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9" r:id="rId3"/>
    <p:sldId id="256" r:id="rId4"/>
    <p:sldId id="264" r:id="rId5"/>
    <p:sldId id="261" r:id="rId6"/>
    <p:sldId id="294" r:id="rId7"/>
    <p:sldId id="293" r:id="rId8"/>
    <p:sldId id="295" r:id="rId9"/>
    <p:sldId id="296" r:id="rId10"/>
    <p:sldId id="297" r:id="rId11"/>
    <p:sldId id="289" r:id="rId12"/>
    <p:sldId id="284" r:id="rId13"/>
    <p:sldId id="298" r:id="rId14"/>
    <p:sldId id="299" r:id="rId15"/>
    <p:sldId id="300" r:id="rId16"/>
    <p:sldId id="287" r:id="rId17"/>
    <p:sldId id="288" r:id="rId18"/>
    <p:sldId id="301" r:id="rId19"/>
    <p:sldId id="302" r:id="rId20"/>
    <p:sldId id="303" r:id="rId21"/>
    <p:sldId id="304" r:id="rId22"/>
    <p:sldId id="305" r:id="rId23"/>
    <p:sldId id="285" r:id="rId24"/>
    <p:sldId id="290" r:id="rId25"/>
    <p:sldId id="306" r:id="rId26"/>
    <p:sldId id="307" r:id="rId27"/>
    <p:sldId id="308" r:id="rId28"/>
    <p:sldId id="309" r:id="rId29"/>
    <p:sldId id="310" r:id="rId30"/>
    <p:sldId id="291" r:id="rId31"/>
    <p:sldId id="292" r:id="rId32"/>
    <p:sldId id="311" r:id="rId33"/>
    <p:sldId id="312" r:id="rId34"/>
    <p:sldId id="313" r:id="rId35"/>
    <p:sldId id="314" r:id="rId36"/>
    <p:sldId id="315" r:id="rId37"/>
    <p:sldId id="282" r:id="rId38"/>
    <p:sldId id="25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98BBE7-18F1-489F-AAD2-66029CFEAFDF}">
          <p14:sldIdLst>
            <p14:sldId id="257"/>
            <p14:sldId id="259"/>
            <p14:sldId id="256"/>
          </p14:sldIdLst>
        </p14:section>
        <p14:section name="8.1" id="{DE1AC804-C500-4236-B7B3-58C1531DDA84}">
          <p14:sldIdLst>
            <p14:sldId id="264"/>
            <p14:sldId id="261"/>
            <p14:sldId id="294"/>
            <p14:sldId id="293"/>
            <p14:sldId id="295"/>
            <p14:sldId id="296"/>
            <p14:sldId id="297"/>
          </p14:sldIdLst>
        </p14:section>
        <p14:section name="8.2" id="{1846694F-255A-432E-A32D-F13E5EA8ECD1}">
          <p14:sldIdLst>
            <p14:sldId id="289"/>
            <p14:sldId id="284"/>
            <p14:sldId id="298"/>
            <p14:sldId id="299"/>
            <p14:sldId id="300"/>
          </p14:sldIdLst>
        </p14:section>
        <p14:section name="8.3" id="{9B6A5D26-4996-473C-8A86-CA19B3EB8288}">
          <p14:sldIdLst>
            <p14:sldId id="287"/>
            <p14:sldId id="288"/>
            <p14:sldId id="301"/>
            <p14:sldId id="302"/>
            <p14:sldId id="303"/>
            <p14:sldId id="304"/>
            <p14:sldId id="305"/>
          </p14:sldIdLst>
        </p14:section>
        <p14:section name="8.4" id="{BEA56F50-27DC-409C-AE0A-91B7DC14D0DC}">
          <p14:sldIdLst>
            <p14:sldId id="285"/>
            <p14:sldId id="290"/>
            <p14:sldId id="306"/>
            <p14:sldId id="307"/>
            <p14:sldId id="308"/>
            <p14:sldId id="309"/>
            <p14:sldId id="310"/>
          </p14:sldIdLst>
        </p14:section>
        <p14:section name="8.5" id="{F4F58C49-A03C-4334-9764-61EB161A3F85}">
          <p14:sldIdLst>
            <p14:sldId id="291"/>
            <p14:sldId id="292"/>
            <p14:sldId id="311"/>
            <p14:sldId id="312"/>
            <p14:sldId id="313"/>
            <p14:sldId id="314"/>
            <p14:sldId id="315"/>
          </p14:sldIdLst>
        </p14:section>
        <p14:section name="小结" id="{C2045922-DDA9-4F12-9B1E-C71A342DBA99}">
          <p14:sldIdLst>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660"/>
  </p:normalViewPr>
  <p:slideViewPr>
    <p:cSldViewPr snapToGrid="0">
      <p:cViewPr varScale="1">
        <p:scale>
          <a:sx n="85" d="100"/>
          <a:sy n="85"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32"/>
          <c:y val="0"/>
          <c:w val="0.58691666656029373"/>
          <c:h val="0.9294044581312092"/>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B04-4405-B22A-5024BBCD2FD8}"/>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B04-4405-B22A-5024BBCD2FD8}"/>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B04-4405-B22A-5024BBCD2FD8}"/>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B04-4405-B22A-5024BBCD2FD8}"/>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8B04-4405-B22A-5024BBCD2FD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A190-AEDE-48E6-B526-EE49C104AF4E}" type="datetimeFigureOut">
              <a:rPr lang="zh-CN" altLang="en-US" smtClean="0"/>
              <a:t>2019/8/19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4A2A-B483-414C-997D-41A988BF9D6F}" type="slidenum">
              <a:rPr lang="zh-CN" altLang="en-US" smtClean="0"/>
              <a:t>‹#›</a:t>
            </a:fld>
            <a:endParaRPr lang="zh-CN" altLang="en-US"/>
          </a:p>
        </p:txBody>
      </p:sp>
    </p:spTree>
    <p:extLst>
      <p:ext uri="{BB962C8B-B14F-4D97-AF65-F5344CB8AC3E}">
        <p14:creationId xmlns:p14="http://schemas.microsoft.com/office/powerpoint/2010/main" val="261067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D04A2A-B483-414C-997D-41A988BF9D6F}" type="slidenum">
              <a:rPr lang="zh-CN" altLang="en-US" smtClean="0"/>
              <a:t>30</a:t>
            </a:fld>
            <a:endParaRPr lang="zh-CN" altLang="en-US"/>
          </a:p>
        </p:txBody>
      </p:sp>
    </p:spTree>
    <p:extLst>
      <p:ext uri="{BB962C8B-B14F-4D97-AF65-F5344CB8AC3E}">
        <p14:creationId xmlns:p14="http://schemas.microsoft.com/office/powerpoint/2010/main" val="2976449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FA3446-9CE6-45CF-85B7-042CDC440CA8}"/>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38A46A0D-9FCF-4E79-955D-6E9550AFF1A9}"/>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8461C7E-F34A-424B-B28D-6D064CF1A8A0}"/>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pic>
        <p:nvPicPr>
          <p:cNvPr id="12" name="图片 11">
            <a:extLst>
              <a:ext uri="{FF2B5EF4-FFF2-40B4-BE49-F238E27FC236}">
                <a16:creationId xmlns:a16="http://schemas.microsoft.com/office/drawing/2014/main" id="{7F2FBBF3-A982-4E9F-B1C4-EB2094FA95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785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167C8-835D-44C2-A177-1132457B1BCC}"/>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D1286-73E5-4447-B88F-C15A91742282}"/>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3B1556-7556-484C-83C5-7F336371AC6A}"/>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744CE29B-080D-4D53-9F68-658315B96E45}"/>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DBF6F6-B549-4D34-B6C4-F5CF79AA2C9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18224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BD79-B256-4A59-A9F7-2E5157DDD242}"/>
              </a:ext>
            </a:extLst>
          </p:cNvPr>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C9B64-04EC-4C98-B4B0-927BD5A6473A}"/>
              </a:ext>
            </a:extLst>
          </p:cNvPr>
          <p:cNvSpPr>
            <a:spLocks noGrp="1"/>
          </p:cNvSpPr>
          <p:nvPr>
            <p:ph type="body" orient="vert" idx="1"/>
          </p:nvPr>
        </p:nvSpPr>
        <p:spPr>
          <a:xfrm>
            <a:off x="628651"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9CD61B-AE88-4435-A7F9-D3B29DF25A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96AF91FC-2B91-4CED-B57B-CB33D1A3D446}"/>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627CA8-BF00-464C-ABF7-30A31D3BE7AD}"/>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0394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9779D2-E860-47CA-AFDC-A6F5F281E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06"/>
            <a:ext cx="9144000" cy="6853187"/>
          </a:xfrm>
          <a:prstGeom prst="rect">
            <a:avLst/>
          </a:prstGeom>
        </p:spPr>
      </p:pic>
    </p:spTree>
    <p:extLst>
      <p:ext uri="{BB962C8B-B14F-4D97-AF65-F5344CB8AC3E}">
        <p14:creationId xmlns:p14="http://schemas.microsoft.com/office/powerpoint/2010/main" val="274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922756-3232-4ED4-B25F-80CF9379C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824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81C717-6BC2-4A39-BDBB-3BC0B770B7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250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A171-2C27-4922-8B16-94ABCBD063F5}"/>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A3E2DF-AE41-4E9E-8D57-44A13671700E}"/>
              </a:ext>
            </a:extLst>
          </p:cNvPr>
          <p:cNvSpPr>
            <a:spLocks noGrp="1"/>
          </p:cNvSpPr>
          <p:nvPr>
            <p:ph type="dt" sz="half" idx="10"/>
          </p:nvPr>
        </p:nvSpPr>
        <p:spPr/>
        <p:txBody>
          <a:bodyPr/>
          <a:lstStyle/>
          <a:p>
            <a:fld id="{7C9A9458-A01F-4F69-8319-255F668B231D}" type="datetimeFigureOut">
              <a:rPr lang="zh-CN" altLang="en-US" smtClean="0"/>
              <a:t>2019/8/19</a:t>
            </a:fld>
            <a:endParaRPr lang="zh-CN" altLang="en-US"/>
          </a:p>
        </p:txBody>
      </p:sp>
      <p:sp>
        <p:nvSpPr>
          <p:cNvPr id="4" name="页脚占位符 3">
            <a:extLst>
              <a:ext uri="{FF2B5EF4-FFF2-40B4-BE49-F238E27FC236}">
                <a16:creationId xmlns:a16="http://schemas.microsoft.com/office/drawing/2014/main" id="{4FC37198-F1EF-49BA-B634-423826F12F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CBED9F-2EEA-4CA5-8DF3-3A97AACA322B}"/>
              </a:ext>
            </a:extLst>
          </p:cNvPr>
          <p:cNvSpPr>
            <a:spLocks noGrp="1"/>
          </p:cNvSpPr>
          <p:nvPr>
            <p:ph type="sldNum" sz="quarter" idx="12"/>
          </p:nvPr>
        </p:nvSpPr>
        <p:spPr/>
        <p:txBody>
          <a:bodyPr/>
          <a:lstStyle/>
          <a:p>
            <a:fld id="{13BD5A1E-4BC5-40E2-B826-5B7CAE386440}" type="slidenum">
              <a:rPr lang="zh-CN" altLang="en-US" smtClean="0"/>
              <a:t>‹#›</a:t>
            </a:fld>
            <a:endParaRPr lang="zh-CN" altLang="en-US"/>
          </a:p>
        </p:txBody>
      </p:sp>
      <p:pic>
        <p:nvPicPr>
          <p:cNvPr id="6" name="图片 5">
            <a:extLst>
              <a:ext uri="{FF2B5EF4-FFF2-40B4-BE49-F238E27FC236}">
                <a16:creationId xmlns:a16="http://schemas.microsoft.com/office/drawing/2014/main" id="{2D239E6E-1229-48F7-8AB7-819EE36F9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944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591A-8764-4B3A-8DC0-AE67F23653F3}"/>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2C08F-C325-48E6-991E-FE70199431C0}"/>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2019/8/19</a:t>
            </a:fld>
            <a:endParaRPr lang="zh-CN" altLang="en-US"/>
          </a:p>
        </p:txBody>
      </p:sp>
      <p:sp>
        <p:nvSpPr>
          <p:cNvPr id="4" name="页脚占位符 3">
            <a:extLst>
              <a:ext uri="{FF2B5EF4-FFF2-40B4-BE49-F238E27FC236}">
                <a16:creationId xmlns:a16="http://schemas.microsoft.com/office/drawing/2014/main" id="{9EFDB7A1-612C-4489-BE96-41CB08C6491A}"/>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5104F74-A6BB-4E27-A764-B9A0AD529F1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2115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DF22CE-4A74-4B58-8D0A-F43352C10F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2019/8/19</a:t>
            </a:fld>
            <a:endParaRPr lang="zh-CN" altLang="en-US"/>
          </a:p>
        </p:txBody>
      </p:sp>
      <p:sp>
        <p:nvSpPr>
          <p:cNvPr id="3" name="页脚占位符 2">
            <a:extLst>
              <a:ext uri="{FF2B5EF4-FFF2-40B4-BE49-F238E27FC236}">
                <a16:creationId xmlns:a16="http://schemas.microsoft.com/office/drawing/2014/main" id="{8A982E05-9967-43AE-8DF9-6846166C5DF2}"/>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83F29F0-A080-4058-A431-2E1BF192556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0576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632D-4BDE-4D1E-9C27-23A34B46A9FB}"/>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9943D87-047A-4753-86E9-4EED426E54CE}"/>
              </a:ext>
            </a:extLst>
          </p:cNvPr>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F6158-E0E8-4C4F-AC3A-A4828FCAF56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AAD3386-07B3-48B9-905A-5F27098ED172}"/>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2019/8/19</a:t>
            </a:fld>
            <a:endParaRPr lang="zh-CN" altLang="en-US"/>
          </a:p>
        </p:txBody>
      </p:sp>
      <p:sp>
        <p:nvSpPr>
          <p:cNvPr id="6" name="页脚占位符 5">
            <a:extLst>
              <a:ext uri="{FF2B5EF4-FFF2-40B4-BE49-F238E27FC236}">
                <a16:creationId xmlns:a16="http://schemas.microsoft.com/office/drawing/2014/main" id="{362535D0-A8FB-4DC0-85E7-F1AF1150BB10}"/>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C133BD-337A-4191-8745-0AFA6E7ED0E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69389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A1CD-41CE-4DE0-A0DE-D72B8533480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A4F64A2-0952-4609-A186-C8BB9F790E59}"/>
              </a:ext>
            </a:extLst>
          </p:cNvPr>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7F499B-9C3A-49CB-BEB5-2836F10A1526}"/>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35D9B39-98C5-4FD0-B8FB-B19C302D8E19}"/>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2019/8/19</a:t>
            </a:fld>
            <a:endParaRPr lang="zh-CN" altLang="en-US"/>
          </a:p>
        </p:txBody>
      </p:sp>
      <p:sp>
        <p:nvSpPr>
          <p:cNvPr id="6" name="页脚占位符 5">
            <a:extLst>
              <a:ext uri="{FF2B5EF4-FFF2-40B4-BE49-F238E27FC236}">
                <a16:creationId xmlns:a16="http://schemas.microsoft.com/office/drawing/2014/main" id="{0CB5898B-08CD-4D58-A3B7-CFC3CE9C53AC}"/>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395E5E4-83E4-40E7-AA67-CB9960A38D46}"/>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97702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08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14.xml"/><Relationship Id="rId5" Type="http://schemas.microsoft.com/office/2007/relationships/hdphoto" Target="../media/hdphoto1.wdp"/><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4.xml"/><Relationship Id="rId6" Type="http://schemas.openxmlformats.org/officeDocument/2006/relationships/slide" Target="slide21.xml"/><Relationship Id="rId5" Type="http://schemas.microsoft.com/office/2007/relationships/hdphoto" Target="../media/hdphoto1.wdp"/><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slide" Target="slide38.xml"/><Relationship Id="rId1" Type="http://schemas.openxmlformats.org/officeDocument/2006/relationships/slideLayout" Target="../slideLayouts/slideLayout3.xml"/><Relationship Id="rId6" Type="http://schemas.openxmlformats.org/officeDocument/2006/relationships/slide" Target="slide23.xml"/><Relationship Id="rId5" Type="http://schemas.openxmlformats.org/officeDocument/2006/relationships/slide" Target="slide16.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7.xml"/><Relationship Id="rId2" Type="http://schemas.openxmlformats.org/officeDocument/2006/relationships/slide" Target="slide24.xml"/><Relationship Id="rId1" Type="http://schemas.openxmlformats.org/officeDocument/2006/relationships/slideLayout" Target="../slideLayouts/slideLayout4.xml"/><Relationship Id="rId6" Type="http://schemas.openxmlformats.org/officeDocument/2006/relationships/slide" Target="slide26.xml"/><Relationship Id="rId5" Type="http://schemas.microsoft.com/office/2007/relationships/hdphoto" Target="../media/hdphoto1.wdp"/><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34.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7.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8751B408-D7CF-436D-B86E-D450E3DF78CC}"/>
              </a:ext>
            </a:extLst>
          </p:cNvPr>
          <p:cNvSpPr txBox="1">
            <a:spLocks/>
          </p:cNvSpPr>
          <p:nvPr/>
        </p:nvSpPr>
        <p:spPr bwMode="auto">
          <a:xfrm>
            <a:off x="2150582" y="2253198"/>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800" b="1" dirty="0">
                <a:solidFill>
                  <a:srgbClr val="455052"/>
                </a:solidFill>
                <a:latin typeface="微软雅黑" panose="020B0503020204020204" pitchFamily="34" charset="-122"/>
                <a:ea typeface="微软雅黑" panose="020B0503020204020204" pitchFamily="34" charset="-122"/>
              </a:rPr>
              <a:t>第</a:t>
            </a:r>
            <a:r>
              <a:rPr lang="en-US" altLang="zh-CN" sz="2800" b="1" dirty="0">
                <a:solidFill>
                  <a:srgbClr val="455052"/>
                </a:solidFill>
                <a:latin typeface="微软雅黑" panose="020B0503020204020204" pitchFamily="34" charset="-122"/>
                <a:ea typeface="微软雅黑" panose="020B0503020204020204" pitchFamily="34" charset="-122"/>
              </a:rPr>
              <a:t>8</a:t>
            </a:r>
            <a:r>
              <a:rPr lang="zh-CN" altLang="en-US" sz="2800" b="1" dirty="0">
                <a:solidFill>
                  <a:srgbClr val="455052"/>
                </a:solidFill>
                <a:latin typeface="微软雅黑" panose="020B0503020204020204" pitchFamily="34" charset="-122"/>
                <a:ea typeface="微软雅黑" panose="020B0503020204020204" pitchFamily="34" charset="-122"/>
              </a:rPr>
              <a:t>章 </a:t>
            </a:r>
            <a:r>
              <a:rPr lang="en-US" altLang="zh-CN" sz="2800" b="1" dirty="0">
                <a:solidFill>
                  <a:srgbClr val="455052"/>
                </a:solidFill>
                <a:latin typeface="微软雅黑" panose="020B0503020204020204" pitchFamily="34" charset="-122"/>
                <a:ea typeface="微软雅黑" panose="020B0503020204020204" pitchFamily="34" charset="-122"/>
              </a:rPr>
              <a:t>Spring</a:t>
            </a:r>
            <a:r>
              <a:rPr lang="zh-CN" altLang="en-US" sz="2800" b="1" dirty="0">
                <a:solidFill>
                  <a:srgbClr val="455052"/>
                </a:solidFill>
                <a:latin typeface="微软雅黑" panose="020B0503020204020204" pitchFamily="34" charset="-122"/>
                <a:ea typeface="微软雅黑" panose="020B0503020204020204" pitchFamily="34" charset="-122"/>
              </a:rPr>
              <a:t>的</a:t>
            </a:r>
            <a:r>
              <a:rPr lang="en-US" altLang="zh-CN" sz="2800" b="1">
                <a:solidFill>
                  <a:srgbClr val="455052"/>
                </a:solidFill>
                <a:latin typeface="微软雅黑" panose="020B0503020204020204" pitchFamily="34" charset="-122"/>
                <a:ea typeface="微软雅黑" panose="020B0503020204020204" pitchFamily="34" charset="-122"/>
              </a:rPr>
              <a:t>AOP</a:t>
            </a: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a:extLst>
              <a:ext uri="{FF2B5EF4-FFF2-40B4-BE49-F238E27FC236}">
                <a16:creationId xmlns:a16="http://schemas.microsoft.com/office/drawing/2014/main" id="{8172C123-FFF0-40B6-864F-FB12C24398F9}"/>
              </a:ext>
            </a:extLst>
          </p:cNvPr>
          <p:cNvSpPr>
            <a:spLocks noChangeArrowheads="1"/>
          </p:cNvSpPr>
          <p:nvPr/>
        </p:nvSpPr>
        <p:spPr bwMode="auto">
          <a:xfrm>
            <a:off x="2562453" y="3897984"/>
            <a:ext cx="5023680"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AOP</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基础</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 AOP</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的实现机制</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 AOP</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的开发方法</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多个切面的优先级</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 AOP</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的应用</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9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8.1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基础</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8.1.2 AOP</a:t>
            </a:r>
            <a:r>
              <a:rPr lang="zh-CN" altLang="en-US" sz="2400" b="1" dirty="0">
                <a:solidFill>
                  <a:srgbClr val="2383C6"/>
                </a:solidFill>
                <a:latin typeface="微软雅黑" panose="020B0503020204020204" pitchFamily="34" charset="-122"/>
                <a:ea typeface="微软雅黑" panose="020B0503020204020204" pitchFamily="34" charset="-122"/>
              </a:rPr>
              <a:t>的基本术语</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355975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7. </a:t>
            </a:r>
            <a:r>
              <a:rPr lang="zh-CN" altLang="en-US" b="1" dirty="0">
                <a:latin typeface="微软雅黑" panose="020B0503020204020204" pitchFamily="34" charset="-122"/>
                <a:ea typeface="微软雅黑" panose="020B0503020204020204" pitchFamily="34" charset="-122"/>
              </a:rPr>
              <a:t>织入</a:t>
            </a:r>
            <a:r>
              <a:rPr lang="en-US" altLang="zh-CN" b="1" dirty="0">
                <a:latin typeface="微软雅黑" panose="020B0503020204020204" pitchFamily="34" charset="-122"/>
                <a:ea typeface="微软雅黑" panose="020B0503020204020204" pitchFamily="34" charset="-122"/>
              </a:rPr>
              <a:t>(Weaving)</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织入是将通知添加到目标类具体连接点的过程，这些可以在编译时、类加载时和运行时完成，</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采用动态代理织入，而</a:t>
            </a:r>
            <a:r>
              <a:rPr lang="en-US" altLang="zh-CN" dirty="0">
                <a:latin typeface="微软雅黑" panose="020B0503020204020204" pitchFamily="34" charset="-122"/>
                <a:ea typeface="微软雅黑" panose="020B0503020204020204" pitchFamily="34" charset="-122"/>
              </a:rPr>
              <a:t>AspectJ</a:t>
            </a:r>
            <a:r>
              <a:rPr lang="zh-CN" altLang="en-US" dirty="0">
                <a:latin typeface="微软雅黑" panose="020B0503020204020204" pitchFamily="34" charset="-122"/>
                <a:ea typeface="微软雅黑" panose="020B0503020204020204" pitchFamily="34" charset="-122"/>
              </a:rPr>
              <a:t>采用编译期织入和类装载器织入。</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8. </a:t>
            </a:r>
            <a:r>
              <a:rPr lang="zh-CN" altLang="en-US" b="1" dirty="0">
                <a:latin typeface="微软雅黑" panose="020B0503020204020204" pitchFamily="34" charset="-122"/>
                <a:ea typeface="微软雅黑" panose="020B0503020204020204" pitchFamily="34" charset="-122"/>
              </a:rPr>
              <a:t>代理</a:t>
            </a:r>
            <a:r>
              <a:rPr lang="en-US" altLang="zh-CN" b="1" dirty="0">
                <a:latin typeface="微软雅黑" panose="020B0503020204020204" pitchFamily="34" charset="-122"/>
                <a:ea typeface="微软雅黑" panose="020B0503020204020204" pitchFamily="34" charset="-122"/>
              </a:rPr>
              <a:t>(Proxy)</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目标类被</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织入增强后产生的一个结果类，这个结果类融合了原类和增强的逻辑，根据不同的代理方式，代理类既可能是和原类具有相同接口的类，也可能就是原类的子类，所以可以采用与调用原类相同的方法调用代理类。</a:t>
            </a:r>
          </a:p>
        </p:txBody>
      </p:sp>
      <p:sp>
        <p:nvSpPr>
          <p:cNvPr id="5" name="Rectangle 2">
            <a:extLst>
              <a:ext uri="{FF2B5EF4-FFF2-40B4-BE49-F238E27FC236}">
                <a16:creationId xmlns:a16="http://schemas.microsoft.com/office/drawing/2014/main" id="{D485B7D4-F9F6-4D51-B722-1FB08A09E8D6}"/>
              </a:ext>
            </a:extLst>
          </p:cNvPr>
          <p:cNvSpPr>
            <a:spLocks noChangeArrowheads="1"/>
          </p:cNvSpPr>
          <p:nvPr/>
        </p:nvSpPr>
        <p:spPr bwMode="auto">
          <a:xfrm>
            <a:off x="4786489" y="4651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98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33902" y="3161275"/>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8.2  Spring AOP</a:t>
            </a:r>
            <a:r>
              <a:rPr lang="zh-CN" altLang="en-US" sz="2800" b="1" dirty="0"/>
              <a:t>的实现机制</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12617" y="3279771"/>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8.2.1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02206" y="3284952"/>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JDK</a:t>
            </a:r>
            <a:r>
              <a:rPr lang="zh-CN" altLang="en-US" dirty="0">
                <a:latin typeface="微软雅黑" panose="020B0503020204020204" pitchFamily="34" charset="-122"/>
                <a:ea typeface="微软雅黑" panose="020B0503020204020204" pitchFamily="34" charset="-122"/>
              </a:rPr>
              <a:t>动态代理</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386823"/>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12617" y="4504772"/>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8.2.2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490436"/>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CGLib</a:t>
            </a:r>
            <a:r>
              <a:rPr lang="zh-CN" altLang="en-US" dirty="0">
                <a:latin typeface="微软雅黑" panose="020B0503020204020204" pitchFamily="34" charset="-122"/>
                <a:ea typeface="微软雅黑" panose="020B0503020204020204" pitchFamily="34" charset="-122"/>
              </a:rPr>
              <a:t>动态代理</a:t>
            </a:r>
          </a:p>
        </p:txBody>
      </p:sp>
    </p:spTree>
    <p:extLst>
      <p:ext uri="{BB962C8B-B14F-4D97-AF65-F5344CB8AC3E}">
        <p14:creationId xmlns:p14="http://schemas.microsoft.com/office/powerpoint/2010/main" val="46754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71286"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8.2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的实现机制</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8.2.1 JDK</a:t>
            </a:r>
            <a:r>
              <a:rPr lang="zh-CN" altLang="en-US" sz="2400" b="1" dirty="0">
                <a:solidFill>
                  <a:srgbClr val="2383C6"/>
                </a:solidFill>
                <a:latin typeface="微软雅黑" panose="020B0503020204020204" pitchFamily="34" charset="-122"/>
                <a:ea typeface="微软雅黑" panose="020B0503020204020204" pitchFamily="34" charset="-122"/>
              </a:rPr>
              <a:t>动态代理</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343151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代理由</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容器负责创建，其依赖关系也将由</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容器负责管理，因此</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可以直接将</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容器中的其他</a:t>
            </a:r>
            <a:r>
              <a:rPr lang="en-US" altLang="zh-CN" dirty="0">
                <a:latin typeface="微软雅黑" panose="020B0503020204020204" pitchFamily="34" charset="-122"/>
                <a:ea typeface="微软雅黑" panose="020B0503020204020204" pitchFamily="34" charset="-122"/>
              </a:rPr>
              <a:t>Bean</a:t>
            </a:r>
            <a:r>
              <a:rPr lang="zh-CN" altLang="en-US" dirty="0">
                <a:latin typeface="微软雅黑" panose="020B0503020204020204" pitchFamily="34" charset="-122"/>
                <a:ea typeface="微软雅黑" panose="020B0503020204020204" pitchFamily="34" charset="-122"/>
              </a:rPr>
              <a:t>实例作为目标对象。在默认情况下，</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JDK</a:t>
            </a:r>
            <a:r>
              <a:rPr lang="zh-CN" altLang="en-US" dirty="0">
                <a:latin typeface="微软雅黑" panose="020B0503020204020204" pitchFamily="34" charset="-122"/>
                <a:ea typeface="微软雅黑" panose="020B0503020204020204" pitchFamily="34" charset="-122"/>
              </a:rPr>
              <a:t>动态代理，当目标对象是一个类并且这个类没有实现接口时，</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会切换为使用</a:t>
            </a:r>
            <a:r>
              <a:rPr lang="en-US" altLang="zh-CN" dirty="0" err="1">
                <a:latin typeface="微软雅黑" panose="020B0503020204020204" pitchFamily="34" charset="-122"/>
                <a:ea typeface="微软雅黑" panose="020B0503020204020204" pitchFamily="34" charset="-122"/>
              </a:rPr>
              <a:t>CGLib</a:t>
            </a:r>
            <a:r>
              <a:rPr lang="zh-CN" altLang="en-US" dirty="0">
                <a:latin typeface="微软雅黑" panose="020B0503020204020204" pitchFamily="34" charset="-122"/>
                <a:ea typeface="微软雅黑" panose="020B0503020204020204" pitchFamily="34" charset="-122"/>
              </a:rPr>
              <a:t>代理。</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JDK</a:t>
            </a:r>
            <a:r>
              <a:rPr lang="zh-CN" altLang="en-US" dirty="0">
                <a:latin typeface="微软雅黑" panose="020B0503020204020204" pitchFamily="34" charset="-122"/>
                <a:ea typeface="微软雅黑" panose="020B0503020204020204" pitchFamily="34" charset="-122"/>
              </a:rPr>
              <a:t>动态代理主要涉及两个</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InvocationHandler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Proxy</a:t>
            </a:r>
            <a:r>
              <a:rPr lang="zh-CN" altLang="en-US" dirty="0">
                <a:latin typeface="微软雅黑" panose="020B0503020204020204" pitchFamily="34" charset="-122"/>
                <a:ea typeface="微软雅黑" panose="020B0503020204020204" pitchFamily="34" charset="-122"/>
              </a:rPr>
              <a:t>，它们位于</a:t>
            </a:r>
            <a:r>
              <a:rPr lang="en-US" altLang="zh-CN" dirty="0" err="1">
                <a:latin typeface="微软雅黑" panose="020B0503020204020204" pitchFamily="34" charset="-122"/>
                <a:ea typeface="微软雅黑" panose="020B0503020204020204" pitchFamily="34" charset="-122"/>
              </a:rPr>
              <a:t>java.lang.reflect</a:t>
            </a:r>
            <a:r>
              <a:rPr lang="zh-CN" altLang="en-US" dirty="0">
                <a:latin typeface="微软雅黑" panose="020B0503020204020204" pitchFamily="34" charset="-122"/>
                <a:ea typeface="微软雅黑" panose="020B0503020204020204" pitchFamily="34" charset="-122"/>
              </a:rPr>
              <a:t>包中，其中，</a:t>
            </a:r>
            <a:r>
              <a:rPr lang="en-US" altLang="zh-CN" dirty="0" err="1">
                <a:latin typeface="微软雅黑" panose="020B0503020204020204" pitchFamily="34" charset="-122"/>
                <a:ea typeface="微软雅黑" panose="020B0503020204020204" pitchFamily="34" charset="-122"/>
              </a:rPr>
              <a:t>InvocationHandler</a:t>
            </a:r>
            <a:r>
              <a:rPr lang="zh-CN" altLang="en-US" dirty="0">
                <a:latin typeface="微软雅黑" panose="020B0503020204020204" pitchFamily="34" charset="-122"/>
                <a:ea typeface="微软雅黑" panose="020B0503020204020204" pitchFamily="34" charset="-122"/>
              </a:rPr>
              <a:t>是一个接口，代理类可以通过实现该接口定义横切逻辑，并将横切逻辑和业务逻辑编织在一起；</a:t>
            </a:r>
            <a:r>
              <a:rPr lang="en-US" altLang="zh-CN" dirty="0">
                <a:latin typeface="微软雅黑" panose="020B0503020204020204" pitchFamily="34" charset="-122"/>
                <a:ea typeface="微软雅黑" panose="020B0503020204020204" pitchFamily="34" charset="-122"/>
              </a:rPr>
              <a:t>Proxy</a:t>
            </a:r>
            <a:r>
              <a:rPr lang="zh-CN" altLang="en-US" dirty="0">
                <a:latin typeface="微软雅黑" panose="020B0503020204020204" pitchFamily="34" charset="-122"/>
                <a:ea typeface="微软雅黑" panose="020B0503020204020204" pitchFamily="34" charset="-122"/>
              </a:rPr>
              <a:t>利用</a:t>
            </a:r>
            <a:r>
              <a:rPr lang="en-US" altLang="zh-CN" dirty="0" err="1">
                <a:latin typeface="微软雅黑" panose="020B0503020204020204" pitchFamily="34" charset="-122"/>
                <a:ea typeface="微软雅黑" panose="020B0503020204020204" pitchFamily="34" charset="-122"/>
              </a:rPr>
              <a:t>InvocationHandler</a:t>
            </a:r>
            <a:r>
              <a:rPr lang="zh-CN" altLang="en-US" dirty="0">
                <a:latin typeface="微软雅黑" panose="020B0503020204020204" pitchFamily="34" charset="-122"/>
                <a:ea typeface="微软雅黑" panose="020B0503020204020204" pitchFamily="34" charset="-122"/>
              </a:rPr>
              <a:t>动态生成目标类的代理对象。</a:t>
            </a:r>
          </a:p>
        </p:txBody>
      </p:sp>
    </p:spTree>
    <p:extLst>
      <p:ext uri="{BB962C8B-B14F-4D97-AF65-F5344CB8AC3E}">
        <p14:creationId xmlns:p14="http://schemas.microsoft.com/office/powerpoint/2010/main" val="21904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71286"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8.2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的实现机制</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8.2.1 JDK</a:t>
            </a:r>
            <a:r>
              <a:rPr lang="zh-CN" altLang="en-US" sz="2400" b="1" dirty="0">
                <a:solidFill>
                  <a:srgbClr val="2383C6"/>
                </a:solidFill>
                <a:latin typeface="微软雅黑" panose="020B0503020204020204" pitchFamily="34" charset="-122"/>
                <a:ea typeface="微软雅黑" panose="020B0503020204020204" pitchFamily="34" charset="-122"/>
              </a:rPr>
              <a:t>动态代理</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4454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接下来，本节通过一个案例演示</a:t>
            </a:r>
            <a:r>
              <a:rPr lang="en-US" altLang="zh-CN" dirty="0">
                <a:latin typeface="微软雅黑" panose="020B0503020204020204" pitchFamily="34" charset="-122"/>
                <a:ea typeface="微软雅黑" panose="020B0503020204020204" pitchFamily="34" charset="-122"/>
              </a:rPr>
              <a:t>JDK</a:t>
            </a:r>
            <a:r>
              <a:rPr lang="zh-CN" altLang="en-US" dirty="0">
                <a:latin typeface="微软雅黑" panose="020B0503020204020204" pitchFamily="34" charset="-122"/>
                <a:ea typeface="微软雅黑" panose="020B0503020204020204" pitchFamily="34" charset="-122"/>
              </a:rPr>
              <a:t>动态代理技术的代码实现。</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Eclipse</a:t>
            </a:r>
            <a:r>
              <a:rPr lang="zh-CN" altLang="en-US" dirty="0">
                <a:latin typeface="微软雅黑" panose="020B0503020204020204" pitchFamily="34" charset="-122"/>
                <a:ea typeface="微软雅黑" panose="020B0503020204020204" pitchFamily="34" charset="-122"/>
              </a:rPr>
              <a:t>中新建</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工程</a:t>
            </a:r>
            <a:r>
              <a:rPr lang="en-US" altLang="zh-CN" dirty="0">
                <a:latin typeface="微软雅黑" panose="020B0503020204020204" pitchFamily="34" charset="-122"/>
                <a:ea typeface="微软雅黑" panose="020B0503020204020204" pitchFamily="34" charset="-122"/>
              </a:rPr>
              <a:t>chapter08</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chapter08</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目录下新建包</a:t>
            </a:r>
            <a:r>
              <a:rPr lang="en-US" altLang="zh-CN" dirty="0">
                <a:latin typeface="微软雅黑" panose="020B0503020204020204" pitchFamily="34" charset="-122"/>
                <a:ea typeface="微软雅黑" panose="020B0503020204020204" pitchFamily="34" charset="-122"/>
              </a:rPr>
              <a:t>com.qfedu.demo01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com.qfedu.demo01</a:t>
            </a:r>
            <a:r>
              <a:rPr lang="zh-CN" altLang="en-US" dirty="0">
                <a:latin typeface="微软雅黑" panose="020B0503020204020204" pitchFamily="34" charset="-122"/>
                <a:ea typeface="微软雅黑" panose="020B0503020204020204" pitchFamily="34" charset="-122"/>
              </a:rPr>
              <a:t>包下创建接口</a:t>
            </a:r>
            <a:r>
              <a:rPr lang="en-US" altLang="zh-CN" dirty="0" err="1">
                <a:latin typeface="微软雅黑" panose="020B0503020204020204" pitchFamily="34" charset="-122"/>
                <a:ea typeface="微软雅黑" panose="020B0503020204020204" pitchFamily="34" charset="-122"/>
              </a:rPr>
              <a:t>LoginService</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com.qfedu.demo01</a:t>
            </a:r>
            <a:r>
              <a:rPr lang="zh-CN" altLang="en-US" dirty="0">
                <a:latin typeface="微软雅黑" panose="020B0503020204020204" pitchFamily="34" charset="-122"/>
                <a:ea typeface="微软雅黑" panose="020B0503020204020204" pitchFamily="34" charset="-122"/>
              </a:rPr>
              <a:t>包下创建接口</a:t>
            </a:r>
            <a:r>
              <a:rPr lang="en-US" altLang="zh-CN" dirty="0" err="1">
                <a:latin typeface="微软雅黑" panose="020B0503020204020204" pitchFamily="34" charset="-122"/>
                <a:ea typeface="微软雅黑" panose="020B0503020204020204" pitchFamily="34" charset="-122"/>
              </a:rPr>
              <a:t>LoginService</a:t>
            </a:r>
            <a:r>
              <a:rPr lang="zh-CN" altLang="en-US" dirty="0">
                <a:latin typeface="微软雅黑" panose="020B0503020204020204" pitchFamily="34" charset="-122"/>
                <a:ea typeface="微软雅黑" panose="020B0503020204020204" pitchFamily="34" charset="-122"/>
              </a:rPr>
              <a:t>的实现类</a:t>
            </a:r>
            <a:r>
              <a:rPr lang="en-US" altLang="zh-CN" dirty="0" err="1">
                <a:latin typeface="微软雅黑" panose="020B0503020204020204" pitchFamily="34" charset="-122"/>
                <a:ea typeface="微软雅黑" panose="020B0503020204020204" pitchFamily="34" charset="-122"/>
              </a:rPr>
              <a:t>LoginServiceImpl</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com.qfedu.demo01</a:t>
            </a:r>
            <a:r>
              <a:rPr lang="zh-CN" altLang="en-US" dirty="0">
                <a:latin typeface="微软雅黑" panose="020B0503020204020204" pitchFamily="34" charset="-122"/>
                <a:ea typeface="微软雅黑" panose="020B0503020204020204" pitchFamily="34" charset="-122"/>
              </a:rPr>
              <a:t>包下创建类</a:t>
            </a:r>
            <a:r>
              <a:rPr lang="en-US" altLang="zh-CN" dirty="0" err="1">
                <a:latin typeface="微软雅黑" panose="020B0503020204020204" pitchFamily="34" charset="-122"/>
                <a:ea typeface="微软雅黑" panose="020B0503020204020204" pitchFamily="34" charset="-122"/>
              </a:rPr>
              <a:t>PerformHandler</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com.qfedu.demo01</a:t>
            </a:r>
            <a:r>
              <a:rPr lang="zh-CN" altLang="en-US" dirty="0">
                <a:latin typeface="微软雅黑" panose="020B0503020204020204" pitchFamily="34" charset="-122"/>
                <a:ea typeface="微软雅黑" panose="020B0503020204020204" pitchFamily="34" charset="-122"/>
              </a:rPr>
              <a:t>包下创建测试类</a:t>
            </a:r>
            <a:r>
              <a:rPr lang="en-US" altLang="zh-CN" dirty="0" err="1">
                <a:latin typeface="微软雅黑" panose="020B0503020204020204" pitchFamily="34" charset="-122"/>
                <a:ea typeface="微软雅黑" panose="020B0503020204020204" pitchFamily="34" charset="-122"/>
              </a:rPr>
              <a:t>TestPerformHandler</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8-4</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130956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71286"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8.2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的实现机制</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8.2.2 </a:t>
            </a:r>
            <a:r>
              <a:rPr lang="en-US" altLang="zh-CN" sz="2400" b="1" dirty="0" err="1">
                <a:solidFill>
                  <a:srgbClr val="2383C6"/>
                </a:solidFill>
                <a:latin typeface="微软雅黑" panose="020B0503020204020204" pitchFamily="34" charset="-122"/>
                <a:ea typeface="微软雅黑" panose="020B0503020204020204" pitchFamily="34" charset="-122"/>
              </a:rPr>
              <a:t>CGLib</a:t>
            </a:r>
            <a:r>
              <a:rPr lang="zh-CN" altLang="en-US" sz="2400" b="1" dirty="0">
                <a:solidFill>
                  <a:srgbClr val="2383C6"/>
                </a:solidFill>
                <a:latin typeface="微软雅黑" panose="020B0503020204020204" pitchFamily="34" charset="-122"/>
                <a:ea typeface="微软雅黑" panose="020B0503020204020204" pitchFamily="34" charset="-122"/>
              </a:rPr>
              <a:t>动态代理</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JDK</a:t>
            </a:r>
            <a:r>
              <a:rPr lang="zh-CN" altLang="en-US" dirty="0">
                <a:latin typeface="微软雅黑" panose="020B0503020204020204" pitchFamily="34" charset="-122"/>
                <a:ea typeface="微软雅黑" panose="020B0503020204020204" pitchFamily="34" charset="-122"/>
              </a:rPr>
              <a:t>动态代理存在缺陷，它只能为接口创建代理实例，当需要为类创建代理实例时，就要使用</a:t>
            </a:r>
            <a:r>
              <a:rPr lang="en-US" altLang="zh-CN" dirty="0" err="1">
                <a:latin typeface="微软雅黑" panose="020B0503020204020204" pitchFamily="34" charset="-122"/>
                <a:ea typeface="微软雅黑" panose="020B0503020204020204" pitchFamily="34" charset="-122"/>
              </a:rPr>
              <a:t>CGLib</a:t>
            </a:r>
            <a:r>
              <a:rPr lang="zh-CN" altLang="en-US" dirty="0">
                <a:latin typeface="微软雅黑" panose="020B0503020204020204" pitchFamily="34" charset="-122"/>
                <a:ea typeface="微软雅黑" panose="020B0503020204020204" pitchFamily="34" charset="-122"/>
              </a:rPr>
              <a:t>动态代理。</a:t>
            </a:r>
            <a:r>
              <a:rPr lang="en-US" altLang="zh-CN" dirty="0" err="1">
                <a:latin typeface="微软雅黑" panose="020B0503020204020204" pitchFamily="34" charset="-122"/>
                <a:ea typeface="微软雅黑" panose="020B0503020204020204" pitchFamily="34" charset="-122"/>
              </a:rPr>
              <a:t>CGLib</a:t>
            </a:r>
            <a:r>
              <a:rPr lang="zh-CN" altLang="en-US" dirty="0">
                <a:latin typeface="微软雅黑" panose="020B0503020204020204" pitchFamily="34" charset="-122"/>
                <a:ea typeface="微软雅黑" panose="020B0503020204020204" pitchFamily="34" charset="-122"/>
              </a:rPr>
              <a:t>动态代理不要求目标对象实现接口，它采用底层的字节码技术，通过继承的方式动态创建代理对象。</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CGLib</a:t>
            </a:r>
            <a:r>
              <a:rPr lang="zh-CN" altLang="en-US" dirty="0">
                <a:latin typeface="微软雅黑" panose="020B0503020204020204" pitchFamily="34" charset="-122"/>
                <a:ea typeface="微软雅黑" panose="020B0503020204020204" pitchFamily="34" charset="-122"/>
              </a:rPr>
              <a:t>动态代理依靠</a:t>
            </a:r>
            <a:r>
              <a:rPr lang="en-US" altLang="zh-CN" dirty="0">
                <a:latin typeface="微软雅黑" panose="020B0503020204020204" pitchFamily="34" charset="-122"/>
                <a:ea typeface="微软雅黑" panose="020B0503020204020204" pitchFamily="34" charset="-122"/>
              </a:rPr>
              <a:t>Enhancer</a:t>
            </a:r>
            <a:r>
              <a:rPr lang="zh-CN" altLang="en-US" dirty="0">
                <a:latin typeface="微软雅黑" panose="020B0503020204020204" pitchFamily="34" charset="-122"/>
                <a:ea typeface="微软雅黑" panose="020B0503020204020204" pitchFamily="34" charset="-122"/>
              </a:rPr>
              <a:t>类创建代理实例，依靠</a:t>
            </a:r>
            <a:r>
              <a:rPr lang="en-US" altLang="zh-CN" dirty="0" err="1">
                <a:latin typeface="微软雅黑" panose="020B0503020204020204" pitchFamily="34" charset="-122"/>
                <a:ea typeface="微软雅黑" panose="020B0503020204020204" pitchFamily="34" charset="-122"/>
              </a:rPr>
              <a:t>MethodInterceptor</a:t>
            </a:r>
            <a:r>
              <a:rPr lang="zh-CN" altLang="en-US" dirty="0">
                <a:latin typeface="微软雅黑" panose="020B0503020204020204" pitchFamily="34" charset="-122"/>
                <a:ea typeface="微软雅黑" panose="020B0503020204020204" pitchFamily="34" charset="-122"/>
              </a:rPr>
              <a:t>接口织入要增强的方法，接下来，本节通过一个案例演示</a:t>
            </a:r>
            <a:r>
              <a:rPr lang="en-US" altLang="zh-CN" dirty="0" err="1">
                <a:latin typeface="微软雅黑" panose="020B0503020204020204" pitchFamily="34" charset="-122"/>
                <a:ea typeface="微软雅黑" panose="020B0503020204020204" pitchFamily="34" charset="-122"/>
              </a:rPr>
              <a:t>CGLib</a:t>
            </a:r>
            <a:r>
              <a:rPr lang="zh-CN" altLang="en-US" dirty="0">
                <a:latin typeface="微软雅黑" panose="020B0503020204020204" pitchFamily="34" charset="-122"/>
                <a:ea typeface="微软雅黑" panose="020B0503020204020204" pitchFamily="34" charset="-122"/>
              </a:rPr>
              <a:t>动态代理技术的代码实现。</a:t>
            </a:r>
          </a:p>
        </p:txBody>
      </p:sp>
      <p:pic>
        <p:nvPicPr>
          <p:cNvPr id="5" name="图片 4">
            <a:extLst>
              <a:ext uri="{FF2B5EF4-FFF2-40B4-BE49-F238E27FC236}">
                <a16:creationId xmlns:a16="http://schemas.microsoft.com/office/drawing/2014/main" id="{3C1743BE-0639-4CE5-A86B-58D7C2846522}"/>
              </a:ext>
            </a:extLst>
          </p:cNvPr>
          <p:cNvPicPr>
            <a:picLocks noChangeAspect="1"/>
          </p:cNvPicPr>
          <p:nvPr/>
        </p:nvPicPr>
        <p:blipFill>
          <a:blip r:embed="rId2"/>
          <a:stretch>
            <a:fillRect/>
          </a:stretch>
        </p:blipFill>
        <p:spPr>
          <a:xfrm>
            <a:off x="4928255" y="3955680"/>
            <a:ext cx="3103133" cy="2456901"/>
          </a:xfrm>
          <a:prstGeom prst="rect">
            <a:avLst/>
          </a:prstGeom>
        </p:spPr>
      </p:pic>
      <p:sp>
        <p:nvSpPr>
          <p:cNvPr id="6" name="矩形 5">
            <a:extLst>
              <a:ext uri="{FF2B5EF4-FFF2-40B4-BE49-F238E27FC236}">
                <a16:creationId xmlns:a16="http://schemas.microsoft.com/office/drawing/2014/main" id="{C99CA2FF-CDD4-4EA1-AB88-25B54FBE9E92}"/>
              </a:ext>
            </a:extLst>
          </p:cNvPr>
          <p:cNvSpPr/>
          <p:nvPr/>
        </p:nvSpPr>
        <p:spPr>
          <a:xfrm>
            <a:off x="0" y="3955680"/>
            <a:ext cx="4707467"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chapter08</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目录下导入所需</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包，这些</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包，要导入的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包如图所示。</a:t>
            </a:r>
          </a:p>
        </p:txBody>
      </p:sp>
    </p:spTree>
    <p:extLst>
      <p:ext uri="{BB962C8B-B14F-4D97-AF65-F5344CB8AC3E}">
        <p14:creationId xmlns:p14="http://schemas.microsoft.com/office/powerpoint/2010/main" val="168966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71286"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8.2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的实现机制</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8.2.2 </a:t>
            </a:r>
            <a:r>
              <a:rPr lang="en-US" altLang="zh-CN" sz="2400" b="1" dirty="0" err="1">
                <a:solidFill>
                  <a:srgbClr val="2383C6"/>
                </a:solidFill>
                <a:latin typeface="微软雅黑" panose="020B0503020204020204" pitchFamily="34" charset="-122"/>
                <a:ea typeface="微软雅黑" panose="020B0503020204020204" pitchFamily="34" charset="-122"/>
              </a:rPr>
              <a:t>CGLib</a:t>
            </a:r>
            <a:r>
              <a:rPr lang="zh-CN" altLang="en-US" sz="2400" b="1" dirty="0">
                <a:solidFill>
                  <a:srgbClr val="2383C6"/>
                </a:solidFill>
                <a:latin typeface="微软雅黑" panose="020B0503020204020204" pitchFamily="34" charset="-122"/>
                <a:ea typeface="微软雅黑" panose="020B0503020204020204" pitchFamily="34" charset="-122"/>
              </a:rPr>
              <a:t>动态代理</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93852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com.qfedu.demo01</a:t>
            </a:r>
            <a:r>
              <a:rPr lang="zh-CN" altLang="en-US" dirty="0">
                <a:latin typeface="微软雅黑" panose="020B0503020204020204" pitchFamily="34" charset="-122"/>
                <a:ea typeface="微软雅黑" panose="020B0503020204020204" pitchFamily="34" charset="-122"/>
              </a:rPr>
              <a:t>包下创建类</a:t>
            </a:r>
            <a:r>
              <a:rPr lang="en-US" altLang="zh-CN" dirty="0" err="1">
                <a:latin typeface="微软雅黑" panose="020B0503020204020204" pitchFamily="34" charset="-122"/>
                <a:ea typeface="微软雅黑" panose="020B0503020204020204" pitchFamily="34" charset="-122"/>
              </a:rPr>
              <a:t>CglibProxy</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com.qfedu.demo01</a:t>
            </a:r>
            <a:r>
              <a:rPr lang="zh-CN" altLang="en-US" dirty="0">
                <a:latin typeface="微软雅黑" panose="020B0503020204020204" pitchFamily="34" charset="-122"/>
                <a:ea typeface="微软雅黑" panose="020B0503020204020204" pitchFamily="34" charset="-122"/>
              </a:rPr>
              <a:t>包下创建类</a:t>
            </a:r>
            <a:r>
              <a:rPr lang="en-US" altLang="zh-CN" dirty="0" err="1">
                <a:latin typeface="微软雅黑" panose="020B0503020204020204" pitchFamily="34" charset="-122"/>
                <a:ea typeface="微软雅黑" panose="020B0503020204020204" pitchFamily="34" charset="-122"/>
              </a:rPr>
              <a:t>TestCGLlib</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8-6</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68348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33902" y="3161275"/>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8.3  Spring AOP</a:t>
            </a:r>
            <a:r>
              <a:rPr lang="zh-CN" altLang="en-US" sz="2800" b="1" dirty="0"/>
              <a:t>的开发方法</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12617" y="3279771"/>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8.3.1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02206" y="3284952"/>
            <a:ext cx="3229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开发</a:t>
            </a:r>
            <a:r>
              <a:rPr lang="en-US" altLang="zh-CN" dirty="0">
                <a:latin typeface="微软雅黑" panose="020B0503020204020204" pitchFamily="34" charset="-122"/>
                <a:ea typeface="微软雅黑" panose="020B0503020204020204" pitchFamily="34" charset="-122"/>
              </a:rPr>
              <a:t>Spring AOP</a:t>
            </a:r>
            <a:endParaRPr lang="zh-CN" altLang="en-US" dirty="0">
              <a:latin typeface="微软雅黑" panose="020B0503020204020204" pitchFamily="34" charset="-122"/>
              <a:ea typeface="微软雅黑" panose="020B0503020204020204" pitchFamily="34" charset="-122"/>
            </a:endParaRP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386823"/>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12617" y="4504772"/>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8.3.2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490436"/>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基于注解开发</a:t>
            </a:r>
            <a:r>
              <a:rPr lang="en-US" altLang="zh-CN" dirty="0">
                <a:latin typeface="微软雅黑" panose="020B0503020204020204" pitchFamily="34" charset="-122"/>
                <a:ea typeface="微软雅黑" panose="020B0503020204020204" pitchFamily="34" charset="-122"/>
              </a:rPr>
              <a:t>Spring AOP</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120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8.3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的开发方法</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8.3.1 </a:t>
            </a:r>
            <a:r>
              <a:rPr lang="zh-CN" altLang="en-US" sz="2400" b="1" dirty="0">
                <a:solidFill>
                  <a:srgbClr val="2383C6"/>
                </a:solidFill>
                <a:latin typeface="微软雅黑" panose="020B0503020204020204" pitchFamily="34" charset="-122"/>
                <a:ea typeface="微软雅黑" panose="020B0503020204020204" pitchFamily="34" charset="-122"/>
              </a:rPr>
              <a:t>基于</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开发</a:t>
            </a:r>
            <a:r>
              <a:rPr lang="en-US" altLang="zh-CN" sz="2400" b="1" dirty="0">
                <a:solidFill>
                  <a:srgbClr val="2383C6"/>
                </a:solidFill>
                <a:latin typeface="微软雅黑" panose="020B0503020204020204" pitchFamily="34" charset="-122"/>
                <a:ea typeface="微软雅黑" panose="020B0503020204020204" pitchFamily="34" charset="-122"/>
              </a:rPr>
              <a:t>Spring AOP</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上个小节介绍了</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的实现机制，接下来讲解</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的开发方法。</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的常用开发方法有两种，它们分别是基于</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文件和基于注解，本节首先对基于</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开发作详细讲解。</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中的代理对象由</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容器自动生成，因此，开发者无须过多关注代理过程的实现过程，只需完成选择连接点、创建切面、定义切点并在</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文件中添加配置信息即可。</a:t>
            </a:r>
          </a:p>
        </p:txBody>
      </p:sp>
      <p:pic>
        <p:nvPicPr>
          <p:cNvPr id="5" name="图片 4">
            <a:extLst>
              <a:ext uri="{FF2B5EF4-FFF2-40B4-BE49-F238E27FC236}">
                <a16:creationId xmlns:a16="http://schemas.microsoft.com/office/drawing/2014/main" id="{74B55336-F6D5-458C-BCEC-5213AE58164D}"/>
              </a:ext>
            </a:extLst>
          </p:cNvPr>
          <p:cNvPicPr>
            <a:picLocks noChangeAspect="1"/>
          </p:cNvPicPr>
          <p:nvPr/>
        </p:nvPicPr>
        <p:blipFill rotWithShape="1">
          <a:blip r:embed="rId2"/>
          <a:srcRect l="9844" r="10476" b="5407"/>
          <a:stretch/>
        </p:blipFill>
        <p:spPr>
          <a:xfrm>
            <a:off x="4041423" y="4271814"/>
            <a:ext cx="4255911" cy="2129165"/>
          </a:xfrm>
          <a:prstGeom prst="rect">
            <a:avLst/>
          </a:prstGeom>
        </p:spPr>
      </p:pic>
      <p:sp>
        <p:nvSpPr>
          <p:cNvPr id="6" name="矩形 5">
            <a:extLst>
              <a:ext uri="{FF2B5EF4-FFF2-40B4-BE49-F238E27FC236}">
                <a16:creationId xmlns:a16="http://schemas.microsoft.com/office/drawing/2014/main" id="{D37C8200-1D7F-4D50-AEC5-1739A1F4E131}"/>
              </a:ext>
            </a:extLst>
          </p:cNvPr>
          <p:cNvSpPr/>
          <p:nvPr/>
        </p:nvSpPr>
        <p:spPr>
          <a:xfrm>
            <a:off x="0" y="4240522"/>
            <a:ext cx="3951111"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提供了一系列配置</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元素，具体如表所示。</a:t>
            </a:r>
          </a:p>
        </p:txBody>
      </p:sp>
    </p:spTree>
    <p:extLst>
      <p:ext uri="{BB962C8B-B14F-4D97-AF65-F5344CB8AC3E}">
        <p14:creationId xmlns:p14="http://schemas.microsoft.com/office/powerpoint/2010/main" val="7783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8.3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的开发方法</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8.3.1 </a:t>
            </a:r>
            <a:r>
              <a:rPr lang="zh-CN" altLang="en-US" sz="2400" b="1" dirty="0">
                <a:solidFill>
                  <a:srgbClr val="2383C6"/>
                </a:solidFill>
                <a:latin typeface="微软雅黑" panose="020B0503020204020204" pitchFamily="34" charset="-122"/>
                <a:ea typeface="微软雅黑" panose="020B0503020204020204" pitchFamily="34" charset="-122"/>
              </a:rPr>
              <a:t>基于</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开发</a:t>
            </a:r>
            <a:r>
              <a:rPr lang="en-US" altLang="zh-CN" sz="2400" b="1" dirty="0">
                <a:solidFill>
                  <a:srgbClr val="2383C6"/>
                </a:solidFill>
                <a:latin typeface="微软雅黑" panose="020B0503020204020204" pitchFamily="34" charset="-122"/>
                <a:ea typeface="微软雅黑" panose="020B0503020204020204" pitchFamily="34" charset="-122"/>
              </a:rPr>
              <a:t>Spring AOP</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配置文件中有关</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的元素，关于这些元素的具体使用，本书在后文中有详细讲解。</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接下来通过一个案例演示通过</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方式开发</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chapter08</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a:latin typeface="微软雅黑" panose="020B0503020204020204" pitchFamily="34" charset="-122"/>
                <a:ea typeface="微软雅黑" panose="020B0503020204020204" pitchFamily="34" charset="-122"/>
              </a:rPr>
              <a:t>applicationContext.xml</a:t>
            </a:r>
            <a:r>
              <a:rPr lang="zh-CN" altLang="en-US" dirty="0">
                <a:latin typeface="微软雅黑" panose="020B0503020204020204" pitchFamily="34" charset="-122"/>
                <a:ea typeface="微软雅黑" panose="020B0503020204020204" pitchFamily="34" charset="-122"/>
              </a:rPr>
              <a:t>，此时引入</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的命名空间，具体代码如下所示。</a:t>
            </a:r>
          </a:p>
        </p:txBody>
      </p:sp>
      <p:pic>
        <p:nvPicPr>
          <p:cNvPr id="7" name="图片 6">
            <a:extLst>
              <a:ext uri="{FF2B5EF4-FFF2-40B4-BE49-F238E27FC236}">
                <a16:creationId xmlns:a16="http://schemas.microsoft.com/office/drawing/2014/main" id="{139275EE-C662-42FB-A6AC-0364266414C0}"/>
              </a:ext>
            </a:extLst>
          </p:cNvPr>
          <p:cNvPicPr>
            <a:picLocks noChangeAspect="1"/>
          </p:cNvPicPr>
          <p:nvPr/>
        </p:nvPicPr>
        <p:blipFill rotWithShape="1">
          <a:blip r:embed="rId2"/>
          <a:srcRect b="8668"/>
          <a:stretch/>
        </p:blipFill>
        <p:spPr>
          <a:xfrm>
            <a:off x="851522" y="3889144"/>
            <a:ext cx="5040000" cy="2220878"/>
          </a:xfrm>
          <a:prstGeom prst="rect">
            <a:avLst/>
          </a:prstGeom>
        </p:spPr>
      </p:pic>
    </p:spTree>
    <p:extLst>
      <p:ext uri="{BB962C8B-B14F-4D97-AF65-F5344CB8AC3E}">
        <p14:creationId xmlns:p14="http://schemas.microsoft.com/office/powerpoint/2010/main" val="196299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8.3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的开发方法</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8.3.1 </a:t>
            </a:r>
            <a:r>
              <a:rPr lang="zh-CN" altLang="en-US" sz="2400" b="1" dirty="0">
                <a:solidFill>
                  <a:srgbClr val="2383C6"/>
                </a:solidFill>
                <a:latin typeface="微软雅黑" panose="020B0503020204020204" pitchFamily="34" charset="-122"/>
                <a:ea typeface="微软雅黑" panose="020B0503020204020204" pitchFamily="34" charset="-122"/>
              </a:rPr>
              <a:t>基于</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开发</a:t>
            </a:r>
            <a:r>
              <a:rPr lang="en-US" altLang="zh-CN" sz="2400" b="1" dirty="0">
                <a:solidFill>
                  <a:srgbClr val="2383C6"/>
                </a:solidFill>
                <a:latin typeface="微软雅黑" panose="020B0503020204020204" pitchFamily="34" charset="-122"/>
                <a:ea typeface="微软雅黑" panose="020B0503020204020204" pitchFamily="34" charset="-122"/>
              </a:rPr>
              <a:t>Spring AOP</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chapter08</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包，在该包下创建接口</a:t>
            </a:r>
            <a:r>
              <a:rPr lang="en-US" altLang="zh-CN" dirty="0" err="1">
                <a:latin typeface="微软雅黑" panose="020B0503020204020204" pitchFamily="34" charset="-122"/>
                <a:ea typeface="微软雅黑" panose="020B0503020204020204" pitchFamily="34" charset="-122"/>
              </a:rPr>
              <a:t>UserService</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包下创建</a:t>
            </a:r>
            <a:r>
              <a:rPr lang="en-US" altLang="zh-CN" dirty="0" err="1">
                <a:latin typeface="微软雅黑" panose="020B0503020204020204" pitchFamily="34" charset="-122"/>
                <a:ea typeface="微软雅黑" panose="020B0503020204020204" pitchFamily="34" charset="-122"/>
              </a:rPr>
              <a:t>UserService</a:t>
            </a:r>
            <a:r>
              <a:rPr lang="zh-CN" altLang="en-US" dirty="0">
                <a:latin typeface="微软雅黑" panose="020B0503020204020204" pitchFamily="34" charset="-122"/>
                <a:ea typeface="微软雅黑" panose="020B0503020204020204" pitchFamily="34" charset="-122"/>
              </a:rPr>
              <a:t>接口的实现类</a:t>
            </a:r>
            <a:r>
              <a:rPr lang="en-US" altLang="zh-CN" dirty="0" err="1">
                <a:latin typeface="微软雅黑" panose="020B0503020204020204" pitchFamily="34" charset="-122"/>
                <a:ea typeface="微软雅黑" panose="020B0503020204020204" pitchFamily="34" charset="-122"/>
              </a:rPr>
              <a:t>UserServiceImpl</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8-8</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包下创建类</a:t>
            </a:r>
            <a:r>
              <a:rPr lang="en-US" altLang="zh-CN" dirty="0" err="1">
                <a:latin typeface="微软雅黑" panose="020B0503020204020204" pitchFamily="34" charset="-122"/>
                <a:ea typeface="微软雅黑" panose="020B0503020204020204" pitchFamily="34" charset="-122"/>
              </a:rPr>
              <a:t>XmlAdvice</a:t>
            </a:r>
            <a:r>
              <a:rPr lang="zh-CN" altLang="en-US" dirty="0">
                <a:latin typeface="微软雅黑" panose="020B0503020204020204" pitchFamily="34" charset="-122"/>
                <a:ea typeface="微软雅黑" panose="020B0503020204020204" pitchFamily="34" charset="-122"/>
              </a:rPr>
              <a:t>，该类用于定义通知，具体代码如书中例</a:t>
            </a:r>
            <a:r>
              <a:rPr lang="en-US" altLang="zh-CN" dirty="0">
                <a:latin typeface="微软雅黑" panose="020B0503020204020204" pitchFamily="34" charset="-122"/>
                <a:ea typeface="微软雅黑" panose="020B0503020204020204" pitchFamily="34" charset="-122"/>
              </a:rPr>
              <a:t>8-9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094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F7B8CC7-252F-4AE9-89A5-F792C449CDC4}"/>
              </a:ext>
            </a:extLst>
          </p:cNvPr>
          <p:cNvCxnSpPr/>
          <p:nvPr/>
        </p:nvCxnSpPr>
        <p:spPr bwMode="auto">
          <a:xfrm>
            <a:off x="2722563" y="150053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a:extLst>
              <a:ext uri="{FF2B5EF4-FFF2-40B4-BE49-F238E27FC236}">
                <a16:creationId xmlns:a16="http://schemas.microsoft.com/office/drawing/2014/main" id="{D7A2BC64-F56F-42C9-BE93-FC5FCC944DD5}"/>
              </a:ext>
            </a:extLst>
          </p:cNvPr>
          <p:cNvSpPr>
            <a:spLocks noChangeArrowheads="1"/>
          </p:cNvSpPr>
          <p:nvPr/>
        </p:nvSpPr>
        <p:spPr bwMode="auto">
          <a:xfrm>
            <a:off x="2713837" y="1173665"/>
            <a:ext cx="1133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基础</a:t>
            </a:r>
            <a:endParaRPr lang="en-US" altLang="zh-CN" dirty="0">
              <a:latin typeface="微软雅黑" panose="020B0503020204020204" pitchFamily="34" charset="-122"/>
              <a:ea typeface="微软雅黑" panose="020B0503020204020204" pitchFamily="34" charset="-122"/>
            </a:endParaRPr>
          </a:p>
        </p:txBody>
      </p:sp>
      <p:sp>
        <p:nvSpPr>
          <p:cNvPr id="14" name="TextBox 126">
            <a:hlinkClick r:id="rId2" action="ppaction://hlinksldjump"/>
            <a:extLst>
              <a:ext uri="{FF2B5EF4-FFF2-40B4-BE49-F238E27FC236}">
                <a16:creationId xmlns:a16="http://schemas.microsoft.com/office/drawing/2014/main" id="{85254393-07E3-48C7-B6DA-BDBF5BAA5A90}"/>
              </a:ext>
            </a:extLst>
          </p:cNvPr>
          <p:cNvSpPr txBox="1">
            <a:spLocks noChangeArrowheads="1"/>
          </p:cNvSpPr>
          <p:nvPr/>
        </p:nvSpPr>
        <p:spPr bwMode="auto">
          <a:xfrm>
            <a:off x="2670984" y="1522355"/>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5" name="组合 29">
            <a:extLst>
              <a:ext uri="{FF2B5EF4-FFF2-40B4-BE49-F238E27FC236}">
                <a16:creationId xmlns:a16="http://schemas.microsoft.com/office/drawing/2014/main" id="{4984757D-9FCB-4C94-B261-6C80715DA11A}"/>
              </a:ext>
            </a:extLst>
          </p:cNvPr>
          <p:cNvGrpSpPr>
            <a:grpSpLocks/>
          </p:cNvGrpSpPr>
          <p:nvPr/>
        </p:nvGrpSpPr>
        <p:grpSpPr bwMode="auto">
          <a:xfrm rot="-12767">
            <a:off x="1495584" y="1216235"/>
            <a:ext cx="1005156" cy="547688"/>
            <a:chOff x="1931297" y="1314359"/>
            <a:chExt cx="1319272" cy="1728192"/>
          </a:xfrm>
        </p:grpSpPr>
        <p:grpSp>
          <p:nvGrpSpPr>
            <p:cNvPr id="26" name="组合 31">
              <a:extLst>
                <a:ext uri="{FF2B5EF4-FFF2-40B4-BE49-F238E27FC236}">
                  <a16:creationId xmlns:a16="http://schemas.microsoft.com/office/drawing/2014/main" id="{121DCF84-1B06-42D6-BA73-3B42C05831D2}"/>
                </a:ext>
              </a:extLst>
            </p:cNvPr>
            <p:cNvGrpSpPr>
              <a:grpSpLocks/>
            </p:cNvGrpSpPr>
            <p:nvPr/>
          </p:nvGrpSpPr>
          <p:grpSpPr bwMode="auto">
            <a:xfrm>
              <a:off x="1954425" y="1314359"/>
              <a:ext cx="1296144" cy="1728192"/>
              <a:chOff x="1925509" y="1314359"/>
              <a:chExt cx="1296144" cy="1728192"/>
            </a:xfrm>
          </p:grpSpPr>
          <p:sp>
            <p:nvSpPr>
              <p:cNvPr id="28" name="圆角矩形 24">
                <a:extLst>
                  <a:ext uri="{FF2B5EF4-FFF2-40B4-BE49-F238E27FC236}">
                    <a16:creationId xmlns:a16="http://schemas.microsoft.com/office/drawing/2014/main" id="{B19ABFC4-B14D-4836-9C5A-02584A31D87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9" name="圆角矩形 25">
                <a:extLst>
                  <a:ext uri="{FF2B5EF4-FFF2-40B4-BE49-F238E27FC236}">
                    <a16:creationId xmlns:a16="http://schemas.microsoft.com/office/drawing/2014/main" id="{731DD944-65A0-47BA-883E-FEDDA64224D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7" name="圆角矩形 5">
              <a:extLst>
                <a:ext uri="{FF2B5EF4-FFF2-40B4-BE49-F238E27FC236}">
                  <a16:creationId xmlns:a16="http://schemas.microsoft.com/office/drawing/2014/main" id="{9B2A10DA-A06B-41C9-BEAB-3F9A61571C3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40" name="组合 195">
            <a:extLst>
              <a:ext uri="{FF2B5EF4-FFF2-40B4-BE49-F238E27FC236}">
                <a16:creationId xmlns:a16="http://schemas.microsoft.com/office/drawing/2014/main" id="{5B492AE2-6D23-4710-8479-57D037EF5EDA}"/>
              </a:ext>
            </a:extLst>
          </p:cNvPr>
          <p:cNvGrpSpPr>
            <a:grpSpLocks/>
          </p:cNvGrpSpPr>
          <p:nvPr/>
        </p:nvGrpSpPr>
        <p:grpSpPr bwMode="auto">
          <a:xfrm>
            <a:off x="2839377" y="2179020"/>
            <a:ext cx="4141720" cy="584665"/>
            <a:chOff x="1707622" y="1197695"/>
            <a:chExt cx="4045478" cy="656772"/>
          </a:xfrm>
        </p:grpSpPr>
        <p:sp>
          <p:nvSpPr>
            <p:cNvPr id="41" name="圆角矩形 5">
              <a:extLst>
                <a:ext uri="{FF2B5EF4-FFF2-40B4-BE49-F238E27FC236}">
                  <a16:creationId xmlns:a16="http://schemas.microsoft.com/office/drawing/2014/main" id="{C56F6575-70C6-403B-9841-B59801F7153B}"/>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2" name="直接连接符 41">
              <a:extLst>
                <a:ext uri="{FF2B5EF4-FFF2-40B4-BE49-F238E27FC236}">
                  <a16:creationId xmlns:a16="http://schemas.microsoft.com/office/drawing/2014/main" id="{FE815DE2-1FD3-456E-96F1-BFDEF6AA61CB}"/>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3" name="矩形 35">
              <a:extLst>
                <a:ext uri="{FF2B5EF4-FFF2-40B4-BE49-F238E27FC236}">
                  <a16:creationId xmlns:a16="http://schemas.microsoft.com/office/drawing/2014/main" id="{120A8B9F-EE5D-4949-90DC-2A98D802D422}"/>
                </a:ext>
              </a:extLst>
            </p:cNvPr>
            <p:cNvSpPr>
              <a:spLocks noChangeArrowheads="1"/>
            </p:cNvSpPr>
            <p:nvPr/>
          </p:nvSpPr>
          <p:spPr bwMode="auto">
            <a:xfrm>
              <a:off x="2752767" y="1197695"/>
              <a:ext cx="2553995"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的实现机制</a:t>
              </a:r>
              <a:endParaRPr lang="en-US" altLang="zh-CN" dirty="0">
                <a:latin typeface="微软雅黑" panose="020B0503020204020204" pitchFamily="34" charset="-122"/>
                <a:ea typeface="微软雅黑" panose="020B0503020204020204" pitchFamily="34" charset="-122"/>
              </a:endParaRPr>
            </a:p>
          </p:txBody>
        </p:sp>
      </p:grpSp>
      <p:sp>
        <p:nvSpPr>
          <p:cNvPr id="44" name="TextBox 126">
            <a:extLst>
              <a:ext uri="{FF2B5EF4-FFF2-40B4-BE49-F238E27FC236}">
                <a16:creationId xmlns:a16="http://schemas.microsoft.com/office/drawing/2014/main" id="{AAEAD678-3387-4CA7-B83D-48CA809580BB}"/>
              </a:ext>
            </a:extLst>
          </p:cNvPr>
          <p:cNvSpPr txBox="1">
            <a:spLocks noChangeArrowheads="1"/>
          </p:cNvSpPr>
          <p:nvPr/>
        </p:nvSpPr>
        <p:spPr bwMode="auto">
          <a:xfrm>
            <a:off x="3844197" y="2500172"/>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45" name="组合 29">
            <a:extLst>
              <a:ext uri="{FF2B5EF4-FFF2-40B4-BE49-F238E27FC236}">
                <a16:creationId xmlns:a16="http://schemas.microsoft.com/office/drawing/2014/main" id="{7D46BF4F-24CC-44D6-B0C9-9AFA8E40B273}"/>
              </a:ext>
            </a:extLst>
          </p:cNvPr>
          <p:cNvGrpSpPr>
            <a:grpSpLocks/>
          </p:cNvGrpSpPr>
          <p:nvPr/>
        </p:nvGrpSpPr>
        <p:grpSpPr bwMode="auto">
          <a:xfrm rot="-12767">
            <a:off x="2828749" y="2183492"/>
            <a:ext cx="1005156" cy="547688"/>
            <a:chOff x="1931297" y="1314359"/>
            <a:chExt cx="1319272" cy="1728192"/>
          </a:xfrm>
        </p:grpSpPr>
        <p:grpSp>
          <p:nvGrpSpPr>
            <p:cNvPr id="46" name="组合 31">
              <a:extLst>
                <a:ext uri="{FF2B5EF4-FFF2-40B4-BE49-F238E27FC236}">
                  <a16:creationId xmlns:a16="http://schemas.microsoft.com/office/drawing/2014/main" id="{E77D9F81-B64C-49AB-9E1B-41AD8DFC49FB}"/>
                </a:ext>
              </a:extLst>
            </p:cNvPr>
            <p:cNvGrpSpPr>
              <a:grpSpLocks/>
            </p:cNvGrpSpPr>
            <p:nvPr/>
          </p:nvGrpSpPr>
          <p:grpSpPr bwMode="auto">
            <a:xfrm>
              <a:off x="1954425" y="1314359"/>
              <a:ext cx="1296144" cy="1728192"/>
              <a:chOff x="1925509" y="1314359"/>
              <a:chExt cx="1296144" cy="1728192"/>
            </a:xfrm>
          </p:grpSpPr>
          <p:sp>
            <p:nvSpPr>
              <p:cNvPr id="48" name="圆角矩形 24">
                <a:extLst>
                  <a:ext uri="{FF2B5EF4-FFF2-40B4-BE49-F238E27FC236}">
                    <a16:creationId xmlns:a16="http://schemas.microsoft.com/office/drawing/2014/main" id="{3B20A25A-B28A-4066-8CDF-87B2DBD0D478}"/>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25">
                <a:extLst>
                  <a:ext uri="{FF2B5EF4-FFF2-40B4-BE49-F238E27FC236}">
                    <a16:creationId xmlns:a16="http://schemas.microsoft.com/office/drawing/2014/main" id="{4C9AB31A-AAD7-48CD-9520-37F12BF1596C}"/>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a:extLst>
                <a:ext uri="{FF2B5EF4-FFF2-40B4-BE49-F238E27FC236}">
                  <a16:creationId xmlns:a16="http://schemas.microsoft.com/office/drawing/2014/main" id="{9BB0FE66-28D3-4FF7-AB4C-84161D7BB17F}"/>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 name="直接连接符 19">
            <a:extLst>
              <a:ext uri="{FF2B5EF4-FFF2-40B4-BE49-F238E27FC236}">
                <a16:creationId xmlns:a16="http://schemas.microsoft.com/office/drawing/2014/main" id="{D23E761A-7D90-409C-A15F-1DAEDD36BB94}"/>
              </a:ext>
            </a:extLst>
          </p:cNvPr>
          <p:cNvCxnSpPr/>
          <p:nvPr/>
        </p:nvCxnSpPr>
        <p:spPr bwMode="auto">
          <a:xfrm>
            <a:off x="2761119" y="340718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1" name="矩形 35">
            <a:extLst>
              <a:ext uri="{FF2B5EF4-FFF2-40B4-BE49-F238E27FC236}">
                <a16:creationId xmlns:a16="http://schemas.microsoft.com/office/drawing/2014/main" id="{BA591531-C42C-44E0-92BE-73DA5095D8AA}"/>
              </a:ext>
            </a:extLst>
          </p:cNvPr>
          <p:cNvSpPr>
            <a:spLocks noChangeArrowheads="1"/>
          </p:cNvSpPr>
          <p:nvPr/>
        </p:nvSpPr>
        <p:spPr bwMode="auto">
          <a:xfrm>
            <a:off x="2752393" y="3080310"/>
            <a:ext cx="26147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的开发方法</a:t>
            </a:r>
            <a:endParaRPr lang="en-US" altLang="zh-CN" dirty="0">
              <a:latin typeface="微软雅黑" panose="020B0503020204020204" pitchFamily="34" charset="-122"/>
              <a:ea typeface="微软雅黑" panose="020B0503020204020204" pitchFamily="34" charset="-122"/>
            </a:endParaRPr>
          </a:p>
        </p:txBody>
      </p:sp>
      <p:sp>
        <p:nvSpPr>
          <p:cNvPr id="22" name="TextBox 126">
            <a:hlinkClick r:id="rId2" action="ppaction://hlinksldjump"/>
            <a:extLst>
              <a:ext uri="{FF2B5EF4-FFF2-40B4-BE49-F238E27FC236}">
                <a16:creationId xmlns:a16="http://schemas.microsoft.com/office/drawing/2014/main" id="{34E52DFA-D258-4318-B2FA-B97076CCD1B7}"/>
              </a:ext>
            </a:extLst>
          </p:cNvPr>
          <p:cNvSpPr txBox="1">
            <a:spLocks noChangeArrowheads="1"/>
          </p:cNvSpPr>
          <p:nvPr/>
        </p:nvSpPr>
        <p:spPr bwMode="auto">
          <a:xfrm>
            <a:off x="2709540" y="3429000"/>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3" name="组合 29">
            <a:extLst>
              <a:ext uri="{FF2B5EF4-FFF2-40B4-BE49-F238E27FC236}">
                <a16:creationId xmlns:a16="http://schemas.microsoft.com/office/drawing/2014/main" id="{4DF7F5FC-82D0-40D7-93D1-E8F8384B6E4B}"/>
              </a:ext>
            </a:extLst>
          </p:cNvPr>
          <p:cNvGrpSpPr>
            <a:grpSpLocks/>
          </p:cNvGrpSpPr>
          <p:nvPr/>
        </p:nvGrpSpPr>
        <p:grpSpPr bwMode="auto">
          <a:xfrm rot="-12767">
            <a:off x="1534140" y="3122880"/>
            <a:ext cx="1005156" cy="547688"/>
            <a:chOff x="1931297" y="1314359"/>
            <a:chExt cx="1319272" cy="1728192"/>
          </a:xfrm>
        </p:grpSpPr>
        <p:grpSp>
          <p:nvGrpSpPr>
            <p:cNvPr id="24" name="组合 31">
              <a:extLst>
                <a:ext uri="{FF2B5EF4-FFF2-40B4-BE49-F238E27FC236}">
                  <a16:creationId xmlns:a16="http://schemas.microsoft.com/office/drawing/2014/main" id="{5B5FD76D-5E95-4A20-A6B8-988B0F9442FA}"/>
                </a:ext>
              </a:extLst>
            </p:cNvPr>
            <p:cNvGrpSpPr>
              <a:grpSpLocks/>
            </p:cNvGrpSpPr>
            <p:nvPr/>
          </p:nvGrpSpPr>
          <p:grpSpPr bwMode="auto">
            <a:xfrm>
              <a:off x="1954425" y="1314359"/>
              <a:ext cx="1296144" cy="1728192"/>
              <a:chOff x="1925509" y="1314359"/>
              <a:chExt cx="1296144" cy="1728192"/>
            </a:xfrm>
          </p:grpSpPr>
          <p:sp>
            <p:nvSpPr>
              <p:cNvPr id="31" name="圆角矩形 24">
                <a:extLst>
                  <a:ext uri="{FF2B5EF4-FFF2-40B4-BE49-F238E27FC236}">
                    <a16:creationId xmlns:a16="http://schemas.microsoft.com/office/drawing/2014/main" id="{7C42444A-B97E-47BD-A0E0-56A6C58CA436}"/>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25">
                <a:extLst>
                  <a:ext uri="{FF2B5EF4-FFF2-40B4-BE49-F238E27FC236}">
                    <a16:creationId xmlns:a16="http://schemas.microsoft.com/office/drawing/2014/main" id="{B7EFD337-27AB-43BA-A9B1-CCB71538C1EB}"/>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a:extLst>
                <a:ext uri="{FF2B5EF4-FFF2-40B4-BE49-F238E27FC236}">
                  <a16:creationId xmlns:a16="http://schemas.microsoft.com/office/drawing/2014/main" id="{6B5AADB4-1226-4CD8-AA55-849BBE3FAC66}"/>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3" name="组合 195">
            <a:extLst>
              <a:ext uri="{FF2B5EF4-FFF2-40B4-BE49-F238E27FC236}">
                <a16:creationId xmlns:a16="http://schemas.microsoft.com/office/drawing/2014/main" id="{2A666BA8-0995-4095-A684-DE4D998E4DF9}"/>
              </a:ext>
            </a:extLst>
          </p:cNvPr>
          <p:cNvGrpSpPr>
            <a:grpSpLocks/>
          </p:cNvGrpSpPr>
          <p:nvPr/>
        </p:nvGrpSpPr>
        <p:grpSpPr bwMode="auto">
          <a:xfrm>
            <a:off x="2963203" y="4092570"/>
            <a:ext cx="4141720" cy="584665"/>
            <a:chOff x="1707622" y="1197695"/>
            <a:chExt cx="4045478" cy="656772"/>
          </a:xfrm>
        </p:grpSpPr>
        <p:sp>
          <p:nvSpPr>
            <p:cNvPr id="34" name="圆角矩形 5">
              <a:extLst>
                <a:ext uri="{FF2B5EF4-FFF2-40B4-BE49-F238E27FC236}">
                  <a16:creationId xmlns:a16="http://schemas.microsoft.com/office/drawing/2014/main" id="{4EDCE06C-EA46-47C2-B0D2-2E51F3E8D017}"/>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35" name="直接连接符 34">
              <a:extLst>
                <a:ext uri="{FF2B5EF4-FFF2-40B4-BE49-F238E27FC236}">
                  <a16:creationId xmlns:a16="http://schemas.microsoft.com/office/drawing/2014/main" id="{E00ABCC9-C554-4C19-B172-3D907240D70D}"/>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6" name="矩形 35">
              <a:extLst>
                <a:ext uri="{FF2B5EF4-FFF2-40B4-BE49-F238E27FC236}">
                  <a16:creationId xmlns:a16="http://schemas.microsoft.com/office/drawing/2014/main" id="{0FB132D7-3545-41EF-8535-7D3D843714A9}"/>
                </a:ext>
              </a:extLst>
            </p:cNvPr>
            <p:cNvSpPr>
              <a:spLocks noChangeArrowheads="1"/>
            </p:cNvSpPr>
            <p:nvPr/>
          </p:nvSpPr>
          <p:spPr bwMode="auto">
            <a:xfrm>
              <a:off x="2752767" y="1197695"/>
              <a:ext cx="1984123"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多个切面的优先级</a:t>
              </a:r>
              <a:endParaRPr lang="en-US" altLang="zh-CN" dirty="0">
                <a:latin typeface="微软雅黑" panose="020B0503020204020204" pitchFamily="34" charset="-122"/>
                <a:ea typeface="微软雅黑" panose="020B0503020204020204" pitchFamily="34" charset="-122"/>
              </a:endParaRPr>
            </a:p>
          </p:txBody>
        </p:sp>
      </p:grpSp>
      <p:sp>
        <p:nvSpPr>
          <p:cNvPr id="37" name="TextBox 126">
            <a:extLst>
              <a:ext uri="{FF2B5EF4-FFF2-40B4-BE49-F238E27FC236}">
                <a16:creationId xmlns:a16="http://schemas.microsoft.com/office/drawing/2014/main" id="{53F1CD42-59D6-49E1-922F-50E4C4B2315B}"/>
              </a:ext>
            </a:extLst>
          </p:cNvPr>
          <p:cNvSpPr txBox="1">
            <a:spLocks noChangeArrowheads="1"/>
          </p:cNvSpPr>
          <p:nvPr/>
        </p:nvSpPr>
        <p:spPr bwMode="auto">
          <a:xfrm>
            <a:off x="3968023" y="4413722"/>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6"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6"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38" name="组合 29">
            <a:extLst>
              <a:ext uri="{FF2B5EF4-FFF2-40B4-BE49-F238E27FC236}">
                <a16:creationId xmlns:a16="http://schemas.microsoft.com/office/drawing/2014/main" id="{32272226-46BF-44B8-B2DD-BEE8ADE02538}"/>
              </a:ext>
            </a:extLst>
          </p:cNvPr>
          <p:cNvGrpSpPr>
            <a:grpSpLocks/>
          </p:cNvGrpSpPr>
          <p:nvPr/>
        </p:nvGrpSpPr>
        <p:grpSpPr bwMode="auto">
          <a:xfrm rot="-12767">
            <a:off x="2952575" y="4097042"/>
            <a:ext cx="1005156" cy="547688"/>
            <a:chOff x="1931297" y="1314359"/>
            <a:chExt cx="1319272" cy="1728192"/>
          </a:xfrm>
        </p:grpSpPr>
        <p:grpSp>
          <p:nvGrpSpPr>
            <p:cNvPr id="39" name="组合 31">
              <a:extLst>
                <a:ext uri="{FF2B5EF4-FFF2-40B4-BE49-F238E27FC236}">
                  <a16:creationId xmlns:a16="http://schemas.microsoft.com/office/drawing/2014/main" id="{D42E5BB2-2E79-459E-9A7A-F19C09B34572}"/>
                </a:ext>
              </a:extLst>
            </p:cNvPr>
            <p:cNvGrpSpPr>
              <a:grpSpLocks/>
            </p:cNvGrpSpPr>
            <p:nvPr/>
          </p:nvGrpSpPr>
          <p:grpSpPr bwMode="auto">
            <a:xfrm>
              <a:off x="1954425" y="1314359"/>
              <a:ext cx="1296144" cy="1728192"/>
              <a:chOff x="1925509" y="1314359"/>
              <a:chExt cx="1296144" cy="1728192"/>
            </a:xfrm>
          </p:grpSpPr>
          <p:sp>
            <p:nvSpPr>
              <p:cNvPr id="51" name="圆角矩形 24">
                <a:extLst>
                  <a:ext uri="{FF2B5EF4-FFF2-40B4-BE49-F238E27FC236}">
                    <a16:creationId xmlns:a16="http://schemas.microsoft.com/office/drawing/2014/main" id="{6B7E53F5-BBDB-4920-90C5-BA99D0629631}"/>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25">
                <a:extLst>
                  <a:ext uri="{FF2B5EF4-FFF2-40B4-BE49-F238E27FC236}">
                    <a16:creationId xmlns:a16="http://schemas.microsoft.com/office/drawing/2014/main" id="{624AA171-254D-4D79-91A9-0520D3D8324D}"/>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0" name="圆角矩形 5">
              <a:extLst>
                <a:ext uri="{FF2B5EF4-FFF2-40B4-BE49-F238E27FC236}">
                  <a16:creationId xmlns:a16="http://schemas.microsoft.com/office/drawing/2014/main" id="{ED81A821-988A-42B8-87C5-0DCDF389E627}"/>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3" name="直接连接符 52">
            <a:extLst>
              <a:ext uri="{FF2B5EF4-FFF2-40B4-BE49-F238E27FC236}">
                <a16:creationId xmlns:a16="http://schemas.microsoft.com/office/drawing/2014/main" id="{45F1A625-7516-4DA0-8585-88F1574EB597}"/>
              </a:ext>
            </a:extLst>
          </p:cNvPr>
          <p:cNvCxnSpPr/>
          <p:nvPr/>
        </p:nvCxnSpPr>
        <p:spPr bwMode="auto">
          <a:xfrm>
            <a:off x="2884945" y="532073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4" name="矩形 35">
            <a:extLst>
              <a:ext uri="{FF2B5EF4-FFF2-40B4-BE49-F238E27FC236}">
                <a16:creationId xmlns:a16="http://schemas.microsoft.com/office/drawing/2014/main" id="{F41FDFFB-5C48-48EA-9D1C-4B77D336677A}"/>
              </a:ext>
            </a:extLst>
          </p:cNvPr>
          <p:cNvSpPr>
            <a:spLocks noChangeArrowheads="1"/>
          </p:cNvSpPr>
          <p:nvPr/>
        </p:nvSpPr>
        <p:spPr bwMode="auto">
          <a:xfrm>
            <a:off x="2876219" y="4993860"/>
            <a:ext cx="2153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的应用</a:t>
            </a:r>
            <a:endParaRPr lang="en-US" altLang="zh-CN" dirty="0">
              <a:latin typeface="微软雅黑" panose="020B0503020204020204" pitchFamily="34" charset="-122"/>
              <a:ea typeface="微软雅黑" panose="020B0503020204020204" pitchFamily="34" charset="-122"/>
            </a:endParaRPr>
          </a:p>
        </p:txBody>
      </p:sp>
      <p:sp>
        <p:nvSpPr>
          <p:cNvPr id="55" name="TextBox 126">
            <a:hlinkClick r:id="rId2" action="ppaction://hlinksldjump"/>
            <a:extLst>
              <a:ext uri="{FF2B5EF4-FFF2-40B4-BE49-F238E27FC236}">
                <a16:creationId xmlns:a16="http://schemas.microsoft.com/office/drawing/2014/main" id="{EBCFCBBE-0505-4731-ACA8-7F6ECABB0D88}"/>
              </a:ext>
            </a:extLst>
          </p:cNvPr>
          <p:cNvSpPr txBox="1">
            <a:spLocks noChangeArrowheads="1"/>
          </p:cNvSpPr>
          <p:nvPr/>
        </p:nvSpPr>
        <p:spPr bwMode="auto">
          <a:xfrm>
            <a:off x="2833366" y="5342550"/>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7"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7"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56" name="组合 29">
            <a:extLst>
              <a:ext uri="{FF2B5EF4-FFF2-40B4-BE49-F238E27FC236}">
                <a16:creationId xmlns:a16="http://schemas.microsoft.com/office/drawing/2014/main" id="{5859B9C5-8242-4FCD-8B9F-C21CB4B23BCF}"/>
              </a:ext>
            </a:extLst>
          </p:cNvPr>
          <p:cNvGrpSpPr>
            <a:grpSpLocks/>
          </p:cNvGrpSpPr>
          <p:nvPr/>
        </p:nvGrpSpPr>
        <p:grpSpPr bwMode="auto">
          <a:xfrm rot="-12767">
            <a:off x="1657966" y="5036430"/>
            <a:ext cx="1005156" cy="547688"/>
            <a:chOff x="1931297" y="1314359"/>
            <a:chExt cx="1319272" cy="1728192"/>
          </a:xfrm>
        </p:grpSpPr>
        <p:grpSp>
          <p:nvGrpSpPr>
            <p:cNvPr id="57" name="组合 31">
              <a:extLst>
                <a:ext uri="{FF2B5EF4-FFF2-40B4-BE49-F238E27FC236}">
                  <a16:creationId xmlns:a16="http://schemas.microsoft.com/office/drawing/2014/main" id="{E1343A8B-A270-4B9A-B3AF-6A4C7D7F5016}"/>
                </a:ext>
              </a:extLst>
            </p:cNvPr>
            <p:cNvGrpSpPr>
              <a:grpSpLocks/>
            </p:cNvGrpSpPr>
            <p:nvPr/>
          </p:nvGrpSpPr>
          <p:grpSpPr bwMode="auto">
            <a:xfrm>
              <a:off x="1954425" y="1314359"/>
              <a:ext cx="1296144" cy="1728192"/>
              <a:chOff x="1925509" y="1314359"/>
              <a:chExt cx="1296144" cy="1728192"/>
            </a:xfrm>
          </p:grpSpPr>
          <p:sp>
            <p:nvSpPr>
              <p:cNvPr id="59" name="圆角矩形 24">
                <a:extLst>
                  <a:ext uri="{FF2B5EF4-FFF2-40B4-BE49-F238E27FC236}">
                    <a16:creationId xmlns:a16="http://schemas.microsoft.com/office/drawing/2014/main" id="{2D290871-B212-4845-AE54-578AF692180F}"/>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25">
                <a:extLst>
                  <a:ext uri="{FF2B5EF4-FFF2-40B4-BE49-F238E27FC236}">
                    <a16:creationId xmlns:a16="http://schemas.microsoft.com/office/drawing/2014/main" id="{096BAD53-A253-4DA0-92F5-A6571E7D133E}"/>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a:extLst>
                <a:ext uri="{FF2B5EF4-FFF2-40B4-BE49-F238E27FC236}">
                  <a16:creationId xmlns:a16="http://schemas.microsoft.com/office/drawing/2014/main" id="{2E87E5CC-EB3D-499C-9D16-92894BF77C4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65210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par>
                                <p:cTn id="21" presetID="14"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randombar(horizontal)">
                                      <p:cBhvr>
                                        <p:cTn id="23" dur="500"/>
                                        <p:tgtEl>
                                          <p:spTgt spid="4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randombar(horizontal)">
                                      <p:cBhvr>
                                        <p:cTn id="26" dur="500"/>
                                        <p:tgtEl>
                                          <p:spTgt spid="44"/>
                                        </p:tgtEl>
                                      </p:cBhvr>
                                    </p:animEffect>
                                  </p:childTnLst>
                                </p:cTn>
                              </p:par>
                            </p:childTnLst>
                          </p:cTn>
                        </p:par>
                        <p:par>
                          <p:cTn id="27" fill="hold">
                            <p:stCondLst>
                              <p:cond delay="1500"/>
                            </p:stCondLst>
                            <p:childTnLst>
                              <p:par>
                                <p:cTn id="28" presetID="14" presetClass="entr" presetSubtype="10" fill="hold" nodeType="afterEffect">
                                  <p:stCondLst>
                                    <p:cond delay="500"/>
                                  </p:stCondLst>
                                  <p:childTnLst>
                                    <p:set>
                                      <p:cBhvr>
                                        <p:cTn id="29" dur="1" fill="hold">
                                          <p:stCondLst>
                                            <p:cond delay="0"/>
                                          </p:stCondLst>
                                        </p:cTn>
                                        <p:tgtEl>
                                          <p:spTgt spid="23"/>
                                        </p:tgtEl>
                                        <p:attrNameLst>
                                          <p:attrName>style.visibility</p:attrName>
                                        </p:attrNameLst>
                                      </p:cBhvr>
                                      <p:to>
                                        <p:strVal val="visible"/>
                                      </p:to>
                                    </p:set>
                                    <p:animEffect transition="in" filter="randombar(horizontal)">
                                      <p:cBhvr>
                                        <p:cTn id="30" dur="500"/>
                                        <p:tgtEl>
                                          <p:spTgt spid="23"/>
                                        </p:tgtEl>
                                      </p:cBhvr>
                                    </p:animEffect>
                                  </p:childTnLst>
                                </p:cTn>
                              </p:par>
                              <p:par>
                                <p:cTn id="31" presetID="14" presetClass="entr" presetSubtype="10" fill="hold" nodeType="withEffect">
                                  <p:stCondLst>
                                    <p:cond delay="500"/>
                                  </p:stCondLst>
                                  <p:childTnLst>
                                    <p:set>
                                      <p:cBhvr>
                                        <p:cTn id="32" dur="1" fill="hold">
                                          <p:stCondLst>
                                            <p:cond delay="0"/>
                                          </p:stCondLst>
                                        </p:cTn>
                                        <p:tgtEl>
                                          <p:spTgt spid="20"/>
                                        </p:tgtEl>
                                        <p:attrNameLst>
                                          <p:attrName>style.visibility</p:attrName>
                                        </p:attrNameLst>
                                      </p:cBhvr>
                                      <p:to>
                                        <p:strVal val="visible"/>
                                      </p:to>
                                    </p:set>
                                    <p:animEffect transition="in" filter="randombar(horizontal)">
                                      <p:cBhvr>
                                        <p:cTn id="33" dur="500"/>
                                        <p:tgtEl>
                                          <p:spTgt spid="20"/>
                                        </p:tgtEl>
                                      </p:cBhvr>
                                    </p:animEffect>
                                  </p:childTnLst>
                                </p:cTn>
                              </p:par>
                              <p:par>
                                <p:cTn id="34" presetID="14" presetClass="entr" presetSubtype="10"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par>
                                <p:cTn id="37" presetID="14" presetClass="entr" presetSubtype="1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randombar(horizontal)">
                                      <p:cBhvr>
                                        <p:cTn id="39" dur="500"/>
                                        <p:tgtEl>
                                          <p:spTgt spid="21"/>
                                        </p:tgtEl>
                                      </p:cBhvr>
                                    </p:animEffect>
                                  </p:childTnLst>
                                </p:cTn>
                              </p:par>
                            </p:childTnLst>
                          </p:cTn>
                        </p:par>
                        <p:par>
                          <p:cTn id="40" fill="hold">
                            <p:stCondLst>
                              <p:cond delay="2500"/>
                            </p:stCondLst>
                            <p:childTnLst>
                              <p:par>
                                <p:cTn id="41" presetID="14" presetClass="entr" presetSubtype="1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horizontal)">
                                      <p:cBhvr>
                                        <p:cTn id="43" dur="500"/>
                                        <p:tgtEl>
                                          <p:spTgt spid="33"/>
                                        </p:tgtEl>
                                      </p:cBhvr>
                                    </p:animEffect>
                                  </p:childTnLst>
                                </p:cTn>
                              </p:par>
                              <p:par>
                                <p:cTn id="44" presetID="14" presetClass="entr" presetSubtype="1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randombar(horizontal)">
                                      <p:cBhvr>
                                        <p:cTn id="49" dur="500"/>
                                        <p:tgtEl>
                                          <p:spTgt spid="37"/>
                                        </p:tgtEl>
                                      </p:cBhvr>
                                    </p:animEffect>
                                  </p:childTnLst>
                                </p:cTn>
                              </p:par>
                            </p:childTnLst>
                          </p:cTn>
                        </p:par>
                        <p:par>
                          <p:cTn id="50" fill="hold">
                            <p:stCondLst>
                              <p:cond delay="3000"/>
                            </p:stCondLst>
                            <p:childTnLst>
                              <p:par>
                                <p:cTn id="51" presetID="14" presetClass="entr" presetSubtype="10" fill="hold" nodeType="afterEffect">
                                  <p:stCondLst>
                                    <p:cond delay="500"/>
                                  </p:stCondLst>
                                  <p:childTnLst>
                                    <p:set>
                                      <p:cBhvr>
                                        <p:cTn id="52" dur="1" fill="hold">
                                          <p:stCondLst>
                                            <p:cond delay="0"/>
                                          </p:stCondLst>
                                        </p:cTn>
                                        <p:tgtEl>
                                          <p:spTgt spid="56"/>
                                        </p:tgtEl>
                                        <p:attrNameLst>
                                          <p:attrName>style.visibility</p:attrName>
                                        </p:attrNameLst>
                                      </p:cBhvr>
                                      <p:to>
                                        <p:strVal val="visible"/>
                                      </p:to>
                                    </p:set>
                                    <p:animEffect transition="in" filter="randombar(horizontal)">
                                      <p:cBhvr>
                                        <p:cTn id="53" dur="500"/>
                                        <p:tgtEl>
                                          <p:spTgt spid="56"/>
                                        </p:tgtEl>
                                      </p:cBhvr>
                                    </p:animEffect>
                                  </p:childTnLst>
                                </p:cTn>
                              </p:par>
                              <p:par>
                                <p:cTn id="54" presetID="14" presetClass="entr" presetSubtype="10" fill="hold" nodeType="withEffect">
                                  <p:stCondLst>
                                    <p:cond delay="500"/>
                                  </p:stCondLst>
                                  <p:childTnLst>
                                    <p:set>
                                      <p:cBhvr>
                                        <p:cTn id="55" dur="1" fill="hold">
                                          <p:stCondLst>
                                            <p:cond delay="0"/>
                                          </p:stCondLst>
                                        </p:cTn>
                                        <p:tgtEl>
                                          <p:spTgt spid="53"/>
                                        </p:tgtEl>
                                        <p:attrNameLst>
                                          <p:attrName>style.visibility</p:attrName>
                                        </p:attrNameLst>
                                      </p:cBhvr>
                                      <p:to>
                                        <p:strVal val="visible"/>
                                      </p:to>
                                    </p:set>
                                    <p:animEffect transition="in" filter="randombar(horizontal)">
                                      <p:cBhvr>
                                        <p:cTn id="56" dur="500"/>
                                        <p:tgtEl>
                                          <p:spTgt spid="53"/>
                                        </p:tgtEl>
                                      </p:cBhvr>
                                    </p:animEffect>
                                  </p:childTnLst>
                                </p:cTn>
                              </p:par>
                              <p:par>
                                <p:cTn id="57" presetID="14" presetClass="entr" presetSubtype="10" fill="hold" grpId="0" nodeType="withEffect">
                                  <p:stCondLst>
                                    <p:cond delay="500"/>
                                  </p:stCondLst>
                                  <p:childTnLst>
                                    <p:set>
                                      <p:cBhvr>
                                        <p:cTn id="58" dur="1" fill="hold">
                                          <p:stCondLst>
                                            <p:cond delay="0"/>
                                          </p:stCondLst>
                                        </p:cTn>
                                        <p:tgtEl>
                                          <p:spTgt spid="55"/>
                                        </p:tgtEl>
                                        <p:attrNameLst>
                                          <p:attrName>style.visibility</p:attrName>
                                        </p:attrNameLst>
                                      </p:cBhvr>
                                      <p:to>
                                        <p:strVal val="visible"/>
                                      </p:to>
                                    </p:set>
                                    <p:animEffect transition="in" filter="randombar(horizontal)">
                                      <p:cBhvr>
                                        <p:cTn id="59" dur="500"/>
                                        <p:tgtEl>
                                          <p:spTgt spid="55"/>
                                        </p:tgtEl>
                                      </p:cBhvr>
                                    </p:animEffect>
                                  </p:childTnLst>
                                </p:cTn>
                              </p:par>
                              <p:par>
                                <p:cTn id="60" presetID="14" presetClass="entr" presetSubtype="10" fill="hold" grpId="0" nodeType="withEffect">
                                  <p:stCondLst>
                                    <p:cond delay="500"/>
                                  </p:stCondLst>
                                  <p:childTnLst>
                                    <p:set>
                                      <p:cBhvr>
                                        <p:cTn id="61" dur="1" fill="hold">
                                          <p:stCondLst>
                                            <p:cond delay="0"/>
                                          </p:stCondLst>
                                        </p:cTn>
                                        <p:tgtEl>
                                          <p:spTgt spid="54"/>
                                        </p:tgtEl>
                                        <p:attrNameLst>
                                          <p:attrName>style.visibility</p:attrName>
                                        </p:attrNameLst>
                                      </p:cBhvr>
                                      <p:to>
                                        <p:strVal val="visible"/>
                                      </p:to>
                                    </p:set>
                                    <p:animEffect transition="in" filter="randombar(horizontal)">
                                      <p:cBhvr>
                                        <p:cTn id="6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44" grpId="0"/>
      <p:bldP spid="21" grpId="0"/>
      <p:bldP spid="22" grpId="0"/>
      <p:bldP spid="37" grpId="0"/>
      <p:bldP spid="54"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8.3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的开发方法</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8.3.1 </a:t>
            </a:r>
            <a:r>
              <a:rPr lang="zh-CN" altLang="en-US" sz="2400" b="1" dirty="0">
                <a:solidFill>
                  <a:srgbClr val="2383C6"/>
                </a:solidFill>
                <a:latin typeface="微软雅黑" panose="020B0503020204020204" pitchFamily="34" charset="-122"/>
                <a:ea typeface="微软雅黑" panose="020B0503020204020204" pitchFamily="34" charset="-122"/>
              </a:rPr>
              <a:t>基于</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开发</a:t>
            </a:r>
            <a:r>
              <a:rPr lang="en-US" altLang="zh-CN" sz="2400" b="1" dirty="0">
                <a:solidFill>
                  <a:srgbClr val="2383C6"/>
                </a:solidFill>
                <a:latin typeface="微软雅黑" panose="020B0503020204020204" pitchFamily="34" charset="-122"/>
                <a:ea typeface="微软雅黑" panose="020B0503020204020204" pitchFamily="34" charset="-122"/>
              </a:rPr>
              <a:t>Spring AOP</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applicationContext.xml</a:t>
            </a:r>
            <a:r>
              <a:rPr lang="zh-CN" altLang="en-US" dirty="0">
                <a:latin typeface="微软雅黑" panose="020B0503020204020204" pitchFamily="34" charset="-122"/>
                <a:ea typeface="微软雅黑" panose="020B0503020204020204" pitchFamily="34" charset="-122"/>
              </a:rPr>
              <a:t>文件的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的配置信息，具体代码如下所示。</a:t>
            </a:r>
          </a:p>
        </p:txBody>
      </p:sp>
      <p:pic>
        <p:nvPicPr>
          <p:cNvPr id="5" name="图片 4">
            <a:extLst>
              <a:ext uri="{FF2B5EF4-FFF2-40B4-BE49-F238E27FC236}">
                <a16:creationId xmlns:a16="http://schemas.microsoft.com/office/drawing/2014/main" id="{75F8CA70-DDEC-4675-B1E9-85254F931C76}"/>
              </a:ext>
            </a:extLst>
          </p:cNvPr>
          <p:cNvPicPr>
            <a:picLocks noChangeAspect="1"/>
          </p:cNvPicPr>
          <p:nvPr/>
        </p:nvPicPr>
        <p:blipFill rotWithShape="1">
          <a:blip r:embed="rId2"/>
          <a:srcRect b="4698"/>
          <a:stretch/>
        </p:blipFill>
        <p:spPr>
          <a:xfrm>
            <a:off x="862811" y="2525336"/>
            <a:ext cx="5040000" cy="3113641"/>
          </a:xfrm>
          <a:prstGeom prst="rect">
            <a:avLst/>
          </a:prstGeom>
        </p:spPr>
      </p:pic>
      <p:sp>
        <p:nvSpPr>
          <p:cNvPr id="6" name="矩形 5">
            <a:extLst>
              <a:ext uri="{FF2B5EF4-FFF2-40B4-BE49-F238E27FC236}">
                <a16:creationId xmlns:a16="http://schemas.microsoft.com/office/drawing/2014/main" id="{B241927A-F140-4AAA-BF62-F152279005F8}"/>
              </a:ext>
            </a:extLst>
          </p:cNvPr>
          <p:cNvSpPr/>
          <p:nvPr/>
        </p:nvSpPr>
        <p:spPr>
          <a:xfrm>
            <a:off x="0" y="5638977"/>
            <a:ext cx="8556978"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包下创建测试类</a:t>
            </a:r>
            <a:r>
              <a:rPr lang="en-US" altLang="zh-CN" dirty="0" err="1">
                <a:latin typeface="微软雅黑" panose="020B0503020204020204" pitchFamily="34" charset="-122"/>
                <a:ea typeface="微软雅黑" panose="020B0503020204020204" pitchFamily="34" charset="-122"/>
              </a:rPr>
              <a:t>TestXml</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8-10</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365219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8.3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的开发方法</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8.3.2 </a:t>
            </a:r>
            <a:r>
              <a:rPr lang="zh-CN" altLang="en-US" sz="2400" b="1" dirty="0">
                <a:solidFill>
                  <a:srgbClr val="2383C6"/>
                </a:solidFill>
                <a:latin typeface="微软雅黑" panose="020B0503020204020204" pitchFamily="34" charset="-122"/>
                <a:ea typeface="微软雅黑" panose="020B0503020204020204" pitchFamily="34" charset="-122"/>
              </a:rPr>
              <a:t>基于注解开发</a:t>
            </a:r>
            <a:r>
              <a:rPr lang="en-US" altLang="zh-CN" sz="2400" b="1" dirty="0">
                <a:solidFill>
                  <a:srgbClr val="2383C6"/>
                </a:solidFill>
                <a:latin typeface="微软雅黑" panose="020B0503020204020204" pitchFamily="34" charset="-122"/>
                <a:ea typeface="微软雅黑" panose="020B0503020204020204" pitchFamily="34" charset="-122"/>
              </a:rPr>
              <a:t>Spring AOP</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上个小节介绍了基于</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形式的</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开发，接下来讲解基于注解完成</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开发的具体方法。相比</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的配置方式，基于注解的</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开发是将配置信息编写到代码中。</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为了便于开发，</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支持一系列注解的使用，具体如表所示。</a:t>
            </a:r>
          </a:p>
        </p:txBody>
      </p:sp>
      <p:sp>
        <p:nvSpPr>
          <p:cNvPr id="6" name="矩形 5">
            <a:extLst>
              <a:ext uri="{FF2B5EF4-FFF2-40B4-BE49-F238E27FC236}">
                <a16:creationId xmlns:a16="http://schemas.microsoft.com/office/drawing/2014/main" id="{B241927A-F140-4AAA-BF62-F152279005F8}"/>
              </a:ext>
            </a:extLst>
          </p:cNvPr>
          <p:cNvSpPr/>
          <p:nvPr/>
        </p:nvSpPr>
        <p:spPr>
          <a:xfrm>
            <a:off x="0" y="5024993"/>
            <a:ext cx="8556978" cy="93852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支持的注解，开发人员可根据具体情况选择使用。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接下来通过注解的方式实现以上案例。</a:t>
            </a:r>
          </a:p>
        </p:txBody>
      </p:sp>
      <p:pic>
        <p:nvPicPr>
          <p:cNvPr id="7" name="图片 6">
            <a:extLst>
              <a:ext uri="{FF2B5EF4-FFF2-40B4-BE49-F238E27FC236}">
                <a16:creationId xmlns:a16="http://schemas.microsoft.com/office/drawing/2014/main" id="{7633A78E-558B-437A-B4B7-240DC453511E}"/>
              </a:ext>
            </a:extLst>
          </p:cNvPr>
          <p:cNvPicPr>
            <a:picLocks noChangeAspect="1"/>
          </p:cNvPicPr>
          <p:nvPr/>
        </p:nvPicPr>
        <p:blipFill rotWithShape="1">
          <a:blip r:embed="rId2"/>
          <a:srcRect b="7902"/>
          <a:stretch/>
        </p:blipFill>
        <p:spPr>
          <a:xfrm>
            <a:off x="1901389" y="3388309"/>
            <a:ext cx="5341222" cy="1696851"/>
          </a:xfrm>
          <a:prstGeom prst="rect">
            <a:avLst/>
          </a:prstGeom>
        </p:spPr>
      </p:pic>
    </p:spTree>
    <p:extLst>
      <p:ext uri="{BB962C8B-B14F-4D97-AF65-F5344CB8AC3E}">
        <p14:creationId xmlns:p14="http://schemas.microsoft.com/office/powerpoint/2010/main" val="164846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8.3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的开发方法</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8.3.2 </a:t>
            </a:r>
            <a:r>
              <a:rPr lang="zh-CN" altLang="en-US" sz="2400" b="1" dirty="0">
                <a:solidFill>
                  <a:srgbClr val="2383C6"/>
                </a:solidFill>
                <a:latin typeface="微软雅黑" panose="020B0503020204020204" pitchFamily="34" charset="-122"/>
                <a:ea typeface="微软雅黑" panose="020B0503020204020204" pitchFamily="34" charset="-122"/>
              </a:rPr>
              <a:t>基于注解开发</a:t>
            </a:r>
            <a:r>
              <a:rPr lang="en-US" altLang="zh-CN" sz="2400" b="1" dirty="0">
                <a:solidFill>
                  <a:srgbClr val="2383C6"/>
                </a:solidFill>
                <a:latin typeface="微软雅黑" panose="020B0503020204020204" pitchFamily="34" charset="-122"/>
                <a:ea typeface="微软雅黑" panose="020B0503020204020204" pitchFamily="34" charset="-122"/>
              </a:rPr>
              <a:t>Spring AOP</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com.qfedu.demo</a:t>
            </a:r>
            <a:r>
              <a:rPr lang="zh-CN" altLang="en-US" dirty="0">
                <a:latin typeface="微软雅黑" panose="020B0503020204020204" pitchFamily="34" charset="-122"/>
                <a:ea typeface="微软雅黑" panose="020B0503020204020204" pitchFamily="34" charset="-122"/>
              </a:rPr>
              <a:t>包下新建</a:t>
            </a:r>
            <a:r>
              <a:rPr lang="en-US" altLang="zh-CN" dirty="0" err="1">
                <a:latin typeface="微软雅黑" panose="020B0503020204020204" pitchFamily="34" charset="-122"/>
                <a:ea typeface="微软雅黑" panose="020B0503020204020204" pitchFamily="34" charset="-122"/>
              </a:rPr>
              <a:t>AnnoAdvice</a:t>
            </a:r>
            <a:r>
              <a:rPr lang="zh-CN" altLang="en-US" dirty="0">
                <a:latin typeface="微软雅黑" panose="020B0503020204020204" pitchFamily="34" charset="-122"/>
                <a:ea typeface="微软雅黑" panose="020B0503020204020204" pitchFamily="34" charset="-122"/>
              </a:rPr>
              <a:t>类，修改后的代码如书中例</a:t>
            </a:r>
            <a:r>
              <a:rPr lang="en-US" altLang="zh-CN" dirty="0">
                <a:latin typeface="微软雅黑" panose="020B0503020204020204" pitchFamily="34" charset="-122"/>
                <a:ea typeface="微软雅黑" panose="020B0503020204020204" pitchFamily="34" charset="-122"/>
              </a:rPr>
              <a:t>8-11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）修改配置文件</a:t>
            </a:r>
            <a:r>
              <a:rPr lang="en-US" altLang="zh-CN" dirty="0">
                <a:latin typeface="微软雅黑" panose="020B0503020204020204" pitchFamily="34" charset="-122"/>
                <a:ea typeface="微软雅黑" panose="020B0503020204020204" pitchFamily="34" charset="-122"/>
              </a:rPr>
              <a:t>applicationContext.xml</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元素中的的配置代码替换为如下所示。</a:t>
            </a:r>
          </a:p>
        </p:txBody>
      </p:sp>
      <p:sp>
        <p:nvSpPr>
          <p:cNvPr id="6" name="矩形 5">
            <a:extLst>
              <a:ext uri="{FF2B5EF4-FFF2-40B4-BE49-F238E27FC236}">
                <a16:creationId xmlns:a16="http://schemas.microsoft.com/office/drawing/2014/main" id="{B241927A-F140-4AAA-BF62-F152279005F8}"/>
              </a:ext>
            </a:extLst>
          </p:cNvPr>
          <p:cNvSpPr/>
          <p:nvPr/>
        </p:nvSpPr>
        <p:spPr>
          <a:xfrm>
            <a:off x="0" y="4334443"/>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包下新建测试类</a:t>
            </a:r>
            <a:r>
              <a:rPr lang="en-US" altLang="zh-CN" dirty="0" err="1">
                <a:latin typeface="微软雅黑" panose="020B0503020204020204" pitchFamily="34" charset="-122"/>
                <a:ea typeface="微软雅黑" panose="020B0503020204020204" pitchFamily="34" charset="-122"/>
              </a:rPr>
              <a:t>TestAnnotation</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8-12</a:t>
            </a:r>
            <a:r>
              <a:rPr lang="zh-CN" altLang="en-US" dirty="0">
                <a:latin typeface="微软雅黑" panose="020B0503020204020204" pitchFamily="34" charset="-122"/>
                <a:ea typeface="微软雅黑" panose="020B0503020204020204" pitchFamily="34" charset="-122"/>
              </a:rPr>
              <a:t>所示。</a:t>
            </a:r>
          </a:p>
        </p:txBody>
      </p:sp>
      <p:pic>
        <p:nvPicPr>
          <p:cNvPr id="8" name="图片 7">
            <a:extLst>
              <a:ext uri="{FF2B5EF4-FFF2-40B4-BE49-F238E27FC236}">
                <a16:creationId xmlns:a16="http://schemas.microsoft.com/office/drawing/2014/main" id="{B8D4BDF9-DB4F-4AA4-8662-29BA7E9BD823}"/>
              </a:ext>
            </a:extLst>
          </p:cNvPr>
          <p:cNvPicPr>
            <a:picLocks noChangeAspect="1"/>
          </p:cNvPicPr>
          <p:nvPr/>
        </p:nvPicPr>
        <p:blipFill rotWithShape="1">
          <a:blip r:embed="rId2"/>
          <a:srcRect b="13711"/>
          <a:stretch/>
        </p:blipFill>
        <p:spPr>
          <a:xfrm>
            <a:off x="862811" y="3409527"/>
            <a:ext cx="5040000" cy="969089"/>
          </a:xfrm>
          <a:prstGeom prst="rect">
            <a:avLst/>
          </a:prstGeom>
        </p:spPr>
      </p:pic>
    </p:spTree>
    <p:extLst>
      <p:ext uri="{BB962C8B-B14F-4D97-AF65-F5344CB8AC3E}">
        <p14:creationId xmlns:p14="http://schemas.microsoft.com/office/powerpoint/2010/main" val="123641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60438" y="3094646"/>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8.4  </a:t>
            </a:r>
            <a:r>
              <a:rPr lang="zh-CN" altLang="en-US" sz="2800" b="1" dirty="0"/>
              <a:t>多个切面的优先级</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39153" y="3213142"/>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8.4.1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28742" y="3218323"/>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基于注解配置</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052469"/>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12617" y="4170418"/>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8.4.2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156082"/>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Ordered</a:t>
            </a:r>
            <a:r>
              <a:rPr lang="zh-CN" altLang="en-US" dirty="0">
                <a:latin typeface="微软雅黑" panose="020B0503020204020204" pitchFamily="34" charset="-122"/>
                <a:ea typeface="微软雅黑" panose="020B0503020204020204" pitchFamily="34" charset="-122"/>
              </a:rPr>
              <a:t>接口配置</a:t>
            </a:r>
          </a:p>
        </p:txBody>
      </p:sp>
      <p:grpSp>
        <p:nvGrpSpPr>
          <p:cNvPr id="32" name="组合 153">
            <a:extLst>
              <a:ext uri="{FF2B5EF4-FFF2-40B4-BE49-F238E27FC236}">
                <a16:creationId xmlns:a16="http://schemas.microsoft.com/office/drawing/2014/main" id="{D3D7F543-2888-4466-BCB8-A9FD5FF43E5E}"/>
              </a:ext>
            </a:extLst>
          </p:cNvPr>
          <p:cNvGrpSpPr>
            <a:grpSpLocks/>
          </p:cNvGrpSpPr>
          <p:nvPr/>
        </p:nvGrpSpPr>
        <p:grpSpPr bwMode="auto">
          <a:xfrm>
            <a:off x="1060438" y="4940302"/>
            <a:ext cx="6625480" cy="684212"/>
            <a:chOff x="1029300" y="5045322"/>
            <a:chExt cx="6624959" cy="683275"/>
          </a:xfrm>
        </p:grpSpPr>
        <p:grpSp>
          <p:nvGrpSpPr>
            <p:cNvPr id="33" name="组合 219">
              <a:extLst>
                <a:ext uri="{FF2B5EF4-FFF2-40B4-BE49-F238E27FC236}">
                  <a16:creationId xmlns:a16="http://schemas.microsoft.com/office/drawing/2014/main" id="{414F0E3B-3891-4648-9B97-1EC1C5BFFBE2}"/>
                </a:ext>
              </a:extLst>
            </p:cNvPr>
            <p:cNvGrpSpPr>
              <a:grpSpLocks/>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4DBF64FA-8A3E-4C59-9B86-2A4955DE2605}"/>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9" name="组合 225">
                <a:extLst>
                  <a:ext uri="{FF2B5EF4-FFF2-40B4-BE49-F238E27FC236}">
                    <a16:creationId xmlns:a16="http://schemas.microsoft.com/office/drawing/2014/main" id="{7609D38E-DC42-4310-8B96-4CD4B3908D51}"/>
                  </a:ext>
                </a:extLst>
              </p:cNvPr>
              <p:cNvGrpSpPr>
                <a:grpSpLocks/>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D6D3317C-9F05-498C-A313-3A8F1B8A5D2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a:extLst>
                    <a:ext uri="{FF2B5EF4-FFF2-40B4-BE49-F238E27FC236}">
                      <a16:creationId xmlns:a16="http://schemas.microsoft.com/office/drawing/2014/main" id="{DB55D99F-90AC-4A94-96B4-9B64B83121F2}"/>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4" name="Line 188">
              <a:extLst>
                <a:ext uri="{FF2B5EF4-FFF2-40B4-BE49-F238E27FC236}">
                  <a16:creationId xmlns:a16="http://schemas.microsoft.com/office/drawing/2014/main" id="{402DF7E8-CA59-42A5-B193-45BFC672E7E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5" name="组合 221">
              <a:extLst>
                <a:ext uri="{FF2B5EF4-FFF2-40B4-BE49-F238E27FC236}">
                  <a16:creationId xmlns:a16="http://schemas.microsoft.com/office/drawing/2014/main" id="{5A96357D-1E61-4037-B0E0-D350B6ED90BD}"/>
                </a:ext>
              </a:extLst>
            </p:cNvPr>
            <p:cNvGrpSpPr>
              <a:grpSpLocks/>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CDC6AA4E-8F28-4A8B-8A6D-93699D8D784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7" name="Oval 151">
                <a:extLst>
                  <a:ext uri="{FF2B5EF4-FFF2-40B4-BE49-F238E27FC236}">
                    <a16:creationId xmlns:a16="http://schemas.microsoft.com/office/drawing/2014/main" id="{A70960EE-16DC-4726-BBF9-FCF0EDBCFF7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2" name="TextBox 163">
            <a:extLst>
              <a:ext uri="{FF2B5EF4-FFF2-40B4-BE49-F238E27FC236}">
                <a16:creationId xmlns:a16="http://schemas.microsoft.com/office/drawing/2014/main" id="{68398987-1E19-431F-8E9E-670996A764CE}"/>
              </a:ext>
            </a:extLst>
          </p:cNvPr>
          <p:cNvSpPr txBox="1">
            <a:spLocks noChangeArrowheads="1"/>
          </p:cNvSpPr>
          <p:nvPr/>
        </p:nvSpPr>
        <p:spPr bwMode="auto">
          <a:xfrm>
            <a:off x="1039153" y="5058798"/>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8.4.3</a:t>
            </a:r>
            <a:endParaRPr lang="zh-CN" altLang="en-US" dirty="0"/>
          </a:p>
        </p:txBody>
      </p:sp>
      <p:sp>
        <p:nvSpPr>
          <p:cNvPr id="43" name="TextBox 168">
            <a:hlinkClick r:id="rId7" action="ppaction://hlinksldjump"/>
            <a:extLst>
              <a:ext uri="{FF2B5EF4-FFF2-40B4-BE49-F238E27FC236}">
                <a16:creationId xmlns:a16="http://schemas.microsoft.com/office/drawing/2014/main" id="{9822B3D3-E09C-4941-BA23-5DD0158D08BC}"/>
              </a:ext>
            </a:extLst>
          </p:cNvPr>
          <p:cNvSpPr txBox="1">
            <a:spLocks noChangeArrowheads="1"/>
          </p:cNvSpPr>
          <p:nvPr/>
        </p:nvSpPr>
        <p:spPr bwMode="auto">
          <a:xfrm>
            <a:off x="3028742" y="5039416"/>
            <a:ext cx="47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配置</a:t>
            </a:r>
          </a:p>
        </p:txBody>
      </p:sp>
    </p:spTree>
    <p:extLst>
      <p:ext uri="{BB962C8B-B14F-4D97-AF65-F5344CB8AC3E}">
        <p14:creationId xmlns:p14="http://schemas.microsoft.com/office/powerpoint/2010/main" val="3267105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多个切面的优先级</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8.4.1 </a:t>
            </a:r>
            <a:r>
              <a:rPr lang="zh-CN" altLang="en-US" sz="2400" b="1" dirty="0">
                <a:solidFill>
                  <a:srgbClr val="2383C6"/>
                </a:solidFill>
                <a:latin typeface="微软雅黑" panose="020B0503020204020204" pitchFamily="34" charset="-122"/>
                <a:ea typeface="微软雅黑" panose="020B0503020204020204" pitchFamily="34" charset="-122"/>
              </a:rPr>
              <a:t>基于注解配置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14425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上个小节介绍了基于注解形式的</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开发，实际开发中可能需要在多个切面中定义多个通知织入同一个切点，这就要考虑多个切面的优先级。切面的优先级有三种配置方式，可以通过</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a:t>
            </a:r>
            <a:r>
              <a:rPr lang="en-US" altLang="zh-CN" dirty="0">
                <a:latin typeface="微软雅黑" panose="020B0503020204020204" pitchFamily="34" charset="-122"/>
                <a:ea typeface="微软雅黑" panose="020B0503020204020204" pitchFamily="34" charset="-122"/>
              </a:rPr>
              <a:t>@Order</a:t>
            </a:r>
            <a:r>
              <a:rPr lang="zh-CN" altLang="en-US" dirty="0">
                <a:latin typeface="微软雅黑" panose="020B0503020204020204" pitchFamily="34" charset="-122"/>
                <a:ea typeface="微软雅黑" panose="020B0503020204020204" pitchFamily="34" charset="-122"/>
              </a:rPr>
              <a:t>注解或切面类实现</a:t>
            </a:r>
            <a:r>
              <a:rPr lang="en-US" altLang="zh-CN" dirty="0">
                <a:latin typeface="微软雅黑" panose="020B0503020204020204" pitchFamily="34" charset="-122"/>
                <a:ea typeface="微软雅黑" panose="020B0503020204020204" pitchFamily="34" charset="-122"/>
              </a:rPr>
              <a:t>Ordered</a:t>
            </a:r>
            <a:r>
              <a:rPr lang="zh-CN" altLang="en-US" dirty="0">
                <a:latin typeface="微软雅黑" panose="020B0503020204020204" pitchFamily="34" charset="-122"/>
                <a:ea typeface="微软雅黑" panose="020B0503020204020204" pitchFamily="34" charset="-122"/>
              </a:rPr>
              <a:t>接口的形式来实现。优先级越高的切面，它的通知方法优先执行并最后退出。</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接下来演示通过注解的形式实现</a:t>
            </a:r>
            <a:r>
              <a:rPr lang="en-US" altLang="zh-CN" dirty="0">
                <a:latin typeface="微软雅黑" panose="020B0503020204020204" pitchFamily="34" charset="-122"/>
                <a:ea typeface="微软雅黑" panose="020B0503020204020204" pitchFamily="34" charset="-122"/>
              </a:rPr>
              <a:t>Aspect</a:t>
            </a:r>
            <a:r>
              <a:rPr lang="zh-CN" altLang="en-US" dirty="0">
                <a:latin typeface="微软雅黑" panose="020B0503020204020204" pitchFamily="34" charset="-122"/>
                <a:ea typeface="微软雅黑" panose="020B0503020204020204" pitchFamily="34" charset="-122"/>
              </a:rPr>
              <a:t>的优先级，具体步骤如下。</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Aspect01</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Aspect02</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8-14</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96187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多个切面的优先级</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8.4.1 </a:t>
            </a:r>
            <a:r>
              <a:rPr lang="zh-CN" altLang="en-US" sz="2400" b="1" dirty="0">
                <a:solidFill>
                  <a:srgbClr val="2383C6"/>
                </a:solidFill>
                <a:latin typeface="微软雅黑" panose="020B0503020204020204" pitchFamily="34" charset="-122"/>
                <a:ea typeface="微软雅黑" panose="020B0503020204020204" pitchFamily="34" charset="-122"/>
              </a:rPr>
              <a:t>基于注解配置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）修改配置文件</a:t>
            </a:r>
            <a:r>
              <a:rPr lang="en-US" altLang="zh-CN" dirty="0">
                <a:latin typeface="微软雅黑" panose="020B0503020204020204" pitchFamily="34" charset="-122"/>
                <a:ea typeface="微软雅黑" panose="020B0503020204020204" pitchFamily="34" charset="-122"/>
              </a:rPr>
              <a:t>applicationContext.xml</a:t>
            </a:r>
            <a:r>
              <a:rPr lang="zh-CN" altLang="en-US" dirty="0">
                <a:latin typeface="微软雅黑" panose="020B0503020204020204" pitchFamily="34" charset="-122"/>
                <a:ea typeface="微软雅黑" panose="020B0503020204020204" pitchFamily="34" charset="-122"/>
              </a:rPr>
              <a:t>，注释掉</a:t>
            </a:r>
            <a:r>
              <a:rPr lang="en-US" altLang="zh-CN" dirty="0" err="1">
                <a:latin typeface="微软雅黑" panose="020B0503020204020204" pitchFamily="34" charset="-122"/>
                <a:ea typeface="微软雅黑" panose="020B0503020204020204" pitchFamily="34" charset="-122"/>
              </a:rPr>
              <a:t>AnnoAdvice</a:t>
            </a:r>
            <a:r>
              <a:rPr lang="zh-CN" altLang="en-US" dirty="0">
                <a:latin typeface="微软雅黑" panose="020B0503020204020204" pitchFamily="34" charset="-122"/>
                <a:ea typeface="微软雅黑" panose="020B0503020204020204" pitchFamily="34" charset="-122"/>
              </a:rPr>
              <a:t>类的配置信息，将</a:t>
            </a:r>
            <a:r>
              <a:rPr lang="en-US" altLang="zh-CN" dirty="0">
                <a:latin typeface="微软雅黑" panose="020B0503020204020204" pitchFamily="34" charset="-122"/>
                <a:ea typeface="微软雅黑" panose="020B0503020204020204" pitchFamily="34" charset="-122"/>
              </a:rPr>
              <a:t>Aspect01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Aspect02</a:t>
            </a:r>
            <a:r>
              <a:rPr lang="zh-CN" altLang="en-US" dirty="0">
                <a:latin typeface="微软雅黑" panose="020B0503020204020204" pitchFamily="34" charset="-122"/>
                <a:ea typeface="微软雅黑" panose="020B0503020204020204" pitchFamily="34" charset="-122"/>
              </a:rPr>
              <a:t>的配置信息添加到</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元素中，修改后的代码如下所示。</a:t>
            </a:r>
          </a:p>
        </p:txBody>
      </p:sp>
      <p:pic>
        <p:nvPicPr>
          <p:cNvPr id="5" name="图片 4">
            <a:extLst>
              <a:ext uri="{FF2B5EF4-FFF2-40B4-BE49-F238E27FC236}">
                <a16:creationId xmlns:a16="http://schemas.microsoft.com/office/drawing/2014/main" id="{716E2367-1231-40F2-99C6-DA9ADF30DAEF}"/>
              </a:ext>
            </a:extLst>
          </p:cNvPr>
          <p:cNvPicPr>
            <a:picLocks noChangeAspect="1"/>
          </p:cNvPicPr>
          <p:nvPr/>
        </p:nvPicPr>
        <p:blipFill rotWithShape="1">
          <a:blip r:embed="rId2"/>
          <a:srcRect b="11434"/>
          <a:stretch/>
        </p:blipFill>
        <p:spPr>
          <a:xfrm>
            <a:off x="862812" y="2929909"/>
            <a:ext cx="5040000" cy="1325789"/>
          </a:xfrm>
          <a:prstGeom prst="rect">
            <a:avLst/>
          </a:prstGeom>
        </p:spPr>
      </p:pic>
      <p:sp>
        <p:nvSpPr>
          <p:cNvPr id="6" name="矩形 5">
            <a:extLst>
              <a:ext uri="{FF2B5EF4-FFF2-40B4-BE49-F238E27FC236}">
                <a16:creationId xmlns:a16="http://schemas.microsoft.com/office/drawing/2014/main" id="{89B11C70-A97C-458C-A7F0-47D8607E25C9}"/>
              </a:ext>
            </a:extLst>
          </p:cNvPr>
          <p:cNvSpPr/>
          <p:nvPr/>
        </p:nvSpPr>
        <p:spPr>
          <a:xfrm>
            <a:off x="0" y="4256919"/>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包下新建一个类</a:t>
            </a:r>
            <a:r>
              <a:rPr lang="en-US" altLang="zh-CN" dirty="0" err="1">
                <a:latin typeface="微软雅黑" panose="020B0503020204020204" pitchFamily="34" charset="-122"/>
                <a:ea typeface="微软雅黑" panose="020B0503020204020204" pitchFamily="34" charset="-122"/>
              </a:rPr>
              <a:t>TestAspect</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8-15</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5867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多个切面的优先级</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8.4.2 </a:t>
            </a:r>
            <a:r>
              <a:rPr lang="zh-CN" altLang="en-US" sz="2400" b="1" dirty="0">
                <a:solidFill>
                  <a:srgbClr val="2383C6"/>
                </a:solidFill>
                <a:latin typeface="微软雅黑" panose="020B0503020204020204" pitchFamily="34" charset="-122"/>
                <a:ea typeface="微软雅黑" panose="020B0503020204020204" pitchFamily="34" charset="-122"/>
              </a:rPr>
              <a:t>基于</a:t>
            </a:r>
            <a:r>
              <a:rPr lang="en-US" altLang="zh-CN" sz="2400" b="1" dirty="0">
                <a:solidFill>
                  <a:srgbClr val="2383C6"/>
                </a:solidFill>
                <a:latin typeface="微软雅黑" panose="020B0503020204020204" pitchFamily="34" charset="-122"/>
                <a:ea typeface="微软雅黑" panose="020B0503020204020204" pitchFamily="34" charset="-122"/>
              </a:rPr>
              <a:t>Ordered</a:t>
            </a:r>
            <a:r>
              <a:rPr lang="zh-CN" altLang="en-US" sz="2400" b="1" dirty="0">
                <a:solidFill>
                  <a:srgbClr val="2383C6"/>
                </a:solidFill>
                <a:latin typeface="微软雅黑" panose="020B0503020204020204" pitchFamily="34" charset="-122"/>
                <a:ea typeface="微软雅黑" panose="020B0503020204020204" pitchFamily="34" charset="-122"/>
              </a:rPr>
              <a:t>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除了以注解方式配置切面优先级之外，还可以通过实现</a:t>
            </a:r>
            <a:r>
              <a:rPr lang="en-US" altLang="zh-CN" dirty="0">
                <a:latin typeface="微软雅黑" panose="020B0503020204020204" pitchFamily="34" charset="-122"/>
                <a:ea typeface="微软雅黑" panose="020B0503020204020204" pitchFamily="34" charset="-122"/>
              </a:rPr>
              <a:t>Ordered</a:t>
            </a:r>
            <a:r>
              <a:rPr lang="zh-CN" altLang="en-US" dirty="0">
                <a:latin typeface="微软雅黑" panose="020B0503020204020204" pitchFamily="34" charset="-122"/>
                <a:ea typeface="微软雅黑" panose="020B0503020204020204" pitchFamily="34" charset="-122"/>
              </a:rPr>
              <a:t>接口的方式配置切面优先级。</a:t>
            </a:r>
            <a:r>
              <a:rPr lang="en-US" altLang="zh-CN" dirty="0">
                <a:latin typeface="微软雅黑" panose="020B0503020204020204" pitchFamily="34" charset="-122"/>
                <a:ea typeface="微软雅黑" panose="020B0503020204020204" pitchFamily="34" charset="-122"/>
              </a:rPr>
              <a:t>Ordered</a:t>
            </a:r>
            <a:r>
              <a:rPr lang="zh-CN" altLang="en-US" dirty="0">
                <a:latin typeface="微软雅黑" panose="020B0503020204020204" pitchFamily="34" charset="-122"/>
                <a:ea typeface="微软雅黑" panose="020B0503020204020204" pitchFamily="34" charset="-122"/>
              </a:rPr>
              <a:t>接口位于</a:t>
            </a:r>
            <a:r>
              <a:rPr lang="en-US" altLang="zh-CN" dirty="0" err="1">
                <a:latin typeface="微软雅黑" panose="020B0503020204020204" pitchFamily="34" charset="-122"/>
                <a:ea typeface="微软雅黑" panose="020B0503020204020204" pitchFamily="34" charset="-122"/>
              </a:rPr>
              <a:t>org.springframework.core</a:t>
            </a:r>
            <a:r>
              <a:rPr lang="zh-CN" altLang="en-US" dirty="0">
                <a:latin typeface="微软雅黑" panose="020B0503020204020204" pitchFamily="34" charset="-122"/>
                <a:ea typeface="微软雅黑" panose="020B0503020204020204" pitchFamily="34" charset="-122"/>
              </a:rPr>
              <a:t>包中，它提供了一个</a:t>
            </a:r>
            <a:r>
              <a:rPr lang="en-US" altLang="zh-CN" dirty="0" err="1">
                <a:latin typeface="微软雅黑" panose="020B0503020204020204" pitchFamily="34" charset="-122"/>
                <a:ea typeface="微软雅黑" panose="020B0503020204020204" pitchFamily="34" charset="-122"/>
              </a:rPr>
              <a:t>getOrder</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方法，该方法的返回值可以指定当前切面类的优先级。接下来演示使用</a:t>
            </a:r>
            <a:r>
              <a:rPr lang="en-US" altLang="zh-CN" dirty="0">
                <a:latin typeface="微软雅黑" panose="020B0503020204020204" pitchFamily="34" charset="-122"/>
                <a:ea typeface="微软雅黑" panose="020B0503020204020204" pitchFamily="34" charset="-122"/>
              </a:rPr>
              <a:t>Ordered</a:t>
            </a:r>
            <a:r>
              <a:rPr lang="zh-CN" altLang="en-US" dirty="0">
                <a:latin typeface="微软雅黑" panose="020B0503020204020204" pitchFamily="34" charset="-122"/>
                <a:ea typeface="微软雅黑" panose="020B0503020204020204" pitchFamily="34" charset="-122"/>
              </a:rPr>
              <a:t>接口配置切面优先级，具体步骤如下。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Aspect03</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8-16</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Aspect04</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8-17</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）修改配置文件</a:t>
            </a:r>
            <a:r>
              <a:rPr lang="en-US" altLang="zh-CN" dirty="0">
                <a:latin typeface="微软雅黑" panose="020B0503020204020204" pitchFamily="34" charset="-122"/>
                <a:ea typeface="微软雅黑" panose="020B0503020204020204" pitchFamily="34" charset="-122"/>
              </a:rPr>
              <a:t>applicationContext.xml</a:t>
            </a:r>
            <a:r>
              <a:rPr lang="zh-CN" altLang="en-US" dirty="0">
                <a:latin typeface="微软雅黑" panose="020B0503020204020204" pitchFamily="34" charset="-122"/>
                <a:ea typeface="微软雅黑" panose="020B0503020204020204" pitchFamily="34" charset="-122"/>
              </a:rPr>
              <a:t>，注释掉</a:t>
            </a:r>
            <a:r>
              <a:rPr lang="en-US" altLang="zh-CN" dirty="0">
                <a:latin typeface="微软雅黑" panose="020B0503020204020204" pitchFamily="34" charset="-122"/>
                <a:ea typeface="微软雅黑" panose="020B0503020204020204" pitchFamily="34" charset="-122"/>
              </a:rPr>
              <a:t>Aspect01</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Aspect02</a:t>
            </a:r>
            <a:r>
              <a:rPr lang="zh-CN" altLang="en-US" dirty="0">
                <a:latin typeface="微软雅黑" panose="020B0503020204020204" pitchFamily="34" charset="-122"/>
                <a:ea typeface="微软雅黑" panose="020B0503020204020204" pitchFamily="34" charset="-122"/>
              </a:rPr>
              <a:t>类的配置信息，将</a:t>
            </a:r>
            <a:r>
              <a:rPr lang="en-US" altLang="zh-CN" dirty="0">
                <a:latin typeface="微软雅黑" panose="020B0503020204020204" pitchFamily="34" charset="-122"/>
                <a:ea typeface="微软雅黑" panose="020B0503020204020204" pitchFamily="34" charset="-122"/>
              </a:rPr>
              <a:t>Aspect03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Aspect04</a:t>
            </a:r>
            <a:r>
              <a:rPr lang="zh-CN" altLang="en-US" dirty="0">
                <a:latin typeface="微软雅黑" panose="020B0503020204020204" pitchFamily="34" charset="-122"/>
                <a:ea typeface="微软雅黑" panose="020B0503020204020204" pitchFamily="34" charset="-122"/>
              </a:rPr>
              <a:t>的配置信息添加到</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元素中，修改后的代码如下所示。</a:t>
            </a:r>
          </a:p>
        </p:txBody>
      </p:sp>
      <p:pic>
        <p:nvPicPr>
          <p:cNvPr id="7" name="图片 6">
            <a:extLst>
              <a:ext uri="{FF2B5EF4-FFF2-40B4-BE49-F238E27FC236}">
                <a16:creationId xmlns:a16="http://schemas.microsoft.com/office/drawing/2014/main" id="{01F67B5A-0F63-46E0-BEB4-A3858E89EDF0}"/>
              </a:ext>
            </a:extLst>
          </p:cNvPr>
          <p:cNvPicPr>
            <a:picLocks noChangeAspect="1"/>
          </p:cNvPicPr>
          <p:nvPr/>
        </p:nvPicPr>
        <p:blipFill rotWithShape="1">
          <a:blip r:embed="rId2"/>
          <a:srcRect b="24150"/>
          <a:stretch/>
        </p:blipFill>
        <p:spPr>
          <a:xfrm>
            <a:off x="754778" y="5615258"/>
            <a:ext cx="5040000" cy="710057"/>
          </a:xfrm>
          <a:prstGeom prst="rect">
            <a:avLst/>
          </a:prstGeom>
        </p:spPr>
      </p:pic>
    </p:spTree>
    <p:extLst>
      <p:ext uri="{BB962C8B-B14F-4D97-AF65-F5344CB8AC3E}">
        <p14:creationId xmlns:p14="http://schemas.microsoft.com/office/powerpoint/2010/main" val="185197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多个切面的优先级</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8.4.3 </a:t>
            </a:r>
            <a:r>
              <a:rPr lang="zh-CN" altLang="en-US" sz="2400" b="1" dirty="0">
                <a:solidFill>
                  <a:srgbClr val="2383C6"/>
                </a:solidFill>
                <a:latin typeface="微软雅黑" panose="020B0503020204020204" pitchFamily="34" charset="-122"/>
                <a:ea typeface="微软雅黑" panose="020B0503020204020204" pitchFamily="34" charset="-122"/>
              </a:rPr>
              <a:t>基于</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7287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文件是配置切面优先级的第三种方式，主要通过</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aop:aspect</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a:t>
            </a:r>
            <a:r>
              <a:rPr lang="en-US" altLang="zh-CN" dirty="0">
                <a:latin typeface="微软雅黑" panose="020B0503020204020204" pitchFamily="34" charset="-122"/>
                <a:ea typeface="微软雅黑" panose="020B0503020204020204" pitchFamily="34" charset="-122"/>
              </a:rPr>
              <a:t>order</a:t>
            </a:r>
            <a:r>
              <a:rPr lang="zh-CN" altLang="en-US" dirty="0">
                <a:latin typeface="微软雅黑" panose="020B0503020204020204" pitchFamily="34" charset="-122"/>
                <a:ea typeface="微软雅黑" panose="020B0503020204020204" pitchFamily="34" charset="-122"/>
              </a:rPr>
              <a:t>元素实现。接下来以一个案例演示使用</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元素配置切面优先级。</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Aspect05</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8-18</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com.qfedu.demo02</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Aspect06</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目录下新建配置文件</a:t>
            </a:r>
            <a:r>
              <a:rPr lang="en-US" altLang="zh-CN" dirty="0">
                <a:latin typeface="微软雅黑" panose="020B0503020204020204" pitchFamily="34" charset="-122"/>
                <a:ea typeface="微软雅黑" panose="020B0503020204020204" pitchFamily="34" charset="-122"/>
              </a:rPr>
              <a:t>applicationContext_aop.xml</a:t>
            </a:r>
            <a:r>
              <a:rPr lang="zh-CN" altLang="en-US" dirty="0">
                <a:latin typeface="微软雅黑" panose="020B0503020204020204" pitchFamily="34" charset="-122"/>
                <a:ea typeface="微软雅黑" panose="020B0503020204020204" pitchFamily="34" charset="-122"/>
              </a:rPr>
              <a:t>，具体代码参照</a:t>
            </a:r>
            <a:r>
              <a:rPr lang="en-US" altLang="zh-CN" dirty="0">
                <a:latin typeface="微软雅黑" panose="020B0503020204020204" pitchFamily="34" charset="-122"/>
                <a:ea typeface="微软雅黑" panose="020B0503020204020204" pitchFamily="34" charset="-122"/>
              </a:rPr>
              <a:t>8.3.1</a:t>
            </a:r>
            <a:r>
              <a:rPr lang="zh-CN" altLang="en-US" dirty="0">
                <a:latin typeface="微软雅黑" panose="020B0503020204020204" pitchFamily="34" charset="-122"/>
                <a:ea typeface="微软雅黑" panose="020B0503020204020204" pitchFamily="34" charset="-122"/>
              </a:rPr>
              <a:t>小节中</a:t>
            </a:r>
            <a:r>
              <a:rPr lang="en-US" altLang="zh-CN" dirty="0">
                <a:latin typeface="微软雅黑" panose="020B0503020204020204" pitchFamily="34" charset="-122"/>
                <a:ea typeface="微软雅黑" panose="020B0503020204020204" pitchFamily="34" charset="-122"/>
              </a:rPr>
              <a:t>applicationContext.xml</a:t>
            </a:r>
            <a:r>
              <a:rPr lang="zh-CN" altLang="en-US" dirty="0">
                <a:latin typeface="微软雅黑" panose="020B0503020204020204" pitchFamily="34" charset="-122"/>
                <a:ea typeface="微软雅黑" panose="020B0503020204020204" pitchFamily="34" charset="-122"/>
              </a:rPr>
              <a:t>文件，此处不再赘述。</a:t>
            </a:r>
          </a:p>
        </p:txBody>
      </p:sp>
    </p:spTree>
    <p:extLst>
      <p:ext uri="{BB962C8B-B14F-4D97-AF65-F5344CB8AC3E}">
        <p14:creationId xmlns:p14="http://schemas.microsoft.com/office/powerpoint/2010/main" val="155353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多个切面的优先级</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8.4.3 </a:t>
            </a:r>
            <a:r>
              <a:rPr lang="zh-CN" altLang="en-US" sz="2400" b="1" dirty="0">
                <a:solidFill>
                  <a:srgbClr val="2383C6"/>
                </a:solidFill>
                <a:latin typeface="微软雅黑" panose="020B0503020204020204" pitchFamily="34" charset="-122"/>
                <a:ea typeface="微软雅黑" panose="020B0503020204020204" pitchFamily="34" charset="-122"/>
              </a:rPr>
              <a:t>基于</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applicationContext_aop.xml</a:t>
            </a:r>
            <a:r>
              <a:rPr lang="zh-CN" altLang="en-US" dirty="0">
                <a:latin typeface="微软雅黑" panose="020B0503020204020204" pitchFamily="34" charset="-122"/>
                <a:ea typeface="微软雅黑" panose="020B0503020204020204" pitchFamily="34" charset="-122"/>
              </a:rPr>
              <a:t>文件的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元素中添加配置信息，具体代码如下所示。</a:t>
            </a:r>
          </a:p>
        </p:txBody>
      </p:sp>
      <p:pic>
        <p:nvPicPr>
          <p:cNvPr id="6" name="图片 5">
            <a:extLst>
              <a:ext uri="{FF2B5EF4-FFF2-40B4-BE49-F238E27FC236}">
                <a16:creationId xmlns:a16="http://schemas.microsoft.com/office/drawing/2014/main" id="{76213A47-67D0-4D6C-A731-E339BD2E6BE9}"/>
              </a:ext>
            </a:extLst>
          </p:cNvPr>
          <p:cNvPicPr>
            <a:picLocks noChangeAspect="1"/>
          </p:cNvPicPr>
          <p:nvPr/>
        </p:nvPicPr>
        <p:blipFill rotWithShape="1">
          <a:blip r:embed="rId2"/>
          <a:srcRect b="5935"/>
          <a:stretch/>
        </p:blipFill>
        <p:spPr>
          <a:xfrm>
            <a:off x="851522" y="2514409"/>
            <a:ext cx="5040000" cy="3166560"/>
          </a:xfrm>
          <a:prstGeom prst="rect">
            <a:avLst/>
          </a:prstGeom>
        </p:spPr>
      </p:pic>
    </p:spTree>
    <p:extLst>
      <p:ext uri="{BB962C8B-B14F-4D97-AF65-F5344CB8AC3E}">
        <p14:creationId xmlns:p14="http://schemas.microsoft.com/office/powerpoint/2010/main" val="373395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多个切面的优先级</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8.4.3 </a:t>
            </a:r>
            <a:r>
              <a:rPr lang="zh-CN" altLang="en-US" sz="2400" b="1" dirty="0">
                <a:solidFill>
                  <a:srgbClr val="2383C6"/>
                </a:solidFill>
                <a:latin typeface="微软雅黑" panose="020B0503020204020204" pitchFamily="34" charset="-122"/>
                <a:ea typeface="微软雅黑" panose="020B0503020204020204" pitchFamily="34" charset="-122"/>
              </a:rPr>
              <a:t>基于</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）修改</a:t>
            </a:r>
            <a:r>
              <a:rPr lang="en-US" altLang="zh-CN" dirty="0" err="1">
                <a:latin typeface="微软雅黑" panose="020B0503020204020204" pitchFamily="34" charset="-122"/>
                <a:ea typeface="微软雅黑" panose="020B0503020204020204" pitchFamily="34" charset="-122"/>
              </a:rPr>
              <a:t>TestAspect</a:t>
            </a:r>
            <a:r>
              <a:rPr lang="zh-CN" altLang="en-US" dirty="0">
                <a:latin typeface="微软雅黑" panose="020B0503020204020204" pitchFamily="34" charset="-122"/>
                <a:ea typeface="微软雅黑" panose="020B0503020204020204" pitchFamily="34" charset="-122"/>
              </a:rPr>
              <a:t>类的代码，将其第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行、第</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行代码修改为如下所示。</a:t>
            </a:r>
          </a:p>
        </p:txBody>
      </p:sp>
      <p:sp>
        <p:nvSpPr>
          <p:cNvPr id="7" name="矩形 6">
            <a:extLst>
              <a:ext uri="{FF2B5EF4-FFF2-40B4-BE49-F238E27FC236}">
                <a16:creationId xmlns:a16="http://schemas.microsoft.com/office/drawing/2014/main" id="{A5F6BC73-38B9-41AD-97D0-2020FC845713}"/>
              </a:ext>
            </a:extLst>
          </p:cNvPr>
          <p:cNvSpPr/>
          <p:nvPr/>
        </p:nvSpPr>
        <p:spPr>
          <a:xfrm>
            <a:off x="0" y="2533923"/>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applicationContext_aop.xml</a:t>
            </a:r>
            <a:r>
              <a:rPr lang="zh-CN" altLang="en-US" dirty="0">
                <a:latin typeface="微软雅黑" panose="020B0503020204020204" pitchFamily="34" charset="-122"/>
                <a:ea typeface="微软雅黑" panose="020B0503020204020204" pitchFamily="34" charset="-122"/>
              </a:rPr>
              <a:t>文件中的配置信息，将切面</a:t>
            </a:r>
            <a:r>
              <a:rPr lang="en-US" altLang="zh-CN" dirty="0">
                <a:latin typeface="微软雅黑" panose="020B0503020204020204" pitchFamily="34" charset="-122"/>
                <a:ea typeface="微软雅黑" panose="020B0503020204020204" pitchFamily="34" charset="-122"/>
              </a:rPr>
              <a:t>Aspect06</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order</a:t>
            </a:r>
            <a:r>
              <a:rPr lang="zh-CN" altLang="en-US" dirty="0">
                <a:latin typeface="微软雅黑" panose="020B0503020204020204" pitchFamily="34" charset="-122"/>
                <a:ea typeface="微软雅黑" panose="020B0503020204020204" pitchFamily="34" charset="-122"/>
              </a:rPr>
              <a:t>值修改为</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，此时，</a:t>
            </a:r>
            <a:r>
              <a:rPr lang="en-US" altLang="zh-CN" dirty="0">
                <a:latin typeface="微软雅黑" panose="020B0503020204020204" pitchFamily="34" charset="-122"/>
                <a:ea typeface="微软雅黑" panose="020B0503020204020204" pitchFamily="34" charset="-122"/>
              </a:rPr>
              <a:t>Aspect06</a:t>
            </a:r>
            <a:r>
              <a:rPr lang="zh-CN" altLang="en-US" dirty="0">
                <a:latin typeface="微软雅黑" panose="020B0503020204020204" pitchFamily="34" charset="-122"/>
                <a:ea typeface="微软雅黑" panose="020B0503020204020204" pitchFamily="34" charset="-122"/>
              </a:rPr>
              <a:t>的优先级低于</a:t>
            </a:r>
            <a:r>
              <a:rPr lang="en-US" altLang="zh-CN" dirty="0">
                <a:latin typeface="微软雅黑" panose="020B0503020204020204" pitchFamily="34" charset="-122"/>
                <a:ea typeface="微软雅黑" panose="020B0503020204020204" pitchFamily="34" charset="-122"/>
              </a:rPr>
              <a:t>Aspect05</a:t>
            </a:r>
            <a:r>
              <a:rPr lang="zh-CN" altLang="en-US" dirty="0">
                <a:latin typeface="微软雅黑" panose="020B0503020204020204" pitchFamily="34" charset="-122"/>
                <a:ea typeface="微软雅黑" panose="020B0503020204020204" pitchFamily="34" charset="-122"/>
              </a:rPr>
              <a:t>，重新执行</a:t>
            </a:r>
            <a:r>
              <a:rPr lang="en-US" altLang="zh-CN" dirty="0" err="1">
                <a:latin typeface="微软雅黑" panose="020B0503020204020204" pitchFamily="34" charset="-122"/>
                <a:ea typeface="微软雅黑" panose="020B0503020204020204" pitchFamily="34" charset="-122"/>
              </a:rPr>
              <a:t>TestAspect</a:t>
            </a:r>
            <a:r>
              <a:rPr lang="zh-CN" altLang="en-US" dirty="0">
                <a:latin typeface="微软雅黑" panose="020B0503020204020204" pitchFamily="34" charset="-122"/>
                <a:ea typeface="微软雅黑" panose="020B0503020204020204" pitchFamily="34" charset="-122"/>
              </a:rPr>
              <a:t>类。</a:t>
            </a:r>
          </a:p>
        </p:txBody>
      </p:sp>
      <p:pic>
        <p:nvPicPr>
          <p:cNvPr id="5" name="图片 4">
            <a:extLst>
              <a:ext uri="{FF2B5EF4-FFF2-40B4-BE49-F238E27FC236}">
                <a16:creationId xmlns:a16="http://schemas.microsoft.com/office/drawing/2014/main" id="{92E5ADED-D6BF-4E5A-ADC6-659690121735}"/>
              </a:ext>
            </a:extLst>
          </p:cNvPr>
          <p:cNvPicPr>
            <a:picLocks noChangeAspect="1"/>
          </p:cNvPicPr>
          <p:nvPr/>
        </p:nvPicPr>
        <p:blipFill rotWithShape="1">
          <a:blip r:embed="rId2"/>
          <a:srcRect b="33620"/>
          <a:stretch/>
        </p:blipFill>
        <p:spPr>
          <a:xfrm>
            <a:off x="998278" y="2129804"/>
            <a:ext cx="5040000" cy="373225"/>
          </a:xfrm>
          <a:prstGeom prst="rect">
            <a:avLst/>
          </a:prstGeom>
        </p:spPr>
      </p:pic>
    </p:spTree>
    <p:extLst>
      <p:ext uri="{BB962C8B-B14F-4D97-AF65-F5344CB8AC3E}">
        <p14:creationId xmlns:p14="http://schemas.microsoft.com/office/powerpoint/2010/main" val="113633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C43C7FF5-285E-41E7-8918-D42CFD33A2CB}"/>
              </a:ext>
            </a:extLst>
          </p:cNvPr>
          <p:cNvGraphicFramePr>
            <a:graphicFrameLocks/>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30">
            <a:extLst>
              <a:ext uri="{FF2B5EF4-FFF2-40B4-BE49-F238E27FC236}">
                <a16:creationId xmlns:a16="http://schemas.microsoft.com/office/drawing/2014/main" id="{975C9CC6-49CB-4EBA-9935-58C3B833AB3D}"/>
              </a:ext>
            </a:extLst>
          </p:cNvPr>
          <p:cNvSpPr txBox="1"/>
          <p:nvPr/>
        </p:nvSpPr>
        <p:spPr bwMode="auto">
          <a:xfrm rot="18760561">
            <a:off x="3196833" y="241290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4" name="TextBox 126">
            <a:extLst>
              <a:ext uri="{FF2B5EF4-FFF2-40B4-BE49-F238E27FC236}">
                <a16:creationId xmlns:a16="http://schemas.microsoft.com/office/drawing/2014/main" id="{ED846E87-A52C-48DA-8F93-F6BF4A23ED62}"/>
              </a:ext>
            </a:extLst>
          </p:cNvPr>
          <p:cNvSpPr txBox="1"/>
          <p:nvPr/>
        </p:nvSpPr>
        <p:spPr bwMode="auto">
          <a:xfrm rot="2839439" flipH="1">
            <a:off x="5028118" y="2603962"/>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5" name="TextBox 127">
            <a:extLst>
              <a:ext uri="{FF2B5EF4-FFF2-40B4-BE49-F238E27FC236}">
                <a16:creationId xmlns:a16="http://schemas.microsoft.com/office/drawing/2014/main" id="{6995DFE1-1536-42B0-B90A-D4927EF2C5ED}"/>
              </a:ext>
            </a:extLst>
          </p:cNvPr>
          <p:cNvSpPr txBox="1"/>
          <p:nvPr/>
        </p:nvSpPr>
        <p:spPr bwMode="auto">
          <a:xfrm rot="13580827" flipV="1">
            <a:off x="3210085" y="43316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6">
            <a:extLst>
              <a:ext uri="{FF2B5EF4-FFF2-40B4-BE49-F238E27FC236}">
                <a16:creationId xmlns:a16="http://schemas.microsoft.com/office/drawing/2014/main" id="{7658F896-761C-4E05-A912-B063A57EA69E}"/>
              </a:ext>
            </a:extLst>
          </p:cNvPr>
          <p:cNvSpPr txBox="1"/>
          <p:nvPr/>
        </p:nvSpPr>
        <p:spPr bwMode="auto">
          <a:xfrm rot="18947968" flipH="1">
            <a:off x="5082055" y="4033116"/>
            <a:ext cx="106774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nvGrpSpPr>
          <p:cNvPr id="7" name="组合 18">
            <a:extLst>
              <a:ext uri="{FF2B5EF4-FFF2-40B4-BE49-F238E27FC236}">
                <a16:creationId xmlns:a16="http://schemas.microsoft.com/office/drawing/2014/main" id="{AFD3DE5E-DE1B-4AB3-933C-71F7B339C6D7}"/>
              </a:ext>
            </a:extLst>
          </p:cNvPr>
          <p:cNvGrpSpPr>
            <a:grpSpLocks/>
          </p:cNvGrpSpPr>
          <p:nvPr/>
        </p:nvGrpSpPr>
        <p:grpSpPr bwMode="auto">
          <a:xfrm>
            <a:off x="504865" y="1406909"/>
            <a:ext cx="3131030" cy="1250664"/>
            <a:chOff x="547807" y="2246749"/>
            <a:chExt cx="3130097" cy="1251184"/>
          </a:xfrm>
        </p:grpSpPr>
        <p:sp>
          <p:nvSpPr>
            <p:cNvPr id="8" name="矩形 5">
              <a:extLst>
                <a:ext uri="{FF2B5EF4-FFF2-40B4-BE49-F238E27FC236}">
                  <a16:creationId xmlns:a16="http://schemas.microsoft.com/office/drawing/2014/main" id="{DE58DEFB-82AA-4EB3-A10F-99314526A157}"/>
                </a:ext>
              </a:extLst>
            </p:cNvPr>
            <p:cNvSpPr>
              <a:spLocks noChangeArrowheads="1"/>
            </p:cNvSpPr>
            <p:nvPr/>
          </p:nvSpPr>
          <p:spPr bwMode="auto">
            <a:xfrm>
              <a:off x="1176708" y="2246749"/>
              <a:ext cx="2501196" cy="97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en-US" altLang="zh-CN" sz="2400" b="1" dirty="0">
                  <a:solidFill>
                    <a:srgbClr val="2383C6"/>
                  </a:solidFill>
                  <a:latin typeface="微软雅黑" panose="020B0503020204020204" pitchFamily="34" charset="-122"/>
                  <a:ea typeface="微软雅黑" panose="020B0503020204020204" pitchFamily="34" charset="-122"/>
                </a:rPr>
                <a:t>AOP</a:t>
              </a:r>
              <a:r>
                <a:rPr lang="zh-CN" altLang="en-US" sz="2400" b="1" dirty="0">
                  <a:solidFill>
                    <a:srgbClr val="2383C6"/>
                  </a:solidFill>
                  <a:latin typeface="微软雅黑" panose="020B0503020204020204" pitchFamily="34" charset="-122"/>
                  <a:ea typeface="微软雅黑" panose="020B0503020204020204" pitchFamily="34" charset="-122"/>
                </a:rPr>
                <a:t>的概念及基本术语</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16">
              <a:extLst>
                <a:ext uri="{FF2B5EF4-FFF2-40B4-BE49-F238E27FC236}">
                  <a16:creationId xmlns:a16="http://schemas.microsoft.com/office/drawing/2014/main" id="{4F36D0D6-3FC6-4A37-85D9-CA10C7044AE5}"/>
                </a:ext>
              </a:extLst>
            </p:cNvPr>
            <p:cNvGrpSpPr>
              <a:grpSpLocks/>
            </p:cNvGrpSpPr>
            <p:nvPr/>
          </p:nvGrpSpPr>
          <p:grpSpPr bwMode="auto">
            <a:xfrm>
              <a:off x="860198" y="2845720"/>
              <a:ext cx="2178276" cy="652213"/>
              <a:chOff x="860198" y="2352244"/>
              <a:chExt cx="2178276" cy="652213"/>
            </a:xfrm>
          </p:grpSpPr>
          <p:cxnSp>
            <p:nvCxnSpPr>
              <p:cNvPr id="13" name="直接连接符 7">
                <a:extLst>
                  <a:ext uri="{FF2B5EF4-FFF2-40B4-BE49-F238E27FC236}">
                    <a16:creationId xmlns:a16="http://schemas.microsoft.com/office/drawing/2014/main" id="{DDF80053-9E3D-44A5-94BE-1E21DEAA152E}"/>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0">
                <a:extLst>
                  <a:ext uri="{FF2B5EF4-FFF2-40B4-BE49-F238E27FC236}">
                    <a16:creationId xmlns:a16="http://schemas.microsoft.com/office/drawing/2014/main" id="{CB879EC2-9B56-482B-8125-7B64D13C526F}"/>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15">
              <a:extLst>
                <a:ext uri="{FF2B5EF4-FFF2-40B4-BE49-F238E27FC236}">
                  <a16:creationId xmlns:a16="http://schemas.microsoft.com/office/drawing/2014/main" id="{8859BE08-A178-4BC4-83B8-AC61E18842FD}"/>
                </a:ext>
              </a:extLst>
            </p:cNvPr>
            <p:cNvGrpSpPr>
              <a:grpSpLocks/>
            </p:cNvGrpSpPr>
            <p:nvPr/>
          </p:nvGrpSpPr>
          <p:grpSpPr bwMode="auto">
            <a:xfrm>
              <a:off x="547807" y="2345525"/>
              <a:ext cx="482428" cy="522503"/>
              <a:chOff x="1232465" y="3518931"/>
              <a:chExt cx="482428" cy="522503"/>
            </a:xfrm>
          </p:grpSpPr>
          <p:sp>
            <p:nvSpPr>
              <p:cNvPr id="11" name="椭圆 10">
                <a:extLst>
                  <a:ext uri="{FF2B5EF4-FFF2-40B4-BE49-F238E27FC236}">
                    <a16:creationId xmlns:a16="http://schemas.microsoft.com/office/drawing/2014/main" id="{907485A4-5441-49DA-8146-AA7C37B848C1}"/>
                  </a:ext>
                </a:extLst>
              </p:cNvPr>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2" name="TextBox 94">
                <a:extLst>
                  <a:ext uri="{FF2B5EF4-FFF2-40B4-BE49-F238E27FC236}">
                    <a16:creationId xmlns:a16="http://schemas.microsoft.com/office/drawing/2014/main" id="{3EAB7315-F61C-4685-A786-ABDC41472060}"/>
                  </a:ext>
                </a:extLst>
              </p:cNvPr>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5" name="组合 17">
            <a:extLst>
              <a:ext uri="{FF2B5EF4-FFF2-40B4-BE49-F238E27FC236}">
                <a16:creationId xmlns:a16="http://schemas.microsoft.com/office/drawing/2014/main" id="{0F835BA1-F9FA-4937-8F5D-84C66BC9D4FF}"/>
              </a:ext>
            </a:extLst>
          </p:cNvPr>
          <p:cNvGrpSpPr>
            <a:grpSpLocks/>
          </p:cNvGrpSpPr>
          <p:nvPr/>
        </p:nvGrpSpPr>
        <p:grpSpPr bwMode="auto">
          <a:xfrm>
            <a:off x="681306" y="4600960"/>
            <a:ext cx="2522542" cy="1435136"/>
            <a:chOff x="547807" y="3843709"/>
            <a:chExt cx="2522108" cy="1434304"/>
          </a:xfrm>
        </p:grpSpPr>
        <p:sp>
          <p:nvSpPr>
            <p:cNvPr id="16" name="矩形 21">
              <a:extLst>
                <a:ext uri="{FF2B5EF4-FFF2-40B4-BE49-F238E27FC236}">
                  <a16:creationId xmlns:a16="http://schemas.microsoft.com/office/drawing/2014/main" id="{D48DFC1C-121A-4137-AF3D-1C8714C2371D}"/>
                </a:ext>
              </a:extLst>
            </p:cNvPr>
            <p:cNvSpPr>
              <a:spLocks noChangeArrowheads="1"/>
            </p:cNvSpPr>
            <p:nvPr/>
          </p:nvSpPr>
          <p:spPr bwMode="auto">
            <a:xfrm>
              <a:off x="1199029" y="3843709"/>
              <a:ext cx="1870886" cy="143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多个切面的优先级</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26">
              <a:extLst>
                <a:ext uri="{FF2B5EF4-FFF2-40B4-BE49-F238E27FC236}">
                  <a16:creationId xmlns:a16="http://schemas.microsoft.com/office/drawing/2014/main" id="{AA826732-F22A-4E92-8CE3-CC50230E9640}"/>
                </a:ext>
              </a:extLst>
            </p:cNvPr>
            <p:cNvGrpSpPr>
              <a:grpSpLocks/>
            </p:cNvGrpSpPr>
            <p:nvPr/>
          </p:nvGrpSpPr>
          <p:grpSpPr bwMode="auto">
            <a:xfrm rot="10800000" flipH="1">
              <a:off x="860198" y="3950799"/>
              <a:ext cx="2178276" cy="652213"/>
              <a:chOff x="860198" y="2352244"/>
              <a:chExt cx="2178276" cy="652213"/>
            </a:xfrm>
          </p:grpSpPr>
          <p:cxnSp>
            <p:nvCxnSpPr>
              <p:cNvPr id="21" name="直接连接符 27">
                <a:extLst>
                  <a:ext uri="{FF2B5EF4-FFF2-40B4-BE49-F238E27FC236}">
                    <a16:creationId xmlns:a16="http://schemas.microsoft.com/office/drawing/2014/main" id="{FFA5CB07-A056-4052-8B6F-D13766030379}"/>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8">
                <a:extLst>
                  <a:ext uri="{FF2B5EF4-FFF2-40B4-BE49-F238E27FC236}">
                    <a16:creationId xmlns:a16="http://schemas.microsoft.com/office/drawing/2014/main" id="{26C2FB9C-F702-427F-BFBB-DB332E50886A}"/>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29">
              <a:extLst>
                <a:ext uri="{FF2B5EF4-FFF2-40B4-BE49-F238E27FC236}">
                  <a16:creationId xmlns:a16="http://schemas.microsoft.com/office/drawing/2014/main" id="{28EA6E57-64F3-429C-B324-1C222128ED58}"/>
                </a:ext>
              </a:extLst>
            </p:cNvPr>
            <p:cNvGrpSpPr>
              <a:grpSpLocks/>
            </p:cNvGrpSpPr>
            <p:nvPr/>
          </p:nvGrpSpPr>
          <p:grpSpPr bwMode="auto">
            <a:xfrm>
              <a:off x="547807" y="4523744"/>
              <a:ext cx="474580" cy="523571"/>
              <a:chOff x="1232465" y="3525955"/>
              <a:chExt cx="474580" cy="523571"/>
            </a:xfrm>
          </p:grpSpPr>
          <p:sp>
            <p:nvSpPr>
              <p:cNvPr id="19" name="椭圆 18">
                <a:extLst>
                  <a:ext uri="{FF2B5EF4-FFF2-40B4-BE49-F238E27FC236}">
                    <a16:creationId xmlns:a16="http://schemas.microsoft.com/office/drawing/2014/main" id="{9C879F45-1DC0-4D4E-AA6A-97FB605002B3}"/>
                  </a:ext>
                </a:extLst>
              </p:cNvPr>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0" name="TextBox 102">
                <a:extLst>
                  <a:ext uri="{FF2B5EF4-FFF2-40B4-BE49-F238E27FC236}">
                    <a16:creationId xmlns:a16="http://schemas.microsoft.com/office/drawing/2014/main" id="{7165A313-5EAC-41FE-BF0D-09891890DEB9}"/>
                  </a:ext>
                </a:extLst>
              </p:cNvPr>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6565572-5E2E-41B3-B521-5E1FA94D532E}"/>
              </a:ext>
            </a:extLst>
          </p:cNvPr>
          <p:cNvGrpSpPr>
            <a:grpSpLocks/>
          </p:cNvGrpSpPr>
          <p:nvPr/>
        </p:nvGrpSpPr>
        <p:grpSpPr bwMode="auto">
          <a:xfrm>
            <a:off x="5450906" y="1176077"/>
            <a:ext cx="2831791" cy="1435136"/>
            <a:chOff x="5864534" y="1794089"/>
            <a:chExt cx="2831791" cy="1434931"/>
          </a:xfrm>
        </p:grpSpPr>
        <p:grpSp>
          <p:nvGrpSpPr>
            <p:cNvPr id="24" name="组合 32">
              <a:extLst>
                <a:ext uri="{FF2B5EF4-FFF2-40B4-BE49-F238E27FC236}">
                  <a16:creationId xmlns:a16="http://schemas.microsoft.com/office/drawing/2014/main" id="{AAC4D77E-8AB4-4C18-B082-23198063AA26}"/>
                </a:ext>
              </a:extLst>
            </p:cNvPr>
            <p:cNvGrpSpPr>
              <a:grpSpLocks/>
            </p:cNvGrpSpPr>
            <p:nvPr/>
          </p:nvGrpSpPr>
          <p:grpSpPr bwMode="auto">
            <a:xfrm flipH="1">
              <a:off x="6469063" y="2557463"/>
              <a:ext cx="1962150" cy="652462"/>
              <a:chOff x="860198" y="2352244"/>
              <a:chExt cx="1962354" cy="652213"/>
            </a:xfrm>
          </p:grpSpPr>
          <p:cxnSp>
            <p:nvCxnSpPr>
              <p:cNvPr id="29" name="直接连接符 33">
                <a:extLst>
                  <a:ext uri="{FF2B5EF4-FFF2-40B4-BE49-F238E27FC236}">
                    <a16:creationId xmlns:a16="http://schemas.microsoft.com/office/drawing/2014/main" id="{62451B3C-CC7C-4DD0-AB21-4DD5188EEA9C}"/>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4">
                <a:extLst>
                  <a:ext uri="{FF2B5EF4-FFF2-40B4-BE49-F238E27FC236}">
                    <a16:creationId xmlns:a16="http://schemas.microsoft.com/office/drawing/2014/main" id="{321DB899-E797-4D1B-8A87-C801452CC6BF}"/>
                  </a:ext>
                </a:extLst>
              </p:cNvPr>
              <p:cNvCxnSpPr>
                <a:cxnSpLocks noChangeShapeType="1"/>
              </p:cNvCxnSpPr>
              <p:nvPr/>
            </p:nvCxnSpPr>
            <p:spPr bwMode="auto">
              <a:xfrm>
                <a:off x="1222938" y="3004457"/>
                <a:ext cx="1599614" cy="0"/>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35">
              <a:extLst>
                <a:ext uri="{FF2B5EF4-FFF2-40B4-BE49-F238E27FC236}">
                  <a16:creationId xmlns:a16="http://schemas.microsoft.com/office/drawing/2014/main" id="{CBCC9909-E1DA-4A27-96D3-FC64F40D6963}"/>
                </a:ext>
              </a:extLst>
            </p:cNvPr>
            <p:cNvGrpSpPr>
              <a:grpSpLocks/>
            </p:cNvGrpSpPr>
            <p:nvPr/>
          </p:nvGrpSpPr>
          <p:grpSpPr bwMode="auto">
            <a:xfrm>
              <a:off x="8223250" y="2094756"/>
              <a:ext cx="473075" cy="522212"/>
              <a:chOff x="1232465" y="3514976"/>
              <a:chExt cx="474415" cy="522667"/>
            </a:xfrm>
          </p:grpSpPr>
          <p:sp>
            <p:nvSpPr>
              <p:cNvPr id="27" name="椭圆 26">
                <a:extLst>
                  <a:ext uri="{FF2B5EF4-FFF2-40B4-BE49-F238E27FC236}">
                    <a16:creationId xmlns:a16="http://schemas.microsoft.com/office/drawing/2014/main" id="{51AFEEB1-F4B9-4DA2-846E-DB318E2EE13A}"/>
                  </a:ext>
                </a:extLst>
              </p:cNvPr>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8" name="TextBox 110">
                <a:extLst>
                  <a:ext uri="{FF2B5EF4-FFF2-40B4-BE49-F238E27FC236}">
                    <a16:creationId xmlns:a16="http://schemas.microsoft.com/office/drawing/2014/main" id="{A2303BC2-F14B-4627-9E80-70538E749A2C}"/>
                  </a:ext>
                </a:extLst>
              </p:cNvPr>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6" name="矩形 46">
              <a:extLst>
                <a:ext uri="{FF2B5EF4-FFF2-40B4-BE49-F238E27FC236}">
                  <a16:creationId xmlns:a16="http://schemas.microsoft.com/office/drawing/2014/main" id="{3BF8F4FF-525B-4F2E-BC76-4A134EFB586B}"/>
                </a:ext>
              </a:extLst>
            </p:cNvPr>
            <p:cNvSpPr>
              <a:spLocks noChangeArrowheads="1"/>
            </p:cNvSpPr>
            <p:nvPr/>
          </p:nvSpPr>
          <p:spPr bwMode="auto">
            <a:xfrm>
              <a:off x="5864534" y="1794089"/>
              <a:ext cx="2285951" cy="143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en-US" altLang="zh-CN" sz="2400" b="1" dirty="0">
                  <a:solidFill>
                    <a:srgbClr val="2383C6"/>
                  </a:solidFill>
                  <a:latin typeface="微软雅黑" panose="020B0503020204020204" pitchFamily="34" charset="-122"/>
                  <a:ea typeface="微软雅黑" panose="020B0503020204020204" pitchFamily="34" charset="-122"/>
                </a:rPr>
                <a:t>Spring AOP</a:t>
              </a:r>
              <a:r>
                <a:rPr lang="zh-CN" altLang="en-US" sz="2400" b="1" dirty="0">
                  <a:solidFill>
                    <a:srgbClr val="2383C6"/>
                  </a:solidFill>
                  <a:latin typeface="微软雅黑" panose="020B0503020204020204" pitchFamily="34" charset="-122"/>
                  <a:ea typeface="微软雅黑" panose="020B0503020204020204" pitchFamily="34" charset="-122"/>
                </a:rPr>
                <a:t>的实现机制</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D6FFE53F-352D-49F8-8876-7133145B726C}"/>
              </a:ext>
            </a:extLst>
          </p:cNvPr>
          <p:cNvGrpSpPr>
            <a:grpSpLocks/>
          </p:cNvGrpSpPr>
          <p:nvPr/>
        </p:nvGrpSpPr>
        <p:grpSpPr bwMode="auto">
          <a:xfrm>
            <a:off x="5481070" y="4660870"/>
            <a:ext cx="2905092" cy="1519242"/>
            <a:chOff x="5813082" y="4225925"/>
            <a:chExt cx="2905092" cy="1520011"/>
          </a:xfrm>
        </p:grpSpPr>
        <p:grpSp>
          <p:nvGrpSpPr>
            <p:cNvPr id="32" name="组合 38">
              <a:extLst>
                <a:ext uri="{FF2B5EF4-FFF2-40B4-BE49-F238E27FC236}">
                  <a16:creationId xmlns:a16="http://schemas.microsoft.com/office/drawing/2014/main" id="{44E9182E-B430-41AB-AD5D-EFA8725FA4E8}"/>
                </a:ext>
              </a:extLst>
            </p:cNvPr>
            <p:cNvGrpSpPr>
              <a:grpSpLocks/>
            </p:cNvGrpSpPr>
            <p:nvPr/>
          </p:nvGrpSpPr>
          <p:grpSpPr bwMode="auto">
            <a:xfrm rot="10800000">
              <a:off x="6268941" y="4225925"/>
              <a:ext cx="2162272" cy="652465"/>
              <a:chOff x="860198" y="2352242"/>
              <a:chExt cx="2162496" cy="652215"/>
            </a:xfrm>
          </p:grpSpPr>
          <p:cxnSp>
            <p:nvCxnSpPr>
              <p:cNvPr id="37" name="直接连接符 39">
                <a:extLst>
                  <a:ext uri="{FF2B5EF4-FFF2-40B4-BE49-F238E27FC236}">
                    <a16:creationId xmlns:a16="http://schemas.microsoft.com/office/drawing/2014/main" id="{43D1B809-D62B-4877-AB8D-45A92389547C}"/>
                  </a:ext>
                </a:extLst>
              </p:cNvPr>
              <p:cNvCxnSpPr>
                <a:cxnSpLocks noChangeShapeType="1"/>
              </p:cNvCxnSpPr>
              <p:nvPr/>
            </p:nvCxnSpPr>
            <p:spPr bwMode="auto">
              <a:xfrm>
                <a:off x="860198" y="2352242"/>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0">
                <a:extLst>
                  <a:ext uri="{FF2B5EF4-FFF2-40B4-BE49-F238E27FC236}">
                    <a16:creationId xmlns:a16="http://schemas.microsoft.com/office/drawing/2014/main" id="{E9B17DFA-340C-44BC-9AC9-EE1E9A5B3476}"/>
                  </a:ext>
                </a:extLst>
              </p:cNvPr>
              <p:cNvCxnSpPr>
                <a:cxnSpLocks noChangeShapeType="1"/>
              </p:cNvCxnSpPr>
              <p:nvPr/>
            </p:nvCxnSpPr>
            <p:spPr bwMode="auto">
              <a:xfrm rot="10800000" flipH="1">
                <a:off x="1222937" y="3004455"/>
                <a:ext cx="1799757" cy="2"/>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41">
              <a:extLst>
                <a:ext uri="{FF2B5EF4-FFF2-40B4-BE49-F238E27FC236}">
                  <a16:creationId xmlns:a16="http://schemas.microsoft.com/office/drawing/2014/main" id="{27263468-5C62-4358-BB91-FD78290E575E}"/>
                </a:ext>
              </a:extLst>
            </p:cNvPr>
            <p:cNvGrpSpPr>
              <a:grpSpLocks/>
            </p:cNvGrpSpPr>
            <p:nvPr/>
          </p:nvGrpSpPr>
          <p:grpSpPr bwMode="auto">
            <a:xfrm flipH="1">
              <a:off x="8245099" y="4779187"/>
              <a:ext cx="473075" cy="524142"/>
              <a:chOff x="1210554" y="3505896"/>
              <a:chExt cx="474415" cy="523486"/>
            </a:xfrm>
          </p:grpSpPr>
          <p:sp>
            <p:nvSpPr>
              <p:cNvPr id="35" name="椭圆 34">
                <a:extLst>
                  <a:ext uri="{FF2B5EF4-FFF2-40B4-BE49-F238E27FC236}">
                    <a16:creationId xmlns:a16="http://schemas.microsoft.com/office/drawing/2014/main" id="{3F627AC4-305E-412D-9CD9-5A838154B5F0}"/>
                  </a:ext>
                </a:extLst>
              </p:cNvPr>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36" name="TextBox 118">
                <a:extLst>
                  <a:ext uri="{FF2B5EF4-FFF2-40B4-BE49-F238E27FC236}">
                    <a16:creationId xmlns:a16="http://schemas.microsoft.com/office/drawing/2014/main" id="{BEC116EB-87F3-43C0-8A66-1437D4D8D6D3}"/>
                  </a:ext>
                </a:extLst>
              </p:cNvPr>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34" name="矩形 51">
              <a:extLst>
                <a:ext uri="{FF2B5EF4-FFF2-40B4-BE49-F238E27FC236}">
                  <a16:creationId xmlns:a16="http://schemas.microsoft.com/office/drawing/2014/main" id="{7682C1A8-BD10-49B2-88A6-EFDBE8D2AEFC}"/>
                </a:ext>
              </a:extLst>
            </p:cNvPr>
            <p:cNvSpPr>
              <a:spLocks noChangeArrowheads="1"/>
            </p:cNvSpPr>
            <p:nvPr/>
          </p:nvSpPr>
          <p:spPr bwMode="auto">
            <a:xfrm>
              <a:off x="5813082" y="4310074"/>
              <a:ext cx="2403298" cy="14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Spring AOP</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的开发方法和应用</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标题 1">
            <a:extLst>
              <a:ext uri="{FF2B5EF4-FFF2-40B4-BE49-F238E27FC236}">
                <a16:creationId xmlns:a16="http://schemas.microsoft.com/office/drawing/2014/main" id="{7AC9FC8B-E8B4-4EC8-948C-324469EF5C54}"/>
              </a:ext>
            </a:extLst>
          </p:cNvPr>
          <p:cNvSpPr>
            <a:spLocks noChangeArrowheads="1"/>
          </p:cNvSpPr>
          <p:nvPr/>
        </p:nvSpPr>
        <p:spPr bwMode="auto">
          <a:xfrm>
            <a:off x="1366083" y="332930"/>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extLst>
      <p:ext uri="{BB962C8B-B14F-4D97-AF65-F5344CB8AC3E}">
        <p14:creationId xmlns:p14="http://schemas.microsoft.com/office/powerpoint/2010/main" val="1091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3"/>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3"/>
                                        </p:tgtEl>
                                      </p:cBhvr>
                                    </p:animEffect>
                                    <p:set>
                                      <p:cBhvr>
                                        <p:cTn id="31" dur="1" fill="hold">
                                          <p:stCondLst>
                                            <p:cond delay="1999"/>
                                          </p:stCondLst>
                                        </p:cTn>
                                        <p:tgtEl>
                                          <p:spTgt spid="3"/>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6"/>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6"/>
                                        </p:tgtEl>
                                      </p:cBhvr>
                                    </p:animEffect>
                                    <p:set>
                                      <p:cBhvr>
                                        <p:cTn id="51" dur="1" fill="hold">
                                          <p:stCondLst>
                                            <p:cond delay="1999"/>
                                          </p:stCondLst>
                                        </p:cTn>
                                        <p:tgtEl>
                                          <p:spTgt spid="6"/>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5"/>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5"/>
                                        </p:tgtEl>
                                      </p:cBhvr>
                                    </p:animEffect>
                                    <p:set>
                                      <p:cBhvr>
                                        <p:cTn id="61" dur="1" fill="hold">
                                          <p:stCondLst>
                                            <p:cond delay="1999"/>
                                          </p:stCondLst>
                                        </p:cTn>
                                        <p:tgtEl>
                                          <p:spTgt spid="5"/>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3" grpId="1"/>
      <p:bldP spid="3" grpId="2"/>
      <p:bldP spid="4" grpId="0"/>
      <p:bldP spid="4" grpId="1"/>
      <p:bldP spid="4" grpId="2"/>
      <p:bldP spid="5" grpId="0"/>
      <p:bldP spid="5" grpId="1"/>
      <p:bldP spid="5" grpId="2"/>
      <p:bldP spid="6" grpId="0"/>
      <p:bldP spid="6" grpId="1"/>
      <p:bldP spid="6"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33902" y="3161275"/>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8.5  Spring AOP</a:t>
            </a:r>
            <a:r>
              <a:rPr lang="zh-CN" altLang="en-US" sz="2800" b="1" dirty="0"/>
              <a:t>的应用</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12617" y="3279771"/>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8.5.1</a:t>
            </a:r>
            <a:endParaRPr lang="zh-CN" altLang="en-US" dirty="0"/>
          </a:p>
        </p:txBody>
      </p:sp>
      <p:sp>
        <p:nvSpPr>
          <p:cNvPr id="16" name="TextBox 168">
            <a:hlinkClick r:id="rId3"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02206" y="3284952"/>
            <a:ext cx="3229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性能监控</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4"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386823"/>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12617" y="4504772"/>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8.5.2</a:t>
            </a:r>
            <a:endParaRPr lang="zh-CN" altLang="en-US" dirty="0"/>
          </a:p>
        </p:txBody>
      </p:sp>
      <p:sp>
        <p:nvSpPr>
          <p:cNvPr id="31" name="TextBox 168">
            <a:hlinkClick r:id="rId7"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490436"/>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异常监控</a:t>
            </a:r>
          </a:p>
        </p:txBody>
      </p:sp>
    </p:spTree>
    <p:extLst>
      <p:ext uri="{BB962C8B-B14F-4D97-AF65-F5344CB8AC3E}">
        <p14:creationId xmlns:p14="http://schemas.microsoft.com/office/powerpoint/2010/main" val="4015299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8.5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的应用</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8.5.1 </a:t>
            </a:r>
            <a:r>
              <a:rPr lang="zh-CN" altLang="en-US" sz="2400" b="1" dirty="0">
                <a:solidFill>
                  <a:srgbClr val="2383C6"/>
                </a:solidFill>
                <a:latin typeface="微软雅黑" panose="020B0503020204020204" pitchFamily="34" charset="-122"/>
                <a:ea typeface="微软雅黑" panose="020B0503020204020204" pitchFamily="34" charset="-122"/>
              </a:rPr>
              <a:t>性能监控</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1289" y="1707736"/>
            <a:ext cx="9144000" cy="349563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性能监控是一个成熟系统必须具备的功能，它主要通过监测运行状况并识别瓶颈来提高应用程序的性能。通常情况下，程序针对各个组件的性能和参数进行对比，并通过这些对比发现触发问题的事件和条件，为系统排错提供支持。</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实际开发中，系统中的重要模块都要编写监控性能的代码，而且部分代码是非常细粒度的，这就会带来代码冗余的问题。除此之外，随着程序的变动，如果要在各个模块中分别修改监控性能的代码，必然会增加系统维护的工作量。为了避免这些问题，可以使用</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的形式来实现性能监控。</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接下来通过</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模拟性能监控的实现，具体步骤如下。</a:t>
            </a:r>
          </a:p>
        </p:txBody>
      </p:sp>
    </p:spTree>
    <p:extLst>
      <p:ext uri="{BB962C8B-B14F-4D97-AF65-F5344CB8AC3E}">
        <p14:creationId xmlns:p14="http://schemas.microsoft.com/office/powerpoint/2010/main" val="76930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8.5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的应用</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8.5.1 </a:t>
            </a:r>
            <a:r>
              <a:rPr lang="zh-CN" altLang="en-US" sz="2400" b="1" dirty="0">
                <a:solidFill>
                  <a:srgbClr val="2383C6"/>
                </a:solidFill>
                <a:latin typeface="微软雅黑" panose="020B0503020204020204" pitchFamily="34" charset="-122"/>
                <a:ea typeface="微软雅黑" panose="020B0503020204020204" pitchFamily="34" charset="-122"/>
              </a:rPr>
              <a:t>性能监控</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355975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Service01</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8-19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Record</a:t>
            </a:r>
            <a:r>
              <a:rPr lang="zh-CN" altLang="en-US" dirty="0">
                <a:latin typeface="微软雅黑" panose="020B0503020204020204" pitchFamily="34" charset="-122"/>
                <a:ea typeface="微软雅黑" panose="020B0503020204020204" pitchFamily="34" charset="-122"/>
              </a:rPr>
              <a:t>，该类用于记录程序的执行信息，具体代码如书中例</a:t>
            </a:r>
            <a:r>
              <a:rPr lang="en-US" altLang="zh-CN" dirty="0">
                <a:latin typeface="微软雅黑" panose="020B0503020204020204" pitchFamily="34" charset="-122"/>
                <a:ea typeface="微软雅黑" panose="020B0503020204020204" pitchFamily="34" charset="-122"/>
              </a:rPr>
              <a:t>8-20</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RecordAspect</a:t>
            </a:r>
            <a:r>
              <a:rPr lang="zh-CN" altLang="en-US" dirty="0">
                <a:latin typeface="微软雅黑" panose="020B0503020204020204" pitchFamily="34" charset="-122"/>
                <a:ea typeface="微软雅黑" panose="020B0503020204020204" pitchFamily="34" charset="-122"/>
              </a:rPr>
              <a:t>，该类用于定义一个切面，具体代码如书中例</a:t>
            </a:r>
            <a:r>
              <a:rPr lang="en-US" altLang="zh-CN" dirty="0">
                <a:latin typeface="微软雅黑" panose="020B0503020204020204" pitchFamily="34" charset="-122"/>
                <a:ea typeface="微软雅黑" panose="020B0503020204020204" pitchFamily="34" charset="-122"/>
              </a:rPr>
              <a:t>8-21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目录下新建配置文件</a:t>
            </a:r>
            <a:r>
              <a:rPr lang="en-US" altLang="zh-CN" dirty="0">
                <a:latin typeface="微软雅黑" panose="020B0503020204020204" pitchFamily="34" charset="-122"/>
                <a:ea typeface="微软雅黑" panose="020B0503020204020204" pitchFamily="34" charset="-122"/>
              </a:rPr>
              <a:t>applicationContext_record.xml</a:t>
            </a:r>
            <a:r>
              <a:rPr lang="zh-CN" altLang="en-US" dirty="0">
                <a:latin typeface="微软雅黑" panose="020B0503020204020204" pitchFamily="34" charset="-122"/>
                <a:ea typeface="微软雅黑" panose="020B0503020204020204" pitchFamily="34" charset="-122"/>
              </a:rPr>
              <a:t>，具体代码参照</a:t>
            </a:r>
            <a:r>
              <a:rPr lang="en-US" altLang="zh-CN" dirty="0">
                <a:latin typeface="微软雅黑" panose="020B0503020204020204" pitchFamily="34" charset="-122"/>
                <a:ea typeface="微软雅黑" panose="020B0503020204020204" pitchFamily="34" charset="-122"/>
              </a:rPr>
              <a:t>8.3.1</a:t>
            </a:r>
            <a:r>
              <a:rPr lang="zh-CN" altLang="en-US" dirty="0">
                <a:latin typeface="微软雅黑" panose="020B0503020204020204" pitchFamily="34" charset="-122"/>
                <a:ea typeface="微软雅黑" panose="020B0503020204020204" pitchFamily="34" charset="-122"/>
              </a:rPr>
              <a:t>小节中</a:t>
            </a:r>
            <a:r>
              <a:rPr lang="en-US" altLang="zh-CN" dirty="0">
                <a:latin typeface="微软雅黑" panose="020B0503020204020204" pitchFamily="34" charset="-122"/>
                <a:ea typeface="微软雅黑" panose="020B0503020204020204" pitchFamily="34" charset="-122"/>
              </a:rPr>
              <a:t>applicationContext.xml</a:t>
            </a:r>
            <a:r>
              <a:rPr lang="zh-CN" altLang="en-US" dirty="0">
                <a:latin typeface="微软雅黑" panose="020B0503020204020204" pitchFamily="34" charset="-122"/>
                <a:ea typeface="微软雅黑" panose="020B0503020204020204" pitchFamily="34" charset="-122"/>
              </a:rPr>
              <a:t>文件，此处不再赘述。</a:t>
            </a:r>
          </a:p>
        </p:txBody>
      </p:sp>
    </p:spTree>
    <p:extLst>
      <p:ext uri="{BB962C8B-B14F-4D97-AF65-F5344CB8AC3E}">
        <p14:creationId xmlns:p14="http://schemas.microsoft.com/office/powerpoint/2010/main" val="138586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8.5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的应用</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8.5.1 </a:t>
            </a:r>
            <a:r>
              <a:rPr lang="zh-CN" altLang="en-US" sz="2400" b="1" dirty="0">
                <a:solidFill>
                  <a:srgbClr val="2383C6"/>
                </a:solidFill>
                <a:latin typeface="微软雅黑" panose="020B0503020204020204" pitchFamily="34" charset="-122"/>
                <a:ea typeface="微软雅黑" panose="020B0503020204020204" pitchFamily="34" charset="-122"/>
              </a:rPr>
              <a:t>性能监控</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applicationContext_record.xml</a:t>
            </a:r>
            <a:r>
              <a:rPr lang="zh-CN" altLang="en-US" dirty="0">
                <a:latin typeface="微软雅黑" panose="020B0503020204020204" pitchFamily="34" charset="-122"/>
                <a:ea typeface="微软雅黑" panose="020B0503020204020204" pitchFamily="34" charset="-122"/>
              </a:rPr>
              <a:t>文件的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元素中添加配置信息，具体代码如下所示。</a:t>
            </a:r>
          </a:p>
        </p:txBody>
      </p:sp>
      <p:pic>
        <p:nvPicPr>
          <p:cNvPr id="5" name="图片 4">
            <a:extLst>
              <a:ext uri="{FF2B5EF4-FFF2-40B4-BE49-F238E27FC236}">
                <a16:creationId xmlns:a16="http://schemas.microsoft.com/office/drawing/2014/main" id="{3C4FACEC-0C77-4267-AC79-8F6EC54C4E95}"/>
              </a:ext>
            </a:extLst>
          </p:cNvPr>
          <p:cNvPicPr>
            <a:picLocks noChangeAspect="1"/>
          </p:cNvPicPr>
          <p:nvPr/>
        </p:nvPicPr>
        <p:blipFill rotWithShape="1">
          <a:blip r:embed="rId2"/>
          <a:srcRect b="21367"/>
          <a:stretch/>
        </p:blipFill>
        <p:spPr>
          <a:xfrm>
            <a:off x="840234" y="2581715"/>
            <a:ext cx="5040000" cy="589120"/>
          </a:xfrm>
          <a:prstGeom prst="rect">
            <a:avLst/>
          </a:prstGeom>
        </p:spPr>
      </p:pic>
      <p:sp>
        <p:nvSpPr>
          <p:cNvPr id="6" name="矩形 5">
            <a:extLst>
              <a:ext uri="{FF2B5EF4-FFF2-40B4-BE49-F238E27FC236}">
                <a16:creationId xmlns:a16="http://schemas.microsoft.com/office/drawing/2014/main" id="{9EC27066-7EAD-47F4-8699-16DFB512C65F}"/>
              </a:ext>
            </a:extLst>
          </p:cNvPr>
          <p:cNvSpPr/>
          <p:nvPr/>
        </p:nvSpPr>
        <p:spPr>
          <a:xfrm>
            <a:off x="0" y="3170835"/>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包下创建类</a:t>
            </a:r>
            <a:r>
              <a:rPr lang="en-US" altLang="zh-CN" dirty="0" err="1">
                <a:latin typeface="微软雅黑" panose="020B0503020204020204" pitchFamily="34" charset="-122"/>
                <a:ea typeface="微软雅黑" panose="020B0503020204020204" pitchFamily="34" charset="-122"/>
              </a:rPr>
              <a:t>TestRecord</a:t>
            </a:r>
            <a:r>
              <a:rPr lang="zh-CN" altLang="en-US" dirty="0">
                <a:latin typeface="微软雅黑" panose="020B0503020204020204" pitchFamily="34" charset="-122"/>
                <a:ea typeface="微软雅黑" panose="020B0503020204020204" pitchFamily="34" charset="-122"/>
              </a:rPr>
              <a:t>，该类用于测试系统监控功能，具体代码如书中例</a:t>
            </a:r>
            <a:r>
              <a:rPr lang="en-US" altLang="zh-CN" dirty="0">
                <a:latin typeface="微软雅黑" panose="020B0503020204020204" pitchFamily="34" charset="-122"/>
                <a:ea typeface="微软雅黑" panose="020B0503020204020204" pitchFamily="34" charset="-122"/>
              </a:rPr>
              <a:t>8-22</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248738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8.5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的应用</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8.5.2 </a:t>
            </a:r>
            <a:r>
              <a:rPr lang="zh-CN" altLang="en-US" sz="2400" b="1" dirty="0">
                <a:solidFill>
                  <a:srgbClr val="2383C6"/>
                </a:solidFill>
                <a:latin typeface="微软雅黑" panose="020B0503020204020204" pitchFamily="34" charset="-122"/>
                <a:ea typeface="微软雅黑" panose="020B0503020204020204" pitchFamily="34" charset="-122"/>
              </a:rPr>
              <a:t>异常监控</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349563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在软件系统的评测中，处理异常的策略及成效也是一项重要指标，这些因素影响着软件的健壮性和可靠性。为保证系统程序的稳定运行、减少异常对程序运转造成的干扰，系统中通常会有自身的异常监控机制。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企业项目中，异常监控通常不会与业务逻辑耦合在一起，它通常会被抽取出来并成为一项独立的模块，这个模块的主要功能是统一监控并处理项目中的异常。根据业务性质的特点，异常监控会有不同的具体做法，但将业务逻辑与异常监控解耦是最基本的思路，因此可以使用</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来实现项目中的异常监控。</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接下来通过</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来模拟异常监控的实现，具体步骤如下。</a:t>
            </a:r>
          </a:p>
        </p:txBody>
      </p:sp>
    </p:spTree>
    <p:extLst>
      <p:ext uri="{BB962C8B-B14F-4D97-AF65-F5344CB8AC3E}">
        <p14:creationId xmlns:p14="http://schemas.microsoft.com/office/powerpoint/2010/main" val="331257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8.5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的应用</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8.5.2 </a:t>
            </a:r>
            <a:r>
              <a:rPr lang="zh-CN" altLang="en-US" sz="2400" b="1" dirty="0">
                <a:solidFill>
                  <a:srgbClr val="2383C6"/>
                </a:solidFill>
                <a:latin typeface="微软雅黑" panose="020B0503020204020204" pitchFamily="34" charset="-122"/>
                <a:ea typeface="微软雅黑" panose="020B0503020204020204" pitchFamily="34" charset="-122"/>
              </a:rPr>
              <a:t>异常监控</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362387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MyException</a:t>
            </a:r>
            <a:r>
              <a:rPr lang="zh-CN" altLang="en-US" dirty="0">
                <a:latin typeface="微软雅黑" panose="020B0503020204020204" pitchFamily="34" charset="-122"/>
                <a:ea typeface="微软雅黑" panose="020B0503020204020204" pitchFamily="34" charset="-122"/>
              </a:rPr>
              <a:t>，该类用于自定义异常，具体代码如书中例</a:t>
            </a:r>
            <a:r>
              <a:rPr lang="en-US" altLang="zh-CN" dirty="0">
                <a:latin typeface="微软雅黑" panose="020B0503020204020204" pitchFamily="34" charset="-122"/>
                <a:ea typeface="微软雅黑" panose="020B0503020204020204" pitchFamily="34" charset="-122"/>
              </a:rPr>
              <a:t>8-23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Service02</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8-24</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Message</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8-25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MessageAspect</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8-26</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目录下新建配置文件</a:t>
            </a:r>
            <a:r>
              <a:rPr lang="en-US" altLang="zh-CN" dirty="0">
                <a:latin typeface="微软雅黑" panose="020B0503020204020204" pitchFamily="34" charset="-122"/>
                <a:ea typeface="微软雅黑" panose="020B0503020204020204" pitchFamily="34" charset="-122"/>
              </a:rPr>
              <a:t>applicationContext_msg.xml</a:t>
            </a:r>
            <a:r>
              <a:rPr lang="zh-CN" altLang="en-US" dirty="0">
                <a:latin typeface="微软雅黑" panose="020B0503020204020204" pitchFamily="34" charset="-122"/>
                <a:ea typeface="微软雅黑" panose="020B0503020204020204" pitchFamily="34" charset="-122"/>
              </a:rPr>
              <a:t>，具体代码参照</a:t>
            </a:r>
            <a:r>
              <a:rPr lang="en-US" altLang="zh-CN" dirty="0">
                <a:latin typeface="微软雅黑" panose="020B0503020204020204" pitchFamily="34" charset="-122"/>
                <a:ea typeface="微软雅黑" panose="020B0503020204020204" pitchFamily="34" charset="-122"/>
              </a:rPr>
              <a:t>8.3.1</a:t>
            </a:r>
            <a:r>
              <a:rPr lang="zh-CN" altLang="en-US" dirty="0">
                <a:latin typeface="微软雅黑" panose="020B0503020204020204" pitchFamily="34" charset="-122"/>
                <a:ea typeface="微软雅黑" panose="020B0503020204020204" pitchFamily="34" charset="-122"/>
              </a:rPr>
              <a:t>小节中</a:t>
            </a:r>
            <a:r>
              <a:rPr lang="en-US" altLang="zh-CN" dirty="0">
                <a:latin typeface="微软雅黑" panose="020B0503020204020204" pitchFamily="34" charset="-122"/>
                <a:ea typeface="微软雅黑" panose="020B0503020204020204" pitchFamily="34" charset="-122"/>
              </a:rPr>
              <a:t>applicationContext.xml</a:t>
            </a:r>
            <a:r>
              <a:rPr lang="zh-CN" altLang="en-US" dirty="0">
                <a:latin typeface="微软雅黑" panose="020B0503020204020204" pitchFamily="34" charset="-122"/>
                <a:ea typeface="微软雅黑" panose="020B0503020204020204" pitchFamily="34" charset="-122"/>
              </a:rPr>
              <a:t>文件，此处不再赘述。</a:t>
            </a:r>
          </a:p>
        </p:txBody>
      </p:sp>
    </p:spTree>
    <p:extLst>
      <p:ext uri="{BB962C8B-B14F-4D97-AF65-F5344CB8AC3E}">
        <p14:creationId xmlns:p14="http://schemas.microsoft.com/office/powerpoint/2010/main" val="394515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8.5 Spring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的应用</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8.5.2 </a:t>
            </a:r>
            <a:r>
              <a:rPr lang="zh-CN" altLang="en-US" sz="2400" b="1" dirty="0">
                <a:solidFill>
                  <a:srgbClr val="2383C6"/>
                </a:solidFill>
                <a:latin typeface="微软雅黑" panose="020B0503020204020204" pitchFamily="34" charset="-122"/>
                <a:ea typeface="微软雅黑" panose="020B0503020204020204" pitchFamily="34" charset="-122"/>
              </a:rPr>
              <a:t>异常监控</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applicationContext_msg.xml</a:t>
            </a:r>
            <a:r>
              <a:rPr lang="zh-CN" altLang="en-US" dirty="0">
                <a:latin typeface="微软雅黑" panose="020B0503020204020204" pitchFamily="34" charset="-122"/>
                <a:ea typeface="微软雅黑" panose="020B0503020204020204" pitchFamily="34" charset="-122"/>
              </a:rPr>
              <a:t>文件的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元素中添加配置信息，具体代码如下所示。</a:t>
            </a:r>
          </a:p>
        </p:txBody>
      </p:sp>
      <p:pic>
        <p:nvPicPr>
          <p:cNvPr id="5" name="图片 4">
            <a:extLst>
              <a:ext uri="{FF2B5EF4-FFF2-40B4-BE49-F238E27FC236}">
                <a16:creationId xmlns:a16="http://schemas.microsoft.com/office/drawing/2014/main" id="{99575F73-5998-4501-A91F-739472875936}"/>
              </a:ext>
            </a:extLst>
          </p:cNvPr>
          <p:cNvPicPr>
            <a:picLocks noChangeAspect="1"/>
          </p:cNvPicPr>
          <p:nvPr/>
        </p:nvPicPr>
        <p:blipFill rotWithShape="1">
          <a:blip r:embed="rId2"/>
          <a:srcRect b="24210"/>
          <a:stretch/>
        </p:blipFill>
        <p:spPr>
          <a:xfrm>
            <a:off x="919256" y="2581715"/>
            <a:ext cx="5040000" cy="567816"/>
          </a:xfrm>
          <a:prstGeom prst="rect">
            <a:avLst/>
          </a:prstGeom>
        </p:spPr>
      </p:pic>
      <p:sp>
        <p:nvSpPr>
          <p:cNvPr id="6" name="矩形 5">
            <a:extLst>
              <a:ext uri="{FF2B5EF4-FFF2-40B4-BE49-F238E27FC236}">
                <a16:creationId xmlns:a16="http://schemas.microsoft.com/office/drawing/2014/main" id="{D5AFE089-72E0-47F7-A1D5-0ADAE107E7A1}"/>
              </a:ext>
            </a:extLst>
          </p:cNvPr>
          <p:cNvSpPr/>
          <p:nvPr/>
        </p:nvSpPr>
        <p:spPr>
          <a:xfrm>
            <a:off x="7557" y="3149462"/>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com.qfedu.demo03</a:t>
            </a:r>
            <a:r>
              <a:rPr lang="zh-CN" altLang="en-US" dirty="0">
                <a:latin typeface="微软雅黑" panose="020B0503020204020204" pitchFamily="34" charset="-122"/>
                <a:ea typeface="微软雅黑" panose="020B0503020204020204" pitchFamily="34" charset="-122"/>
              </a:rPr>
              <a:t>包下创建类</a:t>
            </a:r>
            <a:r>
              <a:rPr lang="en-US" altLang="zh-CN" dirty="0" err="1">
                <a:latin typeface="微软雅黑" panose="020B0503020204020204" pitchFamily="34" charset="-122"/>
                <a:ea typeface="微软雅黑" panose="020B0503020204020204" pitchFamily="34" charset="-122"/>
              </a:rPr>
              <a:t>TestMessage</a:t>
            </a:r>
            <a:r>
              <a:rPr lang="zh-CN" altLang="en-US" dirty="0">
                <a:latin typeface="微软雅黑" panose="020B0503020204020204" pitchFamily="34" charset="-122"/>
                <a:ea typeface="微软雅黑" panose="020B0503020204020204" pitchFamily="34" charset="-122"/>
              </a:rPr>
              <a:t>，该类用于测试异常监控功能，具体代码如书中例</a:t>
            </a:r>
            <a:r>
              <a:rPr lang="en-US" altLang="zh-CN" dirty="0">
                <a:latin typeface="微软雅黑" panose="020B0503020204020204" pitchFamily="34" charset="-122"/>
                <a:ea typeface="微软雅黑" panose="020B0503020204020204" pitchFamily="34" charset="-122"/>
              </a:rPr>
              <a:t>8-27</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274434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8F13-00DD-44AD-91A9-539E6ABCF9A5}"/>
              </a:ext>
            </a:extLst>
          </p:cNvPr>
          <p:cNvSpPr>
            <a:spLocks noChangeArrowheads="1"/>
          </p:cNvSpPr>
          <p:nvPr/>
        </p:nvSpPr>
        <p:spPr bwMode="auto">
          <a:xfrm>
            <a:off x="1403648" y="246510"/>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en-US" altLang="zh-CN"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F3C83720-A622-4215-8EC4-4DA92A7EC51C}"/>
              </a:ext>
            </a:extLst>
          </p:cNvPr>
          <p:cNvSpPr/>
          <p:nvPr/>
        </p:nvSpPr>
        <p:spPr>
          <a:xfrm>
            <a:off x="-118" y="1658417"/>
            <a:ext cx="9144118" cy="336739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本章首先介绍了</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的基础知识，包括</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简介、</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的基本术语等；其次通过实例演示了</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的实现机制，包括</a:t>
            </a:r>
            <a:r>
              <a:rPr lang="en-US" altLang="zh-CN" dirty="0">
                <a:latin typeface="微软雅黑" panose="020B0503020204020204" pitchFamily="34" charset="-122"/>
                <a:ea typeface="微软雅黑" panose="020B0503020204020204" pitchFamily="34" charset="-122"/>
              </a:rPr>
              <a:t>JDK</a:t>
            </a:r>
            <a:r>
              <a:rPr lang="zh-CN" altLang="en-US" dirty="0">
                <a:latin typeface="微软雅黑" panose="020B0503020204020204" pitchFamily="34" charset="-122"/>
                <a:ea typeface="微软雅黑" panose="020B0503020204020204" pitchFamily="34" charset="-122"/>
              </a:rPr>
              <a:t>动态代理机制和</a:t>
            </a:r>
            <a:r>
              <a:rPr lang="en-US" altLang="zh-CN" dirty="0" err="1">
                <a:latin typeface="微软雅黑" panose="020B0503020204020204" pitchFamily="34" charset="-122"/>
                <a:ea typeface="微软雅黑" panose="020B0503020204020204" pitchFamily="34" charset="-122"/>
              </a:rPr>
              <a:t>CGLib</a:t>
            </a:r>
            <a:r>
              <a:rPr lang="zh-CN" altLang="en-US" dirty="0">
                <a:latin typeface="微软雅黑" panose="020B0503020204020204" pitchFamily="34" charset="-122"/>
                <a:ea typeface="微软雅黑" panose="020B0503020204020204" pitchFamily="34" charset="-122"/>
              </a:rPr>
              <a:t>动态代理机制；再次讲解了</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的开发方法，</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的开发方法主要有两种，包括基于</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或基于注解；接着介绍了</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中多个切面的优先级，切面的优先级有三种配置方式，包括基于注解配置、基于</a:t>
            </a:r>
            <a:r>
              <a:rPr lang="en-US" altLang="zh-CN" dirty="0">
                <a:latin typeface="微软雅黑" panose="020B0503020204020204" pitchFamily="34" charset="-122"/>
                <a:ea typeface="微软雅黑" panose="020B0503020204020204" pitchFamily="34" charset="-122"/>
              </a:rPr>
              <a:t>Ordered</a:t>
            </a:r>
            <a:r>
              <a:rPr lang="zh-CN" altLang="en-US" dirty="0">
                <a:latin typeface="微软雅黑" panose="020B0503020204020204" pitchFamily="34" charset="-122"/>
                <a:ea typeface="微软雅黑" panose="020B0503020204020204" pitchFamily="34" charset="-122"/>
              </a:rPr>
              <a:t>接口配置和基于</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配置；最后通过具体案例讲解了</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的应用。通过本章知识的学习，大家应该理解</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的概念和基本术语，能理解</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的实现机制，掌握</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的多种开发方法，能够通过</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实现一些常用的功能。</a:t>
            </a:r>
          </a:p>
        </p:txBody>
      </p:sp>
    </p:spTree>
    <p:extLst>
      <p:ext uri="{BB962C8B-B14F-4D97-AF65-F5344CB8AC3E}">
        <p14:creationId xmlns:p14="http://schemas.microsoft.com/office/powerpoint/2010/main" val="3569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62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33902" y="3161275"/>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8.1  AOP</a:t>
            </a:r>
            <a:r>
              <a:rPr lang="zh-CN" altLang="en-US" sz="2800" b="1" dirty="0"/>
              <a:t>基础</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12617" y="3279771"/>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8.1.1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02206" y="3284952"/>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简介</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386823"/>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12617" y="4504772"/>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8.1.2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490436"/>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的基本术语</a:t>
            </a:r>
          </a:p>
        </p:txBody>
      </p:sp>
    </p:spTree>
    <p:extLst>
      <p:ext uri="{BB962C8B-B14F-4D97-AF65-F5344CB8AC3E}">
        <p14:creationId xmlns:p14="http://schemas.microsoft.com/office/powerpoint/2010/main" val="160157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8.1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基础</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8.1.1 AOP</a:t>
            </a:r>
            <a:r>
              <a:rPr lang="zh-CN" altLang="en-US" sz="2400" b="1" dirty="0">
                <a:solidFill>
                  <a:srgbClr val="2383C6"/>
                </a:solidFill>
                <a:latin typeface="微软雅黑" panose="020B0503020204020204" pitchFamily="34" charset="-122"/>
                <a:ea typeface="微软雅黑" panose="020B0503020204020204" pitchFamily="34" charset="-122"/>
              </a:rPr>
              <a:t>简介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Aspect Oriented Programming</a:t>
            </a:r>
            <a:r>
              <a:rPr lang="zh-CN" altLang="en-US" dirty="0">
                <a:latin typeface="微软雅黑" panose="020B0503020204020204" pitchFamily="34" charset="-122"/>
                <a:ea typeface="微软雅黑" panose="020B0503020204020204" pitchFamily="34" charset="-122"/>
              </a:rPr>
              <a:t>（面向切面编程）的缩写，和</a:t>
            </a:r>
            <a:r>
              <a:rPr lang="en-US" altLang="zh-CN" dirty="0">
                <a:latin typeface="微软雅黑" panose="020B0503020204020204" pitchFamily="34" charset="-122"/>
                <a:ea typeface="微软雅黑" panose="020B0503020204020204" pitchFamily="34" charset="-122"/>
              </a:rPr>
              <a:t>OOP</a:t>
            </a:r>
            <a:r>
              <a:rPr lang="zh-CN" altLang="en-US" dirty="0">
                <a:latin typeface="微软雅黑" panose="020B0503020204020204" pitchFamily="34" charset="-122"/>
                <a:ea typeface="微软雅黑" panose="020B0503020204020204" pitchFamily="34" charset="-122"/>
              </a:rPr>
              <a:t>不同，它主张将程序中的相同业务逻辑进行横向隔离，并将重复的业务逻辑抽取到一个独立的模块中，最终实现提升程序可复用性和开发效率的目的。</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在传统的</a:t>
            </a:r>
            <a:r>
              <a:rPr lang="en-US" altLang="zh-CN" dirty="0">
                <a:latin typeface="微软雅黑" panose="020B0503020204020204" pitchFamily="34" charset="-122"/>
                <a:ea typeface="微软雅黑" panose="020B0503020204020204" pitchFamily="34" charset="-122"/>
              </a:rPr>
              <a:t>OOP</a:t>
            </a:r>
            <a:r>
              <a:rPr lang="zh-CN" altLang="en-US" dirty="0">
                <a:latin typeface="微软雅黑" panose="020B0503020204020204" pitchFamily="34" charset="-122"/>
                <a:ea typeface="微软雅黑" panose="020B0503020204020204" pitchFamily="34" charset="-122"/>
              </a:rPr>
              <a:t>编程中，借助于面向对象的分析和设计，程序的功能通过对象与对象之间的协作来实现。</a:t>
            </a:r>
            <a:r>
              <a:rPr lang="en-US" altLang="zh-CN" dirty="0">
                <a:latin typeface="微软雅黑" panose="020B0503020204020204" pitchFamily="34" charset="-122"/>
                <a:ea typeface="微软雅黑" panose="020B0503020204020204" pitchFamily="34" charset="-122"/>
              </a:rPr>
              <a:t>OOP</a:t>
            </a:r>
            <a:r>
              <a:rPr lang="zh-CN" altLang="en-US" dirty="0">
                <a:latin typeface="微软雅黑" panose="020B0503020204020204" pitchFamily="34" charset="-122"/>
                <a:ea typeface="微软雅黑" panose="020B0503020204020204" pitchFamily="34" charset="-122"/>
              </a:rPr>
              <a:t>引入抽象、封装、继承等概念，将具有相同属性或行为的对象纳入到一个层次分明的类结构体系中，由于类可以继承，因此这种体系是纵向的。</a:t>
            </a:r>
          </a:p>
        </p:txBody>
      </p:sp>
      <p:sp>
        <p:nvSpPr>
          <p:cNvPr id="5" name="Rectangle 2">
            <a:extLst>
              <a:ext uri="{FF2B5EF4-FFF2-40B4-BE49-F238E27FC236}">
                <a16:creationId xmlns:a16="http://schemas.microsoft.com/office/drawing/2014/main" id="{D485B7D4-F9F6-4D51-B722-1FB08A09E8D6}"/>
              </a:ext>
            </a:extLst>
          </p:cNvPr>
          <p:cNvSpPr>
            <a:spLocks noChangeArrowheads="1"/>
          </p:cNvSpPr>
          <p:nvPr/>
        </p:nvSpPr>
        <p:spPr bwMode="auto">
          <a:xfrm>
            <a:off x="4786489" y="4651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76C673A0-E0EF-4C85-8105-A74A502FCE58}"/>
              </a:ext>
            </a:extLst>
          </p:cNvPr>
          <p:cNvGraphicFramePr>
            <a:graphicFrameLocks noChangeAspect="1"/>
          </p:cNvGraphicFramePr>
          <p:nvPr>
            <p:extLst>
              <p:ext uri="{D42A27DB-BD31-4B8C-83A1-F6EECF244321}">
                <p14:modId xmlns:p14="http://schemas.microsoft.com/office/powerpoint/2010/main" val="1003339774"/>
              </p:ext>
            </p:extLst>
          </p:nvPr>
        </p:nvGraphicFramePr>
        <p:xfrm>
          <a:off x="4802132" y="4294283"/>
          <a:ext cx="3857625" cy="1381125"/>
        </p:xfrm>
        <a:graphic>
          <a:graphicData uri="http://schemas.openxmlformats.org/presentationml/2006/ole">
            <mc:AlternateContent xmlns:mc="http://schemas.openxmlformats.org/markup-compatibility/2006">
              <mc:Choice xmlns:v="urn:schemas-microsoft-com:vml" Requires="v">
                <p:oleObj spid="_x0000_s1030" name="Visio" r:id="rId3" imgW="4153146" imgH="1485900" progId="Visio.Drawing.15">
                  <p:embed/>
                </p:oleObj>
              </mc:Choice>
              <mc:Fallback>
                <p:oleObj name="Visio" r:id="rId3" imgW="4153146" imgH="14859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2132" y="4294283"/>
                        <a:ext cx="3857625"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a:extLst>
              <a:ext uri="{FF2B5EF4-FFF2-40B4-BE49-F238E27FC236}">
                <a16:creationId xmlns:a16="http://schemas.microsoft.com/office/drawing/2014/main" id="{BC8AB8B7-744D-43AF-AFBE-A1D7CC70E8A8}"/>
              </a:ext>
            </a:extLst>
          </p:cNvPr>
          <p:cNvSpPr/>
          <p:nvPr/>
        </p:nvSpPr>
        <p:spPr>
          <a:xfrm>
            <a:off x="0" y="4555812"/>
            <a:ext cx="4847288"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随着软件规模的不断扩大，系统中出现了一些</a:t>
            </a:r>
            <a:r>
              <a:rPr lang="en-US" altLang="zh-CN" dirty="0">
                <a:latin typeface="微软雅黑" panose="020B0503020204020204" pitchFamily="34" charset="-122"/>
                <a:ea typeface="微软雅黑" panose="020B0503020204020204" pitchFamily="34" charset="-122"/>
              </a:rPr>
              <a:t>OOP</a:t>
            </a:r>
            <a:r>
              <a:rPr lang="zh-CN" altLang="en-US" dirty="0">
                <a:latin typeface="微软雅黑" panose="020B0503020204020204" pitchFamily="34" charset="-122"/>
                <a:ea typeface="微软雅黑" panose="020B0503020204020204" pitchFamily="34" charset="-122"/>
              </a:rPr>
              <a:t>难以彻底解决的问题。例如，系统的某个类中有若干个方法都包含事务管理的业务逻辑，如图所示。</a:t>
            </a:r>
          </a:p>
        </p:txBody>
      </p:sp>
    </p:spTree>
    <p:extLst>
      <p:ext uri="{BB962C8B-B14F-4D97-AF65-F5344CB8AC3E}">
        <p14:creationId xmlns:p14="http://schemas.microsoft.com/office/powerpoint/2010/main" val="24413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8.1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基础</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8.1.1 AOP</a:t>
            </a:r>
            <a:r>
              <a:rPr lang="zh-CN" altLang="en-US" sz="2400" b="1" dirty="0">
                <a:solidFill>
                  <a:srgbClr val="2383C6"/>
                </a:solidFill>
                <a:latin typeface="微软雅黑" panose="020B0503020204020204" pitchFamily="34" charset="-122"/>
                <a:ea typeface="微软雅黑" panose="020B0503020204020204" pitchFamily="34" charset="-122"/>
              </a:rPr>
              <a:t>简介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85158"/>
            <a:ext cx="914400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从图中可以看出，查询用户信息、修改用户信息、删除用户信息的方法体中都包含事务管理的业务逻辑，这会带来一定数量的重复代码并使程序的维护成本增加。基于横向抽取机制，</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为此类问题提供了完美的解决方案，它将事务管理的业务逻辑从这三个方法体中抽取到一个可重用的模块，进而降低耦合，减少重复代码。</a:t>
            </a:r>
          </a:p>
        </p:txBody>
      </p:sp>
      <p:sp>
        <p:nvSpPr>
          <p:cNvPr id="5" name="Rectangle 2">
            <a:extLst>
              <a:ext uri="{FF2B5EF4-FFF2-40B4-BE49-F238E27FC236}">
                <a16:creationId xmlns:a16="http://schemas.microsoft.com/office/drawing/2014/main" id="{D485B7D4-F9F6-4D51-B722-1FB08A09E8D6}"/>
              </a:ext>
            </a:extLst>
          </p:cNvPr>
          <p:cNvSpPr>
            <a:spLocks noChangeArrowheads="1"/>
          </p:cNvSpPr>
          <p:nvPr/>
        </p:nvSpPr>
        <p:spPr bwMode="auto">
          <a:xfrm>
            <a:off x="4786489" y="4651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6540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8.1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基础</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8.1.2 AOP</a:t>
            </a:r>
            <a:r>
              <a:rPr lang="zh-CN" altLang="en-US" sz="2400" b="1" dirty="0">
                <a:solidFill>
                  <a:srgbClr val="2383C6"/>
                </a:solidFill>
                <a:latin typeface="微软雅黑" panose="020B0503020204020204" pitchFamily="34" charset="-122"/>
                <a:ea typeface="微软雅黑" panose="020B0503020204020204" pitchFamily="34" charset="-122"/>
              </a:rPr>
              <a:t>的基本术语</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85158"/>
            <a:ext cx="9144000" cy="4454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上个小节讲解了</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的基本概念，接下来对</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涉及的基本术语进行详细讲解。</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连接点</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Joinpoint</a:t>
            </a:r>
            <a:r>
              <a:rPr lang="en-US" altLang="zh-CN" b="1"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程序执行过程中某个特定的节点，例如，某个类的初始化完成后、某个方法执行之前、程序处理异常时等。广义上讲，一个类或一段程序代码拥有一些具有边界性质的特定点都可以被作为连接点，但由于</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仅仅支持方法连接点，因此，在</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中，一个连接点是指与方法执行相关的特定节点。</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通知</a:t>
            </a:r>
            <a:r>
              <a:rPr lang="en-US" altLang="zh-CN" b="1" dirty="0">
                <a:latin typeface="微软雅黑" panose="020B0503020204020204" pitchFamily="34" charset="-122"/>
                <a:ea typeface="微软雅黑" panose="020B0503020204020204" pitchFamily="34" charset="-122"/>
              </a:rPr>
              <a:t>(Advice)</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通知是在目标类连接点上执行的一段代码，包括</a:t>
            </a:r>
            <a:r>
              <a:rPr lang="en-US" altLang="zh-CN" dirty="0">
                <a:latin typeface="微软雅黑" panose="020B0503020204020204" pitchFamily="34" charset="-122"/>
                <a:ea typeface="微软雅黑" panose="020B0503020204020204" pitchFamily="34" charset="-122"/>
              </a:rPr>
              <a:t>around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before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after</a:t>
            </a:r>
            <a:r>
              <a:rPr lang="zh-CN" altLang="en-US" dirty="0">
                <a:latin typeface="微软雅黑" panose="020B0503020204020204" pitchFamily="34" charset="-122"/>
                <a:ea typeface="微软雅黑" panose="020B0503020204020204" pitchFamily="34" charset="-122"/>
              </a:rPr>
              <a:t>等不同类型。在</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中，它主要描述围绕方法调用而注入的行为，相比之下，功能更加细化。</a:t>
            </a:r>
          </a:p>
        </p:txBody>
      </p:sp>
      <p:sp>
        <p:nvSpPr>
          <p:cNvPr id="5" name="Rectangle 2">
            <a:extLst>
              <a:ext uri="{FF2B5EF4-FFF2-40B4-BE49-F238E27FC236}">
                <a16:creationId xmlns:a16="http://schemas.microsoft.com/office/drawing/2014/main" id="{D485B7D4-F9F6-4D51-B722-1FB08A09E8D6}"/>
              </a:ext>
            </a:extLst>
          </p:cNvPr>
          <p:cNvSpPr>
            <a:spLocks noChangeArrowheads="1"/>
          </p:cNvSpPr>
          <p:nvPr/>
        </p:nvSpPr>
        <p:spPr bwMode="auto">
          <a:xfrm>
            <a:off x="4786489" y="4651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821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8.1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基础</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8.1.2 AOP</a:t>
            </a:r>
            <a:r>
              <a:rPr lang="zh-CN" altLang="en-US" sz="2400" b="1" dirty="0">
                <a:solidFill>
                  <a:srgbClr val="2383C6"/>
                </a:solidFill>
                <a:latin typeface="微软雅黑" panose="020B0503020204020204" pitchFamily="34" charset="-122"/>
                <a:ea typeface="微软雅黑" panose="020B0503020204020204" pitchFamily="34" charset="-122"/>
              </a:rPr>
              <a:t>的基本术语</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85158"/>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提供的通知类型，具体如表所示。</a:t>
            </a:r>
          </a:p>
        </p:txBody>
      </p:sp>
      <p:sp>
        <p:nvSpPr>
          <p:cNvPr id="5" name="Rectangle 2">
            <a:extLst>
              <a:ext uri="{FF2B5EF4-FFF2-40B4-BE49-F238E27FC236}">
                <a16:creationId xmlns:a16="http://schemas.microsoft.com/office/drawing/2014/main" id="{D485B7D4-F9F6-4D51-B722-1FB08A09E8D6}"/>
              </a:ext>
            </a:extLst>
          </p:cNvPr>
          <p:cNvSpPr>
            <a:spLocks noChangeArrowheads="1"/>
          </p:cNvSpPr>
          <p:nvPr/>
        </p:nvSpPr>
        <p:spPr bwMode="auto">
          <a:xfrm>
            <a:off x="4786489" y="4651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7CE7FCF6-D648-4A22-B760-CCCC859DB04F}"/>
              </a:ext>
            </a:extLst>
          </p:cNvPr>
          <p:cNvPicPr>
            <a:picLocks noChangeAspect="1"/>
          </p:cNvPicPr>
          <p:nvPr/>
        </p:nvPicPr>
        <p:blipFill rotWithShape="1">
          <a:blip r:embed="rId2"/>
          <a:srcRect b="11057"/>
          <a:stretch/>
        </p:blipFill>
        <p:spPr>
          <a:xfrm>
            <a:off x="1901389" y="2207285"/>
            <a:ext cx="5341222" cy="1450314"/>
          </a:xfrm>
          <a:prstGeom prst="rect">
            <a:avLst/>
          </a:prstGeom>
        </p:spPr>
      </p:pic>
      <p:sp>
        <p:nvSpPr>
          <p:cNvPr id="7" name="矩形 6">
            <a:extLst>
              <a:ext uri="{FF2B5EF4-FFF2-40B4-BE49-F238E27FC236}">
                <a16:creationId xmlns:a16="http://schemas.microsoft.com/office/drawing/2014/main" id="{000A1747-7139-4C55-B5D0-4281103D1C11}"/>
              </a:ext>
            </a:extLst>
          </p:cNvPr>
          <p:cNvSpPr/>
          <p:nvPr/>
        </p:nvSpPr>
        <p:spPr>
          <a:xfrm>
            <a:off x="0" y="3635021"/>
            <a:ext cx="914400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提供的通知类型，关于这些通知类型的使用方法，本书在后文中会有讲解，此处不再赘述。</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切点</a:t>
            </a:r>
            <a:r>
              <a:rPr lang="en-US" altLang="zh-CN" b="1" dirty="0">
                <a:latin typeface="微软雅黑" panose="020B0503020204020204" pitchFamily="34" charset="-122"/>
                <a:ea typeface="微软雅黑" panose="020B0503020204020204" pitchFamily="34" charset="-122"/>
              </a:rPr>
              <a:t>(Pointcut)</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匹配连接点的断言，</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通过切点来定位特定的连接点。通知和一个切入点表达式关联，并在满足这个切入点的连接点上运行（例如，当执行某个特定名称的方法时）。切入点表达式如何和连接点匹配是</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的核心。</a:t>
            </a:r>
          </a:p>
        </p:txBody>
      </p:sp>
    </p:spTree>
    <p:extLst>
      <p:ext uri="{BB962C8B-B14F-4D97-AF65-F5344CB8AC3E}">
        <p14:creationId xmlns:p14="http://schemas.microsoft.com/office/powerpoint/2010/main" val="285539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8.1 AOP</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基础</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8.1.2 AOP</a:t>
            </a:r>
            <a:r>
              <a:rPr lang="zh-CN" altLang="en-US" sz="2400" b="1" dirty="0">
                <a:solidFill>
                  <a:srgbClr val="2383C6"/>
                </a:solidFill>
                <a:latin typeface="微软雅黑" panose="020B0503020204020204" pitchFamily="34" charset="-122"/>
                <a:ea typeface="微软雅黑" panose="020B0503020204020204" pitchFamily="34" charset="-122"/>
              </a:rPr>
              <a:t>的基本术语</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51291"/>
            <a:ext cx="9144000" cy="314425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目标对象</a:t>
            </a:r>
            <a:r>
              <a:rPr lang="en-US" altLang="zh-CN" b="1" dirty="0">
                <a:latin typeface="微软雅黑" panose="020B0503020204020204" pitchFamily="34" charset="-122"/>
                <a:ea typeface="微软雅黑" panose="020B0503020204020204" pitchFamily="34" charset="-122"/>
              </a:rPr>
              <a:t>(Target)</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通知所作用的目标业务类。如果缺少</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的支持，那么目标业务类就要独立完成所有的业务逻辑，为了降低冗余，目标业务类可以借助</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将重复代码抽取出来。</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引介</a:t>
            </a:r>
            <a:r>
              <a:rPr lang="en-US" altLang="zh-CN" b="1" dirty="0">
                <a:latin typeface="微软雅黑" panose="020B0503020204020204" pitchFamily="34" charset="-122"/>
                <a:ea typeface="微软雅黑" panose="020B0503020204020204" pitchFamily="34" charset="-122"/>
              </a:rPr>
              <a:t>(Introduction)</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引介是一种特殊的通知，它为类添加一些属性和方法。如此一来，即使一个业务类原本没有实现某一个接口，通过</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的引介功能，也可以动态地为该业务类添加接口的实现逻辑，让业务类成为这个接口的实现类。</a:t>
            </a:r>
            <a:endParaRPr lang="en-US" altLang="zh-CN"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D485B7D4-F9F6-4D51-B722-1FB08A09E8D6}"/>
              </a:ext>
            </a:extLst>
          </p:cNvPr>
          <p:cNvSpPr>
            <a:spLocks noChangeArrowheads="1"/>
          </p:cNvSpPr>
          <p:nvPr/>
        </p:nvSpPr>
        <p:spPr bwMode="auto">
          <a:xfrm>
            <a:off x="4786489" y="4651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a:extLst>
              <a:ext uri="{FF2B5EF4-FFF2-40B4-BE49-F238E27FC236}">
                <a16:creationId xmlns:a16="http://schemas.microsoft.com/office/drawing/2014/main" id="{0924F227-C3D7-44E7-B63A-4A5F7F69B9D3}"/>
              </a:ext>
            </a:extLst>
          </p:cNvPr>
          <p:cNvSpPr/>
          <p:nvPr/>
        </p:nvSpPr>
        <p:spPr>
          <a:xfrm>
            <a:off x="0" y="4707467"/>
            <a:ext cx="8681156"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切面（</a:t>
            </a:r>
            <a:r>
              <a:rPr lang="en-US" altLang="zh-CN" b="1" dirty="0">
                <a:latin typeface="微软雅黑" panose="020B0503020204020204" pitchFamily="34" charset="-122"/>
                <a:ea typeface="微软雅黑" panose="020B0503020204020204" pitchFamily="34" charset="-122"/>
              </a:rPr>
              <a:t>Aspect</a:t>
            </a:r>
            <a:r>
              <a:rPr lang="zh-CN" altLang="en-US"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对系统中的横切关注点逻辑进行模块化封装的</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概念实体。关注点模块化之后，可能会横切多个对象。</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是实施切面的具体方法，它将切面所定义的横切逻辑添加到切面所指定的连接点中。</a:t>
            </a:r>
          </a:p>
        </p:txBody>
      </p:sp>
    </p:spTree>
    <p:extLst>
      <p:ext uri="{BB962C8B-B14F-4D97-AF65-F5344CB8AC3E}">
        <p14:creationId xmlns:p14="http://schemas.microsoft.com/office/powerpoint/2010/main" val="392244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3707</Words>
  <Application>Microsoft Office PowerPoint</Application>
  <PresentationFormat>全屏显示(4:3)</PresentationFormat>
  <Paragraphs>214</Paragraphs>
  <Slides>38</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9" baseType="lpstr">
      <vt:lpstr>Gulim</vt:lpstr>
      <vt:lpstr>等线</vt:lpstr>
      <vt:lpstr>等线 Light</vt:lpstr>
      <vt:lpstr>微软雅黑</vt:lpstr>
      <vt:lpstr>Arial</vt:lpstr>
      <vt:lpstr>Arial Black</vt:lpstr>
      <vt:lpstr>Calibri</vt:lpstr>
      <vt:lpstr>Cambria Math</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38</cp:revision>
  <dcterms:created xsi:type="dcterms:W3CDTF">2018-11-10T03:16:20Z</dcterms:created>
  <dcterms:modified xsi:type="dcterms:W3CDTF">2019-08-19T08:21:51Z</dcterms:modified>
</cp:coreProperties>
</file>