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56" r:id="rId4"/>
    <p:sldId id="264" r:id="rId5"/>
    <p:sldId id="261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89" r:id="rId15"/>
    <p:sldId id="284" r:id="rId16"/>
    <p:sldId id="298" r:id="rId17"/>
    <p:sldId id="299" r:id="rId18"/>
    <p:sldId id="300" r:id="rId19"/>
    <p:sldId id="287" r:id="rId20"/>
    <p:sldId id="288" r:id="rId21"/>
    <p:sldId id="301" r:id="rId22"/>
    <p:sldId id="302" r:id="rId23"/>
    <p:sldId id="303" r:id="rId24"/>
    <p:sldId id="282" r:id="rId25"/>
    <p:sldId id="25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398BBE7-18F1-489F-AAD2-66029CFEAFDF}">
          <p14:sldIdLst>
            <p14:sldId id="257"/>
            <p14:sldId id="259"/>
            <p14:sldId id="256"/>
          </p14:sldIdLst>
        </p14:section>
        <p14:section name="9.1" id="{DE1AC804-C500-4236-B7B3-58C1531DDA84}">
          <p14:sldIdLst>
            <p14:sldId id="264"/>
            <p14:sldId id="261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9.2" id="{1846694F-255A-432E-A32D-F13E5EA8ECD1}">
          <p14:sldIdLst>
            <p14:sldId id="289"/>
            <p14:sldId id="284"/>
            <p14:sldId id="298"/>
            <p14:sldId id="299"/>
            <p14:sldId id="300"/>
          </p14:sldIdLst>
        </p14:section>
        <p14:section name="9.3" id="{9B6A5D26-4996-473C-8A86-CA19B3EB8288}">
          <p14:sldIdLst>
            <p14:sldId id="287"/>
            <p14:sldId id="288"/>
            <p14:sldId id="301"/>
            <p14:sldId id="302"/>
            <p14:sldId id="303"/>
          </p14:sldIdLst>
        </p14:section>
        <p14:section name="小结" id="{C2045922-DDA9-4F12-9B1E-C71A342DBA99}">
          <p14:sldIdLst>
            <p14:sldId id="282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308333343970632"/>
          <c:y val="0"/>
          <c:w val="0.58691666656029373"/>
          <c:h val="0.929404458131209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B04-4405-B22A-5024BBCD2FD8}"/>
              </c:ext>
            </c:extLst>
          </c:dPt>
          <c:dPt>
            <c:idx val="1"/>
            <c:bubble3D val="0"/>
            <c:spPr>
              <a:solidFill>
                <a:srgbClr val="2484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B04-4405-B22A-5024BBCD2FD8}"/>
              </c:ext>
            </c:extLst>
          </c:dPt>
          <c:dPt>
            <c:idx val="2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B04-4405-B22A-5024BBCD2FD8}"/>
              </c:ext>
            </c:extLst>
          </c:dPt>
          <c:dPt>
            <c:idx val="3"/>
            <c:bubble3D val="0"/>
            <c:spPr>
              <a:solidFill>
                <a:srgbClr val="2383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B04-4405-B22A-5024BBCD2FD8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掌握知识</c:v>
                </c:pt>
                <c:pt idx="1">
                  <c:v>理解知识</c:v>
                </c:pt>
                <c:pt idx="2">
                  <c:v>熟悉知识</c:v>
                </c:pt>
                <c:pt idx="3">
                  <c:v>了解知识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04-4405-B22A-5024BBCD2FD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9A190-AEDE-48E6-B526-EE49C104AF4E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04A2A-B483-414C-997D-41A988BF9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67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A3446-9CE6-45CF-85B7-042CDC44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46A0D-9FCF-4E79-955D-6E9550AF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61C7E-F34A-424B-B28D-6D064CF1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F2FBBF3-A982-4E9F-B1C4-EB2094FA95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5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167C8-835D-44C2-A177-1132457B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D1286-73E5-4447-B88F-C15A91742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B1556-7556-484C-83C5-7F336371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CE29B-080D-4D53-9F68-658315B9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BF6F6-B549-4D34-B6C4-F5CF79AA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8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55BD79-B256-4A59-A9F7-2E5157DDD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7C9B64-04EC-4C98-B4B0-927BD5A64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CD61B-AE88-4435-A7F9-D3B29DF2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F91FC-2B91-4CED-B57B-CB33D1A3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27CA8-BF00-464C-ABF7-30A31D3B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4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39779D2-E860-47CA-AFDC-A6F5F281E8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"/>
            <a:ext cx="9144000" cy="685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922756-3232-4ED4-B25F-80CF9379C4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4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81C717-6BC2-4A39-BDBB-3BC0B770B7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1A171-2C27-4922-8B16-94ABCBD0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A3E2DF-AE41-4E9E-8D57-44A13671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9458-A01F-4F69-8319-255F668B231D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C37198-F1EF-49BA-B634-423826F1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CBED9F-2EEA-4CA5-8DF3-3A97AACA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5A1E-4BC5-40E2-B826-5B7CAE38644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239E6E-1229-48F7-8AB7-819EE36F91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4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5591A-8764-4B3A-8DC0-AE67F236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2C08F-C325-48E6-991E-FE701994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FDB7A1-612C-4489-BE96-41CB08C6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104F74-A6BB-4E27-A764-B9A0AD5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5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DF22CE-4A74-4B58-8D0A-F43352C1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982E05-9967-43AE-8DF9-6846166C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3F29F0-A080-4058-A431-2E1BF192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67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C632D-4BDE-4D1E-9C27-23A34B46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43D87-047A-4753-86E9-4EED426E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F6158-E0E8-4C4F-AC3A-A4828FCAF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D3386-07B3-48B9-905A-5F27098E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535D0-A8FB-4DC0-85E7-F1AF1150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133BD-337A-4191-8745-0AFA6E7E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CA1CD-41CE-4DE0-A0DE-D72B8533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F64A2-0952-4609-A186-C8BB9F790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7F499B-9C3A-49CB-BEB5-2836F10A1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D9B39-98C5-4FD0-B8FB-B19C302D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0B983C-DD5B-406D-92F6-7F4F44A82394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B5898B-08CD-4D58-A3B7-CFC3CE9C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95E5E4-83E4-40E7-AA67-CB9960A3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B6B1F536-6F1C-475A-95EA-6A0099F7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2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08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6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9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8751B408-D7CF-436D-B86E-D450E3DF78CC}"/>
              </a:ext>
            </a:extLst>
          </p:cNvPr>
          <p:cNvSpPr txBox="1">
            <a:spLocks/>
          </p:cNvSpPr>
          <p:nvPr/>
        </p:nvSpPr>
        <p:spPr bwMode="auto">
          <a:xfrm>
            <a:off x="2150582" y="2253198"/>
            <a:ext cx="5147389" cy="60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JDBC</a:t>
            </a:r>
            <a:r>
              <a:rPr lang="zh-CN" altLang="en-US" sz="28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3200" b="1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7">
            <a:extLst>
              <a:ext uri="{FF2B5EF4-FFF2-40B4-BE49-F238E27FC236}">
                <a16:creationId xmlns:a16="http://schemas.microsoft.com/office/drawing/2014/main" id="{8172C123-FFF0-40B6-864F-FB12C2439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453" y="4518873"/>
            <a:ext cx="5023680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Spring JDBC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</a:t>
            </a:r>
            <a:endParaRPr lang="en-US" altLang="zh-CN" sz="24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JDBCTemplate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操作数据库</a:t>
            </a:r>
            <a:endParaRPr lang="en-US" altLang="zh-CN" sz="24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Spring JDBC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</a:t>
            </a:r>
            <a:r>
              <a:rPr lang="en-US" altLang="zh-CN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Dao</a:t>
            </a:r>
            <a:r>
              <a:rPr lang="zh-CN" altLang="en-US" sz="24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封装</a:t>
            </a:r>
            <a:endParaRPr lang="en-US" altLang="zh-CN" sz="24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9.1 Spring JDBC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153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9.1.3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类完成简单程序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914400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目录下新建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包，在该包下新建类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TestJDBCTemplate01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44194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9.1 Spring JDBC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153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Spirng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中管理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9144000" cy="3016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在上个小节的案例中，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类对象由开发者手动创建，除此之外，开发者还需手动为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类对象配置数据源。为了充分发挥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IOC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的优势，通常将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类交给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容器直接管理，因此，在使用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类之前要首先完成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容器中的配置。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类配置到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容器中主要分两步，首先是在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容器中注册数据源，其次是在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容器中注册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类，然后向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类注入数据源，此时，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容器可以直接管理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类。</a:t>
            </a:r>
          </a:p>
        </p:txBody>
      </p:sp>
    </p:spTree>
    <p:extLst>
      <p:ext uri="{BB962C8B-B14F-4D97-AF65-F5344CB8AC3E}">
        <p14:creationId xmlns:p14="http://schemas.microsoft.com/office/powerpoint/2010/main" val="135133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9.1 Spring JDBC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153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Spirng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中管理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9144000" cy="1769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容器中注册数据源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类依赖的数据源既可以是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内部提供的，也可以是第三方连接池。根据数据源具体实现的不同，要配置的属性也略有差别，以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C3P0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连接池为例，要配置的属性如表所示。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FA1BAF-5E3B-41B0-831D-0A30B8DE3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42"/>
          <a:stretch/>
        </p:blipFill>
        <p:spPr>
          <a:xfrm>
            <a:off x="3323789" y="3195893"/>
            <a:ext cx="5341222" cy="188410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D99A85E-B6B4-48A7-A27B-74C6149AEDD7}"/>
              </a:ext>
            </a:extLst>
          </p:cNvPr>
          <p:cNvSpPr/>
          <p:nvPr/>
        </p:nvSpPr>
        <p:spPr>
          <a:xfrm>
            <a:off x="0" y="5080001"/>
            <a:ext cx="8568267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表中列举出了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C3P0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连接池要配置的属性，在实际使用中，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driverClass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个属性是必须要配置的，其余属性为可选项，在没有被额外配置时，这些属性将直接采用默认值。</a:t>
            </a:r>
          </a:p>
        </p:txBody>
      </p:sp>
    </p:spTree>
    <p:extLst>
      <p:ext uri="{BB962C8B-B14F-4D97-AF65-F5344CB8AC3E}">
        <p14:creationId xmlns:p14="http://schemas.microsoft.com/office/powerpoint/2010/main" val="42742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9.1 Spring JDBC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153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9.1.4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Spirng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中管理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72841"/>
            <a:ext cx="9144000" cy="26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容器中注册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完成数据源的注册之后，可以在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容器中注册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类要依靠数据源实现功能，因此要将数据源注入到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类中，完成注册后，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容器可以直接管理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类，至此，开发人员可以不用过多关注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类对象的创建过程，这就可以提升开发效率和程序性能，也减少了代码的冗余。</a:t>
            </a:r>
          </a:p>
        </p:txBody>
      </p:sp>
    </p:spTree>
    <p:extLst>
      <p:ext uri="{BB962C8B-B14F-4D97-AF65-F5344CB8AC3E}">
        <p14:creationId xmlns:p14="http://schemas.microsoft.com/office/powerpoint/2010/main" val="286417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>
            <a:extLst>
              <a:ext uri="{FF2B5EF4-FFF2-40B4-BE49-F238E27FC236}">
                <a16:creationId xmlns:a16="http://schemas.microsoft.com/office/drawing/2014/main" id="{1753E114-1B5D-4BAE-886B-B868ECE6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47" y="12016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DE7AD7D-22D8-4BE5-987F-34AFD415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109" y="14308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>
            <a:extLst>
              <a:ext uri="{FF2B5EF4-FFF2-40B4-BE49-F238E27FC236}">
                <a16:creationId xmlns:a16="http://schemas.microsoft.com/office/drawing/2014/main" id="{B25DCF2F-BF45-4431-862E-CB2BE5D9D73C}"/>
              </a:ext>
            </a:extLst>
          </p:cNvPr>
          <p:cNvGrpSpPr>
            <a:grpSpLocks/>
          </p:cNvGrpSpPr>
          <p:nvPr/>
        </p:nvGrpSpPr>
        <p:grpSpPr bwMode="auto">
          <a:xfrm>
            <a:off x="1033902" y="3161275"/>
            <a:ext cx="6625480" cy="684212"/>
            <a:chOff x="1029300" y="5045322"/>
            <a:chExt cx="6624959" cy="683275"/>
          </a:xfrm>
        </p:grpSpPr>
        <p:grpSp>
          <p:nvGrpSpPr>
            <p:cNvPr id="5" name="组合 219">
              <a:extLst>
                <a:ext uri="{FF2B5EF4-FFF2-40B4-BE49-F238E27FC236}">
                  <a16:creationId xmlns:a16="http://schemas.microsoft.com/office/drawing/2014/main" id="{3F22C5B1-4B46-4A19-B29A-C03EEC7E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>
                <a:extLst>
                  <a:ext uri="{FF2B5EF4-FFF2-40B4-BE49-F238E27FC236}">
                    <a16:creationId xmlns:a16="http://schemas.microsoft.com/office/drawing/2014/main" id="{579642CC-06DE-4756-B8E4-F71E105F4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>
                <a:extLst>
                  <a:ext uri="{FF2B5EF4-FFF2-40B4-BE49-F238E27FC236}">
                    <a16:creationId xmlns:a16="http://schemas.microsoft.com/office/drawing/2014/main" id="{E99AF641-98B5-4E56-AAF9-CD6B7EF22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>
                  <a:extLst>
                    <a:ext uri="{FF2B5EF4-FFF2-40B4-BE49-F238E27FC236}">
                      <a16:creationId xmlns:a16="http://schemas.microsoft.com/office/drawing/2014/main" id="{48741F52-223F-4A58-9D28-A8666F0EC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>
                  <a:extLst>
                    <a:ext uri="{FF2B5EF4-FFF2-40B4-BE49-F238E27FC236}">
                      <a16:creationId xmlns:a16="http://schemas.microsoft.com/office/drawing/2014/main" id="{E4C4C8E0-E483-4D1D-ABB6-5BC1F4907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>
              <a:extLst>
                <a:ext uri="{FF2B5EF4-FFF2-40B4-BE49-F238E27FC236}">
                  <a16:creationId xmlns:a16="http://schemas.microsoft.com/office/drawing/2014/main" id="{477EEE0B-71D5-4AC0-8870-57D826C50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>
              <a:extLst>
                <a:ext uri="{FF2B5EF4-FFF2-40B4-BE49-F238E27FC236}">
                  <a16:creationId xmlns:a16="http://schemas.microsoft.com/office/drawing/2014/main" id="{9B9F5CCF-AF57-4891-8056-E2623C22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>
                <a:extLst>
                  <a:ext uri="{FF2B5EF4-FFF2-40B4-BE49-F238E27FC236}">
                    <a16:creationId xmlns:a16="http://schemas.microsoft.com/office/drawing/2014/main" id="{BC522BEB-59FD-4E00-9B70-20D6230E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>
                <a:extLst>
                  <a:ext uri="{FF2B5EF4-FFF2-40B4-BE49-F238E27FC236}">
                    <a16:creationId xmlns:a16="http://schemas.microsoft.com/office/drawing/2014/main" id="{B43BD1FC-B00C-4B67-A99D-A7E013E1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>
            <a:extLst>
              <a:ext uri="{FF2B5EF4-FFF2-40B4-BE49-F238E27FC236}">
                <a16:creationId xmlns:a16="http://schemas.microsoft.com/office/drawing/2014/main" id="{169D8E60-F87C-4B21-85DD-BEC70327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66" y="1556345"/>
            <a:ext cx="597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9.2  JDBCTemplate</a:t>
            </a:r>
            <a:r>
              <a:rPr lang="zh-CN" altLang="en-US" sz="2800" b="1" dirty="0"/>
              <a:t>操作数据库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>
            <a:extLst>
              <a:ext uri="{FF2B5EF4-FFF2-40B4-BE49-F238E27FC236}">
                <a16:creationId xmlns:a16="http://schemas.microsoft.com/office/drawing/2014/main" id="{99109919-B093-4011-970D-0FCF3B60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617" y="3279771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9.2.1</a:t>
            </a:r>
            <a:endParaRPr lang="zh-CN" altLang="en-US" dirty="0"/>
          </a:p>
        </p:txBody>
      </p:sp>
      <p:sp>
        <p:nvSpPr>
          <p:cNvPr id="16" name="TextBox 168">
            <a:hlinkClick r:id="rId2" action="ppaction://hlinksldjump"/>
            <a:extLst>
              <a:ext uri="{FF2B5EF4-FFF2-40B4-BE49-F238E27FC236}">
                <a16:creationId xmlns:a16="http://schemas.microsoft.com/office/drawing/2014/main" id="{382120EA-C3D8-4E55-8A66-2A6FB0C3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206" y="3284952"/>
            <a:ext cx="390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17" name="AutoShape 864">
            <a:extLst>
              <a:ext uri="{FF2B5EF4-FFF2-40B4-BE49-F238E27FC236}">
                <a16:creationId xmlns:a16="http://schemas.microsoft.com/office/drawing/2014/main" id="{8A5C16A2-AE03-47EF-9A14-CADAB226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79" y="1969181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8" name="矩形 17">
            <a:hlinkClick r:id="" action="ppaction://noaction"/>
            <a:extLst>
              <a:ext uri="{FF2B5EF4-FFF2-40B4-BE49-F238E27FC236}">
                <a16:creationId xmlns:a16="http://schemas.microsoft.com/office/drawing/2014/main" id="{1DD62A2F-F8D3-4ADE-9CE0-0E167FEC176D}"/>
              </a:ext>
            </a:extLst>
          </p:cNvPr>
          <p:cNvSpPr/>
          <p:nvPr/>
        </p:nvSpPr>
        <p:spPr bwMode="auto">
          <a:xfrm>
            <a:off x="943316" y="2000915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  <a:extLst>
              <a:ext uri="{FF2B5EF4-FFF2-40B4-BE49-F238E27FC236}">
                <a16:creationId xmlns:a16="http://schemas.microsoft.com/office/drawing/2014/main" id="{5382A9CB-C404-4D8B-9A97-8F016062D5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" y="1947951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>
            <a:extLst>
              <a:ext uri="{FF2B5EF4-FFF2-40B4-BE49-F238E27FC236}">
                <a16:creationId xmlns:a16="http://schemas.microsoft.com/office/drawing/2014/main" id="{E34814DF-FECF-4847-AC10-47E72218E7A4}"/>
              </a:ext>
            </a:extLst>
          </p:cNvPr>
          <p:cNvGrpSpPr>
            <a:grpSpLocks/>
          </p:cNvGrpSpPr>
          <p:nvPr/>
        </p:nvGrpSpPr>
        <p:grpSpPr bwMode="auto">
          <a:xfrm>
            <a:off x="1060438" y="4386823"/>
            <a:ext cx="6535740" cy="652952"/>
            <a:chOff x="1029300" y="5045322"/>
            <a:chExt cx="6535226" cy="652058"/>
          </a:xfrm>
        </p:grpSpPr>
        <p:grpSp>
          <p:nvGrpSpPr>
            <p:cNvPr id="21" name="组合 219">
              <a:extLst>
                <a:ext uri="{FF2B5EF4-FFF2-40B4-BE49-F238E27FC236}">
                  <a16:creationId xmlns:a16="http://schemas.microsoft.com/office/drawing/2014/main" id="{F3AE2F8C-0B67-4DA8-8F6A-117EB83FE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>
                <a:extLst>
                  <a:ext uri="{FF2B5EF4-FFF2-40B4-BE49-F238E27FC236}">
                    <a16:creationId xmlns:a16="http://schemas.microsoft.com/office/drawing/2014/main" id="{780EA6D3-CF4C-4D86-9A81-CBFF18C4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>
                <a:extLst>
                  <a:ext uri="{FF2B5EF4-FFF2-40B4-BE49-F238E27FC236}">
                    <a16:creationId xmlns:a16="http://schemas.microsoft.com/office/drawing/2014/main" id="{49C5F2BF-090B-4647-A6F5-9E4C5437D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>
                  <a:extLst>
                    <a:ext uri="{FF2B5EF4-FFF2-40B4-BE49-F238E27FC236}">
                      <a16:creationId xmlns:a16="http://schemas.microsoft.com/office/drawing/2014/main" id="{5F645A3D-5174-4A64-BA57-6EEE594B4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>
                  <a:extLst>
                    <a:ext uri="{FF2B5EF4-FFF2-40B4-BE49-F238E27FC236}">
                      <a16:creationId xmlns:a16="http://schemas.microsoft.com/office/drawing/2014/main" id="{7AAFE9CE-92E8-425F-9C74-5086147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>
              <a:extLst>
                <a:ext uri="{FF2B5EF4-FFF2-40B4-BE49-F238E27FC236}">
                  <a16:creationId xmlns:a16="http://schemas.microsoft.com/office/drawing/2014/main" id="{662B03C6-B0CE-4A7A-8626-7F4C1FF29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>
              <a:extLst>
                <a:ext uri="{FF2B5EF4-FFF2-40B4-BE49-F238E27FC236}">
                  <a16:creationId xmlns:a16="http://schemas.microsoft.com/office/drawing/2014/main" id="{6D9E59BA-64D5-47D3-A089-211899C6C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>
                <a:extLst>
                  <a:ext uri="{FF2B5EF4-FFF2-40B4-BE49-F238E27FC236}">
                    <a16:creationId xmlns:a16="http://schemas.microsoft.com/office/drawing/2014/main" id="{0A3E522F-2F4B-4451-99C4-0102863CB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>
                <a:extLst>
                  <a:ext uri="{FF2B5EF4-FFF2-40B4-BE49-F238E27FC236}">
                    <a16:creationId xmlns:a16="http://schemas.microsoft.com/office/drawing/2014/main" id="{4E0C5126-A836-4CD4-B88C-C18B717F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>
            <a:extLst>
              <a:ext uri="{FF2B5EF4-FFF2-40B4-BE49-F238E27FC236}">
                <a16:creationId xmlns:a16="http://schemas.microsoft.com/office/drawing/2014/main" id="{8B1771E5-AEDC-47D0-9144-44270A6B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617" y="4504772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9.2.2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  <a:extLst>
              <a:ext uri="{FF2B5EF4-FFF2-40B4-BE49-F238E27FC236}">
                <a16:creationId xmlns:a16="http://schemas.microsoft.com/office/drawing/2014/main" id="{A7C1E164-1250-4367-98DA-D437D85B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742" y="4490436"/>
            <a:ext cx="4179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grpSp>
        <p:nvGrpSpPr>
          <p:cNvPr id="32" name="组合 153">
            <a:extLst>
              <a:ext uri="{FF2B5EF4-FFF2-40B4-BE49-F238E27FC236}">
                <a16:creationId xmlns:a16="http://schemas.microsoft.com/office/drawing/2014/main" id="{587035B8-FD8B-4973-808F-472175070AE6}"/>
              </a:ext>
            </a:extLst>
          </p:cNvPr>
          <p:cNvGrpSpPr>
            <a:grpSpLocks/>
          </p:cNvGrpSpPr>
          <p:nvPr/>
        </p:nvGrpSpPr>
        <p:grpSpPr bwMode="auto">
          <a:xfrm>
            <a:off x="1060438" y="5571855"/>
            <a:ext cx="6535740" cy="652952"/>
            <a:chOff x="1029300" y="5045322"/>
            <a:chExt cx="6535226" cy="652058"/>
          </a:xfrm>
        </p:grpSpPr>
        <p:grpSp>
          <p:nvGrpSpPr>
            <p:cNvPr id="33" name="组合 219">
              <a:extLst>
                <a:ext uri="{FF2B5EF4-FFF2-40B4-BE49-F238E27FC236}">
                  <a16:creationId xmlns:a16="http://schemas.microsoft.com/office/drawing/2014/main" id="{E13D2772-753B-4DAF-98F1-10D8E28AC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38" name="AutoShape 218">
                <a:extLst>
                  <a:ext uri="{FF2B5EF4-FFF2-40B4-BE49-F238E27FC236}">
                    <a16:creationId xmlns:a16="http://schemas.microsoft.com/office/drawing/2014/main" id="{155B6C06-9E37-4C9B-9B2D-F2825024C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9" name="组合 225">
                <a:extLst>
                  <a:ext uri="{FF2B5EF4-FFF2-40B4-BE49-F238E27FC236}">
                    <a16:creationId xmlns:a16="http://schemas.microsoft.com/office/drawing/2014/main" id="{D533D499-5926-4C10-AEAB-DEF49B920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40" name="AutoShape 181">
                  <a:extLst>
                    <a:ext uri="{FF2B5EF4-FFF2-40B4-BE49-F238E27FC236}">
                      <a16:creationId xmlns:a16="http://schemas.microsoft.com/office/drawing/2014/main" id="{120D910B-343E-469A-A519-6840BC5693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>
                  <a:extLst>
                    <a:ext uri="{FF2B5EF4-FFF2-40B4-BE49-F238E27FC236}">
                      <a16:creationId xmlns:a16="http://schemas.microsoft.com/office/drawing/2014/main" id="{CE815670-2906-4DF0-96F4-7D35511BA9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4" name="Line 188">
              <a:extLst>
                <a:ext uri="{FF2B5EF4-FFF2-40B4-BE49-F238E27FC236}">
                  <a16:creationId xmlns:a16="http://schemas.microsoft.com/office/drawing/2014/main" id="{21195D33-304B-46DE-B993-91B58A916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5" name="组合 221">
              <a:extLst>
                <a:ext uri="{FF2B5EF4-FFF2-40B4-BE49-F238E27FC236}">
                  <a16:creationId xmlns:a16="http://schemas.microsoft.com/office/drawing/2014/main" id="{6F28F233-8CED-4D4F-925C-1E598DDFC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>
                <a:extLst>
                  <a:ext uri="{FF2B5EF4-FFF2-40B4-BE49-F238E27FC236}">
                    <a16:creationId xmlns:a16="http://schemas.microsoft.com/office/drawing/2014/main" id="{DA15A2D3-7AB1-47D9-B0BD-FAD42670F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37" name="Oval 151">
                <a:extLst>
                  <a:ext uri="{FF2B5EF4-FFF2-40B4-BE49-F238E27FC236}">
                    <a16:creationId xmlns:a16="http://schemas.microsoft.com/office/drawing/2014/main" id="{E5BC38DC-4929-4458-B4A4-CF01EA23E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42" name="TextBox 163">
            <a:extLst>
              <a:ext uri="{FF2B5EF4-FFF2-40B4-BE49-F238E27FC236}">
                <a16:creationId xmlns:a16="http://schemas.microsoft.com/office/drawing/2014/main" id="{CC28AE97-ACF6-4ACC-81C2-B15F426B6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617" y="5689804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9.2.3</a:t>
            </a:r>
            <a:endParaRPr lang="zh-CN" altLang="en-US" dirty="0"/>
          </a:p>
        </p:txBody>
      </p:sp>
      <p:sp>
        <p:nvSpPr>
          <p:cNvPr id="43" name="TextBox 168">
            <a:hlinkClick r:id="rId7" action="ppaction://hlinksldjump"/>
            <a:extLst>
              <a:ext uri="{FF2B5EF4-FFF2-40B4-BE49-F238E27FC236}">
                <a16:creationId xmlns:a16="http://schemas.microsoft.com/office/drawing/2014/main" id="{0618B583-E051-4675-83A8-B13E6D344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742" y="5675468"/>
            <a:ext cx="4179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467542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59567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9.2 JDBCTemplate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操作数据库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6115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9.2.1 JDBCTemplate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21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节介绍了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类的简单使用，本节将开始详细讲解通过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类操作数据库。通常情况下，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类通过其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execute()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操作，接下来通过一个实例对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操作进行演示。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包下创建测试类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TestJDBCTemplate03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9-4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21904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59567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9.2 JDBCTemplate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操作数据库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6115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9.2.2 JDBCTemplate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3495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类提供的方法中，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queryForObject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queryForList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操作。当需要查询单条记录时，通常使用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queryForObject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方法，当需要查询多条记录时，通常使用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queryForList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方法。当处理结果集时，如果要将返回结果映射为开发人员自定义的类，则需要使用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RowMapper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接下来通过一个实例演示单条记录的查询，具体步骤如下。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包下创建测试类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TestJDBCTemplate04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9-5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349519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59567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9.2 JDBCTemplate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操作数据库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6115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9.2.2 JDBCTemplate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在实际开发中，更多的需求是将结果集中的字段值映射为自定义类的属性，此时就要通过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RowMapper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RowMapper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接口中定义了一个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mapRow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方法，该方法用于完成字段值和类的属性的映射。为了简化开发，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RowMapper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接口的实现类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BeanPropertyRowMapper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，开发人员可直接使用该类完成以上功能。</a:t>
            </a:r>
          </a:p>
        </p:txBody>
      </p:sp>
    </p:spTree>
    <p:extLst>
      <p:ext uri="{BB962C8B-B14F-4D97-AF65-F5344CB8AC3E}">
        <p14:creationId xmlns:p14="http://schemas.microsoft.com/office/powerpoint/2010/main" val="343333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59567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9.2 JDBCTemplate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操作数据库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6115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9.2.3 JDBCTemplate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96447"/>
            <a:ext cx="9144000" cy="3495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类提供的方法中，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方法用于实现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操作包括对数据表中数据的添加、删除和更新。由于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节中已演示过使用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类实现添加操作，此处不再赘述，接下来分别演示通过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类实现更新和删除操作。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TestJDBCTemplate07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类，该类用于测试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类更新数据表中数据的功能，具体代码如例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9-8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TestJDBCTemplate08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类，该类用于测试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类删除数据表中数据的功能，具体代码如书中例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9-9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316435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>
            <a:extLst>
              <a:ext uri="{FF2B5EF4-FFF2-40B4-BE49-F238E27FC236}">
                <a16:creationId xmlns:a16="http://schemas.microsoft.com/office/drawing/2014/main" id="{1753E114-1B5D-4BAE-886B-B868ECE6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47" y="12016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DE7AD7D-22D8-4BE5-987F-34AFD415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109" y="14308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>
            <a:extLst>
              <a:ext uri="{FF2B5EF4-FFF2-40B4-BE49-F238E27FC236}">
                <a16:creationId xmlns:a16="http://schemas.microsoft.com/office/drawing/2014/main" id="{B25DCF2F-BF45-4431-862E-CB2BE5D9D73C}"/>
              </a:ext>
            </a:extLst>
          </p:cNvPr>
          <p:cNvGrpSpPr>
            <a:grpSpLocks/>
          </p:cNvGrpSpPr>
          <p:nvPr/>
        </p:nvGrpSpPr>
        <p:grpSpPr bwMode="auto">
          <a:xfrm>
            <a:off x="1033902" y="3161275"/>
            <a:ext cx="6625480" cy="684212"/>
            <a:chOff x="1029300" y="5045322"/>
            <a:chExt cx="6624959" cy="683275"/>
          </a:xfrm>
        </p:grpSpPr>
        <p:grpSp>
          <p:nvGrpSpPr>
            <p:cNvPr id="5" name="组合 219">
              <a:extLst>
                <a:ext uri="{FF2B5EF4-FFF2-40B4-BE49-F238E27FC236}">
                  <a16:creationId xmlns:a16="http://schemas.microsoft.com/office/drawing/2014/main" id="{3F22C5B1-4B46-4A19-B29A-C03EEC7E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>
                <a:extLst>
                  <a:ext uri="{FF2B5EF4-FFF2-40B4-BE49-F238E27FC236}">
                    <a16:creationId xmlns:a16="http://schemas.microsoft.com/office/drawing/2014/main" id="{579642CC-06DE-4756-B8E4-F71E105F4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>
                <a:extLst>
                  <a:ext uri="{FF2B5EF4-FFF2-40B4-BE49-F238E27FC236}">
                    <a16:creationId xmlns:a16="http://schemas.microsoft.com/office/drawing/2014/main" id="{E99AF641-98B5-4E56-AAF9-CD6B7EF22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>
                  <a:extLst>
                    <a:ext uri="{FF2B5EF4-FFF2-40B4-BE49-F238E27FC236}">
                      <a16:creationId xmlns:a16="http://schemas.microsoft.com/office/drawing/2014/main" id="{48741F52-223F-4A58-9D28-A8666F0EC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>
                  <a:extLst>
                    <a:ext uri="{FF2B5EF4-FFF2-40B4-BE49-F238E27FC236}">
                      <a16:creationId xmlns:a16="http://schemas.microsoft.com/office/drawing/2014/main" id="{E4C4C8E0-E483-4D1D-ABB6-5BC1F4907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>
              <a:extLst>
                <a:ext uri="{FF2B5EF4-FFF2-40B4-BE49-F238E27FC236}">
                  <a16:creationId xmlns:a16="http://schemas.microsoft.com/office/drawing/2014/main" id="{477EEE0B-71D5-4AC0-8870-57D826C50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>
              <a:extLst>
                <a:ext uri="{FF2B5EF4-FFF2-40B4-BE49-F238E27FC236}">
                  <a16:creationId xmlns:a16="http://schemas.microsoft.com/office/drawing/2014/main" id="{9B9F5CCF-AF57-4891-8056-E2623C22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>
                <a:extLst>
                  <a:ext uri="{FF2B5EF4-FFF2-40B4-BE49-F238E27FC236}">
                    <a16:creationId xmlns:a16="http://schemas.microsoft.com/office/drawing/2014/main" id="{BC522BEB-59FD-4E00-9B70-20D6230E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>
                <a:extLst>
                  <a:ext uri="{FF2B5EF4-FFF2-40B4-BE49-F238E27FC236}">
                    <a16:creationId xmlns:a16="http://schemas.microsoft.com/office/drawing/2014/main" id="{B43BD1FC-B00C-4B67-A99D-A7E013E1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>
            <a:extLst>
              <a:ext uri="{FF2B5EF4-FFF2-40B4-BE49-F238E27FC236}">
                <a16:creationId xmlns:a16="http://schemas.microsoft.com/office/drawing/2014/main" id="{169D8E60-F87C-4B21-85DD-BEC70327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66" y="1556345"/>
            <a:ext cx="597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9.3  </a:t>
            </a:r>
            <a:r>
              <a:rPr lang="zh-CN" altLang="en-US" sz="2800" b="1" dirty="0"/>
              <a:t>使用</a:t>
            </a:r>
            <a:r>
              <a:rPr lang="en-US" altLang="zh-CN" sz="2800" b="1" dirty="0"/>
              <a:t>Spring JDBC</a:t>
            </a:r>
            <a:r>
              <a:rPr lang="zh-CN" altLang="en-US" sz="2800" b="1" dirty="0"/>
              <a:t>实现</a:t>
            </a:r>
            <a:r>
              <a:rPr lang="en-US" altLang="zh-CN" sz="2800" b="1" dirty="0"/>
              <a:t>Dao</a:t>
            </a:r>
            <a:r>
              <a:rPr lang="zh-CN" altLang="en-US" sz="2800" b="1" dirty="0"/>
              <a:t>封装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>
            <a:extLst>
              <a:ext uri="{FF2B5EF4-FFF2-40B4-BE49-F238E27FC236}">
                <a16:creationId xmlns:a16="http://schemas.microsoft.com/office/drawing/2014/main" id="{99109919-B093-4011-970D-0FCF3B60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617" y="3279771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9.3.1</a:t>
            </a:r>
            <a:endParaRPr lang="zh-CN" altLang="en-US" dirty="0"/>
          </a:p>
        </p:txBody>
      </p:sp>
      <p:sp>
        <p:nvSpPr>
          <p:cNvPr id="16" name="TextBox 168">
            <a:hlinkClick r:id="rId2" action="ppaction://hlinksldjump"/>
            <a:extLst>
              <a:ext uri="{FF2B5EF4-FFF2-40B4-BE49-F238E27FC236}">
                <a16:creationId xmlns:a16="http://schemas.microsoft.com/office/drawing/2014/main" id="{382120EA-C3D8-4E55-8A66-2A6FB0C3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206" y="3284952"/>
            <a:ext cx="42063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通过直接注入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</a:t>
            </a:r>
          </a:p>
        </p:txBody>
      </p:sp>
      <p:sp>
        <p:nvSpPr>
          <p:cNvPr id="17" name="AutoShape 864">
            <a:extLst>
              <a:ext uri="{FF2B5EF4-FFF2-40B4-BE49-F238E27FC236}">
                <a16:creationId xmlns:a16="http://schemas.microsoft.com/office/drawing/2014/main" id="{8A5C16A2-AE03-47EF-9A14-CADAB226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79" y="1969181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8" name="矩形 17">
            <a:hlinkClick r:id="" action="ppaction://noaction"/>
            <a:extLst>
              <a:ext uri="{FF2B5EF4-FFF2-40B4-BE49-F238E27FC236}">
                <a16:creationId xmlns:a16="http://schemas.microsoft.com/office/drawing/2014/main" id="{1DD62A2F-F8D3-4ADE-9CE0-0E167FEC176D}"/>
              </a:ext>
            </a:extLst>
          </p:cNvPr>
          <p:cNvSpPr/>
          <p:nvPr/>
        </p:nvSpPr>
        <p:spPr bwMode="auto">
          <a:xfrm>
            <a:off x="943316" y="2000915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  <a:extLst>
              <a:ext uri="{FF2B5EF4-FFF2-40B4-BE49-F238E27FC236}">
                <a16:creationId xmlns:a16="http://schemas.microsoft.com/office/drawing/2014/main" id="{5382A9CB-C404-4D8B-9A97-8F016062D5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" y="1947951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>
            <a:extLst>
              <a:ext uri="{FF2B5EF4-FFF2-40B4-BE49-F238E27FC236}">
                <a16:creationId xmlns:a16="http://schemas.microsoft.com/office/drawing/2014/main" id="{E34814DF-FECF-4847-AC10-47E72218E7A4}"/>
              </a:ext>
            </a:extLst>
          </p:cNvPr>
          <p:cNvGrpSpPr>
            <a:grpSpLocks/>
          </p:cNvGrpSpPr>
          <p:nvPr/>
        </p:nvGrpSpPr>
        <p:grpSpPr bwMode="auto">
          <a:xfrm>
            <a:off x="1060438" y="4386823"/>
            <a:ext cx="6535740" cy="652952"/>
            <a:chOff x="1029300" y="5045322"/>
            <a:chExt cx="6535226" cy="652058"/>
          </a:xfrm>
        </p:grpSpPr>
        <p:grpSp>
          <p:nvGrpSpPr>
            <p:cNvPr id="21" name="组合 219">
              <a:extLst>
                <a:ext uri="{FF2B5EF4-FFF2-40B4-BE49-F238E27FC236}">
                  <a16:creationId xmlns:a16="http://schemas.microsoft.com/office/drawing/2014/main" id="{F3AE2F8C-0B67-4DA8-8F6A-117EB83FE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>
                <a:extLst>
                  <a:ext uri="{FF2B5EF4-FFF2-40B4-BE49-F238E27FC236}">
                    <a16:creationId xmlns:a16="http://schemas.microsoft.com/office/drawing/2014/main" id="{780EA6D3-CF4C-4D86-9A81-CBFF18C4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>
                <a:extLst>
                  <a:ext uri="{FF2B5EF4-FFF2-40B4-BE49-F238E27FC236}">
                    <a16:creationId xmlns:a16="http://schemas.microsoft.com/office/drawing/2014/main" id="{49C5F2BF-090B-4647-A6F5-9E4C5437D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>
                  <a:extLst>
                    <a:ext uri="{FF2B5EF4-FFF2-40B4-BE49-F238E27FC236}">
                      <a16:creationId xmlns:a16="http://schemas.microsoft.com/office/drawing/2014/main" id="{5F645A3D-5174-4A64-BA57-6EEE594B4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>
                  <a:extLst>
                    <a:ext uri="{FF2B5EF4-FFF2-40B4-BE49-F238E27FC236}">
                      <a16:creationId xmlns:a16="http://schemas.microsoft.com/office/drawing/2014/main" id="{7AAFE9CE-92E8-425F-9C74-5086147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>
              <a:extLst>
                <a:ext uri="{FF2B5EF4-FFF2-40B4-BE49-F238E27FC236}">
                  <a16:creationId xmlns:a16="http://schemas.microsoft.com/office/drawing/2014/main" id="{662B03C6-B0CE-4A7A-8626-7F4C1FF29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>
              <a:extLst>
                <a:ext uri="{FF2B5EF4-FFF2-40B4-BE49-F238E27FC236}">
                  <a16:creationId xmlns:a16="http://schemas.microsoft.com/office/drawing/2014/main" id="{6D9E59BA-64D5-47D3-A089-211899C6C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>
                <a:extLst>
                  <a:ext uri="{FF2B5EF4-FFF2-40B4-BE49-F238E27FC236}">
                    <a16:creationId xmlns:a16="http://schemas.microsoft.com/office/drawing/2014/main" id="{0A3E522F-2F4B-4451-99C4-0102863CB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>
                <a:extLst>
                  <a:ext uri="{FF2B5EF4-FFF2-40B4-BE49-F238E27FC236}">
                    <a16:creationId xmlns:a16="http://schemas.microsoft.com/office/drawing/2014/main" id="{4E0C5126-A836-4CD4-B88C-C18B717F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>
            <a:extLst>
              <a:ext uri="{FF2B5EF4-FFF2-40B4-BE49-F238E27FC236}">
                <a16:creationId xmlns:a16="http://schemas.microsoft.com/office/drawing/2014/main" id="{8B1771E5-AEDC-47D0-9144-44270A6B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617" y="4504772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9.3.2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  <a:extLst>
              <a:ext uri="{FF2B5EF4-FFF2-40B4-BE49-F238E27FC236}">
                <a16:creationId xmlns:a16="http://schemas.microsoft.com/office/drawing/2014/main" id="{A7C1E164-1250-4367-98DA-D437D85B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742" y="4490436"/>
            <a:ext cx="4179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通过继承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JDBCDaoSupport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类的方式</a:t>
            </a:r>
          </a:p>
        </p:txBody>
      </p:sp>
    </p:spTree>
    <p:extLst>
      <p:ext uri="{BB962C8B-B14F-4D97-AF65-F5344CB8AC3E}">
        <p14:creationId xmlns:p14="http://schemas.microsoft.com/office/powerpoint/2010/main" val="358120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F7B8CC7-252F-4AE9-89A5-F792C449CDC4}"/>
              </a:ext>
            </a:extLst>
          </p:cNvPr>
          <p:cNvCxnSpPr/>
          <p:nvPr/>
        </p:nvCxnSpPr>
        <p:spPr bwMode="auto">
          <a:xfrm>
            <a:off x="2722563" y="1500535"/>
            <a:ext cx="29464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3" name="矩形 35">
            <a:extLst>
              <a:ext uri="{FF2B5EF4-FFF2-40B4-BE49-F238E27FC236}">
                <a16:creationId xmlns:a16="http://schemas.microsoft.com/office/drawing/2014/main" id="{D7A2BC64-F56F-42C9-BE93-FC5FCC944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837" y="1173665"/>
            <a:ext cx="20008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26">
            <a:hlinkClick r:id="rId2" action="ppaction://hlinksldjump"/>
            <a:extLst>
              <a:ext uri="{FF2B5EF4-FFF2-40B4-BE49-F238E27FC236}">
                <a16:creationId xmlns:a16="http://schemas.microsoft.com/office/drawing/2014/main" id="{85254393-07E3-48C7-B6DA-BDBF5BAA5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984" y="1522355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9">
            <a:extLst>
              <a:ext uri="{FF2B5EF4-FFF2-40B4-BE49-F238E27FC236}">
                <a16:creationId xmlns:a16="http://schemas.microsoft.com/office/drawing/2014/main" id="{4984757D-9FCB-4C94-B261-6C80715DA11A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1495584" y="1216235"/>
            <a:ext cx="1005156" cy="547688"/>
            <a:chOff x="1931297" y="1314359"/>
            <a:chExt cx="1319272" cy="1728192"/>
          </a:xfrm>
        </p:grpSpPr>
        <p:grpSp>
          <p:nvGrpSpPr>
            <p:cNvPr id="26" name="组合 31">
              <a:extLst>
                <a:ext uri="{FF2B5EF4-FFF2-40B4-BE49-F238E27FC236}">
                  <a16:creationId xmlns:a16="http://schemas.microsoft.com/office/drawing/2014/main" id="{121DCF84-1B06-42D6-BA73-3B42C05831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28" name="圆角矩形 24">
                <a:extLst>
                  <a:ext uri="{FF2B5EF4-FFF2-40B4-BE49-F238E27FC236}">
                    <a16:creationId xmlns:a16="http://schemas.microsoft.com/office/drawing/2014/main" id="{B19ABFC4-B14D-4836-9C5A-02584A31D87A}"/>
                  </a:ext>
                </a:extLst>
              </p:cNvPr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9.1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9" name="圆角矩形 25">
                <a:extLst>
                  <a:ext uri="{FF2B5EF4-FFF2-40B4-BE49-F238E27FC236}">
                    <a16:creationId xmlns:a16="http://schemas.microsoft.com/office/drawing/2014/main" id="{731DD944-65A0-47BA-883E-FEDDA64224D1}"/>
                  </a:ext>
                </a:extLst>
              </p:cNvPr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27" name="圆角矩形 5">
              <a:extLst>
                <a:ext uri="{FF2B5EF4-FFF2-40B4-BE49-F238E27FC236}">
                  <a16:creationId xmlns:a16="http://schemas.microsoft.com/office/drawing/2014/main" id="{9B2A10DA-A06B-41C9-BEAB-3F9A61571C39}"/>
                </a:ext>
              </a:extLst>
            </p:cNvPr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40" name="组合 195">
            <a:extLst>
              <a:ext uri="{FF2B5EF4-FFF2-40B4-BE49-F238E27FC236}">
                <a16:creationId xmlns:a16="http://schemas.microsoft.com/office/drawing/2014/main" id="{5B492AE2-6D23-4710-8479-57D037EF5EDA}"/>
              </a:ext>
            </a:extLst>
          </p:cNvPr>
          <p:cNvGrpSpPr>
            <a:grpSpLocks/>
          </p:cNvGrpSpPr>
          <p:nvPr/>
        </p:nvGrpSpPr>
        <p:grpSpPr bwMode="auto">
          <a:xfrm>
            <a:off x="2839377" y="2179020"/>
            <a:ext cx="4141720" cy="584665"/>
            <a:chOff x="1707622" y="1197695"/>
            <a:chExt cx="4045478" cy="656772"/>
          </a:xfrm>
        </p:grpSpPr>
        <p:sp>
          <p:nvSpPr>
            <p:cNvPr id="41" name="圆角矩形 5">
              <a:extLst>
                <a:ext uri="{FF2B5EF4-FFF2-40B4-BE49-F238E27FC236}">
                  <a16:creationId xmlns:a16="http://schemas.microsoft.com/office/drawing/2014/main" id="{C56F6575-70C6-403B-9841-B59801F7153B}"/>
                </a:ext>
              </a:extLst>
            </p:cNvPr>
            <p:cNvSpPr/>
            <p:nvPr/>
          </p:nvSpPr>
          <p:spPr bwMode="auto">
            <a:xfrm rot="21587233">
              <a:off x="1707622" y="1535259"/>
              <a:ext cx="855938" cy="319208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E815DE2-1FD3-456E-96F1-BFDEF6AA61CB}"/>
                </a:ext>
              </a:extLst>
            </p:cNvPr>
            <p:cNvCxnSpPr/>
            <p:nvPr/>
          </p:nvCxnSpPr>
          <p:spPr bwMode="auto">
            <a:xfrm>
              <a:off x="2810041" y="1570935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3" name="矩形 35">
              <a:extLst>
                <a:ext uri="{FF2B5EF4-FFF2-40B4-BE49-F238E27FC236}">
                  <a16:creationId xmlns:a16="http://schemas.microsoft.com/office/drawing/2014/main" id="{120A8B9F-EE5D-4949-90DC-2A98D802D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767" y="1197695"/>
              <a:ext cx="2844912" cy="414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JDBCTemplate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操作数据库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Box 126">
            <a:extLst>
              <a:ext uri="{FF2B5EF4-FFF2-40B4-BE49-F238E27FC236}">
                <a16:creationId xmlns:a16="http://schemas.microsoft.com/office/drawing/2014/main" id="{AAEAD678-3387-4CA7-B83D-48CA80958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197" y="2500172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29">
            <a:extLst>
              <a:ext uri="{FF2B5EF4-FFF2-40B4-BE49-F238E27FC236}">
                <a16:creationId xmlns:a16="http://schemas.microsoft.com/office/drawing/2014/main" id="{7D46BF4F-24CC-44D6-B0C9-9AFA8E40B273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2828749" y="2183492"/>
            <a:ext cx="1005156" cy="547688"/>
            <a:chOff x="1931297" y="1314359"/>
            <a:chExt cx="1319272" cy="1728192"/>
          </a:xfrm>
        </p:grpSpPr>
        <p:grpSp>
          <p:nvGrpSpPr>
            <p:cNvPr id="46" name="组合 31">
              <a:extLst>
                <a:ext uri="{FF2B5EF4-FFF2-40B4-BE49-F238E27FC236}">
                  <a16:creationId xmlns:a16="http://schemas.microsoft.com/office/drawing/2014/main" id="{E77D9F81-B64C-49AB-9E1B-41AD8DFC4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48" name="圆角矩形 24">
                <a:extLst>
                  <a:ext uri="{FF2B5EF4-FFF2-40B4-BE49-F238E27FC236}">
                    <a16:creationId xmlns:a16="http://schemas.microsoft.com/office/drawing/2014/main" id="{3B20A25A-B28A-4066-8CDF-87B2DBD0D478}"/>
                  </a:ext>
                </a:extLst>
              </p:cNvPr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9.2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49" name="圆角矩形 25">
                <a:extLst>
                  <a:ext uri="{FF2B5EF4-FFF2-40B4-BE49-F238E27FC236}">
                    <a16:creationId xmlns:a16="http://schemas.microsoft.com/office/drawing/2014/main" id="{4C9AB31A-AAD7-48CD-9520-37F12BF1596C}"/>
                  </a:ext>
                </a:extLst>
              </p:cNvPr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47" name="圆角矩形 5">
              <a:extLst>
                <a:ext uri="{FF2B5EF4-FFF2-40B4-BE49-F238E27FC236}">
                  <a16:creationId xmlns:a16="http://schemas.microsoft.com/office/drawing/2014/main" id="{9BB0FE66-28D3-4FF7-AB4C-84161D7BB17F}"/>
                </a:ext>
              </a:extLst>
            </p:cNvPr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23E761A-7D90-409C-A15F-1DAEDD36BB94}"/>
              </a:ext>
            </a:extLst>
          </p:cNvPr>
          <p:cNvCxnSpPr/>
          <p:nvPr/>
        </p:nvCxnSpPr>
        <p:spPr bwMode="auto">
          <a:xfrm>
            <a:off x="2761119" y="3407180"/>
            <a:ext cx="29464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21" name="矩形 35">
            <a:extLst>
              <a:ext uri="{FF2B5EF4-FFF2-40B4-BE49-F238E27FC236}">
                <a16:creationId xmlns:a16="http://schemas.microsoft.com/office/drawing/2014/main" id="{BA591531-C42C-44E0-92BE-73DA5095D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393" y="3080310"/>
            <a:ext cx="3376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26">
            <a:hlinkClick r:id="rId2" action="ppaction://hlinksldjump"/>
            <a:extLst>
              <a:ext uri="{FF2B5EF4-FFF2-40B4-BE49-F238E27FC236}">
                <a16:creationId xmlns:a16="http://schemas.microsoft.com/office/drawing/2014/main" id="{34E52DFA-D258-4318-B2FA-B97076CCD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540" y="3429000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9">
            <a:extLst>
              <a:ext uri="{FF2B5EF4-FFF2-40B4-BE49-F238E27FC236}">
                <a16:creationId xmlns:a16="http://schemas.microsoft.com/office/drawing/2014/main" id="{4DF7F5FC-82D0-40D7-93D1-E8F8384B6E4B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1534140" y="3122880"/>
            <a:ext cx="1005156" cy="547688"/>
            <a:chOff x="1931297" y="1314359"/>
            <a:chExt cx="1319272" cy="1728192"/>
          </a:xfrm>
        </p:grpSpPr>
        <p:grpSp>
          <p:nvGrpSpPr>
            <p:cNvPr id="24" name="组合 31">
              <a:extLst>
                <a:ext uri="{FF2B5EF4-FFF2-40B4-BE49-F238E27FC236}">
                  <a16:creationId xmlns:a16="http://schemas.microsoft.com/office/drawing/2014/main" id="{5B5FD76D-5E95-4A20-A6B8-988B0F9442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31" name="圆角矩形 24">
                <a:extLst>
                  <a:ext uri="{FF2B5EF4-FFF2-40B4-BE49-F238E27FC236}">
                    <a16:creationId xmlns:a16="http://schemas.microsoft.com/office/drawing/2014/main" id="{7C42444A-B97E-47BD-A0E0-56A6C58CA436}"/>
                  </a:ext>
                </a:extLst>
              </p:cNvPr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9.3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2" name="圆角矩形 25">
                <a:extLst>
                  <a:ext uri="{FF2B5EF4-FFF2-40B4-BE49-F238E27FC236}">
                    <a16:creationId xmlns:a16="http://schemas.microsoft.com/office/drawing/2014/main" id="{B7EFD337-27AB-43BA-A9B1-CCB71538C1EB}"/>
                  </a:ext>
                </a:extLst>
              </p:cNvPr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0" name="圆角矩形 5">
              <a:extLst>
                <a:ext uri="{FF2B5EF4-FFF2-40B4-BE49-F238E27FC236}">
                  <a16:creationId xmlns:a16="http://schemas.microsoft.com/office/drawing/2014/main" id="{6B5AADB4-1226-4CD8-AA55-849BBE3FAC66}"/>
                </a:ext>
              </a:extLst>
            </p:cNvPr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101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44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235221"/>
            <a:ext cx="5584174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9.3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Spring JDBC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完成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Dao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封装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119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9.3.1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通过直接注入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40002"/>
            <a:ext cx="9144000" cy="44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在实际开发中，程序与数据库的交互通常由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完成，如果想要在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类对象，那么就需要将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类对象注入到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类中，进而通过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类对象完成对数据库的操作。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接下来通过一个实例对以上过程进行演示，具体步骤如下。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包下创建接口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9-10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包下创建接口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UserDaoImpl01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9-11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元素中添加配置信息，具体代码如下所示。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28AD1D-1144-4C99-8CF8-81055B8BF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855"/>
          <a:stretch/>
        </p:blipFill>
        <p:spPr>
          <a:xfrm>
            <a:off x="1980412" y="5643989"/>
            <a:ext cx="5040000" cy="7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1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235221"/>
            <a:ext cx="5584174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9.3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Spring JDBC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完成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Dao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封装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119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9.3.1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通过直接注入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40002"/>
            <a:ext cx="9144000" cy="22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根据以上配置信息，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类对象注入到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UserDaoImpl01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类中。 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包下创建测试类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TestUserDao01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9-12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TestUserDao01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UserDaoImpl01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方法的返回值为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，因此需要通过命令行窗口查看程序运行结果，运行结果如下所示。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63B7E1-B8AD-458E-8F4B-215D743FE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09"/>
          <a:stretch/>
        </p:blipFill>
        <p:spPr>
          <a:xfrm>
            <a:off x="828945" y="3889144"/>
            <a:ext cx="5040000" cy="188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235221"/>
            <a:ext cx="5584174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9.3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Spring JDBC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完成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Dao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封装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119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9.3.2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通过继承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JDBCDaoSupport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类的方式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40002"/>
            <a:ext cx="9144000" cy="3495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在具体应用中，除了将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类对象直接注入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类之外，还可以使用继承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JDBCDaoSupport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类的方式实现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JDBCDaoSupport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提供的类，它内部定义了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类型的成员变量，接下来演示使用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JDBCDaoSupport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包下创建类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UserDaoImpl02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9-13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&lt;beans&gt;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元素中添加配置信息，具体代码如下所示。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0F74BE-5B5A-45ED-B689-982D5CF84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542"/>
          <a:stretch/>
        </p:blipFill>
        <p:spPr>
          <a:xfrm>
            <a:off x="765984" y="5090483"/>
            <a:ext cx="5040000" cy="56532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1026B43-D912-4ED8-A6B0-26A3A3BFCAC0}"/>
              </a:ext>
            </a:extLst>
          </p:cNvPr>
          <p:cNvSpPr/>
          <p:nvPr/>
        </p:nvSpPr>
        <p:spPr>
          <a:xfrm>
            <a:off x="0" y="5622024"/>
            <a:ext cx="850053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根据以上配置信息，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类对象注入到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UserDaoImpl02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类中。</a:t>
            </a:r>
          </a:p>
        </p:txBody>
      </p:sp>
    </p:spTree>
    <p:extLst>
      <p:ext uri="{BB962C8B-B14F-4D97-AF65-F5344CB8AC3E}">
        <p14:creationId xmlns:p14="http://schemas.microsoft.com/office/powerpoint/2010/main" val="168462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235221"/>
            <a:ext cx="5584174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9.3 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Spring JDBC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完成</a:t>
            </a:r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Dao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封装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119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9.3.2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通过继承</a:t>
            </a:r>
            <a:r>
              <a:rPr lang="en-US" altLang="zh-CN" sz="2400" b="1" dirty="0" err="1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JDBCDaoSupport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类的方式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640002"/>
            <a:ext cx="9144000" cy="21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com.qfedu.test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包下创建测试类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TestUserDao02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，具体代码如书中例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9-14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当通过继承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JDBCDaoSupport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封装时，也可以采用直接注入数据源的形式，修改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applicationContext.xml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userDao02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元素的配置信息，修改后的代码如下所示。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B5A283-96A6-4BF2-885D-7C204D09E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403"/>
          <a:stretch/>
        </p:blipFill>
        <p:spPr>
          <a:xfrm>
            <a:off x="851522" y="3825024"/>
            <a:ext cx="5040000" cy="56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E8F13-00DD-44AD-91A9-539E6ABCF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246510"/>
            <a:ext cx="544870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2484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en-US" altLang="zh-CN" sz="3200" b="1" dirty="0">
              <a:solidFill>
                <a:srgbClr val="2484C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C83720-A622-4215-8EC4-4DA92A7EC51C}"/>
              </a:ext>
            </a:extLst>
          </p:cNvPr>
          <p:cNvSpPr/>
          <p:nvPr/>
        </p:nvSpPr>
        <p:spPr>
          <a:xfrm>
            <a:off x="-118" y="1658417"/>
            <a:ext cx="9144118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本章首先介绍了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的基本概况、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类的核心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类的简单应用以及在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中管理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类等；其次通过实例演示了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类操作数据库的方法，包括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操作等；最后讲解了使用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封装的两种方法。通过本章知识的学习，大家应该理解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的概念和优势，理解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类的常用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，掌握通过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类操作数据库的方法，能够通过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的封装。</a:t>
            </a:r>
          </a:p>
        </p:txBody>
      </p:sp>
    </p:spTree>
    <p:extLst>
      <p:ext uri="{BB962C8B-B14F-4D97-AF65-F5344CB8AC3E}">
        <p14:creationId xmlns:p14="http://schemas.microsoft.com/office/powerpoint/2010/main" val="356985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62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C43C7FF5-285E-41E7-8918-D42CFD33A2CB}"/>
              </a:ext>
            </a:extLst>
          </p:cNvPr>
          <p:cNvGraphicFramePr>
            <a:graphicFrameLocks/>
          </p:cNvGraphicFramePr>
          <p:nvPr/>
        </p:nvGraphicFramePr>
        <p:xfrm>
          <a:off x="-396552" y="1795159"/>
          <a:ext cx="6984776" cy="3786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130">
            <a:extLst>
              <a:ext uri="{FF2B5EF4-FFF2-40B4-BE49-F238E27FC236}">
                <a16:creationId xmlns:a16="http://schemas.microsoft.com/office/drawing/2014/main" id="{975C9CC6-49CB-4EBA-9935-58C3B833AB3D}"/>
              </a:ext>
            </a:extLst>
          </p:cNvPr>
          <p:cNvSpPr txBox="1"/>
          <p:nvPr/>
        </p:nvSpPr>
        <p:spPr bwMode="auto">
          <a:xfrm rot="18760561">
            <a:off x="3196833" y="2412903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</a:p>
        </p:txBody>
      </p:sp>
      <p:sp>
        <p:nvSpPr>
          <p:cNvPr id="4" name="TextBox 126">
            <a:extLst>
              <a:ext uri="{FF2B5EF4-FFF2-40B4-BE49-F238E27FC236}">
                <a16:creationId xmlns:a16="http://schemas.microsoft.com/office/drawing/2014/main" id="{ED846E87-A52C-48DA-8F93-F6BF4A23ED62}"/>
              </a:ext>
            </a:extLst>
          </p:cNvPr>
          <p:cNvSpPr txBox="1"/>
          <p:nvPr/>
        </p:nvSpPr>
        <p:spPr bwMode="auto">
          <a:xfrm rot="2839439" flipH="1">
            <a:off x="5028118" y="2603962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</a:p>
        </p:txBody>
      </p:sp>
      <p:sp>
        <p:nvSpPr>
          <p:cNvPr id="5" name="TextBox 127">
            <a:extLst>
              <a:ext uri="{FF2B5EF4-FFF2-40B4-BE49-F238E27FC236}">
                <a16:creationId xmlns:a16="http://schemas.microsoft.com/office/drawing/2014/main" id="{6995DFE1-1536-42B0-B90A-D4927EF2C5ED}"/>
              </a:ext>
            </a:extLst>
          </p:cNvPr>
          <p:cNvSpPr txBox="1"/>
          <p:nvPr/>
        </p:nvSpPr>
        <p:spPr bwMode="auto">
          <a:xfrm rot="13580827" flipV="1">
            <a:off x="3210085" y="4331646"/>
            <a:ext cx="102144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  <p:sp>
        <p:nvSpPr>
          <p:cNvPr id="6" name="TextBox 126">
            <a:extLst>
              <a:ext uri="{FF2B5EF4-FFF2-40B4-BE49-F238E27FC236}">
                <a16:creationId xmlns:a16="http://schemas.microsoft.com/office/drawing/2014/main" id="{7658F896-761C-4E05-A912-B063A57EA69E}"/>
              </a:ext>
            </a:extLst>
          </p:cNvPr>
          <p:cNvSpPr txBox="1"/>
          <p:nvPr/>
        </p:nvSpPr>
        <p:spPr bwMode="auto">
          <a:xfrm rot="18947968" flipH="1">
            <a:off x="5082055" y="4033116"/>
            <a:ext cx="1067741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  <p:grpSp>
        <p:nvGrpSpPr>
          <p:cNvPr id="7" name="组合 18">
            <a:extLst>
              <a:ext uri="{FF2B5EF4-FFF2-40B4-BE49-F238E27FC236}">
                <a16:creationId xmlns:a16="http://schemas.microsoft.com/office/drawing/2014/main" id="{AFD3DE5E-DE1B-4AB3-933C-71F7B339C6D7}"/>
              </a:ext>
            </a:extLst>
          </p:cNvPr>
          <p:cNvGrpSpPr>
            <a:grpSpLocks/>
          </p:cNvGrpSpPr>
          <p:nvPr/>
        </p:nvGrpSpPr>
        <p:grpSpPr bwMode="auto">
          <a:xfrm>
            <a:off x="504865" y="1406909"/>
            <a:ext cx="3131030" cy="1250664"/>
            <a:chOff x="547807" y="2246749"/>
            <a:chExt cx="3130097" cy="1251184"/>
          </a:xfrm>
        </p:grpSpPr>
        <p:sp>
          <p:nvSpPr>
            <p:cNvPr id="8" name="矩形 5">
              <a:extLst>
                <a:ext uri="{FF2B5EF4-FFF2-40B4-BE49-F238E27FC236}">
                  <a16:creationId xmlns:a16="http://schemas.microsoft.com/office/drawing/2014/main" id="{DE58DEFB-82AA-4EB3-A10F-99314526A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708" y="2246749"/>
              <a:ext cx="2501196" cy="973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中的数据库开发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16">
              <a:extLst>
                <a:ext uri="{FF2B5EF4-FFF2-40B4-BE49-F238E27FC236}">
                  <a16:creationId xmlns:a16="http://schemas.microsoft.com/office/drawing/2014/main" id="{4F36D0D6-3FC6-4A37-85D9-CA10C7044A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0198" y="2845720"/>
              <a:ext cx="2178276" cy="652213"/>
              <a:chOff x="860198" y="2352244"/>
              <a:chExt cx="2178276" cy="652213"/>
            </a:xfrm>
          </p:grpSpPr>
          <p:cxnSp>
            <p:nvCxnSpPr>
              <p:cNvPr id="13" name="直接连接符 7">
                <a:extLst>
                  <a:ext uri="{FF2B5EF4-FFF2-40B4-BE49-F238E27FC236}">
                    <a16:creationId xmlns:a16="http://schemas.microsoft.com/office/drawing/2014/main" id="{DDF80053-9E3D-44A5-94BE-1E21DEAA15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B879EC2-9B56-482B-8125-7B64D13C52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" name="组合 15">
              <a:extLst>
                <a:ext uri="{FF2B5EF4-FFF2-40B4-BE49-F238E27FC236}">
                  <a16:creationId xmlns:a16="http://schemas.microsoft.com/office/drawing/2014/main" id="{8859BE08-A178-4BC4-83B8-AC61E1884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807" y="2345525"/>
              <a:ext cx="482428" cy="522503"/>
              <a:chOff x="1232465" y="3518931"/>
              <a:chExt cx="482428" cy="52250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07485A4-5441-49DA-8146-AA7C37B848C1}"/>
                  </a:ext>
                </a:extLst>
              </p:cNvPr>
              <p:cNvSpPr/>
              <p:nvPr/>
            </p:nvSpPr>
            <p:spPr bwMode="auto">
              <a:xfrm>
                <a:off x="1232465" y="3558042"/>
                <a:ext cx="474520" cy="474858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2" name="TextBox 94">
                <a:extLst>
                  <a:ext uri="{FF2B5EF4-FFF2-40B4-BE49-F238E27FC236}">
                    <a16:creationId xmlns:a16="http://schemas.microsoft.com/office/drawing/2014/main" id="{3EAB7315-F61C-4685-A786-ABDC41472060}"/>
                  </a:ext>
                </a:extLst>
              </p:cNvPr>
              <p:cNvSpPr txBox="1"/>
              <p:nvPr/>
            </p:nvSpPr>
            <p:spPr>
              <a:xfrm>
                <a:off x="1295918" y="3518931"/>
                <a:ext cx="418975" cy="52250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" name="组合 17">
            <a:extLst>
              <a:ext uri="{FF2B5EF4-FFF2-40B4-BE49-F238E27FC236}">
                <a16:creationId xmlns:a16="http://schemas.microsoft.com/office/drawing/2014/main" id="{0F835BA1-F9FA-4937-8F5D-84C66BC9D4FF}"/>
              </a:ext>
            </a:extLst>
          </p:cNvPr>
          <p:cNvGrpSpPr>
            <a:grpSpLocks/>
          </p:cNvGrpSpPr>
          <p:nvPr/>
        </p:nvGrpSpPr>
        <p:grpSpPr bwMode="auto">
          <a:xfrm>
            <a:off x="681306" y="4600962"/>
            <a:ext cx="3578366" cy="1435136"/>
            <a:chOff x="547807" y="3843710"/>
            <a:chExt cx="3577750" cy="1434304"/>
          </a:xfrm>
        </p:grpSpPr>
        <p:sp>
          <p:nvSpPr>
            <p:cNvPr id="16" name="矩形 21">
              <a:extLst>
                <a:ext uri="{FF2B5EF4-FFF2-40B4-BE49-F238E27FC236}">
                  <a16:creationId xmlns:a16="http://schemas.microsoft.com/office/drawing/2014/main" id="{D48DFC1C-121A-4137-AF3D-1C8714C23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029" y="3843710"/>
              <a:ext cx="2926528" cy="143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JDBCTemplate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封装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Dao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的方法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17" name="组合 26">
              <a:extLst>
                <a:ext uri="{FF2B5EF4-FFF2-40B4-BE49-F238E27FC236}">
                  <a16:creationId xmlns:a16="http://schemas.microsoft.com/office/drawing/2014/main" id="{AA826732-F22A-4E92-8CE3-CC50230E964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21" name="直接连接符 27">
                <a:extLst>
                  <a:ext uri="{FF2B5EF4-FFF2-40B4-BE49-F238E27FC236}">
                    <a16:creationId xmlns:a16="http://schemas.microsoft.com/office/drawing/2014/main" id="{FFA5CB07-A056-4052-8B6F-D137660303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接连接符 28">
                <a:extLst>
                  <a:ext uri="{FF2B5EF4-FFF2-40B4-BE49-F238E27FC236}">
                    <a16:creationId xmlns:a16="http://schemas.microsoft.com/office/drawing/2014/main" id="{26C2FB9C-F702-427F-BFBB-DB332E5088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8" name="组合 29">
              <a:extLst>
                <a:ext uri="{FF2B5EF4-FFF2-40B4-BE49-F238E27FC236}">
                  <a16:creationId xmlns:a16="http://schemas.microsoft.com/office/drawing/2014/main" id="{28EA6E57-64F3-429C-B324-1C222128ED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807" y="4523744"/>
              <a:ext cx="474580" cy="523571"/>
              <a:chOff x="1232465" y="3525955"/>
              <a:chExt cx="474580" cy="523571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C879F45-1DC0-4D4E-AA6A-97FB605002B3}"/>
                  </a:ext>
                </a:extLst>
              </p:cNvPr>
              <p:cNvSpPr/>
              <p:nvPr/>
            </p:nvSpPr>
            <p:spPr bwMode="auto">
              <a:xfrm>
                <a:off x="1232465" y="3559083"/>
                <a:ext cx="474580" cy="474388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0" name="TextBox 102">
                <a:extLst>
                  <a:ext uri="{FF2B5EF4-FFF2-40B4-BE49-F238E27FC236}">
                    <a16:creationId xmlns:a16="http://schemas.microsoft.com/office/drawing/2014/main" id="{7165A313-5EAC-41FE-BF0D-09891890DEB9}"/>
                  </a:ext>
                </a:extLst>
              </p:cNvPr>
              <p:cNvSpPr txBox="1"/>
              <p:nvPr/>
            </p:nvSpPr>
            <p:spPr>
              <a:xfrm>
                <a:off x="1278361" y="3525955"/>
                <a:ext cx="334905" cy="52357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6565572-5E2E-41B3-B521-5E1FA94D532E}"/>
              </a:ext>
            </a:extLst>
          </p:cNvPr>
          <p:cNvGrpSpPr>
            <a:grpSpLocks/>
          </p:cNvGrpSpPr>
          <p:nvPr/>
        </p:nvGrpSpPr>
        <p:grpSpPr bwMode="auto">
          <a:xfrm>
            <a:off x="4914003" y="1167332"/>
            <a:ext cx="3368694" cy="1435136"/>
            <a:chOff x="5327631" y="1785345"/>
            <a:chExt cx="3368694" cy="1434931"/>
          </a:xfrm>
        </p:grpSpPr>
        <p:grpSp>
          <p:nvGrpSpPr>
            <p:cNvPr id="24" name="组合 32">
              <a:extLst>
                <a:ext uri="{FF2B5EF4-FFF2-40B4-BE49-F238E27FC236}">
                  <a16:creationId xmlns:a16="http://schemas.microsoft.com/office/drawing/2014/main" id="{AAC4D77E-8AB4-4C18-B082-23198063AA2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469063" y="2557463"/>
              <a:ext cx="1962150" cy="652462"/>
              <a:chOff x="860198" y="2352244"/>
              <a:chExt cx="1962354" cy="652213"/>
            </a:xfrm>
          </p:grpSpPr>
          <p:cxnSp>
            <p:nvCxnSpPr>
              <p:cNvPr id="29" name="直接连接符 33">
                <a:extLst>
                  <a:ext uri="{FF2B5EF4-FFF2-40B4-BE49-F238E27FC236}">
                    <a16:creationId xmlns:a16="http://schemas.microsoft.com/office/drawing/2014/main" id="{62451B3C-CC7C-4DD0-AB21-4DD5188EEA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接连接符 34">
                <a:extLst>
                  <a:ext uri="{FF2B5EF4-FFF2-40B4-BE49-F238E27FC236}">
                    <a16:creationId xmlns:a16="http://schemas.microsoft.com/office/drawing/2014/main" id="{321DB899-E797-4D1B-8A87-C801452CC6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1599614" cy="0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" name="组合 35">
              <a:extLst>
                <a:ext uri="{FF2B5EF4-FFF2-40B4-BE49-F238E27FC236}">
                  <a16:creationId xmlns:a16="http://schemas.microsoft.com/office/drawing/2014/main" id="{CBCC9909-E1DA-4A27-96D3-FC64F40D6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3250" y="2094756"/>
              <a:ext cx="473075" cy="522212"/>
              <a:chOff x="1232465" y="3514976"/>
              <a:chExt cx="474415" cy="522667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1AFEEB1-F4B9-4DA2-846E-DB318E2EE13A}"/>
                  </a:ext>
                </a:extLst>
              </p:cNvPr>
              <p:cNvSpPr/>
              <p:nvPr/>
            </p:nvSpPr>
            <p:spPr bwMode="auto">
              <a:xfrm>
                <a:off x="1232465" y="3558773"/>
                <a:ext cx="474415" cy="475007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8" name="TextBox 110">
                <a:extLst>
                  <a:ext uri="{FF2B5EF4-FFF2-40B4-BE49-F238E27FC236}">
                    <a16:creationId xmlns:a16="http://schemas.microsoft.com/office/drawing/2014/main" id="{A2303BC2-F14B-4627-9E80-70538E749A2C}"/>
                  </a:ext>
                </a:extLst>
              </p:cNvPr>
              <p:cNvSpPr txBox="1"/>
              <p:nvPr/>
            </p:nvSpPr>
            <p:spPr>
              <a:xfrm>
                <a:off x="1288136" y="3514976"/>
                <a:ext cx="335911" cy="52266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" name="矩形 46">
              <a:extLst>
                <a:ext uri="{FF2B5EF4-FFF2-40B4-BE49-F238E27FC236}">
                  <a16:creationId xmlns:a16="http://schemas.microsoft.com/office/drawing/2014/main" id="{3BF8F4FF-525B-4F2E-BC76-4A134EFB5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631" y="1785345"/>
              <a:ext cx="2935256" cy="1434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JDBCTemplate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类的常用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6FFE53F-352D-49F8-8876-7133145B726C}"/>
              </a:ext>
            </a:extLst>
          </p:cNvPr>
          <p:cNvGrpSpPr>
            <a:grpSpLocks/>
          </p:cNvGrpSpPr>
          <p:nvPr/>
        </p:nvGrpSpPr>
        <p:grpSpPr bwMode="auto">
          <a:xfrm>
            <a:off x="5481070" y="4514146"/>
            <a:ext cx="2905092" cy="1896801"/>
            <a:chOff x="5813082" y="4079125"/>
            <a:chExt cx="2905092" cy="1897761"/>
          </a:xfrm>
        </p:grpSpPr>
        <p:grpSp>
          <p:nvGrpSpPr>
            <p:cNvPr id="32" name="组合 38">
              <a:extLst>
                <a:ext uri="{FF2B5EF4-FFF2-40B4-BE49-F238E27FC236}">
                  <a16:creationId xmlns:a16="http://schemas.microsoft.com/office/drawing/2014/main" id="{44E9182E-B430-41AB-AD5D-EFA8725FA4E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268941" y="4225925"/>
              <a:ext cx="2162272" cy="652465"/>
              <a:chOff x="860198" y="2352242"/>
              <a:chExt cx="2162496" cy="652215"/>
            </a:xfrm>
          </p:grpSpPr>
          <p:cxnSp>
            <p:nvCxnSpPr>
              <p:cNvPr id="37" name="直接连接符 39">
                <a:extLst>
                  <a:ext uri="{FF2B5EF4-FFF2-40B4-BE49-F238E27FC236}">
                    <a16:creationId xmlns:a16="http://schemas.microsoft.com/office/drawing/2014/main" id="{43D1B809-D62B-4877-AB8D-45A9238954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198" y="2352242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连接符 40">
                <a:extLst>
                  <a:ext uri="{FF2B5EF4-FFF2-40B4-BE49-F238E27FC236}">
                    <a16:creationId xmlns:a16="http://schemas.microsoft.com/office/drawing/2014/main" id="{E9B17DFA-340C-44BC-9AC9-EE1E9A5B34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5"/>
                <a:ext cx="1799757" cy="2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3" name="组合 41">
              <a:extLst>
                <a:ext uri="{FF2B5EF4-FFF2-40B4-BE49-F238E27FC236}">
                  <a16:creationId xmlns:a16="http://schemas.microsoft.com/office/drawing/2014/main" id="{27263468-5C62-4358-BB91-FD78290E575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245099" y="4779187"/>
              <a:ext cx="473075" cy="524142"/>
              <a:chOff x="1210554" y="3505896"/>
              <a:chExt cx="474415" cy="523486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3F627AC4-305E-412D-9CD9-5A838154B5F0}"/>
                  </a:ext>
                </a:extLst>
              </p:cNvPr>
              <p:cNvSpPr/>
              <p:nvPr/>
            </p:nvSpPr>
            <p:spPr bwMode="auto">
              <a:xfrm>
                <a:off x="1210554" y="3548703"/>
                <a:ext cx="474415" cy="474310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6" name="TextBox 118">
                <a:extLst>
                  <a:ext uri="{FF2B5EF4-FFF2-40B4-BE49-F238E27FC236}">
                    <a16:creationId xmlns:a16="http://schemas.microsoft.com/office/drawing/2014/main" id="{BEC116EB-87F3-43C0-8A66-1437D4D8D6D3}"/>
                  </a:ext>
                </a:extLst>
              </p:cNvPr>
              <p:cNvSpPr txBox="1"/>
              <p:nvPr/>
            </p:nvSpPr>
            <p:spPr>
              <a:xfrm>
                <a:off x="1278961" y="3505896"/>
                <a:ext cx="335911" cy="523486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矩形 51">
              <a:extLst>
                <a:ext uri="{FF2B5EF4-FFF2-40B4-BE49-F238E27FC236}">
                  <a16:creationId xmlns:a16="http://schemas.microsoft.com/office/drawing/2014/main" id="{7682C1A8-BD10-49B2-88A6-EFDBE8D2A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082" y="4079125"/>
              <a:ext cx="2403298" cy="1897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en-US" altLang="zh-CN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JDBCTemplate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操作数据库的方法</a:t>
              </a:r>
              <a:endPara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9" name="标题 1">
            <a:extLst>
              <a:ext uri="{FF2B5EF4-FFF2-40B4-BE49-F238E27FC236}">
                <a16:creationId xmlns:a16="http://schemas.microsoft.com/office/drawing/2014/main" id="{7AC9FC8B-E8B4-4EC8-948C-324469EF5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083" y="332930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10917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-0.08177 -0.0958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7" y="-479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8264 -0.086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-435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07466 0.1032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516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07708 0.1016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506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3" grpId="1"/>
      <p:bldP spid="3" grpId="2"/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  <p:bldP spid="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>
            <a:extLst>
              <a:ext uri="{FF2B5EF4-FFF2-40B4-BE49-F238E27FC236}">
                <a16:creationId xmlns:a16="http://schemas.microsoft.com/office/drawing/2014/main" id="{1753E114-1B5D-4BAE-886B-B868ECE6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47" y="12016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FDE7AD7D-22D8-4BE5-987F-34AFD415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109" y="1430850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4" name="组合 153">
            <a:extLst>
              <a:ext uri="{FF2B5EF4-FFF2-40B4-BE49-F238E27FC236}">
                <a16:creationId xmlns:a16="http://schemas.microsoft.com/office/drawing/2014/main" id="{B25DCF2F-BF45-4431-862E-CB2BE5D9D73C}"/>
              </a:ext>
            </a:extLst>
          </p:cNvPr>
          <p:cNvGrpSpPr>
            <a:grpSpLocks/>
          </p:cNvGrpSpPr>
          <p:nvPr/>
        </p:nvGrpSpPr>
        <p:grpSpPr bwMode="auto">
          <a:xfrm>
            <a:off x="1033902" y="3028027"/>
            <a:ext cx="6625480" cy="684212"/>
            <a:chOff x="1029300" y="5045322"/>
            <a:chExt cx="6624959" cy="683275"/>
          </a:xfrm>
        </p:grpSpPr>
        <p:grpSp>
          <p:nvGrpSpPr>
            <p:cNvPr id="5" name="组合 219">
              <a:extLst>
                <a:ext uri="{FF2B5EF4-FFF2-40B4-BE49-F238E27FC236}">
                  <a16:creationId xmlns:a16="http://schemas.microsoft.com/office/drawing/2014/main" id="{3F22C5B1-4B46-4A19-B29A-C03EEC7E4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>
                <a:extLst>
                  <a:ext uri="{FF2B5EF4-FFF2-40B4-BE49-F238E27FC236}">
                    <a16:creationId xmlns:a16="http://schemas.microsoft.com/office/drawing/2014/main" id="{579642CC-06DE-4756-B8E4-F71E105F4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11" name="组合 225">
                <a:extLst>
                  <a:ext uri="{FF2B5EF4-FFF2-40B4-BE49-F238E27FC236}">
                    <a16:creationId xmlns:a16="http://schemas.microsoft.com/office/drawing/2014/main" id="{E99AF641-98B5-4E56-AAF9-CD6B7EF22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>
                  <a:extLst>
                    <a:ext uri="{FF2B5EF4-FFF2-40B4-BE49-F238E27FC236}">
                      <a16:creationId xmlns:a16="http://schemas.microsoft.com/office/drawing/2014/main" id="{48741F52-223F-4A58-9D28-A8666F0EC9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13" name="AutoShape 202">
                  <a:extLst>
                    <a:ext uri="{FF2B5EF4-FFF2-40B4-BE49-F238E27FC236}">
                      <a16:creationId xmlns:a16="http://schemas.microsoft.com/office/drawing/2014/main" id="{E4C4C8E0-E483-4D1D-ABB6-5BC1F49077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6" name="Line 188">
              <a:extLst>
                <a:ext uri="{FF2B5EF4-FFF2-40B4-BE49-F238E27FC236}">
                  <a16:creationId xmlns:a16="http://schemas.microsoft.com/office/drawing/2014/main" id="{477EEE0B-71D5-4AC0-8870-57D826C50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7" name="组合 221">
              <a:extLst>
                <a:ext uri="{FF2B5EF4-FFF2-40B4-BE49-F238E27FC236}">
                  <a16:creationId xmlns:a16="http://schemas.microsoft.com/office/drawing/2014/main" id="{9B9F5CCF-AF57-4891-8056-E2623C22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>
                <a:extLst>
                  <a:ext uri="{FF2B5EF4-FFF2-40B4-BE49-F238E27FC236}">
                    <a16:creationId xmlns:a16="http://schemas.microsoft.com/office/drawing/2014/main" id="{BC522BEB-59FD-4E00-9B70-20D6230E8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" name="Oval 151">
                <a:extLst>
                  <a:ext uri="{FF2B5EF4-FFF2-40B4-BE49-F238E27FC236}">
                    <a16:creationId xmlns:a16="http://schemas.microsoft.com/office/drawing/2014/main" id="{B43BD1FC-B00C-4B67-A99D-A7E013E1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14" name="TextBox 154">
            <a:extLst>
              <a:ext uri="{FF2B5EF4-FFF2-40B4-BE49-F238E27FC236}">
                <a16:creationId xmlns:a16="http://schemas.microsoft.com/office/drawing/2014/main" id="{169D8E60-F87C-4B21-85DD-BEC70327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66" y="1556345"/>
            <a:ext cx="597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9.1  Spring JDBC</a:t>
            </a:r>
            <a:r>
              <a:rPr lang="zh-CN" altLang="en-US" sz="2800" b="1" dirty="0"/>
              <a:t>基础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>
            <a:extLst>
              <a:ext uri="{FF2B5EF4-FFF2-40B4-BE49-F238E27FC236}">
                <a16:creationId xmlns:a16="http://schemas.microsoft.com/office/drawing/2014/main" id="{99109919-B093-4011-970D-0FCF3B60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617" y="3146523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9.1.1</a:t>
            </a:r>
            <a:endParaRPr lang="zh-CN" altLang="en-US" dirty="0"/>
          </a:p>
        </p:txBody>
      </p:sp>
      <p:sp>
        <p:nvSpPr>
          <p:cNvPr id="16" name="TextBox 168">
            <a:hlinkClick r:id="rId2" action="ppaction://hlinksldjump"/>
            <a:extLst>
              <a:ext uri="{FF2B5EF4-FFF2-40B4-BE49-F238E27FC236}">
                <a16:creationId xmlns:a16="http://schemas.microsoft.com/office/drawing/2014/main" id="{382120EA-C3D8-4E55-8A66-2A6FB0C37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206" y="3151704"/>
            <a:ext cx="2701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7" name="AutoShape 864">
            <a:extLst>
              <a:ext uri="{FF2B5EF4-FFF2-40B4-BE49-F238E27FC236}">
                <a16:creationId xmlns:a16="http://schemas.microsoft.com/office/drawing/2014/main" id="{8A5C16A2-AE03-47EF-9A14-CADAB226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79" y="1969181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굴림"/>
              <a:cs typeface="Times New Roman" pitchFamily="18" charset="0"/>
            </a:endParaRPr>
          </a:p>
        </p:txBody>
      </p:sp>
      <p:sp>
        <p:nvSpPr>
          <p:cNvPr id="18" name="矩形 17">
            <a:hlinkClick r:id="" action="ppaction://noaction"/>
            <a:extLst>
              <a:ext uri="{FF2B5EF4-FFF2-40B4-BE49-F238E27FC236}">
                <a16:creationId xmlns:a16="http://schemas.microsoft.com/office/drawing/2014/main" id="{1DD62A2F-F8D3-4ADE-9CE0-0E167FEC176D}"/>
              </a:ext>
            </a:extLst>
          </p:cNvPr>
          <p:cNvSpPr/>
          <p:nvPr/>
        </p:nvSpPr>
        <p:spPr bwMode="auto">
          <a:xfrm>
            <a:off x="943316" y="2000915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  <a:extLst>
              <a:ext uri="{FF2B5EF4-FFF2-40B4-BE49-F238E27FC236}">
                <a16:creationId xmlns:a16="http://schemas.microsoft.com/office/drawing/2014/main" id="{5382A9CB-C404-4D8B-9A97-8F016062D5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" y="1947951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>
            <a:extLst>
              <a:ext uri="{FF2B5EF4-FFF2-40B4-BE49-F238E27FC236}">
                <a16:creationId xmlns:a16="http://schemas.microsoft.com/office/drawing/2014/main" id="{E34814DF-FECF-4847-AC10-47E72218E7A4}"/>
              </a:ext>
            </a:extLst>
          </p:cNvPr>
          <p:cNvGrpSpPr>
            <a:grpSpLocks/>
          </p:cNvGrpSpPr>
          <p:nvPr/>
        </p:nvGrpSpPr>
        <p:grpSpPr bwMode="auto">
          <a:xfrm>
            <a:off x="1081723" y="3812241"/>
            <a:ext cx="6535740" cy="652952"/>
            <a:chOff x="1029300" y="5045322"/>
            <a:chExt cx="6535226" cy="652058"/>
          </a:xfrm>
        </p:grpSpPr>
        <p:grpSp>
          <p:nvGrpSpPr>
            <p:cNvPr id="21" name="组合 219">
              <a:extLst>
                <a:ext uri="{FF2B5EF4-FFF2-40B4-BE49-F238E27FC236}">
                  <a16:creationId xmlns:a16="http://schemas.microsoft.com/office/drawing/2014/main" id="{F3AE2F8C-0B67-4DA8-8F6A-117EB83FE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>
                <a:extLst>
                  <a:ext uri="{FF2B5EF4-FFF2-40B4-BE49-F238E27FC236}">
                    <a16:creationId xmlns:a16="http://schemas.microsoft.com/office/drawing/2014/main" id="{780EA6D3-CF4C-4D86-9A81-CBFF18C4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27" name="组合 225">
                <a:extLst>
                  <a:ext uri="{FF2B5EF4-FFF2-40B4-BE49-F238E27FC236}">
                    <a16:creationId xmlns:a16="http://schemas.microsoft.com/office/drawing/2014/main" id="{49C5F2BF-090B-4647-A6F5-9E4C5437D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>
                  <a:extLst>
                    <a:ext uri="{FF2B5EF4-FFF2-40B4-BE49-F238E27FC236}">
                      <a16:creationId xmlns:a16="http://schemas.microsoft.com/office/drawing/2014/main" id="{5F645A3D-5174-4A64-BA57-6EEE594B4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29" name="AutoShape 202">
                  <a:extLst>
                    <a:ext uri="{FF2B5EF4-FFF2-40B4-BE49-F238E27FC236}">
                      <a16:creationId xmlns:a16="http://schemas.microsoft.com/office/drawing/2014/main" id="{7AAFE9CE-92E8-425F-9C74-5086147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22" name="Line 188">
              <a:extLst>
                <a:ext uri="{FF2B5EF4-FFF2-40B4-BE49-F238E27FC236}">
                  <a16:creationId xmlns:a16="http://schemas.microsoft.com/office/drawing/2014/main" id="{662B03C6-B0CE-4A7A-8626-7F4C1FF29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23" name="组合 221">
              <a:extLst>
                <a:ext uri="{FF2B5EF4-FFF2-40B4-BE49-F238E27FC236}">
                  <a16:creationId xmlns:a16="http://schemas.microsoft.com/office/drawing/2014/main" id="{6D9E59BA-64D5-47D3-A089-211899C6C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>
                <a:extLst>
                  <a:ext uri="{FF2B5EF4-FFF2-40B4-BE49-F238E27FC236}">
                    <a16:creationId xmlns:a16="http://schemas.microsoft.com/office/drawing/2014/main" id="{0A3E522F-2F4B-4451-99C4-0102863CB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25" name="Oval 151">
                <a:extLst>
                  <a:ext uri="{FF2B5EF4-FFF2-40B4-BE49-F238E27FC236}">
                    <a16:creationId xmlns:a16="http://schemas.microsoft.com/office/drawing/2014/main" id="{4E0C5126-A836-4CD4-B88C-C18B717F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30" name="TextBox 163">
            <a:extLst>
              <a:ext uri="{FF2B5EF4-FFF2-40B4-BE49-F238E27FC236}">
                <a16:creationId xmlns:a16="http://schemas.microsoft.com/office/drawing/2014/main" id="{8B1771E5-AEDC-47D0-9144-44270A6B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902" y="3930190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9.1.2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  <a:extLst>
              <a:ext uri="{FF2B5EF4-FFF2-40B4-BE49-F238E27FC236}">
                <a16:creationId xmlns:a16="http://schemas.microsoft.com/office/drawing/2014/main" id="{A7C1E164-1250-4367-98DA-D437D85B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027" y="3915854"/>
            <a:ext cx="4179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grpSp>
        <p:nvGrpSpPr>
          <p:cNvPr id="32" name="组合 153">
            <a:extLst>
              <a:ext uri="{FF2B5EF4-FFF2-40B4-BE49-F238E27FC236}">
                <a16:creationId xmlns:a16="http://schemas.microsoft.com/office/drawing/2014/main" id="{25D1099D-3F25-4C2D-AB21-67C3D7C05E57}"/>
              </a:ext>
            </a:extLst>
          </p:cNvPr>
          <p:cNvGrpSpPr>
            <a:grpSpLocks/>
          </p:cNvGrpSpPr>
          <p:nvPr/>
        </p:nvGrpSpPr>
        <p:grpSpPr bwMode="auto">
          <a:xfrm>
            <a:off x="1081723" y="4580484"/>
            <a:ext cx="6625480" cy="684212"/>
            <a:chOff x="1029300" y="5045322"/>
            <a:chExt cx="6624959" cy="683275"/>
          </a:xfrm>
        </p:grpSpPr>
        <p:grpSp>
          <p:nvGrpSpPr>
            <p:cNvPr id="33" name="组合 219">
              <a:extLst>
                <a:ext uri="{FF2B5EF4-FFF2-40B4-BE49-F238E27FC236}">
                  <a16:creationId xmlns:a16="http://schemas.microsoft.com/office/drawing/2014/main" id="{490D50F8-5968-46AC-84C9-853CA2480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8" name="AutoShape 218">
                <a:extLst>
                  <a:ext uri="{FF2B5EF4-FFF2-40B4-BE49-F238E27FC236}">
                    <a16:creationId xmlns:a16="http://schemas.microsoft.com/office/drawing/2014/main" id="{40CD3EB9-6D35-4D8D-A998-2485E300A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39" name="组合 225">
                <a:extLst>
                  <a:ext uri="{FF2B5EF4-FFF2-40B4-BE49-F238E27FC236}">
                    <a16:creationId xmlns:a16="http://schemas.microsoft.com/office/drawing/2014/main" id="{B9062ABD-B839-4BCB-9319-858BE1158B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40" name="AutoShape 181">
                  <a:extLst>
                    <a:ext uri="{FF2B5EF4-FFF2-40B4-BE49-F238E27FC236}">
                      <a16:creationId xmlns:a16="http://schemas.microsoft.com/office/drawing/2014/main" id="{68E3123B-1793-45FA-91E0-288D42158C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41" name="AutoShape 202">
                  <a:extLst>
                    <a:ext uri="{FF2B5EF4-FFF2-40B4-BE49-F238E27FC236}">
                      <a16:creationId xmlns:a16="http://schemas.microsoft.com/office/drawing/2014/main" id="{ABDA9137-1CE6-4E89-850A-E527D78697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34" name="Line 188">
              <a:extLst>
                <a:ext uri="{FF2B5EF4-FFF2-40B4-BE49-F238E27FC236}">
                  <a16:creationId xmlns:a16="http://schemas.microsoft.com/office/drawing/2014/main" id="{FAFA837B-964E-45A8-99AF-C3EC5EF97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35" name="组合 221">
              <a:extLst>
                <a:ext uri="{FF2B5EF4-FFF2-40B4-BE49-F238E27FC236}">
                  <a16:creationId xmlns:a16="http://schemas.microsoft.com/office/drawing/2014/main" id="{3FC8D0F5-B7F8-44DE-9F88-C98745DE1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36" name="Oval 148">
                <a:extLst>
                  <a:ext uri="{FF2B5EF4-FFF2-40B4-BE49-F238E27FC236}">
                    <a16:creationId xmlns:a16="http://schemas.microsoft.com/office/drawing/2014/main" id="{ADD14330-86C6-40A2-9171-14F92C20B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37" name="Oval 151">
                <a:extLst>
                  <a:ext uri="{FF2B5EF4-FFF2-40B4-BE49-F238E27FC236}">
                    <a16:creationId xmlns:a16="http://schemas.microsoft.com/office/drawing/2014/main" id="{56CB70F1-A27B-4B4C-ACB7-0C54F5E6E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42" name="TextBox 163">
            <a:extLst>
              <a:ext uri="{FF2B5EF4-FFF2-40B4-BE49-F238E27FC236}">
                <a16:creationId xmlns:a16="http://schemas.microsoft.com/office/drawing/2014/main" id="{79D98E14-F55F-4799-BDC7-B02FFB9AC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38" y="4698980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9.1.3</a:t>
            </a:r>
            <a:endParaRPr lang="zh-CN" altLang="en-US" dirty="0"/>
          </a:p>
        </p:txBody>
      </p:sp>
      <p:sp>
        <p:nvSpPr>
          <p:cNvPr id="43" name="TextBox 168">
            <a:hlinkClick r:id="rId7" action="ppaction://hlinksldjump"/>
            <a:extLst>
              <a:ext uri="{FF2B5EF4-FFF2-40B4-BE49-F238E27FC236}">
                <a16:creationId xmlns:a16="http://schemas.microsoft.com/office/drawing/2014/main" id="{BFC245B8-2BC3-4CD7-9A80-D57573A60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027" y="4704161"/>
            <a:ext cx="45179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类完成简单程序</a:t>
            </a:r>
          </a:p>
        </p:txBody>
      </p:sp>
      <p:grpSp>
        <p:nvGrpSpPr>
          <p:cNvPr id="44" name="组合 153">
            <a:extLst>
              <a:ext uri="{FF2B5EF4-FFF2-40B4-BE49-F238E27FC236}">
                <a16:creationId xmlns:a16="http://schemas.microsoft.com/office/drawing/2014/main" id="{0FA1D812-F24F-43CF-9420-F311D426FD94}"/>
              </a:ext>
            </a:extLst>
          </p:cNvPr>
          <p:cNvGrpSpPr>
            <a:grpSpLocks/>
          </p:cNvGrpSpPr>
          <p:nvPr/>
        </p:nvGrpSpPr>
        <p:grpSpPr bwMode="auto">
          <a:xfrm>
            <a:off x="1123642" y="5354614"/>
            <a:ext cx="6535740" cy="652952"/>
            <a:chOff x="1029300" y="5045322"/>
            <a:chExt cx="6535226" cy="652058"/>
          </a:xfrm>
        </p:grpSpPr>
        <p:grpSp>
          <p:nvGrpSpPr>
            <p:cNvPr id="45" name="组合 219">
              <a:extLst>
                <a:ext uri="{FF2B5EF4-FFF2-40B4-BE49-F238E27FC236}">
                  <a16:creationId xmlns:a16="http://schemas.microsoft.com/office/drawing/2014/main" id="{7DD3E243-9961-4495-8D90-93E4EE26F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50" name="AutoShape 218">
                <a:extLst>
                  <a:ext uri="{FF2B5EF4-FFF2-40B4-BE49-F238E27FC236}">
                    <a16:creationId xmlns:a16="http://schemas.microsoft.com/office/drawing/2014/main" id="{526F3945-20EA-4259-B8D3-D1DAF223A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  <p:grpSp>
            <p:nvGrpSpPr>
              <p:cNvPr id="51" name="组合 225">
                <a:extLst>
                  <a:ext uri="{FF2B5EF4-FFF2-40B4-BE49-F238E27FC236}">
                    <a16:creationId xmlns:a16="http://schemas.microsoft.com/office/drawing/2014/main" id="{F9D2BC05-5067-469C-A1A1-4B7BA3F7B4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52" name="AutoShape 181">
                  <a:extLst>
                    <a:ext uri="{FF2B5EF4-FFF2-40B4-BE49-F238E27FC236}">
                      <a16:creationId xmlns:a16="http://schemas.microsoft.com/office/drawing/2014/main" id="{FE6573FC-E675-4972-BF32-4D91841A0E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  <p:sp>
              <p:nvSpPr>
                <p:cNvPr id="53" name="AutoShape 202">
                  <a:extLst>
                    <a:ext uri="{FF2B5EF4-FFF2-40B4-BE49-F238E27FC236}">
                      <a16:creationId xmlns:a16="http://schemas.microsoft.com/office/drawing/2014/main" id="{6DDC009E-8482-4760-A164-B317FF4A0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itchFamily="34" charset="-127"/>
                    <a:ea typeface="Gulim" pitchFamily="34" charset="-127"/>
                  </a:endParaRPr>
                </a:p>
              </p:txBody>
            </p:sp>
          </p:grpSp>
        </p:grpSp>
        <p:sp>
          <p:nvSpPr>
            <p:cNvPr id="46" name="Line 188">
              <a:extLst>
                <a:ext uri="{FF2B5EF4-FFF2-40B4-BE49-F238E27FC236}">
                  <a16:creationId xmlns:a16="http://schemas.microsoft.com/office/drawing/2014/main" id="{A2AAC14C-6E82-47EF-B5E5-98CCE4C3E2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  <p:grpSp>
          <p:nvGrpSpPr>
            <p:cNvPr id="47" name="组合 221">
              <a:extLst>
                <a:ext uri="{FF2B5EF4-FFF2-40B4-BE49-F238E27FC236}">
                  <a16:creationId xmlns:a16="http://schemas.microsoft.com/office/drawing/2014/main" id="{B349295B-B667-4E8E-9BEE-7DE6D7B5F2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8" name="Oval 148">
                <a:extLst>
                  <a:ext uri="{FF2B5EF4-FFF2-40B4-BE49-F238E27FC236}">
                    <a16:creationId xmlns:a16="http://schemas.microsoft.com/office/drawing/2014/main" id="{574589CB-C84E-4E0E-BEAA-7DCF7FCDC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49" name="Oval 151">
                <a:extLst>
                  <a:ext uri="{FF2B5EF4-FFF2-40B4-BE49-F238E27FC236}">
                    <a16:creationId xmlns:a16="http://schemas.microsoft.com/office/drawing/2014/main" id="{1510E6C1-B382-4E9B-A871-1922F14B6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itchFamily="34" charset="-127"/>
                  <a:ea typeface="Gulim" pitchFamily="34" charset="-127"/>
                </a:endParaRPr>
              </a:p>
            </p:txBody>
          </p:sp>
        </p:grpSp>
      </p:grpSp>
      <p:sp>
        <p:nvSpPr>
          <p:cNvPr id="54" name="TextBox 163">
            <a:extLst>
              <a:ext uri="{FF2B5EF4-FFF2-40B4-BE49-F238E27FC236}">
                <a16:creationId xmlns:a16="http://schemas.microsoft.com/office/drawing/2014/main" id="{23408077-381B-4DFE-B1C9-C444C620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821" y="5472563"/>
            <a:ext cx="792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9.1.4</a:t>
            </a:r>
            <a:endParaRPr lang="zh-CN" altLang="en-US" dirty="0"/>
          </a:p>
        </p:txBody>
      </p:sp>
      <p:sp>
        <p:nvSpPr>
          <p:cNvPr id="55" name="TextBox 168">
            <a:hlinkClick r:id="rId8" action="ppaction://hlinksldjump"/>
            <a:extLst>
              <a:ext uri="{FF2B5EF4-FFF2-40B4-BE49-F238E27FC236}">
                <a16:creationId xmlns:a16="http://schemas.microsoft.com/office/drawing/2014/main" id="{1A7023F0-2AE6-48C2-A77D-BCF2B490D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946" y="5458227"/>
            <a:ext cx="4179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中管理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160157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9.1 Spring JDBC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9.1.1 Spring JDBC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30314"/>
            <a:ext cx="9144000" cy="3080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本书在前文中介绍过，传统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存在代码烦琐、表关系维护复杂、硬编码等缺陷。为了解决这些问题，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提供了改善和增强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的方案，即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模块由四个包组成，它们分别是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（核心包）、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（对象包）、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（数据源包）和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（支持包），这些包相互协作，共同支撑了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的增强主要体现在它封装了传统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并提供了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的核心类。</a:t>
            </a:r>
          </a:p>
        </p:txBody>
      </p:sp>
    </p:spTree>
    <p:extLst>
      <p:ext uri="{BB962C8B-B14F-4D97-AF65-F5344CB8AC3E}">
        <p14:creationId xmlns:p14="http://schemas.microsoft.com/office/powerpoint/2010/main" val="244137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9.1 Spring JDBC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9.1.2 JDBCTemplate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30314"/>
            <a:ext cx="9144000" cy="343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通常情况下，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类来避免传统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在实际应用中的各项问题，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类是一个模板类，同时，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中的更高层次的抽象类均在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类基础上构建。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类包含了所有操作数据库的基本方法，包括添加、删除、查询、更新等，除此之外，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类还省去了传统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中的复杂步骤，这可以让开发人员将更多精力投入到业务逻辑中。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类对象操作数据库之前，首先要为其提供数据源，数据源可以是第三方提供的，如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C3P0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6769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9.1 Spring JDBC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9.1.2 JDBCTemplate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30314"/>
            <a:ext cx="3052818" cy="3016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为了便于操作数据库，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类提供了一系列的方法，其中常用的如表所示。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在实际开发中，开发者可根据具体需要选择使用。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1B18C2-7D9F-49ED-9CC6-6DE0434B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86" y="1706407"/>
            <a:ext cx="5461609" cy="464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5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9.1 Spring JDBC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153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9.1.3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类完成简单程序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30314"/>
            <a:ext cx="9144000" cy="13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上个小节介绍了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类的常用方法，接下来通过一个案例演示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类的简单应用。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中创建数据库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语句如下所示。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87751A-9B7D-4A7D-9D3D-14BD79566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74"/>
          <a:stretch/>
        </p:blipFill>
        <p:spPr>
          <a:xfrm>
            <a:off x="984910" y="3125756"/>
            <a:ext cx="5040000" cy="16842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98DB0EF-FBBA-45EF-A475-3172B4E3324B}"/>
              </a:ext>
            </a:extLst>
          </p:cNvPr>
          <p:cNvSpPr/>
          <p:nvPr/>
        </p:nvSpPr>
        <p:spPr>
          <a:xfrm>
            <a:off x="0" y="4807207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）向数据表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添加数据，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语句如下所示。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C3DA60-AD28-4021-818B-7726F5894E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159"/>
          <a:stretch/>
        </p:blipFill>
        <p:spPr>
          <a:xfrm>
            <a:off x="984910" y="5334089"/>
            <a:ext cx="5040000" cy="34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9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011EC-05B4-4D83-872D-5E420DDC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70" y="325533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9.1 Spring JDBC</a:t>
            </a:r>
            <a:r>
              <a:rPr lang="zh-CN" altLang="en-US" sz="32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3C4468-B4FA-4508-990D-1DD5E0F8199F}"/>
              </a:ext>
            </a:extLst>
          </p:cNvPr>
          <p:cNvSpPr/>
          <p:nvPr/>
        </p:nvSpPr>
        <p:spPr>
          <a:xfrm>
            <a:off x="748562" y="1311176"/>
            <a:ext cx="7153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9.1.3 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JDBCTemplate</a:t>
            </a:r>
            <a:r>
              <a: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类完成简单程序</a:t>
            </a:r>
            <a:endParaRPr lang="en-US" altLang="zh-CN" sz="2400" b="1" dirty="0">
              <a:solidFill>
                <a:srgbClr val="2383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61004-958D-47CB-B926-5799EB67C520}"/>
              </a:ext>
            </a:extLst>
          </p:cNvPr>
          <p:cNvSpPr/>
          <p:nvPr/>
        </p:nvSpPr>
        <p:spPr>
          <a:xfrm>
            <a:off x="0" y="1730314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语句测试数据是否添加成功，运行结果如下所示。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8DB0EF-FBBA-45EF-A475-3172B4E3324B}"/>
              </a:ext>
            </a:extLst>
          </p:cNvPr>
          <p:cNvSpPr/>
          <p:nvPr/>
        </p:nvSpPr>
        <p:spPr>
          <a:xfrm>
            <a:off x="0" y="3759711"/>
            <a:ext cx="5463822" cy="26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从以上运行结果可以看出，数据添加成功。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中新建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chapter09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，将相关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包添加到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目录下，完成导包。与第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章使用的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包相比，本次需要新添加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C3P0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连接池以及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包，要导入的所有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包如图所示。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3D10FB-DFBE-402A-B410-D4192562A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64"/>
          <a:stretch/>
        </p:blipFill>
        <p:spPr>
          <a:xfrm>
            <a:off x="984910" y="2257196"/>
            <a:ext cx="5040000" cy="15025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C5354F-6C38-42DD-B724-E599AA3E9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26" y="2186821"/>
            <a:ext cx="3359187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1998</Words>
  <Application>Microsoft Office PowerPoint</Application>
  <PresentationFormat>全屏显示(4:3)</PresentationFormat>
  <Paragraphs>130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Gulim</vt:lpstr>
      <vt:lpstr>等线</vt:lpstr>
      <vt:lpstr>等线 Light</vt:lpstr>
      <vt:lpstr>微软雅黑</vt:lpstr>
      <vt:lpstr>Arial</vt:lpstr>
      <vt:lpstr>Arial Black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42</cp:revision>
  <dcterms:created xsi:type="dcterms:W3CDTF">2018-11-10T03:16:20Z</dcterms:created>
  <dcterms:modified xsi:type="dcterms:W3CDTF">2019-08-19T08:26:23Z</dcterms:modified>
</cp:coreProperties>
</file>