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IG++4rUOeevtWhhsk0i4Fq0mG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1f26d7f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1f26d7f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f26d7f7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1f26d7f7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1f26d7f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1f26d7f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f75775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4f75775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f757755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Kein Product owner -&gt; alle Verantwortlich für Kommunikation mit Kunde</a:t>
            </a:r>
            <a:endParaRPr/>
          </a:p>
        </p:txBody>
      </p:sp>
      <p:sp>
        <p:nvSpPr>
          <p:cNvPr id="262" name="Google Shape;262;g64f757755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f757755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64f757755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e300a3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62e300a3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e300a3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62e300a3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e300a3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2e300a3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f75775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64f7577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f26d7f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1f26d7f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f26d7f7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1f26d7f7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f26d7f7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1f26d7f7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406f6aca4_0_9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6406f6aca4_0_9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6406f6aca4_0_9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6406f6aca4_0_9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6406f6aca4_0_9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6406f6aca4_0_9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6406f6aca4_0_9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6406f6aca4_0_9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6406f6aca4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6406f6aca4_0_18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6406f6aca4_0_18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6406f6aca4_0_18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6406f6aca4_0_18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6406f6aca4_0_18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6406f6aca4_0_18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6406f6aca4_0_18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6406f6aca4_0_18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6406f6aca4_0_18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6406f6aca4_0_18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6406f6aca4_0_18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6406f6aca4_0_18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6406f6aca4_0_18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6406f6aca4_0_18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6406f6aca4_0_18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6406f6aca4_0_18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6406f6aca4_0_18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6406f6aca4_0_18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6406f6aca4_0_18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6406f6aca4_0_18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6406f6aca4_0_18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6406f6aca4_0_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06f6aca4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_AND_BOD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6406f6aca4_0_2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2" name="Google Shape;132;g6406f6aca4_0_2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6406f6aca4_0_2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6406f6aca4_0_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g6406f6aca4_0_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g6406f6aca4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6406f6aca4_0_211"/>
          <p:cNvSpPr txBox="1"/>
          <p:nvPr>
            <p:ph idx="2" type="body"/>
          </p:nvPr>
        </p:nvSpPr>
        <p:spPr>
          <a:xfrm>
            <a:off x="47650" y="4738450"/>
            <a:ext cx="7100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i="1" sz="1000"/>
            </a:lvl1pPr>
            <a:lvl2pPr indent="-2921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i="1" sz="1000"/>
            </a:lvl2pPr>
            <a:lvl3pPr indent="-2921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i="1" sz="1000"/>
            </a:lvl3pPr>
            <a:lvl4pPr indent="-2921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i="1" sz="1000"/>
            </a:lvl4pPr>
            <a:lvl5pPr indent="-2921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i="1" sz="1000"/>
            </a:lvl5pPr>
            <a:lvl6pPr indent="-2921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i="1" sz="1000"/>
            </a:lvl6pPr>
            <a:lvl7pPr indent="-2921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i="1" sz="1000"/>
            </a:lvl7pPr>
            <a:lvl8pPr indent="-2921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i="1" sz="1000"/>
            </a:lvl8pPr>
            <a:lvl9pPr indent="-2921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i="1" sz="1000"/>
            </a:lvl9pPr>
          </a:lstStyle>
          <a:p/>
        </p:txBody>
      </p:sp>
      <p:sp>
        <p:nvSpPr>
          <p:cNvPr id="138" name="Google Shape;138;g6406f6aca4_0_211"/>
          <p:cNvSpPr txBox="1"/>
          <p:nvPr/>
        </p:nvSpPr>
        <p:spPr>
          <a:xfrm>
            <a:off x="751275" y="5065700"/>
            <a:ext cx="6181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6406f6aca4_0_10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6406f6aca4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6406f6aca4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6406f6aca4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6406f6aca4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6406f6aca4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6406f6aca4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6406f6aca4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6406f6aca4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6406f6aca4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6406f6aca4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6406f6aca4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6406f6aca4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6406f6aca4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6406f6aca4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6406f6aca4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6406f6aca4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6406f6aca4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6406f6aca4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6406f6aca4_0_10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6406f6aca4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6406f6aca4_0_12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6406f6aca4_0_1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6406f6aca4_0_1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6406f6aca4_0_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6406f6aca4_0_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6406f6aca4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6406f6aca4_0_12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6406f6aca4_0_1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6406f6aca4_0_1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6406f6aca4_0_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6406f6aca4_0_1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6406f6aca4_0_1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6406f6aca4_0_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6406f6aca4_0_1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6406f6aca4_0_1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6406f6aca4_0_1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6406f6aca4_0_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6406f6aca4_0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6406f6aca4_0_1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6406f6aca4_0_1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6406f6aca4_0_1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6406f6aca4_0_14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6406f6aca4_0_14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6406f6aca4_0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6406f6aca4_0_15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6406f6aca4_0_15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6406f6aca4_0_15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6406f6aca4_0_15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6406f6aca4_0_15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6406f6aca4_0_15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6406f6aca4_0_15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6406f6aca4_0_15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6406f6aca4_0_15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6406f6aca4_0_15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6406f6aca4_0_15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6406f6aca4_0_15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6406f6aca4_0_15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6406f6aca4_0_15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6406f6aca4_0_15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6406f6aca4_0_15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6406f6aca4_0_15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6406f6aca4_0_15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6406f6aca4_0_15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6406f6aca4_0_15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6406f6aca4_0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6406f6aca4_0_17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6406f6aca4_0_17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6406f6aca4_0_17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6406f6aca4_0_17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6406f6aca4_0_17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6406f6aca4_0_17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6406f6aca4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6406f6aca4_0_18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6406f6aca4_0_18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6406f6aca4_0_18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6406f6aca4_0_18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6406f6aca4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406f6aca4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6406f6aca4_0_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6406f6aca4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nsulteer.com/de/menu/blog/LeSS-SAFe-DAD-agile-Frameworks/" TargetMode="External"/><Relationship Id="rId4" Type="http://schemas.openxmlformats.org/officeDocument/2006/relationships/hyperlink" Target="https://disciplinedagiledelivery.com/introduction-to-dad/" TargetMode="External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3537150" y="1578399"/>
            <a:ext cx="5017500" cy="2039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Übersicht und Vergleich von Prozessmodellen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Team: TerribleForce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f26d7f7d_1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Scrum</a:t>
            </a:r>
            <a:r>
              <a:rPr lang="en-US"/>
              <a:t>: Kurzbeschrieb</a:t>
            </a:r>
            <a:endParaRPr/>
          </a:p>
        </p:txBody>
      </p:sp>
      <p:sp>
        <p:nvSpPr>
          <p:cNvPr id="234" name="Google Shape;234;g61f26d7f7d_1_0"/>
          <p:cNvSpPr txBox="1"/>
          <p:nvPr>
            <p:ph idx="1" type="body"/>
          </p:nvPr>
        </p:nvSpPr>
        <p:spPr>
          <a:xfrm>
            <a:off x="1297500" y="1307850"/>
            <a:ext cx="34449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agiles</a:t>
            </a:r>
            <a:r>
              <a:rPr lang="en-US"/>
              <a:t> (iteratives) Prozessmodell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Gesamter Entwicklungsprozess wird in einer Iteration (Sprint) durchgeführt (Design, Implementation, Test)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Jede Iteration hat ein definiertes Ziel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Durch Unterteilung der Requirements wird die Komplexität von grossen Anforderungen gezielt verringert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Zwischenresultate dienen als Referenz für die Weiterentwicklung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Die Software ist nach jedem Sprint “potentially shippable” (auslieferbar)</a:t>
            </a:r>
            <a:endParaRPr/>
          </a:p>
        </p:txBody>
      </p:sp>
      <p:sp>
        <p:nvSpPr>
          <p:cNvPr id="235" name="Google Shape;235;g61f26d7f7d_1_0"/>
          <p:cNvSpPr txBox="1"/>
          <p:nvPr>
            <p:ph idx="2" type="body"/>
          </p:nvPr>
        </p:nvSpPr>
        <p:spPr>
          <a:xfrm>
            <a:off x="0" y="4535757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Quelle: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https://de.wikipedia.org/wiki/Scrum</a:t>
            </a:r>
            <a:br>
              <a:rPr lang="en-US"/>
            </a:br>
            <a:endParaRPr/>
          </a:p>
        </p:txBody>
      </p:sp>
      <p:pic>
        <p:nvPicPr>
          <p:cNvPr id="236" name="Google Shape;236;g61f26d7f7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0" y="1307850"/>
            <a:ext cx="4096799" cy="288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f26d7f7d_1_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Scrum</a:t>
            </a:r>
            <a:r>
              <a:rPr lang="en-US"/>
              <a:t>: Einsatzgebiet</a:t>
            </a:r>
            <a:endParaRPr/>
          </a:p>
        </p:txBody>
      </p:sp>
      <p:sp>
        <p:nvSpPr>
          <p:cNvPr id="242" name="Google Shape;242;g61f26d7f7d_1_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Scrum stammt aus der Softwareentwicklung und versucht komplexe Probleme in Teilschritte zu unterteilen, um auch spät in Projekten auf ändernde Anforderungen zu reagieren.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Scrum eignet sich für schnell verändernde Produkte, Anforderungen und Prioritäten, die möglichst rasch auf den Markt gebracht werden sollen.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Die iterative Vorgehensweise von Scrum unterteilt das Projekt in kleinere Aufgaben, um die Komplexität des Gesamten vereinfacht abzubilden.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Scrum wird vor allem in der Softwareentwicklung eingesetzt. Sowohl dynamische Klein-, wie auch etablierte Grossunternehmen verwenden Scrum in teilweise abgewandelter Form.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Projekte, die eine hohe Anpassungsfähigkeit und starke Involvierung von </a:t>
            </a:r>
            <a:r>
              <a:rPr lang="en-US"/>
              <a:t>Endbenutzern</a:t>
            </a:r>
            <a:r>
              <a:rPr lang="en-US"/>
              <a:t> benötigen eignen sich optimal für Scrum.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43" name="Google Shape;243;g61f26d7f7d_1_9"/>
          <p:cNvSpPr txBox="1"/>
          <p:nvPr>
            <p:ph idx="2" type="body"/>
          </p:nvPr>
        </p:nvSpPr>
        <p:spPr>
          <a:xfrm>
            <a:off x="0" y="4535100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n-US"/>
              <a:t>Quellen:</a:t>
            </a:r>
            <a:br>
              <a:rPr lang="en-US"/>
            </a:br>
            <a:r>
              <a:rPr lang="en-US"/>
              <a:t>- </a:t>
            </a:r>
            <a:r>
              <a:rPr lang="en-US"/>
              <a:t>https://de.wikipedia.org/wiki/Scrum</a:t>
            </a:r>
            <a:br>
              <a:rPr i="1" lang="en-US"/>
            </a:br>
            <a:r>
              <a:rPr i="1" lang="en-US"/>
              <a:t>-</a:t>
            </a:r>
            <a:r>
              <a:rPr lang="en-US"/>
              <a:t> http://agiles-projektmanagement.org/scrum-vorteile-nachteile/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f26d7f7d_1_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Scrum</a:t>
            </a:r>
            <a:r>
              <a:rPr lang="en-US"/>
              <a:t>: Vor- und Nachteile</a:t>
            </a:r>
            <a:endParaRPr/>
          </a:p>
        </p:txBody>
      </p:sp>
      <p:sp>
        <p:nvSpPr>
          <p:cNvPr id="249" name="Google Shape;249;g61f26d7f7d_1_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Vorteile: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Starke Involvierung von Benutzern möglich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Erste Ergebnisse sind früh verfügbar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Hohe Anpassungsfähigkeit durch stetige Evaluation der Prioritäten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Unsicherheiten müssen nicht von Beginn weg geklärt werden</a:t>
            </a:r>
            <a:endParaRPr/>
          </a:p>
        </p:txBody>
      </p:sp>
      <p:sp>
        <p:nvSpPr>
          <p:cNvPr id="250" name="Google Shape;250;g61f26d7f7d_1_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Nachteile: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Langzeitplanung ist schwierig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Grosser Kommunikationsaufwand nötig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Skalierung ist aufwändig und schwierig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Klassische Unternehmensstrukturen können mit Scrum nicht mehr durchgesetzt werden</a:t>
            </a:r>
            <a:endParaRPr/>
          </a:p>
        </p:txBody>
      </p:sp>
      <p:sp>
        <p:nvSpPr>
          <p:cNvPr id="251" name="Google Shape;251;g61f26d7f7d_1_15"/>
          <p:cNvSpPr txBox="1"/>
          <p:nvPr/>
        </p:nvSpPr>
        <p:spPr>
          <a:xfrm>
            <a:off x="0" y="4533546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Quellen: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https://de.wikipedia.org/wiki/Scrum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http://agiles-projektmanagement.org/scrum-vorteile-nachteile/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4f7577554_1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XP</a:t>
            </a:r>
            <a:r>
              <a:rPr lang="en-US"/>
              <a:t>: Kurzbeschrieb</a:t>
            </a:r>
            <a:endParaRPr/>
          </a:p>
        </p:txBody>
      </p:sp>
      <p:sp>
        <p:nvSpPr>
          <p:cNvPr id="257" name="Google Shape;257;g64f7577554_1_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iteratives, inkrementelles Prozessmodell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Sämtliche Rituale werden in verschiedenen Zyklen abgebildet (siehe Grafik)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Änderungen am Projekt werden als natürlich betrachtet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Testen von Requirements und Code ist ein essentieller Bestandteil von XP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Legt grossen Wert auf die Involvierung und Rückmeldung des Kunden</a:t>
            </a:r>
            <a:endParaRPr/>
          </a:p>
        </p:txBody>
      </p:sp>
      <p:sp>
        <p:nvSpPr>
          <p:cNvPr id="258" name="Google Shape;258;g64f7577554_1_0"/>
          <p:cNvSpPr txBox="1"/>
          <p:nvPr>
            <p:ph idx="2" type="body"/>
          </p:nvPr>
        </p:nvSpPr>
        <p:spPr>
          <a:xfrm>
            <a:off x="0" y="4700525"/>
            <a:ext cx="9005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sz="1000"/>
              <a:t>Quelle:</a:t>
            </a:r>
            <a:br>
              <a:rPr lang="en-US" sz="1000"/>
            </a:br>
            <a:r>
              <a:rPr lang="en-US" sz="1000"/>
              <a:t>- </a:t>
            </a:r>
            <a:r>
              <a:rPr i="1" lang="en-US" sz="1000"/>
              <a:t>https://de.wikipedia.org/wiki/Extreme_Programming</a:t>
            </a:r>
            <a:endParaRPr/>
          </a:p>
        </p:txBody>
      </p:sp>
      <p:pic>
        <p:nvPicPr>
          <p:cNvPr id="259" name="Google Shape;259;g64f757755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550" y="1307850"/>
            <a:ext cx="3362861" cy="308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f7577554_1_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XP</a:t>
            </a:r>
            <a:r>
              <a:rPr lang="en-US"/>
              <a:t>: Einsatzgebiet</a:t>
            </a:r>
            <a:endParaRPr/>
          </a:p>
        </p:txBody>
      </p:sp>
      <p:sp>
        <p:nvSpPr>
          <p:cNvPr id="265" name="Google Shape;265;g64f7577554_1_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XP stammt aus der Software Entwicklung, um Kosten zu senken und die time-to-market zu senken.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XP beschreibt vier Haupttätigkeiten (Listening, Designing, </a:t>
            </a:r>
            <a:r>
              <a:rPr lang="en-US"/>
              <a:t>Coding, Testing</a:t>
            </a:r>
            <a:r>
              <a:rPr lang="en-US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Bei der Anwendung von XP sollen vor allem die Entwicklungskosten gesenkt und die Entwicklungszeit verkürzt werden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Wird vor allem für kleinere Projekte verwendet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Skalierung ist möglich und wurde bisher mit bis zu 60 Personen erfolgreich durchgeführt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Eignet sich sowohl für kleine, wie auch grosse, etablierte Unternehmen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Eine Einführung mit vielen Junior Entwicklern wird nicht empfohlen, da viele Grundkonzepte des </a:t>
            </a:r>
            <a:r>
              <a:rPr lang="en-US"/>
              <a:t>Software Designs</a:t>
            </a:r>
            <a:r>
              <a:rPr lang="en-US"/>
              <a:t> vorausgesetzt werden</a:t>
            </a:r>
            <a:endParaRPr/>
          </a:p>
        </p:txBody>
      </p:sp>
      <p:sp>
        <p:nvSpPr>
          <p:cNvPr id="266" name="Google Shape;266;g64f7577554_1_7"/>
          <p:cNvSpPr txBox="1"/>
          <p:nvPr>
            <p:ph idx="2" type="body"/>
          </p:nvPr>
        </p:nvSpPr>
        <p:spPr>
          <a:xfrm>
            <a:off x="0" y="4700527"/>
            <a:ext cx="900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0" lang="en-US"/>
              <a:t>Quelle:</a:t>
            </a:r>
            <a:br>
              <a:rPr lang="en-US"/>
            </a:br>
            <a:r>
              <a:rPr lang="en-US"/>
              <a:t>- https://de.wikipedia.org/wiki/Extreme_Programming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f7577554_1_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XP</a:t>
            </a:r>
            <a:r>
              <a:rPr lang="en-US"/>
              <a:t>: Vor- und Nachteile</a:t>
            </a:r>
            <a:endParaRPr/>
          </a:p>
        </p:txBody>
      </p:sp>
      <p:sp>
        <p:nvSpPr>
          <p:cNvPr id="272" name="Google Shape;272;g64f7577554_1_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Vorteile: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Schnellere Entwicklung durch Zyklen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Kundennähe durch Involvierung und Feedback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Kurze Zyklen ermöglichen schnelle, späte Changes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Funktioniert für grosse und kleine Projekte</a:t>
            </a:r>
            <a:endParaRPr/>
          </a:p>
        </p:txBody>
      </p:sp>
      <p:sp>
        <p:nvSpPr>
          <p:cNvPr id="273" name="Google Shape;273;g64f7577554_1_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Nachteile: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Wert von Dokumentation ist gering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Funktioniert nur mit Senior Developers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Viele Rituale  = Hohe Administrationskosten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Ineffizient durch mehrfache Veränderung desselben Codes</a:t>
            </a:r>
            <a:endParaRPr/>
          </a:p>
        </p:txBody>
      </p:sp>
      <p:sp>
        <p:nvSpPr>
          <p:cNvPr id="274" name="Google Shape;274;g64f7577554_1_19"/>
          <p:cNvSpPr txBox="1"/>
          <p:nvPr>
            <p:ph idx="2" type="body"/>
          </p:nvPr>
        </p:nvSpPr>
        <p:spPr>
          <a:xfrm>
            <a:off x="0" y="4622825"/>
            <a:ext cx="9005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n-US"/>
              <a:t>Quellen: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https://de.wikipedia.org/wiki/Extreme_Programming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e300a322_0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DaD</a:t>
            </a:r>
            <a:r>
              <a:rPr lang="en-US"/>
              <a:t>: Kurzbeschrieb</a:t>
            </a:r>
            <a:endParaRPr/>
          </a:p>
        </p:txBody>
      </p:sp>
      <p:sp>
        <p:nvSpPr>
          <p:cNvPr id="280" name="Google Shape;280;g62e300a322_0_12"/>
          <p:cNvSpPr txBox="1"/>
          <p:nvPr>
            <p:ph idx="1" type="body"/>
          </p:nvPr>
        </p:nvSpPr>
        <p:spPr>
          <a:xfrm>
            <a:off x="1297500" y="1307850"/>
            <a:ext cx="34449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Adaptives (hybrides) agiles Prozessmodell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Verwendet Ansätze von mehreren agilen, wie auch klassischen Projektmanagementmethoden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Flexibles Modell, dass verschiedene Ansätze (Lifecycles) zur Verfügung stellt (bspw. Agile, Lean, Continous, etc.)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Beinhaltet primäre und sekundäre Rollen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Ziel Getriebenes</a:t>
            </a:r>
            <a:r>
              <a:rPr lang="en-US"/>
              <a:t> Prozessmodell</a:t>
            </a:r>
            <a:endParaRPr/>
          </a:p>
        </p:txBody>
      </p:sp>
      <p:sp>
        <p:nvSpPr>
          <p:cNvPr id="281" name="Google Shape;281;g62e300a322_0_12"/>
          <p:cNvSpPr txBox="1"/>
          <p:nvPr>
            <p:ph idx="2" type="body"/>
          </p:nvPr>
        </p:nvSpPr>
        <p:spPr>
          <a:xfrm>
            <a:off x="0" y="4363048"/>
            <a:ext cx="9005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Quelle:</a:t>
            </a:r>
            <a:br>
              <a:rPr lang="en-US"/>
            </a:b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https://www.consulteer.com/de/menu/blog/LeSS-SAFe-DAD-agile-Frameworks/</a:t>
            </a:r>
            <a:br>
              <a:rPr lang="en-US"/>
            </a:b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https://disciplinedagiledelivery.com/introduction-to-dad/</a:t>
            </a:r>
            <a:endParaRPr/>
          </a:p>
        </p:txBody>
      </p:sp>
      <p:pic>
        <p:nvPicPr>
          <p:cNvPr id="282" name="Google Shape;282;g62e300a322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07850"/>
            <a:ext cx="4339251" cy="173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e300a322_0_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DaD</a:t>
            </a:r>
            <a:r>
              <a:rPr lang="en-US"/>
              <a:t>: Einsatzgebiet</a:t>
            </a:r>
            <a:endParaRPr/>
          </a:p>
        </p:txBody>
      </p:sp>
      <p:sp>
        <p:nvSpPr>
          <p:cNvPr id="288" name="Google Shape;288;g62e300a322_0_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DaD kombiniert verschiedene agile und klassische Methoden und bietet dadurch sehr grosse Flexibilität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Sehr gut geeignet für etablierte Unternehmen mit klaren Strukturen, da ein Grossteil davon durch die primären Rollen von DaD erhalten bleibt.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Wird von grossen Unternehmen verwendet um die agile Entwicklung mit strategischen Zielen und dynamisch gewachsenen Unternehmensstrukturen zu vereinbaren.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Kann iterativ, wie auch progressiv verwendet werden.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Wird oft für Grossprojekte verwendet, da es einfach und adaptiv skalierbar ist, vor allem weil die verschiedenen Lifecycles kombiniert werden können.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89" name="Google Shape;289;g62e300a322_0_19"/>
          <p:cNvSpPr txBox="1"/>
          <p:nvPr>
            <p:ph idx="2" type="body"/>
          </p:nvPr>
        </p:nvSpPr>
        <p:spPr>
          <a:xfrm>
            <a:off x="0" y="4535100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n-US"/>
              <a:t>Quellen:</a:t>
            </a:r>
            <a:br>
              <a:rPr lang="en-US"/>
            </a:br>
            <a:r>
              <a:rPr lang="en-US"/>
              <a:t>- </a:t>
            </a:r>
            <a:r>
              <a:rPr lang="en-US"/>
              <a:t>https://en.wikipedia.org/wiki/Disciplined_agile_delivery</a:t>
            </a:r>
            <a:br>
              <a:rPr i="1" lang="en-US"/>
            </a:br>
            <a:r>
              <a:rPr i="1" lang="en-US"/>
              <a:t>-</a:t>
            </a:r>
            <a:r>
              <a:rPr lang="en-US"/>
              <a:t> </a:t>
            </a:r>
            <a:r>
              <a:rPr lang="en-US"/>
              <a:t>https://disciplinedagiledelivery.com/introduction-to-dad/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e300a322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DaD</a:t>
            </a:r>
            <a:r>
              <a:rPr lang="en-US"/>
              <a:t>: Vor- und Nachteile</a:t>
            </a:r>
            <a:endParaRPr/>
          </a:p>
        </p:txBody>
      </p:sp>
      <p:sp>
        <p:nvSpPr>
          <p:cNvPr id="295" name="Google Shape;295;g62e300a322_0_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Vorteile: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Menschen stehen im Vordergrund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Berücksichtigt den kompletten Lebenszyklus von Software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Einfach Plan- und skalierbar durch Meilensteine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Kombination von verschiedenen agilen/klassischen Methoden bietet grosse Flexibilität</a:t>
            </a:r>
            <a:endParaRPr/>
          </a:p>
        </p:txBody>
      </p:sp>
      <p:sp>
        <p:nvSpPr>
          <p:cNvPr id="296" name="Google Shape;296;g62e300a322_0_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Nachteile: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Framework gibt viele Vorgaben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Grosse Komplexität durch die verschiedenen Möglichkeiten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Passende Lifecyclemethoden zu finden braucht eine detaillierte, zeitintensive Analyse der bestehenden Unternehmensstrukturen</a:t>
            </a:r>
            <a:endParaRPr/>
          </a:p>
        </p:txBody>
      </p:sp>
      <p:sp>
        <p:nvSpPr>
          <p:cNvPr id="297" name="Google Shape;297;g62e300a322_0_5"/>
          <p:cNvSpPr txBox="1"/>
          <p:nvPr/>
        </p:nvSpPr>
        <p:spPr>
          <a:xfrm>
            <a:off x="0" y="4533546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Quellen: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https://en.wikipedia.org/wiki/Disciplined_agile_delivery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https://www.mosaiic.com/blog/2018/06/05/disciplined-agile-delivery/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Übersicht: Prozessmodelle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877600" y="46308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451" y="1796280"/>
            <a:ext cx="1460863" cy="86704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1316420" y="1481399"/>
            <a:ext cx="810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Wasserfall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173" y="1809491"/>
            <a:ext cx="1719216" cy="85960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4550200" y="1481399"/>
            <a:ext cx="810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Scrum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1297500" y="993990"/>
            <a:ext cx="210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Lineare Prozessmodelle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4550200" y="976833"/>
            <a:ext cx="219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Agile Prozessmodelle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8451" y="3092174"/>
            <a:ext cx="2102153" cy="11370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1316419" y="2707491"/>
            <a:ext cx="81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V-Modell</a:t>
            </a:r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9173" y="3098880"/>
            <a:ext cx="1599087" cy="158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4572000" y="2726352"/>
            <a:ext cx="19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XP (Extreme Programming)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5377" y="3097202"/>
            <a:ext cx="1431994" cy="15895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6466404" y="2728833"/>
            <a:ext cx="19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DaD (Disciplined agile delivery)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0" y="4535100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Lato"/>
              <a:buNone/>
            </a:pP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Quellen: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http://de.wikipedia.org/wiki/Wasserfallmodell  	/Extreme_Programming	/Disciplined_agile_delivery	/Scrum	/V-Modell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http://disciplinedagiledelivery.com/introduction-to-dad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f7577554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Übersicht: Prozessmodelle</a:t>
            </a:r>
            <a:endParaRPr/>
          </a:p>
        </p:txBody>
      </p:sp>
      <p:sp>
        <p:nvSpPr>
          <p:cNvPr id="169" name="Google Shape;169;g64f7577554_0_0"/>
          <p:cNvSpPr txBox="1"/>
          <p:nvPr/>
        </p:nvSpPr>
        <p:spPr>
          <a:xfrm>
            <a:off x="877600" y="46308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g64f7577554_0_0"/>
          <p:cNvSpPr txBox="1"/>
          <p:nvPr/>
        </p:nvSpPr>
        <p:spPr>
          <a:xfrm>
            <a:off x="1316420" y="1481399"/>
            <a:ext cx="810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Wasserfall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64f7577554_0_0"/>
          <p:cNvSpPr txBox="1"/>
          <p:nvPr/>
        </p:nvSpPr>
        <p:spPr>
          <a:xfrm>
            <a:off x="4550200" y="1481399"/>
            <a:ext cx="810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Scrum</a:t>
            </a:r>
            <a:endParaRPr/>
          </a:p>
        </p:txBody>
      </p:sp>
      <p:sp>
        <p:nvSpPr>
          <p:cNvPr id="172" name="Google Shape;172;g64f7577554_0_0"/>
          <p:cNvSpPr txBox="1"/>
          <p:nvPr/>
        </p:nvSpPr>
        <p:spPr>
          <a:xfrm>
            <a:off x="1297500" y="993990"/>
            <a:ext cx="210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Lineare Prozessmodelle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64f7577554_0_0"/>
          <p:cNvSpPr txBox="1"/>
          <p:nvPr/>
        </p:nvSpPr>
        <p:spPr>
          <a:xfrm>
            <a:off x="4550200" y="976833"/>
            <a:ext cx="219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Agile Prozessmodelle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64f7577554_0_0"/>
          <p:cNvSpPr txBox="1"/>
          <p:nvPr/>
        </p:nvSpPr>
        <p:spPr>
          <a:xfrm>
            <a:off x="1316419" y="2707491"/>
            <a:ext cx="81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V-Modell</a:t>
            </a:r>
            <a:endParaRPr/>
          </a:p>
        </p:txBody>
      </p:sp>
      <p:sp>
        <p:nvSpPr>
          <p:cNvPr id="175" name="Google Shape;175;g64f7577554_0_0"/>
          <p:cNvSpPr txBox="1"/>
          <p:nvPr/>
        </p:nvSpPr>
        <p:spPr>
          <a:xfrm>
            <a:off x="4572000" y="2726352"/>
            <a:ext cx="19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XP (Extreme Programming)</a:t>
            </a:r>
            <a:endParaRPr/>
          </a:p>
        </p:txBody>
      </p:sp>
      <p:sp>
        <p:nvSpPr>
          <p:cNvPr id="176" name="Google Shape;176;g64f7577554_0_0"/>
          <p:cNvSpPr txBox="1"/>
          <p:nvPr/>
        </p:nvSpPr>
        <p:spPr>
          <a:xfrm>
            <a:off x="6466404" y="2728833"/>
            <a:ext cx="19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DaD (Disciplined agile delivery)</a:t>
            </a:r>
            <a:endParaRPr/>
          </a:p>
        </p:txBody>
      </p:sp>
      <p:sp>
        <p:nvSpPr>
          <p:cNvPr id="177" name="Google Shape;177;g64f7577554_0_0"/>
          <p:cNvSpPr txBox="1"/>
          <p:nvPr/>
        </p:nvSpPr>
        <p:spPr>
          <a:xfrm>
            <a:off x="0" y="4535100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Lato"/>
              <a:buNone/>
            </a:pP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Quellen: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http://de.wikipedia.org/wiki/Wasserfallmodell  	/Extreme_Programming	/Disciplined_agile_delivery	/Scrum	/V-Modell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http://disciplinedagiledelivery.com/introduction-to-dad</a:t>
            </a:r>
            <a:endParaRPr/>
          </a:p>
        </p:txBody>
      </p:sp>
      <p:sp>
        <p:nvSpPr>
          <p:cNvPr id="178" name="Google Shape;178;g64f7577554_0_0"/>
          <p:cNvSpPr txBox="1"/>
          <p:nvPr/>
        </p:nvSpPr>
        <p:spPr>
          <a:xfrm>
            <a:off x="1389000" y="1737050"/>
            <a:ext cx="2466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aufeinander folgende Projektphasen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Resultate eine Phase sind bindend für die nächste Phase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64f7577554_0_0"/>
          <p:cNvSpPr txBox="1"/>
          <p:nvPr/>
        </p:nvSpPr>
        <p:spPr>
          <a:xfrm>
            <a:off x="1389000" y="2971625"/>
            <a:ext cx="2466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ähnlich dem Wasserfallmodell in aufeinander folgenden Phasen strukturiert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ergänzt die Entwicklungsphasen mit dazugehörigen Testphasen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64f7577554_0_0"/>
          <p:cNvSpPr txBox="1"/>
          <p:nvPr/>
        </p:nvSpPr>
        <p:spPr>
          <a:xfrm>
            <a:off x="4630875" y="1737050"/>
            <a:ext cx="2844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teilt den Entwicklungsprozess in mehrere aufeinanderfolgende Phasen, sog. Sprints, auf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eder Sprint liefert Zwischenergebnisse, anhand dieser die nächste Phase geplant wird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g64f7577554_0_0"/>
          <p:cNvSpPr txBox="1"/>
          <p:nvPr/>
        </p:nvSpPr>
        <p:spPr>
          <a:xfrm>
            <a:off x="4630875" y="2971625"/>
            <a:ext cx="16827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das Lösen einer Programmieraufgabe steht im Vordergrund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nähert sich in kleinen Schritten den Anforderungen des Kunden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64f7577554_0_0"/>
          <p:cNvSpPr txBox="1"/>
          <p:nvPr/>
        </p:nvSpPr>
        <p:spPr>
          <a:xfrm>
            <a:off x="6565500" y="2971625"/>
            <a:ext cx="16827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vereint  Methoden von mehreren Prozessmodellen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 skalierbar und eignet sich somit für Grossprojekte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Wasserfall: Kurzbeschrieb</a:t>
            </a:r>
            <a:endParaRPr/>
          </a:p>
        </p:txBody>
      </p:sp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lineares (nicht iteratives) Prozessmodell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aufeinander folgende Projektphasen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Resultate einer Phase gehen als bindende Vorgaben in die nächsttiefere Phase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Jede Phase hat definierte Start- und Endpunkte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Eine Phase wird mit einem Meilenstein abgeschlossen und im Rahmen des Projektmamangements verabschiedet</a:t>
            </a:r>
            <a:endParaRPr/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1479" y="1652978"/>
            <a:ext cx="3697629" cy="277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"/>
          <p:cNvSpPr txBox="1"/>
          <p:nvPr>
            <p:ph idx="2" type="body"/>
          </p:nvPr>
        </p:nvSpPr>
        <p:spPr>
          <a:xfrm>
            <a:off x="0" y="4535757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Quelle: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https://de.wikipedia.org/wiki/Wasserfallmodell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Wasserfall: Einsatzgebiet</a:t>
            </a:r>
            <a:endParaRPr/>
          </a:p>
        </p:txBody>
      </p:sp>
      <p:sp>
        <p:nvSpPr>
          <p:cNvPr id="196" name="Google Shape;19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Wasserfall entstammt aus dem Bau- und Produktionsprozess, wo späte Änderungen sehr teuer oder sogar unmöglich sind.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Wasserfall eignet sich also vor allem für Projekte  wo sich Anforderungen, Leistungen und Abläufe in der Planungsphase präzise beschreiben lassen.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Das Wasserfallmodell eignet sich für grosse Projekte welche mehrere Stufen bzw. Phasen unterteilt werden können.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Wasserfall wird vor Allem in Unternehmen mit hierarchisch geprägten Strukturen eingesetzt.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Projekte, die sehr konstante Anforderungen aufweisen und keine kurzfristige Änderungen benötigen sind für Wasserfall sehr geeignet.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7" name="Google Shape;197;p4"/>
          <p:cNvSpPr txBox="1"/>
          <p:nvPr>
            <p:ph idx="2" type="body"/>
          </p:nvPr>
        </p:nvSpPr>
        <p:spPr>
          <a:xfrm>
            <a:off x="0" y="4535100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n-US"/>
              <a:t>Quellen: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http://de.wikipedia.org/wiki/Wasserfallmodell</a:t>
            </a:r>
            <a:br>
              <a:rPr i="1" lang="en-US"/>
            </a:br>
            <a:r>
              <a:rPr i="1" lang="en-US"/>
              <a:t>- </a:t>
            </a:r>
            <a:r>
              <a:rPr lang="en-US"/>
              <a:t>https://www.pinuts.de/blog/webstrategie/projektmanagement-wasserfall-gegen-scrum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Wasserfall: Vor- und Nachteile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Vorteile: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Hohe Planungssicherheit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Strukturiertes Vorgehen</a:t>
            </a:r>
            <a:endParaRPr/>
          </a:p>
        </p:txBody>
      </p:sp>
      <p:sp>
        <p:nvSpPr>
          <p:cNvPr id="204" name="Google Shape;20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Nachteile: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Mangelnde Flexibilität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Änderungen nach Abschluss einer Phase sind nicht oder nur sehr schwierig umzusetzen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Ergebnis ist erst sehr spät im Projekt sichtbar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Sehr hoher Konzeptionsaufwand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0" y="4533546"/>
            <a:ext cx="9005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Quellen: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http://de.wikipedia.org/wiki/Wasserfallmodell</a:t>
            </a:r>
            <a:b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1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https://www.pinuts.de/blog/webstrategie/projektmanagement-wasserfall-gegen-scrum</a:t>
            </a:r>
            <a:br>
              <a:rPr b="0" i="0" lang="en-US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f26d7f7d_2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V-Modell</a:t>
            </a:r>
            <a:r>
              <a:rPr lang="en-US"/>
              <a:t>: Kurzbeschrieb</a:t>
            </a:r>
            <a:endParaRPr/>
          </a:p>
        </p:txBody>
      </p:sp>
      <p:sp>
        <p:nvSpPr>
          <p:cNvPr id="211" name="Google Shape;211;g61f26d7f7d_2_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lineares (nicht iteratives) Prozessmodell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aufeinander folgende Projektphasen ähnlich dem Wasserfallmodell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jeder Entwicklungsphase wird eine Testphase zugeordnet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auf der linken Seite des “V” werden die technischen Spezifikationen immer tiefer detailliert bis zur Implementierung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auf der rechten Seite stehen die Tests, mit welchen gegen die Spezifikationen der linken Seite getestet wird</a:t>
            </a:r>
            <a:endParaRPr/>
          </a:p>
        </p:txBody>
      </p:sp>
      <p:pic>
        <p:nvPicPr>
          <p:cNvPr id="212" name="Google Shape;212;g61f26d7f7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2" y="1756276"/>
            <a:ext cx="4309602" cy="233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61f26d7f7d_2_0"/>
          <p:cNvSpPr txBox="1"/>
          <p:nvPr>
            <p:ph idx="2" type="body"/>
          </p:nvPr>
        </p:nvSpPr>
        <p:spPr>
          <a:xfrm>
            <a:off x="0" y="4700525"/>
            <a:ext cx="9005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sz="1000"/>
              <a:t>Quelle:</a:t>
            </a:r>
            <a:br>
              <a:rPr lang="en-US" sz="1000"/>
            </a:br>
            <a:r>
              <a:rPr lang="en-US" sz="1000"/>
              <a:t>- </a:t>
            </a:r>
            <a:r>
              <a:rPr i="1" lang="en-US" sz="1000"/>
              <a:t>https://de.wikipedia.org/wiki/V-Modell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f26d7f7d_2_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V-Modell</a:t>
            </a:r>
            <a:r>
              <a:rPr lang="en-US"/>
              <a:t>: Einsatzgebiet</a:t>
            </a:r>
            <a:endParaRPr/>
          </a:p>
        </p:txBody>
      </p:sp>
      <p:sp>
        <p:nvSpPr>
          <p:cNvPr id="219" name="Google Shape;219;g61f26d7f7d_2_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das V-Modell basiert auf dem Wasserfallmodell und erweitert dieses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es wird empfohlen das Modell in der Entwicklung von mechatronischen System einzusetzen.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das V-Modell eignet sich gut um ein grosses System in Teilsysteme zu zerlegen, welche im Rahmen der Integration wieder zusammengesetzt werden. Somit eignet sich das Modell für grosse und umfassende Projekte.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das V-Modell findet vorrangig im deutschsprachigen Raum Verwendung, im Bereich öffentliche Hand.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Das W-Modell erweitert das V-Modell um eine vorgezogene Testphase mit Simulationsprozessen und statistischen Methoden.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0" name="Google Shape;220;g61f26d7f7d_2_7"/>
          <p:cNvSpPr txBox="1"/>
          <p:nvPr>
            <p:ph idx="2" type="body"/>
          </p:nvPr>
        </p:nvSpPr>
        <p:spPr>
          <a:xfrm>
            <a:off x="0" y="4700527"/>
            <a:ext cx="900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0" lang="en-US"/>
              <a:t>Quelle: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https://de.wikipedia.org/wiki/V-Modell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f26d7f7d_2_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V-Modell</a:t>
            </a:r>
            <a:r>
              <a:rPr lang="en-US"/>
              <a:t>: Vor- und Nachteile</a:t>
            </a:r>
            <a:endParaRPr/>
          </a:p>
        </p:txBody>
      </p:sp>
      <p:sp>
        <p:nvSpPr>
          <p:cNvPr id="226" name="Google Shape;226;g61f26d7f7d_2_1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Vorteile: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Umfassendes Modell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Integriert viele Aspekte des Entwicklungsprozesses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Erweiterbar und anpassbar</a:t>
            </a:r>
            <a:endParaRPr/>
          </a:p>
        </p:txBody>
      </p:sp>
      <p:sp>
        <p:nvSpPr>
          <p:cNvPr id="227" name="Google Shape;227;g61f26d7f7d_2_1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Nachteile: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Zu allgemein und generisch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Nicht für kleine Projekte geeignet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Hoher Dokumentationsaufwand</a:t>
            </a:r>
            <a:endParaRPr/>
          </a:p>
        </p:txBody>
      </p:sp>
      <p:sp>
        <p:nvSpPr>
          <p:cNvPr id="228" name="Google Shape;228;g61f26d7f7d_2_13"/>
          <p:cNvSpPr txBox="1"/>
          <p:nvPr>
            <p:ph idx="2" type="body"/>
          </p:nvPr>
        </p:nvSpPr>
        <p:spPr>
          <a:xfrm>
            <a:off x="0" y="4431575"/>
            <a:ext cx="9005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n-US"/>
              <a:t>Quellen:</a:t>
            </a:r>
            <a:br>
              <a:rPr lang="en-US"/>
            </a:br>
            <a:r>
              <a:rPr lang="en-US"/>
              <a:t>- </a:t>
            </a:r>
            <a:r>
              <a:rPr i="1" lang="en-US"/>
              <a:t>http://de.wikipedia.org/wiki/V-Modelll</a:t>
            </a:r>
            <a:br>
              <a:rPr i="1" lang="en-US"/>
            </a:br>
            <a:r>
              <a:rPr i="1" lang="en-US"/>
              <a:t>- http://www.techsphere.de/pageID=pm03.html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