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ef5a316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ef5a31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097a22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2097a22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2097a22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2097a22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2097a22f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2097a22f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2097a22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2097a22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1ef5a31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1ef5a31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1d0dbf51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1d0dbf51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1d0dbf51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1d0dbf51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a22f07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a22f07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d0dbf51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d0dbf51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e217a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e217a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2097a2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2097a2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2097a22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2097a22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1ef5a316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1ef5a31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8" name="Shape 108"/>
        <p:cNvGrpSpPr/>
        <p:nvPr/>
      </p:nvGrpSpPr>
      <p:grpSpPr>
        <a:xfrm>
          <a:off x="0" y="0"/>
          <a:ext cx="0" cy="0"/>
          <a:chOff x="0" y="0"/>
          <a:chExt cx="0" cy="0"/>
        </a:xfrm>
      </p:grpSpPr>
      <p:grpSp>
        <p:nvGrpSpPr>
          <p:cNvPr id="109" name="Google Shape;109;p11"/>
          <p:cNvGrpSpPr/>
          <p:nvPr/>
        </p:nvGrpSpPr>
        <p:grpSpPr>
          <a:xfrm>
            <a:off x="4406400" y="0"/>
            <a:ext cx="4737600" cy="5143065"/>
            <a:chOff x="4406400" y="0"/>
            <a:chExt cx="4737600" cy="5143065"/>
          </a:xfrm>
        </p:grpSpPr>
        <p:sp>
          <p:nvSpPr>
            <p:cNvPr id="110" name="Google Shape;110;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9" name="Google Shape;129;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0" name="Google Shape;13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Google Shape;13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48" name="Google Shape;48;p4"/>
          <p:cNvSpPr txBox="1"/>
          <p:nvPr>
            <p:ph idx="2" type="body"/>
          </p:nvPr>
        </p:nvSpPr>
        <p:spPr>
          <a:xfrm>
            <a:off x="47650" y="4738450"/>
            <a:ext cx="7100400" cy="3534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i="1" sz="1000"/>
            </a:lvl1pPr>
            <a:lvl2pPr indent="-292100" lvl="1" marL="914400">
              <a:lnSpc>
                <a:spcPct val="100000"/>
              </a:lnSpc>
              <a:spcBef>
                <a:spcPts val="1600"/>
              </a:spcBef>
              <a:spcAft>
                <a:spcPts val="0"/>
              </a:spcAft>
              <a:buSzPts val="1000"/>
              <a:buChar char="○"/>
              <a:defRPr i="1" sz="1000"/>
            </a:lvl2pPr>
            <a:lvl3pPr indent="-292100" lvl="2" marL="1371600">
              <a:lnSpc>
                <a:spcPct val="100000"/>
              </a:lnSpc>
              <a:spcBef>
                <a:spcPts val="1600"/>
              </a:spcBef>
              <a:spcAft>
                <a:spcPts val="0"/>
              </a:spcAft>
              <a:buSzPts val="1000"/>
              <a:buChar char="■"/>
              <a:defRPr i="1" sz="1000"/>
            </a:lvl3pPr>
            <a:lvl4pPr indent="-292100" lvl="3" marL="1828800">
              <a:lnSpc>
                <a:spcPct val="100000"/>
              </a:lnSpc>
              <a:spcBef>
                <a:spcPts val="1600"/>
              </a:spcBef>
              <a:spcAft>
                <a:spcPts val="0"/>
              </a:spcAft>
              <a:buSzPts val="1000"/>
              <a:buChar char="●"/>
              <a:defRPr i="1" sz="1000"/>
            </a:lvl4pPr>
            <a:lvl5pPr indent="-292100" lvl="4" marL="2286000">
              <a:lnSpc>
                <a:spcPct val="100000"/>
              </a:lnSpc>
              <a:spcBef>
                <a:spcPts val="1600"/>
              </a:spcBef>
              <a:spcAft>
                <a:spcPts val="0"/>
              </a:spcAft>
              <a:buSzPts val="1000"/>
              <a:buChar char="○"/>
              <a:defRPr i="1" sz="1000"/>
            </a:lvl5pPr>
            <a:lvl6pPr indent="-292100" lvl="5" marL="2743200">
              <a:lnSpc>
                <a:spcPct val="100000"/>
              </a:lnSpc>
              <a:spcBef>
                <a:spcPts val="1600"/>
              </a:spcBef>
              <a:spcAft>
                <a:spcPts val="0"/>
              </a:spcAft>
              <a:buSzPts val="1000"/>
              <a:buChar char="■"/>
              <a:defRPr i="1" sz="1000"/>
            </a:lvl6pPr>
            <a:lvl7pPr indent="-292100" lvl="6" marL="3200400">
              <a:lnSpc>
                <a:spcPct val="100000"/>
              </a:lnSpc>
              <a:spcBef>
                <a:spcPts val="1600"/>
              </a:spcBef>
              <a:spcAft>
                <a:spcPts val="0"/>
              </a:spcAft>
              <a:buSzPts val="1000"/>
              <a:buChar char="●"/>
              <a:defRPr i="1" sz="1000"/>
            </a:lvl7pPr>
            <a:lvl8pPr indent="-292100" lvl="7" marL="3657600">
              <a:lnSpc>
                <a:spcPct val="100000"/>
              </a:lnSpc>
              <a:spcBef>
                <a:spcPts val="1600"/>
              </a:spcBef>
              <a:spcAft>
                <a:spcPts val="0"/>
              </a:spcAft>
              <a:buSzPts val="1000"/>
              <a:buChar char="○"/>
              <a:defRPr i="1" sz="1000"/>
            </a:lvl8pPr>
            <a:lvl9pPr indent="-292100" lvl="8" marL="4114800">
              <a:lnSpc>
                <a:spcPct val="100000"/>
              </a:lnSpc>
              <a:spcBef>
                <a:spcPts val="1600"/>
              </a:spcBef>
              <a:spcAft>
                <a:spcPts val="1600"/>
              </a:spcAft>
              <a:buSzPts val="1000"/>
              <a:buChar char="■"/>
              <a:defRPr i="1" sz="1000"/>
            </a:lvl9pPr>
          </a:lstStyle>
          <a:p/>
        </p:txBody>
      </p:sp>
      <p:sp>
        <p:nvSpPr>
          <p:cNvPr id="49" name="Google Shape;49;p4"/>
          <p:cNvSpPr txBox="1"/>
          <p:nvPr/>
        </p:nvSpPr>
        <p:spPr>
          <a:xfrm>
            <a:off x="751275" y="5065700"/>
            <a:ext cx="6181800" cy="7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5"/>
          <p:cNvGrpSpPr/>
          <p:nvPr/>
        </p:nvGrpSpPr>
        <p:grpSpPr>
          <a:xfrm>
            <a:off x="0" y="381001"/>
            <a:ext cx="1037850" cy="1016287"/>
            <a:chOff x="0" y="381001"/>
            <a:chExt cx="1037850" cy="1016287"/>
          </a:xfrm>
        </p:grpSpPr>
        <p:sp>
          <p:nvSpPr>
            <p:cNvPr id="52" name="Google Shape;52;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7" name="Google Shape;5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381001"/>
            <a:ext cx="1037850" cy="1016287"/>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64" name="Google Shape;64;p6"/>
          <p:cNvSpPr txBox="1"/>
          <p:nvPr>
            <p:ph idx="1" type="body"/>
          </p:nvPr>
        </p:nvSpPr>
        <p:spPr>
          <a:xfrm>
            <a:off x="47650" y="4698150"/>
            <a:ext cx="7100400" cy="3936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i="1" sz="1000"/>
            </a:lvl1pPr>
            <a:lvl2pPr indent="-292100" lvl="1" marL="914400" rtl="0">
              <a:lnSpc>
                <a:spcPct val="100000"/>
              </a:lnSpc>
              <a:spcBef>
                <a:spcPts val="1600"/>
              </a:spcBef>
              <a:spcAft>
                <a:spcPts val="0"/>
              </a:spcAft>
              <a:buSzPts val="1000"/>
              <a:buChar char="○"/>
              <a:defRPr i="1" sz="1000"/>
            </a:lvl2pPr>
            <a:lvl3pPr indent="-292100" lvl="2" marL="1371600" rtl="0">
              <a:lnSpc>
                <a:spcPct val="100000"/>
              </a:lnSpc>
              <a:spcBef>
                <a:spcPts val="1600"/>
              </a:spcBef>
              <a:spcAft>
                <a:spcPts val="0"/>
              </a:spcAft>
              <a:buSzPts val="1000"/>
              <a:buChar char="■"/>
              <a:defRPr i="1" sz="1000"/>
            </a:lvl3pPr>
            <a:lvl4pPr indent="-292100" lvl="3" marL="1828800" rtl="0">
              <a:lnSpc>
                <a:spcPct val="100000"/>
              </a:lnSpc>
              <a:spcBef>
                <a:spcPts val="1600"/>
              </a:spcBef>
              <a:spcAft>
                <a:spcPts val="0"/>
              </a:spcAft>
              <a:buSzPts val="1000"/>
              <a:buChar char="●"/>
              <a:defRPr i="1" sz="1000"/>
            </a:lvl4pPr>
            <a:lvl5pPr indent="-292100" lvl="4" marL="2286000" rtl="0">
              <a:lnSpc>
                <a:spcPct val="100000"/>
              </a:lnSpc>
              <a:spcBef>
                <a:spcPts val="1600"/>
              </a:spcBef>
              <a:spcAft>
                <a:spcPts val="0"/>
              </a:spcAft>
              <a:buSzPts val="1000"/>
              <a:buChar char="○"/>
              <a:defRPr i="1" sz="1000"/>
            </a:lvl5pPr>
            <a:lvl6pPr indent="-292100" lvl="5" marL="2743200" rtl="0">
              <a:lnSpc>
                <a:spcPct val="100000"/>
              </a:lnSpc>
              <a:spcBef>
                <a:spcPts val="1600"/>
              </a:spcBef>
              <a:spcAft>
                <a:spcPts val="0"/>
              </a:spcAft>
              <a:buSzPts val="1000"/>
              <a:buChar char="■"/>
              <a:defRPr i="1" sz="1000"/>
            </a:lvl6pPr>
            <a:lvl7pPr indent="-292100" lvl="6" marL="3200400" rtl="0">
              <a:lnSpc>
                <a:spcPct val="100000"/>
              </a:lnSpc>
              <a:spcBef>
                <a:spcPts val="1600"/>
              </a:spcBef>
              <a:spcAft>
                <a:spcPts val="0"/>
              </a:spcAft>
              <a:buSzPts val="1000"/>
              <a:buChar char="●"/>
              <a:defRPr i="1" sz="1000"/>
            </a:lvl7pPr>
            <a:lvl8pPr indent="-292100" lvl="7" marL="3657600" rtl="0">
              <a:lnSpc>
                <a:spcPct val="100000"/>
              </a:lnSpc>
              <a:spcBef>
                <a:spcPts val="1600"/>
              </a:spcBef>
              <a:spcAft>
                <a:spcPts val="0"/>
              </a:spcAft>
              <a:buSzPts val="1000"/>
              <a:buChar char="○"/>
              <a:defRPr i="1" sz="1000"/>
            </a:lvl8pPr>
            <a:lvl9pPr indent="-292100" lvl="8" marL="4114800" rtl="0">
              <a:lnSpc>
                <a:spcPct val="100000"/>
              </a:lnSpc>
              <a:spcBef>
                <a:spcPts val="1600"/>
              </a:spcBef>
              <a:spcAft>
                <a:spcPts val="1600"/>
              </a:spcAft>
              <a:buSzPts val="1000"/>
              <a:buChar char="■"/>
              <a:defRPr i="1"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5" name="Shape 65"/>
        <p:cNvGrpSpPr/>
        <p:nvPr/>
      </p:nvGrpSpPr>
      <p:grpSpPr>
        <a:xfrm>
          <a:off x="0" y="0"/>
          <a:ext cx="0" cy="0"/>
          <a:chOff x="0" y="0"/>
          <a:chExt cx="0" cy="0"/>
        </a:xfrm>
      </p:grpSpPr>
      <p:grpSp>
        <p:nvGrpSpPr>
          <p:cNvPr id="66" name="Google Shape;66;p7"/>
          <p:cNvGrpSpPr/>
          <p:nvPr/>
        </p:nvGrpSpPr>
        <p:grpSpPr>
          <a:xfrm>
            <a:off x="0" y="381001"/>
            <a:ext cx="1037850" cy="1016287"/>
            <a:chOff x="0" y="381001"/>
            <a:chExt cx="1037850" cy="1016287"/>
          </a:xfrm>
        </p:grpSpPr>
        <p:sp>
          <p:nvSpPr>
            <p:cNvPr id="67" name="Google Shape;67;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 name="Google Shape;70;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1" name="Google Shape;7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2" name="Shape 72"/>
        <p:cNvGrpSpPr/>
        <p:nvPr/>
      </p:nvGrpSpPr>
      <p:grpSpPr>
        <a:xfrm>
          <a:off x="0" y="0"/>
          <a:ext cx="0" cy="0"/>
          <a:chOff x="0" y="0"/>
          <a:chExt cx="0" cy="0"/>
        </a:xfrm>
      </p:grpSpPr>
      <p:grpSp>
        <p:nvGrpSpPr>
          <p:cNvPr id="73" name="Google Shape;73;p8"/>
          <p:cNvGrpSpPr/>
          <p:nvPr/>
        </p:nvGrpSpPr>
        <p:grpSpPr>
          <a:xfrm>
            <a:off x="4406400" y="0"/>
            <a:ext cx="4737600" cy="5143500"/>
            <a:chOff x="4406400" y="0"/>
            <a:chExt cx="4737600" cy="5143500"/>
          </a:xfrm>
        </p:grpSpPr>
        <p:sp>
          <p:nvSpPr>
            <p:cNvPr id="74" name="Google Shape;74;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4" name="Shape 94"/>
        <p:cNvGrpSpPr/>
        <p:nvPr/>
      </p:nvGrpSpPr>
      <p:grpSpPr>
        <a:xfrm>
          <a:off x="0" y="0"/>
          <a:ext cx="0" cy="0"/>
          <a:chOff x="0" y="0"/>
          <a:chExt cx="0" cy="0"/>
        </a:xfrm>
      </p:grpSpPr>
      <p:grpSp>
        <p:nvGrpSpPr>
          <p:cNvPr id="95" name="Google Shape;95;p9"/>
          <p:cNvGrpSpPr/>
          <p:nvPr/>
        </p:nvGrpSpPr>
        <p:grpSpPr>
          <a:xfrm>
            <a:off x="0" y="381001"/>
            <a:ext cx="1037850" cy="1016287"/>
            <a:chOff x="0" y="381001"/>
            <a:chExt cx="1037850" cy="1016287"/>
          </a:xfrm>
        </p:grpSpPr>
        <p:sp>
          <p:nvSpPr>
            <p:cNvPr id="96" name="Google Shape;96;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9" name="Google Shape;99;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0" name="Google Shape;100;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1" name="Google Shape;10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2" name="Shape 102"/>
        <p:cNvGrpSpPr/>
        <p:nvPr/>
      </p:nvGrpSpPr>
      <p:grpSpPr>
        <a:xfrm>
          <a:off x="0" y="0"/>
          <a:ext cx="0" cy="0"/>
          <a:chOff x="0" y="0"/>
          <a:chExt cx="0" cy="0"/>
        </a:xfrm>
      </p:grpSpPr>
      <p:grpSp>
        <p:nvGrpSpPr>
          <p:cNvPr id="103" name="Google Shape;103;p10"/>
          <p:cNvGrpSpPr/>
          <p:nvPr/>
        </p:nvGrpSpPr>
        <p:grpSpPr>
          <a:xfrm>
            <a:off x="0" y="4128572"/>
            <a:ext cx="698925" cy="684657"/>
            <a:chOff x="0" y="3785672"/>
            <a:chExt cx="698925" cy="684657"/>
          </a:xfrm>
        </p:grpSpPr>
        <p:sp>
          <p:nvSpPr>
            <p:cNvPr id="104" name="Google Shape;104;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7" name="Google Shape;10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staud.info/epk/ep_f_5.htm"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Prozess und Prozessmodelle</a:t>
            </a:r>
            <a:endParaRPr/>
          </a:p>
        </p:txBody>
      </p:sp>
      <p:sp>
        <p:nvSpPr>
          <p:cNvPr id="138" name="Google Shape;138;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Team: TerribleForce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lineare Modelle</a:t>
            </a:r>
            <a:endParaRPr/>
          </a:p>
        </p:txBody>
      </p:sp>
      <p:sp>
        <p:nvSpPr>
          <p:cNvPr id="210" name="Google Shape;210;p2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e"/>
              <a:t>Ein Folgeschritt wird erst begonnen, wenn der vorgängige Schritt abgeschlossen ist. </a:t>
            </a:r>
            <a:endParaRPr/>
          </a:p>
          <a:p>
            <a:pPr indent="-311150" lvl="0" marL="457200" rtl="0" algn="l">
              <a:spcBef>
                <a:spcPts val="0"/>
              </a:spcBef>
              <a:spcAft>
                <a:spcPts val="0"/>
              </a:spcAft>
              <a:buSzPts val="1300"/>
              <a:buChar char="-"/>
            </a:pPr>
            <a:r>
              <a:rPr lang="de"/>
              <a:t>Jeder </a:t>
            </a:r>
            <a:r>
              <a:rPr lang="de"/>
              <a:t>abgeschlossene</a:t>
            </a:r>
            <a:r>
              <a:rPr lang="de"/>
              <a:t> Schritt führt zu einem Ergebnis.</a:t>
            </a:r>
            <a:endParaRPr/>
          </a:p>
          <a:p>
            <a:pPr indent="0" lvl="0" marL="0" rtl="0" algn="l">
              <a:spcBef>
                <a:spcPts val="1600"/>
              </a:spcBef>
              <a:spcAft>
                <a:spcPts val="0"/>
              </a:spcAft>
              <a:buNone/>
            </a:pPr>
            <a:r>
              <a:rPr lang="de"/>
              <a:t>Einsatzgebiet:</a:t>
            </a:r>
            <a:endParaRPr/>
          </a:p>
          <a:p>
            <a:pPr indent="-311150" lvl="0" marL="457200" rtl="0" algn="l">
              <a:spcBef>
                <a:spcPts val="1600"/>
              </a:spcBef>
              <a:spcAft>
                <a:spcPts val="0"/>
              </a:spcAft>
              <a:buSzPts val="1300"/>
              <a:buChar char="-"/>
            </a:pPr>
            <a:r>
              <a:rPr lang="de"/>
              <a:t>Maschinenindustier</a:t>
            </a:r>
            <a:endParaRPr/>
          </a:p>
          <a:p>
            <a:pPr indent="-311150" lvl="0" marL="457200" rtl="0" algn="l">
              <a:spcBef>
                <a:spcPts val="0"/>
              </a:spcBef>
              <a:spcAft>
                <a:spcPts val="0"/>
              </a:spcAft>
              <a:buSzPts val="1300"/>
              <a:buChar char="-"/>
            </a:pPr>
            <a:r>
              <a:rPr lang="de"/>
              <a:t>Baubranche</a:t>
            </a:r>
            <a:endParaRPr/>
          </a:p>
          <a:p>
            <a:pPr indent="0" lvl="0" marL="0" rtl="0" algn="l">
              <a:spcBef>
                <a:spcPts val="1600"/>
              </a:spcBef>
              <a:spcAft>
                <a:spcPts val="0"/>
              </a:spcAft>
              <a:buNone/>
            </a:pPr>
            <a:r>
              <a:rPr lang="de"/>
              <a:t>Modelle:</a:t>
            </a:r>
            <a:endParaRPr/>
          </a:p>
          <a:p>
            <a:pPr indent="-311150" lvl="0" marL="457200" rtl="0" algn="l">
              <a:spcBef>
                <a:spcPts val="1600"/>
              </a:spcBef>
              <a:spcAft>
                <a:spcPts val="0"/>
              </a:spcAft>
              <a:buSzPts val="1300"/>
              <a:buChar char="-"/>
            </a:pPr>
            <a:r>
              <a:rPr lang="de"/>
              <a:t>Wasserfallmodell</a:t>
            </a:r>
            <a:endParaRPr/>
          </a:p>
          <a:p>
            <a:pPr indent="-311150" lvl="0" marL="457200" rtl="0" algn="l">
              <a:spcBef>
                <a:spcPts val="0"/>
              </a:spcBef>
              <a:spcAft>
                <a:spcPts val="0"/>
              </a:spcAft>
              <a:buSzPts val="1300"/>
              <a:buChar char="-"/>
            </a:pPr>
            <a:r>
              <a:rPr lang="de"/>
              <a:t>(Spiralmodell)</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11" name="Google Shape;211;p2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2"/>
          <p:cNvPicPr preferRelativeResize="0"/>
          <p:nvPr/>
        </p:nvPicPr>
        <p:blipFill>
          <a:blip r:embed="rId3">
            <a:alphaModFix/>
          </a:blip>
          <a:stretch>
            <a:fillRect/>
          </a:stretch>
        </p:blipFill>
        <p:spPr>
          <a:xfrm>
            <a:off x="4933225" y="1567550"/>
            <a:ext cx="3476100" cy="271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V-Modelle</a:t>
            </a:r>
            <a:endParaRPr/>
          </a:p>
        </p:txBody>
      </p:sp>
      <p:sp>
        <p:nvSpPr>
          <p:cNvPr id="218" name="Google Shape;218;p23"/>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e"/>
              <a:t>Jede Phase wird mit definierten Test abgeschlossen</a:t>
            </a:r>
            <a:endParaRPr/>
          </a:p>
          <a:p>
            <a:pPr indent="-311150" lvl="0" marL="457200" rtl="0" algn="l">
              <a:spcBef>
                <a:spcPts val="0"/>
              </a:spcBef>
              <a:spcAft>
                <a:spcPts val="0"/>
              </a:spcAft>
              <a:buSzPts val="1300"/>
              <a:buChar char="-"/>
            </a:pPr>
            <a:r>
              <a:rPr lang="de"/>
              <a:t>jede weitere Phase muss die </a:t>
            </a:r>
            <a:r>
              <a:rPr lang="de"/>
              <a:t>vorhergehenden</a:t>
            </a:r>
            <a:r>
              <a:rPr lang="de"/>
              <a:t> Test auch erfüllen</a:t>
            </a:r>
            <a:endParaRPr/>
          </a:p>
          <a:p>
            <a:pPr indent="0" lvl="0" marL="0" rtl="0" algn="l">
              <a:spcBef>
                <a:spcPts val="1600"/>
              </a:spcBef>
              <a:spcAft>
                <a:spcPts val="0"/>
              </a:spcAft>
              <a:buNone/>
            </a:pPr>
            <a:r>
              <a:rPr lang="de"/>
              <a:t>Einsatzgebiet:</a:t>
            </a:r>
            <a:endParaRPr/>
          </a:p>
          <a:p>
            <a:pPr indent="-311150" lvl="0" marL="457200" rtl="0" algn="l">
              <a:spcBef>
                <a:spcPts val="1600"/>
              </a:spcBef>
              <a:spcAft>
                <a:spcPts val="0"/>
              </a:spcAft>
              <a:buSzPts val="1300"/>
              <a:buChar char="-"/>
            </a:pPr>
            <a:r>
              <a:rPr lang="de"/>
              <a:t>Pharma-Industire</a:t>
            </a:r>
            <a:endParaRPr/>
          </a:p>
          <a:p>
            <a:pPr indent="0" lvl="0" marL="0" rtl="0" algn="l">
              <a:spcBef>
                <a:spcPts val="1600"/>
              </a:spcBef>
              <a:spcAft>
                <a:spcPts val="0"/>
              </a:spcAft>
              <a:buNone/>
            </a:pPr>
            <a:r>
              <a:rPr lang="de"/>
              <a:t>Modelle:</a:t>
            </a:r>
            <a:endParaRPr/>
          </a:p>
          <a:p>
            <a:pPr indent="-311150" lvl="0" marL="457200" rtl="0" algn="l">
              <a:spcBef>
                <a:spcPts val="1600"/>
              </a:spcBef>
              <a:spcAft>
                <a:spcPts val="0"/>
              </a:spcAft>
              <a:buSzPts val="1300"/>
              <a:buChar char="-"/>
            </a:pPr>
            <a:r>
              <a:rPr lang="de"/>
              <a:t>V-Modell</a:t>
            </a:r>
            <a:endParaRPr/>
          </a:p>
          <a:p>
            <a:pPr indent="-311150" lvl="0" marL="457200" rtl="0" algn="l">
              <a:spcBef>
                <a:spcPts val="0"/>
              </a:spcBef>
              <a:spcAft>
                <a:spcPts val="0"/>
              </a:spcAft>
              <a:buSzPts val="1300"/>
              <a:buChar char="-"/>
            </a:pPr>
            <a:r>
              <a:rPr lang="de"/>
              <a:t>Hermes</a:t>
            </a:r>
            <a:endParaRPr/>
          </a:p>
          <a:p>
            <a:pPr indent="0" lvl="0" marL="457200" rtl="0" algn="l">
              <a:spcBef>
                <a:spcPts val="1600"/>
              </a:spcBef>
              <a:spcAft>
                <a:spcPts val="1600"/>
              </a:spcAft>
              <a:buNone/>
            </a:pPr>
            <a:r>
              <a:t/>
            </a:r>
            <a:endParaRPr/>
          </a:p>
        </p:txBody>
      </p:sp>
      <p:sp>
        <p:nvSpPr>
          <p:cNvPr id="219" name="Google Shape;219;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23"/>
          <p:cNvPicPr preferRelativeResize="0"/>
          <p:nvPr/>
        </p:nvPicPr>
        <p:blipFill>
          <a:blip r:embed="rId3">
            <a:alphaModFix/>
          </a:blip>
          <a:stretch>
            <a:fillRect/>
          </a:stretch>
        </p:blipFill>
        <p:spPr>
          <a:xfrm>
            <a:off x="4700700" y="1567550"/>
            <a:ext cx="4311100" cy="287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a:t>
            </a:r>
            <a:r>
              <a:rPr lang="de"/>
              <a:t>Unified SW Development Process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2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e"/>
              <a:t>vier Phasen: Inception (Einstieg), Elaboration (Ausarbeitung), Construction (Konstruktion) und Transition Phase (Übergang)</a:t>
            </a:r>
            <a:endParaRPr/>
          </a:p>
          <a:p>
            <a:pPr indent="-311150" lvl="0" marL="457200" rtl="0" algn="l">
              <a:spcBef>
                <a:spcPts val="0"/>
              </a:spcBef>
              <a:spcAft>
                <a:spcPts val="0"/>
              </a:spcAft>
              <a:buSzPts val="1300"/>
              <a:buChar char="-"/>
            </a:pPr>
            <a:r>
              <a:rPr lang="de"/>
              <a:t>Prozesse laufen parallel in den Phasen</a:t>
            </a:r>
            <a:endParaRPr/>
          </a:p>
          <a:p>
            <a:pPr indent="0" lvl="0" marL="0" rtl="0" algn="l">
              <a:spcBef>
                <a:spcPts val="1600"/>
              </a:spcBef>
              <a:spcAft>
                <a:spcPts val="0"/>
              </a:spcAft>
              <a:buNone/>
            </a:pPr>
            <a:r>
              <a:rPr lang="de"/>
              <a:t>Einsatzgebiet:</a:t>
            </a:r>
            <a:endParaRPr/>
          </a:p>
          <a:p>
            <a:pPr indent="-311150" lvl="0" marL="457200" rtl="0" algn="l">
              <a:spcBef>
                <a:spcPts val="1600"/>
              </a:spcBef>
              <a:spcAft>
                <a:spcPts val="0"/>
              </a:spcAft>
              <a:buSzPts val="1300"/>
              <a:buChar char="-"/>
            </a:pPr>
            <a:r>
              <a:rPr lang="de"/>
              <a:t>Software-Entwicklung</a:t>
            </a:r>
            <a:endParaRPr/>
          </a:p>
          <a:p>
            <a:pPr indent="0" lvl="0" marL="0" rtl="0" algn="l">
              <a:spcBef>
                <a:spcPts val="1600"/>
              </a:spcBef>
              <a:spcAft>
                <a:spcPts val="0"/>
              </a:spcAft>
              <a:buNone/>
            </a:pPr>
            <a:r>
              <a:rPr lang="de"/>
              <a:t>Modelle:</a:t>
            </a:r>
            <a:endParaRPr/>
          </a:p>
          <a:p>
            <a:pPr indent="-311150" lvl="0" marL="457200" rtl="0" algn="l">
              <a:spcBef>
                <a:spcPts val="1600"/>
              </a:spcBef>
              <a:spcAft>
                <a:spcPts val="0"/>
              </a:spcAft>
              <a:buSzPts val="1300"/>
              <a:buChar char="-"/>
            </a:pPr>
            <a:r>
              <a:rPr lang="de"/>
              <a:t>RUP</a:t>
            </a:r>
            <a:endParaRPr/>
          </a:p>
          <a:p>
            <a:pPr indent="0" lvl="0" marL="457200" rtl="0" algn="l">
              <a:spcBef>
                <a:spcPts val="1600"/>
              </a:spcBef>
              <a:spcAft>
                <a:spcPts val="1600"/>
              </a:spcAft>
              <a:buNone/>
            </a:pPr>
            <a:r>
              <a:t/>
            </a:r>
            <a:endParaRPr/>
          </a:p>
        </p:txBody>
      </p:sp>
      <p:sp>
        <p:nvSpPr>
          <p:cNvPr id="227" name="Google Shape;227;p2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24"/>
          <p:cNvPicPr preferRelativeResize="0"/>
          <p:nvPr/>
        </p:nvPicPr>
        <p:blipFill>
          <a:blip r:embed="rId3">
            <a:alphaModFix/>
          </a:blip>
          <a:stretch>
            <a:fillRect/>
          </a:stretch>
        </p:blipFill>
        <p:spPr>
          <a:xfrm>
            <a:off x="4808958" y="1433400"/>
            <a:ext cx="3651725" cy="246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Agile Modelle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4" name="Google Shape;234;p25"/>
          <p:cNvSpPr txBox="1"/>
          <p:nvPr>
            <p:ph idx="1" type="body"/>
          </p:nvPr>
        </p:nvSpPr>
        <p:spPr>
          <a:xfrm>
            <a:off x="1297500" y="12627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e"/>
              <a:t>Individuen und Interaktionen mehr als Prozesse und Werkzeuge</a:t>
            </a:r>
            <a:endParaRPr/>
          </a:p>
          <a:p>
            <a:pPr indent="-311150" lvl="0" marL="457200" rtl="0" algn="l">
              <a:spcBef>
                <a:spcPts val="0"/>
              </a:spcBef>
              <a:spcAft>
                <a:spcPts val="0"/>
              </a:spcAft>
              <a:buSzPts val="1300"/>
              <a:buChar char="-"/>
            </a:pPr>
            <a:r>
              <a:rPr lang="de"/>
              <a:t>Funktionierende Software mehr als umfassende Dokumentation</a:t>
            </a:r>
            <a:endParaRPr/>
          </a:p>
          <a:p>
            <a:pPr indent="-311150" lvl="0" marL="457200" rtl="0" algn="l">
              <a:spcBef>
                <a:spcPts val="0"/>
              </a:spcBef>
              <a:spcAft>
                <a:spcPts val="0"/>
              </a:spcAft>
              <a:buSzPts val="1300"/>
              <a:buChar char="-"/>
            </a:pPr>
            <a:r>
              <a:rPr lang="de"/>
              <a:t>Zusammenarbeit mit dem Kunden mehr als Vertragsverhandlung</a:t>
            </a:r>
            <a:endParaRPr/>
          </a:p>
          <a:p>
            <a:pPr indent="-311150" lvl="0" marL="457200" rtl="0" algn="l">
              <a:spcBef>
                <a:spcPts val="0"/>
              </a:spcBef>
              <a:spcAft>
                <a:spcPts val="0"/>
              </a:spcAft>
              <a:buSzPts val="1300"/>
              <a:buChar char="-"/>
            </a:pPr>
            <a:r>
              <a:rPr lang="de"/>
              <a:t>Reagieren auf Veränderung mehr als das Befolgen eines Plans</a:t>
            </a:r>
            <a:endParaRPr/>
          </a:p>
          <a:p>
            <a:pPr indent="0" lvl="0" marL="0" rtl="0" algn="l">
              <a:spcBef>
                <a:spcPts val="1600"/>
              </a:spcBef>
              <a:spcAft>
                <a:spcPts val="0"/>
              </a:spcAft>
              <a:buNone/>
            </a:pPr>
            <a:r>
              <a:rPr lang="de"/>
              <a:t>Einsatzgebiet:</a:t>
            </a:r>
            <a:endParaRPr/>
          </a:p>
          <a:p>
            <a:pPr indent="-311150" lvl="0" marL="457200" rtl="0" algn="l">
              <a:spcBef>
                <a:spcPts val="1600"/>
              </a:spcBef>
              <a:spcAft>
                <a:spcPts val="0"/>
              </a:spcAft>
              <a:buSzPts val="1300"/>
              <a:buChar char="-"/>
            </a:pPr>
            <a:r>
              <a:rPr lang="de"/>
              <a:t>Software-Entwicklung</a:t>
            </a:r>
            <a:endParaRPr/>
          </a:p>
          <a:p>
            <a:pPr indent="0" lvl="0" marL="0" rtl="0" algn="l">
              <a:spcBef>
                <a:spcPts val="1600"/>
              </a:spcBef>
              <a:spcAft>
                <a:spcPts val="0"/>
              </a:spcAft>
              <a:buNone/>
            </a:pPr>
            <a:r>
              <a:rPr lang="de"/>
              <a:t>Modelle:</a:t>
            </a:r>
            <a:endParaRPr/>
          </a:p>
          <a:p>
            <a:pPr indent="-311150" lvl="0" marL="457200" rtl="0" algn="l">
              <a:spcBef>
                <a:spcPts val="1600"/>
              </a:spcBef>
              <a:spcAft>
                <a:spcPts val="0"/>
              </a:spcAft>
              <a:buSzPts val="1300"/>
              <a:buChar char="-"/>
            </a:pPr>
            <a:r>
              <a:rPr lang="de"/>
              <a:t>Scrum, XP, DaD</a:t>
            </a:r>
            <a:endParaRPr/>
          </a:p>
          <a:p>
            <a:pPr indent="0" lvl="0" marL="457200" rtl="0" algn="l">
              <a:spcBef>
                <a:spcPts val="1600"/>
              </a:spcBef>
              <a:spcAft>
                <a:spcPts val="1600"/>
              </a:spcAft>
              <a:buNone/>
            </a:pPr>
            <a:r>
              <a:t/>
            </a:r>
            <a:endParaRPr/>
          </a:p>
        </p:txBody>
      </p:sp>
      <p:sp>
        <p:nvSpPr>
          <p:cNvPr id="235" name="Google Shape;235;p2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25"/>
          <p:cNvPicPr preferRelativeResize="0"/>
          <p:nvPr/>
        </p:nvPicPr>
        <p:blipFill/>
        <p:spPr>
          <a:xfrm>
            <a:off x="4858525" y="1262750"/>
            <a:ext cx="3881900" cy="2419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Wahl eines Modells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2" name="Google Shape;242;p26"/>
          <p:cNvSpPr txBox="1"/>
          <p:nvPr>
            <p:ph idx="1" type="body"/>
          </p:nvPr>
        </p:nvSpPr>
        <p:spPr>
          <a:xfrm>
            <a:off x="1297500" y="1262750"/>
            <a:ext cx="7399200" cy="3880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de"/>
              <a:t>Wahl eines Modell hängt vomTyp des Projekts ab.  folgende Typen werden unterschieden:</a:t>
            </a:r>
            <a:endParaRPr/>
          </a:p>
          <a:p>
            <a:pPr indent="0" lvl="0" marL="0" rtl="0" algn="l">
              <a:spcBef>
                <a:spcPts val="1600"/>
              </a:spcBef>
              <a:spcAft>
                <a:spcPts val="0"/>
              </a:spcAft>
              <a:buNone/>
            </a:pPr>
            <a:r>
              <a:rPr lang="de"/>
              <a:t>organic Mode:</a:t>
            </a:r>
            <a:br>
              <a:rPr lang="de"/>
            </a:br>
            <a:r>
              <a:rPr lang="de"/>
              <a:t>	- kleines Team räumlich nahe</a:t>
            </a:r>
            <a:br>
              <a:rPr lang="de"/>
            </a:br>
            <a:r>
              <a:rPr lang="de"/>
              <a:t>	- fachlich und methodisch kompetente Mitarbeiter, vertraut mit Anwendungsgebiet</a:t>
            </a:r>
            <a:br>
              <a:rPr lang="de"/>
            </a:br>
            <a:r>
              <a:rPr lang="de"/>
              <a:t>	- geringe Code Menge</a:t>
            </a:r>
            <a:endParaRPr/>
          </a:p>
          <a:p>
            <a:pPr indent="0" lvl="0" marL="0" rtl="0" algn="l">
              <a:spcBef>
                <a:spcPts val="1600"/>
              </a:spcBef>
              <a:spcAft>
                <a:spcPts val="0"/>
              </a:spcAft>
              <a:buNone/>
            </a:pPr>
            <a:r>
              <a:rPr lang="de"/>
              <a:t>Embedded Mode:</a:t>
            </a:r>
            <a:br>
              <a:rPr lang="de"/>
            </a:br>
            <a:r>
              <a:rPr lang="de"/>
              <a:t>	- Zwangsbedingungen, stark reguliert</a:t>
            </a:r>
            <a:br>
              <a:rPr lang="de"/>
            </a:br>
            <a:r>
              <a:rPr lang="de"/>
              <a:t>	- hohe Anforderungen an Zuverlässigkeit des Produkts</a:t>
            </a:r>
            <a:br>
              <a:rPr lang="de"/>
            </a:br>
            <a:r>
              <a:rPr lang="de"/>
              <a:t>	- Anforderungen </a:t>
            </a:r>
            <a:r>
              <a:rPr lang="de"/>
              <a:t>detailliert</a:t>
            </a:r>
            <a:r>
              <a:rPr lang="de"/>
              <a:t> </a:t>
            </a:r>
            <a:r>
              <a:rPr lang="de"/>
              <a:t>beschrieben</a:t>
            </a:r>
            <a:br>
              <a:rPr lang="de"/>
            </a:br>
            <a:r>
              <a:rPr lang="de"/>
              <a:t>	- hohe Code Menge</a:t>
            </a:r>
            <a:endParaRPr/>
          </a:p>
          <a:p>
            <a:pPr indent="0" lvl="0" marL="0" rtl="0" algn="l">
              <a:spcBef>
                <a:spcPts val="1600"/>
              </a:spcBef>
              <a:spcAft>
                <a:spcPts val="0"/>
              </a:spcAft>
              <a:buNone/>
            </a:pPr>
            <a:r>
              <a:rPr lang="de"/>
              <a:t>Semidetached Mode:</a:t>
            </a:r>
            <a:br>
              <a:rPr lang="de"/>
            </a:br>
            <a:r>
              <a:rPr lang="de"/>
              <a:t>	- Mischung aus der oben </a:t>
            </a:r>
            <a:r>
              <a:rPr lang="de"/>
              <a:t>genannten</a:t>
            </a:r>
            <a:r>
              <a:rPr lang="de"/>
              <a:t> Typen</a:t>
            </a:r>
            <a:br>
              <a:rPr lang="de"/>
            </a:br>
            <a:r>
              <a:rPr lang="de"/>
              <a:t>	- oft nicht alle Anforderungen bekannt</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a:t>
            </a:r>
            <a:r>
              <a:rPr lang="de"/>
              <a:t>Vor- und Nachteile</a:t>
            </a:r>
            <a:endParaRPr/>
          </a:p>
        </p:txBody>
      </p:sp>
      <p:sp>
        <p:nvSpPr>
          <p:cNvPr id="248" name="Google Shape;248;p2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Vorteile:</a:t>
            </a:r>
            <a:endParaRPr/>
          </a:p>
          <a:p>
            <a:pPr indent="-311150" lvl="0" marL="457200" rtl="0" algn="l">
              <a:spcBef>
                <a:spcPts val="1600"/>
              </a:spcBef>
              <a:spcAft>
                <a:spcPts val="0"/>
              </a:spcAft>
              <a:buSzPts val="1300"/>
              <a:buChar char="●"/>
            </a:pPr>
            <a:r>
              <a:rPr lang="de"/>
              <a:t> verbessert die Übersichtlichkeit des Gesamtprojektes</a:t>
            </a:r>
            <a:endParaRPr/>
          </a:p>
          <a:p>
            <a:pPr indent="-311150" lvl="0" marL="457200" rtl="0" algn="l">
              <a:spcBef>
                <a:spcPts val="0"/>
              </a:spcBef>
              <a:spcAft>
                <a:spcPts val="0"/>
              </a:spcAft>
              <a:buSzPts val="1300"/>
              <a:buChar char="●"/>
            </a:pPr>
            <a:r>
              <a:rPr lang="de"/>
              <a:t>vereinfacht</a:t>
            </a:r>
            <a:r>
              <a:rPr lang="de"/>
              <a:t> Koordination von Teams</a:t>
            </a:r>
            <a:endParaRPr/>
          </a:p>
          <a:p>
            <a:pPr indent="-311150" lvl="0" marL="457200" rtl="0" algn="l">
              <a:spcBef>
                <a:spcPts val="0"/>
              </a:spcBef>
              <a:spcAft>
                <a:spcPts val="0"/>
              </a:spcAft>
              <a:buSzPts val="1300"/>
              <a:buChar char="●"/>
            </a:pPr>
            <a:r>
              <a:rPr lang="de"/>
              <a:t>hilft </a:t>
            </a:r>
            <a:r>
              <a:rPr lang="de"/>
              <a:t>Fehler frühzeitig zu erkennen, durch beschriebene Tests</a:t>
            </a:r>
            <a:endParaRPr/>
          </a:p>
          <a:p>
            <a:pPr indent="-311150" lvl="0" marL="457200" rtl="0" algn="l">
              <a:spcBef>
                <a:spcPts val="0"/>
              </a:spcBef>
              <a:spcAft>
                <a:spcPts val="0"/>
              </a:spcAft>
              <a:buSzPts val="1300"/>
              <a:buChar char="●"/>
            </a:pPr>
            <a:r>
              <a:rPr lang="de"/>
              <a:t>Trennung der Analyse von Geschäftsprozessen (Was - Wie)</a:t>
            </a:r>
            <a:endParaRPr/>
          </a:p>
          <a:p>
            <a:pPr indent="-311150" lvl="0" marL="457200" rtl="0" algn="l">
              <a:spcBef>
                <a:spcPts val="0"/>
              </a:spcBef>
              <a:spcAft>
                <a:spcPts val="0"/>
              </a:spcAft>
              <a:buSzPts val="1300"/>
              <a:buChar char="●"/>
            </a:pPr>
            <a:r>
              <a:rPr lang="de"/>
              <a:t>Leitfaden für das Projekt</a:t>
            </a:r>
            <a:endParaRPr/>
          </a:p>
          <a:p>
            <a:pPr indent="-311150" lvl="0" marL="457200" rtl="0" algn="l">
              <a:spcBef>
                <a:spcPts val="0"/>
              </a:spcBef>
              <a:spcAft>
                <a:spcPts val="0"/>
              </a:spcAft>
              <a:buSzPts val="1300"/>
              <a:buChar char="●"/>
            </a:pPr>
            <a:r>
              <a:rPr lang="de"/>
              <a:t>projektbegleitende Dokumentation</a:t>
            </a:r>
            <a:endParaRPr/>
          </a:p>
          <a:p>
            <a:pPr indent="-311150" lvl="0" marL="457200" rtl="0" algn="l">
              <a:spcBef>
                <a:spcPts val="0"/>
              </a:spcBef>
              <a:spcAft>
                <a:spcPts val="0"/>
              </a:spcAft>
              <a:buSzPts val="1300"/>
              <a:buChar char="●"/>
            </a:pPr>
            <a:r>
              <a:rPr lang="de"/>
              <a:t>erlaubt eine Rekonstruktion des Entwicklungsprozesses (Nachvollziehbarkeit)</a:t>
            </a:r>
            <a:endParaRPr/>
          </a:p>
        </p:txBody>
      </p:sp>
      <p:sp>
        <p:nvSpPr>
          <p:cNvPr id="249" name="Google Shape;249;p2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Nachteile:</a:t>
            </a:r>
            <a:endParaRPr/>
          </a:p>
          <a:p>
            <a:pPr indent="-311150" lvl="0" marL="457200" rtl="0" algn="l">
              <a:spcBef>
                <a:spcPts val="1600"/>
              </a:spcBef>
              <a:spcAft>
                <a:spcPts val="0"/>
              </a:spcAft>
              <a:buSzPts val="1300"/>
              <a:buChar char="●"/>
            </a:pPr>
            <a:r>
              <a:rPr lang="de"/>
              <a:t>fehlende Objektivität (Gesamtüberblick). z. Bsp. nur noch </a:t>
            </a:r>
            <a:r>
              <a:rPr lang="de"/>
              <a:t>Checklisten abarbeiten</a:t>
            </a:r>
            <a:endParaRPr/>
          </a:p>
          <a:p>
            <a:pPr indent="-311150" lvl="0" marL="457200" rtl="0" algn="l">
              <a:spcBef>
                <a:spcPts val="0"/>
              </a:spcBef>
              <a:spcAft>
                <a:spcPts val="0"/>
              </a:spcAft>
              <a:buSzPts val="1300"/>
              <a:buChar char="●"/>
            </a:pPr>
            <a:r>
              <a:rPr lang="de"/>
              <a:t>hoher Koordinationsaufwand durch zu starke Zersplitterung der Aufgaben</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Definition: Prozess</a:t>
            </a:r>
            <a:endParaRPr/>
          </a:p>
        </p:txBody>
      </p:sp>
      <p:sp>
        <p:nvSpPr>
          <p:cNvPr id="144" name="Google Shape;144;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nach </a:t>
            </a:r>
            <a:r>
              <a:rPr b="1" lang="de"/>
              <a:t> DIN EN ISO 9000:2005:</a:t>
            </a:r>
            <a:endParaRPr b="1"/>
          </a:p>
          <a:p>
            <a:pPr indent="0" lvl="0" marL="457200" rtl="0" algn="l">
              <a:spcBef>
                <a:spcPts val="1600"/>
              </a:spcBef>
              <a:spcAft>
                <a:spcPts val="0"/>
              </a:spcAft>
              <a:buNone/>
            </a:pPr>
            <a:r>
              <a:rPr lang="de"/>
              <a:t>«Ein Prozess</a:t>
            </a:r>
            <a:r>
              <a:rPr lang="de"/>
              <a:t> ist ein Satz von in Wechselbeziehung oder Wechselwirkung stehenden Tätigkeiten, der Eingabe</a:t>
            </a:r>
            <a:r>
              <a:rPr lang="de"/>
              <a:t>n in Ergebnisse umwandelt.» Quelle: TÜV Süd</a:t>
            </a:r>
            <a:endParaRPr/>
          </a:p>
          <a:p>
            <a:pPr indent="-311150" lvl="0" marL="457200" rtl="0" algn="l">
              <a:spcBef>
                <a:spcPts val="1600"/>
              </a:spcBef>
              <a:spcAft>
                <a:spcPts val="0"/>
              </a:spcAft>
              <a:buSzPts val="1300"/>
              <a:buChar char="●"/>
            </a:pPr>
            <a:r>
              <a:rPr lang="de"/>
              <a:t>Ein Prozess dient der Umsetzung von Anforderungen.</a:t>
            </a:r>
            <a:endParaRPr/>
          </a:p>
          <a:p>
            <a:pPr indent="-311150" lvl="0" marL="457200" rtl="0" algn="l">
              <a:spcBef>
                <a:spcPts val="0"/>
              </a:spcBef>
              <a:spcAft>
                <a:spcPts val="0"/>
              </a:spcAft>
              <a:buSzPts val="1300"/>
              <a:buChar char="●"/>
            </a:pPr>
            <a:r>
              <a:rPr lang="de"/>
              <a:t>Ein Prozess muss transparent und strukturiert sein.</a:t>
            </a:r>
            <a:endParaRPr/>
          </a:p>
          <a:p>
            <a:pPr indent="-311150" lvl="0" marL="457200" rtl="0" algn="l">
              <a:spcBef>
                <a:spcPts val="0"/>
              </a:spcBef>
              <a:spcAft>
                <a:spcPts val="0"/>
              </a:spcAft>
              <a:buSzPts val="1300"/>
              <a:buChar char="●"/>
            </a:pPr>
            <a:r>
              <a:rPr lang="de"/>
              <a:t>Ein Prozess dient dem Erreichen der Kundenzufriedenheit oder der wirtschaftlichen Zielen.</a:t>
            </a:r>
            <a:endParaRPr/>
          </a:p>
          <a:p>
            <a:pPr indent="0" lvl="0" marL="0" rtl="0" algn="ctr">
              <a:spcBef>
                <a:spcPts val="1600"/>
              </a:spcBef>
              <a:spcAft>
                <a:spcPts val="1600"/>
              </a:spcAft>
              <a:buNone/>
            </a:pPr>
            <a:r>
              <a:rPr i="1" lang="de" sz="1800"/>
              <a:t>«Ein Prozess ist eine Reihe von Aktivitäten, die eine Eingabe in ein Ergebnis verwandeln.»</a:t>
            </a:r>
            <a:endParaRPr i="1" sz="1800"/>
          </a:p>
        </p:txBody>
      </p:sp>
      <p:sp>
        <p:nvSpPr>
          <p:cNvPr id="145" name="Google Shape;145;p14"/>
          <p:cNvSpPr txBox="1"/>
          <p:nvPr/>
        </p:nvSpPr>
        <p:spPr>
          <a:xfrm>
            <a:off x="877600" y="4630800"/>
            <a:ext cx="4395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6" name="Google Shape;146;p14"/>
          <p:cNvSpPr txBox="1"/>
          <p:nvPr>
            <p:ph idx="2" type="body"/>
          </p:nvPr>
        </p:nvSpPr>
        <p:spPr>
          <a:xfrm>
            <a:off x="47650" y="4814400"/>
            <a:ext cx="9005100" cy="27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Quelle</a:t>
            </a:r>
            <a:r>
              <a:rPr lang="de"/>
              <a:t>: https://www.tuev-sued.de/uploads/images/1362664431092675480188/28433-broschuere-prozess-weboptimiert.pdf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 einfacher Prozess</a:t>
            </a:r>
            <a:endParaRPr/>
          </a:p>
        </p:txBody>
      </p:sp>
      <p:sp>
        <p:nvSpPr>
          <p:cNvPr id="152" name="Google Shape;152;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0" lvl="0" marL="0" rtl="0" algn="ctr">
              <a:spcBef>
                <a:spcPts val="1600"/>
              </a:spcBef>
              <a:spcAft>
                <a:spcPts val="0"/>
              </a:spcAft>
              <a:buNone/>
            </a:pPr>
            <a:r>
              <a:rPr lang="de" sz="3000"/>
              <a:t>Kuh 			Melken			Milch</a:t>
            </a:r>
            <a:endParaRPr sz="3000"/>
          </a:p>
          <a:p>
            <a:pPr indent="0" lvl="0" marL="0" rtl="0" algn="l">
              <a:spcBef>
                <a:spcPts val="1600"/>
              </a:spcBef>
              <a:spcAft>
                <a:spcPts val="1600"/>
              </a:spcAft>
              <a:buNone/>
            </a:pPr>
            <a:r>
              <a:t/>
            </a:r>
            <a:endParaRPr sz="3000"/>
          </a:p>
        </p:txBody>
      </p:sp>
      <p:sp>
        <p:nvSpPr>
          <p:cNvPr id="153" name="Google Shape;153;p15"/>
          <p:cNvSpPr/>
          <p:nvPr/>
        </p:nvSpPr>
        <p:spPr>
          <a:xfrm>
            <a:off x="3349150" y="2117175"/>
            <a:ext cx="520200" cy="520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621450" y="2117175"/>
            <a:ext cx="520200" cy="520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2509600" y="2637375"/>
            <a:ext cx="310200" cy="602400"/>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661850" y="2637375"/>
            <a:ext cx="310200" cy="602400"/>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694175" y="2637375"/>
            <a:ext cx="310200" cy="602400"/>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txBox="1"/>
          <p:nvPr/>
        </p:nvSpPr>
        <p:spPr>
          <a:xfrm>
            <a:off x="1927300" y="3334875"/>
            <a:ext cx="14748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de" sz="3000">
                <a:solidFill>
                  <a:schemeClr val="lt1"/>
                </a:solidFill>
                <a:latin typeface="Lato"/>
                <a:ea typeface="Lato"/>
                <a:cs typeface="Lato"/>
                <a:sym typeface="Lato"/>
              </a:rPr>
              <a:t>Eingabe</a:t>
            </a:r>
            <a:endParaRPr i="1">
              <a:latin typeface="Lato"/>
              <a:ea typeface="Lato"/>
              <a:cs typeface="Lato"/>
              <a:sym typeface="Lato"/>
            </a:endParaRPr>
          </a:p>
        </p:txBody>
      </p:sp>
      <p:sp>
        <p:nvSpPr>
          <p:cNvPr id="159" name="Google Shape;159;p15"/>
          <p:cNvSpPr txBox="1"/>
          <p:nvPr/>
        </p:nvSpPr>
        <p:spPr>
          <a:xfrm>
            <a:off x="4038900" y="3334875"/>
            <a:ext cx="15561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3000">
                <a:solidFill>
                  <a:schemeClr val="lt1"/>
                </a:solidFill>
                <a:latin typeface="Lato"/>
                <a:ea typeface="Lato"/>
                <a:cs typeface="Lato"/>
                <a:sym typeface="Lato"/>
              </a:rPr>
              <a:t>Aktivität</a:t>
            </a:r>
            <a:endParaRPr i="1">
              <a:latin typeface="Lato"/>
              <a:ea typeface="Lato"/>
              <a:cs typeface="Lato"/>
              <a:sym typeface="Lato"/>
            </a:endParaRPr>
          </a:p>
        </p:txBody>
      </p:sp>
      <p:sp>
        <p:nvSpPr>
          <p:cNvPr id="160" name="Google Shape;160;p15"/>
          <p:cNvSpPr txBox="1"/>
          <p:nvPr/>
        </p:nvSpPr>
        <p:spPr>
          <a:xfrm>
            <a:off x="6071225" y="3334875"/>
            <a:ext cx="15561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3000">
                <a:solidFill>
                  <a:schemeClr val="lt1"/>
                </a:solidFill>
                <a:latin typeface="Lato"/>
                <a:ea typeface="Lato"/>
                <a:cs typeface="Lato"/>
                <a:sym typeface="Lato"/>
              </a:rPr>
              <a:t>Ergebnis</a:t>
            </a:r>
            <a:endParaRPr i="1">
              <a:latin typeface="Lato"/>
              <a:ea typeface="Lato"/>
              <a:cs typeface="Lato"/>
              <a:sym typeface="Lato"/>
            </a:endParaRPr>
          </a:p>
        </p:txBody>
      </p:sp>
      <p:sp>
        <p:nvSpPr>
          <p:cNvPr id="161" name="Google Shape;161;p15"/>
          <p:cNvSpPr txBox="1"/>
          <p:nvPr>
            <p:ph idx="2" type="body"/>
          </p:nvPr>
        </p:nvSpPr>
        <p:spPr>
          <a:xfrm>
            <a:off x="47650" y="4738450"/>
            <a:ext cx="7100400" cy="35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Beispiel komplexer Prozess</a:t>
            </a:r>
            <a:endParaRPr/>
          </a:p>
          <a:p>
            <a:pPr indent="0" lvl="0" marL="0" rtl="0" algn="l">
              <a:spcBef>
                <a:spcPts val="0"/>
              </a:spcBef>
              <a:spcAft>
                <a:spcPts val="0"/>
              </a:spcAft>
              <a:buNone/>
            </a:pPr>
            <a:r>
              <a:rPr lang="de" sz="1800"/>
              <a:t>«Geschäftsprozess Anfrageprüfung»</a:t>
            </a:r>
            <a:endParaRPr sz="1800"/>
          </a:p>
        </p:txBody>
      </p:sp>
      <p:sp>
        <p:nvSpPr>
          <p:cNvPr id="167" name="Google Shape;167;p16"/>
          <p:cNvSpPr txBox="1"/>
          <p:nvPr>
            <p:ph idx="1" type="body"/>
          </p:nvPr>
        </p:nvSpPr>
        <p:spPr>
          <a:xfrm>
            <a:off x="47650" y="4698150"/>
            <a:ext cx="71004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Quelle</a:t>
            </a:r>
            <a:r>
              <a:rPr lang="de"/>
              <a:t>: Prof. Dr. Josef L. Staud -  </a:t>
            </a:r>
            <a:r>
              <a:rPr lang="de">
                <a:uFill>
                  <a:noFill/>
                </a:uFill>
                <a:hlinkClick r:id="rId3"/>
              </a:rPr>
              <a:t>http://www.staud.info/epk/ep_f_5.htm</a:t>
            </a:r>
            <a:endParaRPr/>
          </a:p>
        </p:txBody>
      </p:sp>
      <p:pic>
        <p:nvPicPr>
          <p:cNvPr id="168" name="Google Shape;168;p16"/>
          <p:cNvPicPr preferRelativeResize="0"/>
          <p:nvPr/>
        </p:nvPicPr>
        <p:blipFill>
          <a:blip r:embed="rId4">
            <a:alphaModFix/>
          </a:blip>
          <a:stretch>
            <a:fillRect/>
          </a:stretch>
        </p:blipFill>
        <p:spPr>
          <a:xfrm>
            <a:off x="5965888" y="307908"/>
            <a:ext cx="2523625" cy="4527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Prozess: Vor- und Nachteile</a:t>
            </a:r>
            <a:endParaRPr/>
          </a:p>
        </p:txBody>
      </p:sp>
      <p:sp>
        <p:nvSpPr>
          <p:cNvPr id="174" name="Google Shape;174;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Vorteile:</a:t>
            </a:r>
            <a:endParaRPr/>
          </a:p>
          <a:p>
            <a:pPr indent="-311150" lvl="0" marL="457200" rtl="0" algn="l">
              <a:spcBef>
                <a:spcPts val="1600"/>
              </a:spcBef>
              <a:spcAft>
                <a:spcPts val="0"/>
              </a:spcAft>
              <a:buSzPts val="1300"/>
              <a:buChar char="●"/>
            </a:pPr>
            <a:r>
              <a:rPr lang="de"/>
              <a:t>Klare Struktur</a:t>
            </a:r>
            <a:endParaRPr/>
          </a:p>
          <a:p>
            <a:pPr indent="-311150" lvl="0" marL="457200" rtl="0" algn="l">
              <a:spcBef>
                <a:spcPts val="0"/>
              </a:spcBef>
              <a:spcAft>
                <a:spcPts val="0"/>
              </a:spcAft>
              <a:buSzPts val="1300"/>
              <a:buChar char="●"/>
            </a:pPr>
            <a:r>
              <a:rPr lang="de"/>
              <a:t>Beteiligte sind klar definiert</a:t>
            </a:r>
            <a:endParaRPr/>
          </a:p>
          <a:p>
            <a:pPr indent="-311150" lvl="0" marL="457200" rtl="0" algn="l">
              <a:spcBef>
                <a:spcPts val="0"/>
              </a:spcBef>
              <a:spcAft>
                <a:spcPts val="0"/>
              </a:spcAft>
              <a:buSzPts val="1300"/>
              <a:buChar char="●"/>
            </a:pPr>
            <a:r>
              <a:rPr lang="de"/>
              <a:t>Messbar und kontrollierbar</a:t>
            </a:r>
            <a:endParaRPr/>
          </a:p>
          <a:p>
            <a:pPr indent="-311150" lvl="0" marL="457200" rtl="0" algn="l">
              <a:spcBef>
                <a:spcPts val="0"/>
              </a:spcBef>
              <a:spcAft>
                <a:spcPts val="0"/>
              </a:spcAft>
              <a:buSzPts val="1300"/>
              <a:buChar char="●"/>
            </a:pPr>
            <a:r>
              <a:rPr lang="de"/>
              <a:t>Prozess kann aus mehreren Teilprozessen bestehen</a:t>
            </a:r>
            <a:endParaRPr/>
          </a:p>
        </p:txBody>
      </p:sp>
      <p:sp>
        <p:nvSpPr>
          <p:cNvPr id="175" name="Google Shape;175;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Nachteile:</a:t>
            </a:r>
            <a:endParaRPr/>
          </a:p>
          <a:p>
            <a:pPr indent="-311150" lvl="0" marL="457200" rtl="0" algn="l">
              <a:spcBef>
                <a:spcPts val="1600"/>
              </a:spcBef>
              <a:spcAft>
                <a:spcPts val="0"/>
              </a:spcAft>
              <a:buSzPts val="1300"/>
              <a:buChar char="●"/>
            </a:pPr>
            <a:r>
              <a:rPr lang="de"/>
              <a:t>Können hohe Komplexität erreichen</a:t>
            </a:r>
            <a:endParaRPr/>
          </a:p>
          <a:p>
            <a:pPr indent="-311150" lvl="0" marL="457200" rtl="0" algn="l">
              <a:spcBef>
                <a:spcPts val="0"/>
              </a:spcBef>
              <a:spcAft>
                <a:spcPts val="0"/>
              </a:spcAft>
              <a:buSzPts val="1300"/>
              <a:buChar char="●"/>
            </a:pPr>
            <a:r>
              <a:rPr lang="de"/>
              <a:t>Zu viele involvierte Akteure</a:t>
            </a:r>
            <a:endParaRPr/>
          </a:p>
          <a:p>
            <a:pPr indent="-311150" lvl="0" marL="457200" rtl="0" algn="l">
              <a:spcBef>
                <a:spcPts val="0"/>
              </a:spcBef>
              <a:spcAft>
                <a:spcPts val="0"/>
              </a:spcAft>
              <a:buSzPts val="1300"/>
              <a:buChar char="●"/>
            </a:pPr>
            <a:r>
              <a:rPr lang="de"/>
              <a:t>Träge und statisch</a:t>
            </a:r>
            <a:endParaRPr/>
          </a:p>
          <a:p>
            <a:pPr indent="-311150" lvl="0" marL="457200" rtl="0" algn="l">
              <a:spcBef>
                <a:spcPts val="0"/>
              </a:spcBef>
              <a:spcAft>
                <a:spcPts val="0"/>
              </a:spcAft>
              <a:buSzPts val="1300"/>
              <a:buChar char="●"/>
            </a:pPr>
            <a:r>
              <a:rPr lang="de"/>
              <a:t>Prozesse können Abhängigkeiten produzieren</a:t>
            </a:r>
            <a:endParaRPr/>
          </a:p>
          <a:p>
            <a:pPr indent="-311150" lvl="0" marL="457200" rtl="0" algn="l">
              <a:spcBef>
                <a:spcPts val="0"/>
              </a:spcBef>
              <a:spcAft>
                <a:spcPts val="0"/>
              </a:spcAft>
              <a:buSzPts val="1300"/>
              <a:buChar char="●"/>
            </a:pPr>
            <a:r>
              <a:rPr lang="de"/>
              <a:t>Prozessanzahl kann aufwändig in der Bewirtschaftung sein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Prozess- / Vorgehensmodell: Definition</a:t>
            </a:r>
            <a:endParaRPr/>
          </a:p>
        </p:txBody>
      </p:sp>
      <p:sp>
        <p:nvSpPr>
          <p:cNvPr id="181" name="Google Shape;181;p18"/>
          <p:cNvSpPr txBox="1"/>
          <p:nvPr>
            <p:ph idx="1" type="body"/>
          </p:nvPr>
        </p:nvSpPr>
        <p:spPr>
          <a:xfrm>
            <a:off x="1297500" y="1567550"/>
            <a:ext cx="6908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 Vorgehensmodell beschreibt die Ordnung von Aufgabenstellungen und Aktivitäten eines gestaltenden Prozess (Projekt), so wie die dazugehörenden Methoden und Techniken. </a:t>
            </a:r>
            <a:endParaRPr/>
          </a:p>
          <a:p>
            <a:pPr indent="-311150" lvl="0" marL="457200" rtl="0" algn="l">
              <a:spcBef>
                <a:spcPts val="1600"/>
              </a:spcBef>
              <a:spcAft>
                <a:spcPts val="0"/>
              </a:spcAft>
              <a:buSzPts val="1300"/>
              <a:buChar char="●"/>
            </a:pPr>
            <a:r>
              <a:rPr lang="de"/>
              <a:t>Ein Vorgehensmodell beschreibt die Folge  aller Aktivitäten  (in Phasen), die zur Durchführung eines Projekts erforderlich sind.</a:t>
            </a:r>
            <a:endParaRPr/>
          </a:p>
          <a:p>
            <a:pPr indent="-311150" lvl="0" marL="457200" rtl="0" algn="l">
              <a:spcBef>
                <a:spcPts val="0"/>
              </a:spcBef>
              <a:spcAft>
                <a:spcPts val="0"/>
              </a:spcAft>
              <a:buSzPts val="1300"/>
              <a:buChar char="●"/>
            </a:pPr>
            <a:r>
              <a:rPr lang="de"/>
              <a:t>Ein Vorgehensmodell verringert die Komplexität eines Projekts durch die Zerlegung in überschaubare, zeitlich aufeinander folgende Teilaufgaben/Phasen.</a:t>
            </a:r>
            <a:endParaRPr/>
          </a:p>
          <a:p>
            <a:pPr indent="-311150" lvl="0" marL="457200" rtl="0" algn="l">
              <a:spcBef>
                <a:spcPts val="0"/>
              </a:spcBef>
              <a:spcAft>
                <a:spcPts val="0"/>
              </a:spcAft>
              <a:buSzPts val="1300"/>
              <a:buChar char="●"/>
            </a:pPr>
            <a:r>
              <a:rPr lang="de"/>
              <a:t>Ein Vorgehensmodell ermöglicht durch die Vorgabe von Phasenzielen ("Meilensteinen") Änderungen, die sich während des Projekt noch ergeben, rechtzeitig zu berücksichtigen sowie Fehler in einem frühen Stadium zu erkennen und zu beseitigen.</a:t>
            </a:r>
            <a:endParaRPr/>
          </a:p>
        </p:txBody>
      </p:sp>
      <p:sp>
        <p:nvSpPr>
          <p:cNvPr id="182" name="Google Shape;182;p18"/>
          <p:cNvSpPr txBox="1"/>
          <p:nvPr>
            <p:ph idx="2" type="body"/>
          </p:nvPr>
        </p:nvSpPr>
        <p:spPr>
          <a:xfrm>
            <a:off x="0" y="4323725"/>
            <a:ext cx="9005100" cy="6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de" sz="1000"/>
              <a:t>Quellen:</a:t>
            </a:r>
            <a:br>
              <a:rPr i="1" lang="de" sz="1000"/>
            </a:br>
            <a:r>
              <a:rPr i="1" lang="de" sz="1000"/>
              <a:t>- http://www.enzyklopaedie-der-wirtschaftsinformatik.de/lexikon/is-management/Systementwicklung/Vorgehensmodell</a:t>
            </a:r>
            <a:br>
              <a:rPr i="1" lang="de" sz="1000"/>
            </a:br>
            <a:r>
              <a:rPr i="1" lang="de" sz="1000"/>
              <a:t>- https://de.wikipedia.org/wiki/Vorgehensmodell_zur_Softwareentwicklung</a:t>
            </a:r>
            <a:br>
              <a:rPr i="1" lang="de" sz="1000"/>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Phasen</a:t>
            </a:r>
            <a:endParaRPr/>
          </a:p>
        </p:txBody>
      </p:sp>
      <p:sp>
        <p:nvSpPr>
          <p:cNvPr id="188" name="Google Shape;188;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Folgende Phasen werden üblicherweise unterscheidet:</a:t>
            </a:r>
            <a:endParaRPr/>
          </a:p>
          <a:p>
            <a:pPr indent="-311150" lvl="0" marL="457200" rtl="0" algn="l">
              <a:spcBef>
                <a:spcPts val="1600"/>
              </a:spcBef>
              <a:spcAft>
                <a:spcPts val="0"/>
              </a:spcAft>
              <a:buSzPts val="1300"/>
              <a:buChar char="●"/>
            </a:pPr>
            <a:r>
              <a:rPr lang="de"/>
              <a:t>Planung des Prozesses</a:t>
            </a:r>
            <a:endParaRPr/>
          </a:p>
          <a:p>
            <a:pPr indent="-311150" lvl="0" marL="457200" rtl="0" algn="l">
              <a:spcBef>
                <a:spcPts val="0"/>
              </a:spcBef>
              <a:spcAft>
                <a:spcPts val="0"/>
              </a:spcAft>
              <a:buSzPts val="1300"/>
              <a:buChar char="●"/>
            </a:pPr>
            <a:r>
              <a:rPr lang="de"/>
              <a:t>Spezifikation der Anforderungen an das Produkt</a:t>
            </a:r>
            <a:endParaRPr/>
          </a:p>
          <a:p>
            <a:pPr indent="-311150" lvl="0" marL="457200" rtl="0" algn="l">
              <a:spcBef>
                <a:spcPts val="0"/>
              </a:spcBef>
              <a:spcAft>
                <a:spcPts val="0"/>
              </a:spcAft>
              <a:buSzPts val="1300"/>
              <a:buChar char="●"/>
            </a:pPr>
            <a:r>
              <a:rPr lang="de"/>
              <a:t>Design des Software-Produkts</a:t>
            </a:r>
            <a:endParaRPr/>
          </a:p>
          <a:p>
            <a:pPr indent="-311150" lvl="0" marL="457200" rtl="0" algn="l">
              <a:spcBef>
                <a:spcPts val="0"/>
              </a:spcBef>
              <a:spcAft>
                <a:spcPts val="0"/>
              </a:spcAft>
              <a:buSzPts val="1300"/>
              <a:buChar char="●"/>
            </a:pPr>
            <a:r>
              <a:rPr lang="de"/>
              <a:t>Implementierung (Kodierung)</a:t>
            </a:r>
            <a:endParaRPr/>
          </a:p>
          <a:p>
            <a:pPr indent="-311150" lvl="0" marL="457200" rtl="0" algn="l">
              <a:spcBef>
                <a:spcPts val="0"/>
              </a:spcBef>
              <a:spcAft>
                <a:spcPts val="0"/>
              </a:spcAft>
              <a:buSzPts val="1300"/>
              <a:buChar char="●"/>
            </a:pPr>
            <a:r>
              <a:rPr lang="de"/>
              <a:t>diversen Tests des Software-Produkts</a:t>
            </a:r>
            <a:endParaRPr/>
          </a:p>
        </p:txBody>
      </p:sp>
      <p:sp>
        <p:nvSpPr>
          <p:cNvPr id="189" name="Google Shape;189;p19"/>
          <p:cNvSpPr txBox="1"/>
          <p:nvPr>
            <p:ph idx="2" type="body"/>
          </p:nvPr>
        </p:nvSpPr>
        <p:spPr>
          <a:xfrm>
            <a:off x="0" y="4552325"/>
            <a:ext cx="9005100" cy="6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de" sz="1000"/>
              <a:t>Quellen:</a:t>
            </a:r>
            <a:br>
              <a:rPr i="1" lang="de" sz="1000"/>
            </a:br>
            <a:r>
              <a:rPr i="1" lang="de" sz="1000"/>
              <a:t>- </a:t>
            </a:r>
            <a:r>
              <a:rPr i="1" lang="de" sz="1000"/>
              <a:t>Eckhard Hanser: Agile Prozesse, 2010, Springer</a:t>
            </a:r>
            <a:endParaRPr i="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a:t>
            </a:r>
            <a:r>
              <a:rPr lang="de"/>
              <a:t>Kategorisierung</a:t>
            </a:r>
            <a:endParaRPr/>
          </a:p>
        </p:txBody>
      </p:sp>
      <p:sp>
        <p:nvSpPr>
          <p:cNvPr id="195" name="Google Shape;195;p2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schwergewichtig:</a:t>
            </a:r>
            <a:endParaRPr/>
          </a:p>
          <a:p>
            <a:pPr indent="-311150" lvl="0" marL="457200" rtl="0" algn="l">
              <a:spcBef>
                <a:spcPts val="1600"/>
              </a:spcBef>
              <a:spcAft>
                <a:spcPts val="0"/>
              </a:spcAft>
              <a:buSzPts val="1300"/>
              <a:buChar char="●"/>
            </a:pPr>
            <a:r>
              <a:rPr lang="de"/>
              <a:t>formal und dokumentengestützt</a:t>
            </a:r>
            <a:endParaRPr/>
          </a:p>
          <a:p>
            <a:pPr indent="-311150" lvl="0" marL="457200" rtl="0" algn="l">
              <a:spcBef>
                <a:spcPts val="0"/>
              </a:spcBef>
              <a:spcAft>
                <a:spcPts val="0"/>
              </a:spcAft>
              <a:buSzPts val="1300"/>
              <a:buChar char="●"/>
            </a:pPr>
            <a:r>
              <a:rPr lang="de"/>
              <a:t>Phasen werden ausführlich dokumentiert</a:t>
            </a:r>
            <a:endParaRPr/>
          </a:p>
          <a:p>
            <a:pPr indent="-311150" lvl="0" marL="457200" rtl="0" algn="l">
              <a:spcBef>
                <a:spcPts val="0"/>
              </a:spcBef>
              <a:spcAft>
                <a:spcPts val="0"/>
              </a:spcAft>
              <a:buSzPts val="1300"/>
              <a:buChar char="●"/>
            </a:pPr>
            <a:r>
              <a:rPr lang="de"/>
              <a:t>Ablauf klar beschrieben</a:t>
            </a:r>
            <a:endParaRPr/>
          </a:p>
          <a:p>
            <a:pPr indent="-311150" lvl="0" marL="457200" rtl="0" algn="l">
              <a:spcBef>
                <a:spcPts val="0"/>
              </a:spcBef>
              <a:spcAft>
                <a:spcPts val="0"/>
              </a:spcAft>
              <a:buSzPts val="1300"/>
              <a:buChar char="●"/>
            </a:pPr>
            <a:r>
              <a:rPr lang="de"/>
              <a:t>sinnvoll für kritische Applikationen (z.B. Software für Lift-Steuerung)</a:t>
            </a:r>
            <a:endParaRPr/>
          </a:p>
          <a:p>
            <a:pPr indent="-311150" lvl="0" marL="457200" rtl="0" algn="l">
              <a:spcBef>
                <a:spcPts val="0"/>
              </a:spcBef>
              <a:spcAft>
                <a:spcPts val="0"/>
              </a:spcAft>
              <a:buSzPts val="1300"/>
              <a:buChar char="●"/>
            </a:pPr>
            <a:r>
              <a:rPr lang="de"/>
              <a:t>eher unflexibel</a:t>
            </a:r>
            <a:endParaRPr/>
          </a:p>
        </p:txBody>
      </p:sp>
      <p:sp>
        <p:nvSpPr>
          <p:cNvPr id="196" name="Google Shape;196;p2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leichtgewichtig:</a:t>
            </a:r>
            <a:endParaRPr/>
          </a:p>
          <a:p>
            <a:pPr indent="-311150" lvl="0" marL="457200" rtl="0" algn="l">
              <a:spcBef>
                <a:spcPts val="1600"/>
              </a:spcBef>
              <a:spcAft>
                <a:spcPts val="0"/>
              </a:spcAft>
              <a:buSzPts val="1300"/>
              <a:buChar char="●"/>
            </a:pPr>
            <a:r>
              <a:rPr lang="de"/>
              <a:t>Entwicklung im kleinen Team</a:t>
            </a:r>
            <a:endParaRPr/>
          </a:p>
          <a:p>
            <a:pPr indent="-311150" lvl="0" marL="457200" rtl="0" algn="l">
              <a:spcBef>
                <a:spcPts val="0"/>
              </a:spcBef>
              <a:spcAft>
                <a:spcPts val="0"/>
              </a:spcAft>
              <a:buSzPts val="1300"/>
              <a:buChar char="●"/>
            </a:pPr>
            <a:r>
              <a:rPr lang="de"/>
              <a:t>Produktanforderungen anfangs unvollständig</a:t>
            </a:r>
            <a:endParaRPr/>
          </a:p>
          <a:p>
            <a:pPr indent="-311150" lvl="0" marL="457200" rtl="0" algn="l">
              <a:spcBef>
                <a:spcPts val="0"/>
              </a:spcBef>
              <a:spcAft>
                <a:spcPts val="0"/>
              </a:spcAft>
              <a:buSzPts val="1300"/>
              <a:buChar char="●"/>
            </a:pPr>
            <a:r>
              <a:rPr lang="de"/>
              <a:t>erhöhter Austausch zwischen Kunden und Team (kann auch nur informell sein)</a:t>
            </a:r>
            <a:endParaRPr/>
          </a:p>
          <a:p>
            <a:pPr indent="-311150" lvl="0" marL="457200" rtl="0" algn="l">
              <a:spcBef>
                <a:spcPts val="0"/>
              </a:spcBef>
              <a:spcAft>
                <a:spcPts val="0"/>
              </a:spcAft>
              <a:buSzPts val="1300"/>
              <a:buChar char="●"/>
            </a:pPr>
            <a:r>
              <a:rPr lang="de"/>
              <a:t>funktionierendes Produkt steht im </a:t>
            </a:r>
            <a:r>
              <a:rPr lang="de"/>
              <a:t>Vordergrund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Vorgehensmodell: Übersicht</a:t>
            </a:r>
            <a:endParaRPr/>
          </a:p>
        </p:txBody>
      </p:sp>
      <p:sp>
        <p:nvSpPr>
          <p:cNvPr id="202" name="Google Shape;202;p2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Lineare Modelle:</a:t>
            </a:r>
            <a:endParaRPr/>
          </a:p>
          <a:p>
            <a:pPr indent="-311150" lvl="0" marL="457200" rtl="0" algn="l">
              <a:spcBef>
                <a:spcPts val="1600"/>
              </a:spcBef>
              <a:spcAft>
                <a:spcPts val="0"/>
              </a:spcAft>
              <a:buSzPts val="1300"/>
              <a:buChar char="-"/>
            </a:pPr>
            <a:r>
              <a:rPr lang="de"/>
              <a:t>Wasserfallmodell</a:t>
            </a:r>
            <a:endParaRPr/>
          </a:p>
          <a:p>
            <a:pPr indent="0" lvl="0" marL="914400" rtl="0" algn="l">
              <a:spcBef>
                <a:spcPts val="1600"/>
              </a:spcBef>
              <a:spcAft>
                <a:spcPts val="1600"/>
              </a:spcAft>
              <a:buNone/>
            </a:pPr>
            <a:r>
              <a:t/>
            </a:r>
            <a:endParaRPr/>
          </a:p>
        </p:txBody>
      </p:sp>
      <p:sp>
        <p:nvSpPr>
          <p:cNvPr id="203" name="Google Shape;203;p2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iterative inkrementelle Modelle :</a:t>
            </a:r>
            <a:endParaRPr/>
          </a:p>
          <a:p>
            <a:pPr indent="-311150" lvl="0" marL="457200" rtl="0" algn="l">
              <a:spcBef>
                <a:spcPts val="1600"/>
              </a:spcBef>
              <a:spcAft>
                <a:spcPts val="0"/>
              </a:spcAft>
              <a:buSzPts val="1300"/>
              <a:buChar char="-"/>
            </a:pPr>
            <a:r>
              <a:rPr lang="de"/>
              <a:t>V-Modell</a:t>
            </a:r>
            <a:endParaRPr/>
          </a:p>
          <a:p>
            <a:pPr indent="-311150" lvl="0" marL="457200" rtl="0" algn="l">
              <a:spcBef>
                <a:spcPts val="0"/>
              </a:spcBef>
              <a:spcAft>
                <a:spcPts val="0"/>
              </a:spcAft>
              <a:buSzPts val="1300"/>
              <a:buChar char="-"/>
            </a:pPr>
            <a:r>
              <a:rPr lang="de"/>
              <a:t>Unified SW Development Process</a:t>
            </a:r>
            <a:endParaRPr/>
          </a:p>
          <a:p>
            <a:pPr indent="-298450" lvl="1" marL="914400" rtl="0" algn="l">
              <a:spcBef>
                <a:spcPts val="0"/>
              </a:spcBef>
              <a:spcAft>
                <a:spcPts val="0"/>
              </a:spcAft>
              <a:buSzPts val="1100"/>
              <a:buChar char="-"/>
            </a:pPr>
            <a:r>
              <a:rPr lang="de"/>
              <a:t>RUP</a:t>
            </a:r>
            <a:endParaRPr/>
          </a:p>
          <a:p>
            <a:pPr indent="-311150" lvl="0" marL="457200" rtl="0" algn="l">
              <a:spcBef>
                <a:spcPts val="0"/>
              </a:spcBef>
              <a:spcAft>
                <a:spcPts val="0"/>
              </a:spcAft>
              <a:buSzPts val="1300"/>
              <a:buChar char="-"/>
            </a:pPr>
            <a:r>
              <a:rPr lang="de"/>
              <a:t>Agile Modelle</a:t>
            </a:r>
            <a:endParaRPr/>
          </a:p>
          <a:p>
            <a:pPr indent="-311150" lvl="0" marL="914400" rtl="0" algn="l">
              <a:spcBef>
                <a:spcPts val="0"/>
              </a:spcBef>
              <a:spcAft>
                <a:spcPts val="0"/>
              </a:spcAft>
              <a:buSzPts val="1300"/>
              <a:buChar char="-"/>
            </a:pPr>
            <a:r>
              <a:rPr lang="de"/>
              <a:t>Scrum</a:t>
            </a:r>
            <a:endParaRPr/>
          </a:p>
          <a:p>
            <a:pPr indent="-311150" lvl="0" marL="914400" rtl="0" algn="l">
              <a:spcBef>
                <a:spcPts val="0"/>
              </a:spcBef>
              <a:spcAft>
                <a:spcPts val="0"/>
              </a:spcAft>
              <a:buSzPts val="1300"/>
              <a:buChar char="-"/>
            </a:pPr>
            <a:r>
              <a:rPr lang="de"/>
              <a:t>DaD</a:t>
            </a:r>
            <a:endParaRPr/>
          </a:p>
          <a:p>
            <a:pPr indent="-311150" lvl="0" marL="914400" rtl="0" algn="l">
              <a:spcBef>
                <a:spcPts val="0"/>
              </a:spcBef>
              <a:spcAft>
                <a:spcPts val="0"/>
              </a:spcAft>
              <a:buSzPts val="1300"/>
              <a:buChar char="-"/>
            </a:pPr>
            <a:r>
              <a:rPr lang="de"/>
              <a:t>XP</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04" name="Google Shape;204;p21"/>
          <p:cNvSpPr txBox="1"/>
          <p:nvPr>
            <p:ph idx="2" type="body"/>
          </p:nvPr>
        </p:nvSpPr>
        <p:spPr>
          <a:xfrm>
            <a:off x="0" y="4552325"/>
            <a:ext cx="9005100" cy="6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de" sz="1000"/>
              <a:t>Quellen:</a:t>
            </a:r>
            <a:br>
              <a:rPr i="1" lang="de" sz="1000"/>
            </a:br>
            <a:r>
              <a:rPr i="1" lang="de" sz="1000"/>
              <a:t>- http://www.karlscharbert.de/ba/baFIndex.html?http://www.karlscharbert.de/ba/baBestandteilVorgehensmodell.html</a:t>
            </a:r>
            <a:endParaRPr i="1"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