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0" r:id="rId6"/>
    <p:sldId id="263" r:id="rId7"/>
    <p:sldId id="269" r:id="rId8"/>
    <p:sldId id="270" r:id="rId9"/>
    <p:sldId id="272" r:id="rId10"/>
    <p:sldId id="273" r:id="rId11"/>
    <p:sldId id="271" r:id="rId12"/>
    <p:sldId id="267" r:id="rId13"/>
    <p:sldId id="268" r:id="rId14"/>
    <p:sldId id="261" r:id="rId15"/>
    <p:sldId id="266" r:id="rId16"/>
    <p:sldId id="265" r:id="rId17"/>
    <p:sldId id="259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72859" autoAdjust="0"/>
  </p:normalViewPr>
  <p:slideViewPr>
    <p:cSldViewPr snapToGrid="0">
      <p:cViewPr varScale="1">
        <p:scale>
          <a:sx n="67" d="100"/>
          <a:sy n="67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86836-1DD4-4B5A-B7F8-A31B08770D42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DBD60-72A2-4D24-AFED-423EBE31C6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7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* All types share space of</a:t>
            </a:r>
            <a:r>
              <a:rPr lang="en-AU" baseline="0" dirty="0" smtClean="0"/>
              <a:t> index and need the same field types. You can’t use the same field name with different field types across the index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28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6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50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80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796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SQL </a:t>
            </a:r>
            <a:r>
              <a:rPr lang="en-AU" dirty="0" smtClean="0"/>
              <a:t>FTA support up to 170</a:t>
            </a:r>
            <a:r>
              <a:rPr lang="en-AU" baseline="0" dirty="0" smtClean="0"/>
              <a:t> </a:t>
            </a:r>
            <a:r>
              <a:rPr lang="en-AU" baseline="0" dirty="0" smtClean="0"/>
              <a:t>extensions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https://www.elastic.co/guide/en/elasticsearch/reference/current/mapping.html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&amp;$put "adworks_v1/_mapping/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employee?update_all_types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'{"properties":{"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BusinessEntityID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type":"integer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NationalIDNumber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OrganizationNode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":{"fields":{"tree":{"type":"string","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hierarchy_analyzer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"}},"type":"string","index":"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not_analyzed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OrganizationLevel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JobTitle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BirthDate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type":"date","format":"YYYY-MM-DD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MaritalStatus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"},"Gender":{"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type":"date","format":"YYYY-MM-DD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SalariedFlag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VacationHours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SickLeaveHours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CurrentFlag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rowguid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type":"keyword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type":"date","format":"YYYY-MM-DD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dynamic":true,"date_detection":true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}'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2310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Where to start from: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Virtual</a:t>
            </a:r>
            <a:r>
              <a:rPr lang="en-AU" baseline="0" dirty="0" smtClean="0"/>
              <a:t> machines on premise or local. Build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install last version, build environments,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files, web, </a:t>
            </a:r>
            <a:r>
              <a:rPr lang="en-AU" dirty="0" err="1" smtClean="0"/>
              <a:t>sql</a:t>
            </a:r>
            <a:r>
              <a:rPr lang="en-AU" dirty="0" smtClean="0"/>
              <a:t>, other</a:t>
            </a:r>
            <a:r>
              <a:rPr lang="en-AU" baseline="0" dirty="0" smtClean="0"/>
              <a:t> search engines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data at rest and data in motion, integrate with other APIs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9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6/3/2016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andrew_butenk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urceforge.net/projects/itextsharp/" TargetMode="External"/><Relationship Id="rId13" Type="http://schemas.openxmlformats.org/officeDocument/2006/relationships/hyperlink" Target="http://www.microsoft.com/en-AU/download/details.aspx?id=17062" TargetMode="External"/><Relationship Id="rId18" Type="http://schemas.openxmlformats.org/officeDocument/2006/relationships/hyperlink" Target="href=%22http:/d3js.org" TargetMode="External"/><Relationship Id="rId3" Type="http://schemas.openxmlformats.org/officeDocument/2006/relationships/hyperlink" Target="http://www.microsoft.com/en-au/download/details.aspx?id=27836" TargetMode="External"/><Relationship Id="rId21" Type="http://schemas.openxmlformats.org/officeDocument/2006/relationships/hyperlink" Target="https://www.elastic.co/" TargetMode="External"/><Relationship Id="rId7" Type="http://schemas.openxmlformats.org/officeDocument/2006/relationships/hyperlink" Target="http://www.imagemagick.org/script/command-line-options.php" TargetMode="External"/><Relationship Id="rId12" Type="http://schemas.openxmlformats.org/officeDocument/2006/relationships/hyperlink" Target="http://www.leptonica.com/" TargetMode="External"/><Relationship Id="rId17" Type="http://schemas.openxmlformats.org/officeDocument/2006/relationships/hyperlink" Target="http://jquery.com/" TargetMode="External"/><Relationship Id="rId2" Type="http://schemas.openxmlformats.org/officeDocument/2006/relationships/hyperlink" Target="http://www.microsoft.com/en-us/download/details.aspx?id=3" TargetMode="External"/><Relationship Id="rId16" Type="http://schemas.openxmlformats.org/officeDocument/2006/relationships/hyperlink" Target="http://bootswatch.com/" TargetMode="External"/><Relationship Id="rId20" Type="http://schemas.openxmlformats.org/officeDocument/2006/relationships/hyperlink" Target="https://github.com/banban/OhMySear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en-au/download/details.aspx?id=30425" TargetMode="External"/><Relationship Id="rId11" Type="http://schemas.openxmlformats.org/officeDocument/2006/relationships/hyperlink" Target="https://github.com/tesseract-ocr" TargetMode="External"/><Relationship Id="rId5" Type="http://schemas.openxmlformats.org/officeDocument/2006/relationships/hyperlink" Target="https://sourceforge.net/projects/b2xtranslator/" TargetMode="External"/><Relationship Id="rId15" Type="http://schemas.openxmlformats.org/officeDocument/2006/relationships/hyperlink" Target="http://getbootstrap.com/" TargetMode="External"/><Relationship Id="rId23" Type="http://schemas.openxmlformats.org/officeDocument/2006/relationships/hyperlink" Target="https://gallery.technet.microsoft.com/scriptcenter/PowerShell-Image-module-caa4405a" TargetMode="External"/><Relationship Id="rId10" Type="http://schemas.openxmlformats.org/officeDocument/2006/relationships/hyperlink" Target="https://code.google.com/p/ghostscript/" TargetMode="External"/><Relationship Id="rId19" Type="http://schemas.openxmlformats.org/officeDocument/2006/relationships/hyperlink" Target="http://c3js.org/" TargetMode="External"/><Relationship Id="rId4" Type="http://schemas.openxmlformats.org/officeDocument/2006/relationships/hyperlink" Target="https://technet.microsoft.com/en-us/library/cc179019(v=office.14).aspx" TargetMode="External"/><Relationship Id="rId9" Type="http://schemas.openxmlformats.org/officeDocument/2006/relationships/hyperlink" Target="http://www.imagemagick.org/script/index.php" TargetMode="External"/><Relationship Id="rId14" Type="http://schemas.openxmlformats.org/officeDocument/2006/relationships/hyperlink" Target="http://asp.net/" TargetMode="External"/><Relationship Id="rId22" Type="http://schemas.openxmlformats.org/officeDocument/2006/relationships/hyperlink" Target="https://github.com/banban/OhMySearch/tree/master/BackEnd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documentation/templates" TargetMode="External"/><Relationship Id="rId3" Type="http://schemas.openxmlformats.org/officeDocument/2006/relationships/hyperlink" Target="https://discuss.elastic.co/" TargetMode="External"/><Relationship Id="rId7" Type="http://schemas.openxmlformats.org/officeDocument/2006/relationships/hyperlink" Target="https://netfxharmonics.com/2015/11/learningelasticps" TargetMode="External"/><Relationship Id="rId2" Type="http://schemas.openxmlformats.org/officeDocument/2006/relationships/hyperlink" Target="https://www.elastic.co/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lasticsearch-cheatsheet.jolicode.com/" TargetMode="External"/><Relationship Id="rId5" Type="http://schemas.openxmlformats.org/officeDocument/2006/relationships/hyperlink" Target="https://www.elastic.co/guide/en/elasticsearch/reference/current/modules-network.html" TargetMode="External"/><Relationship Id="rId10" Type="http://schemas.openxmlformats.org/officeDocument/2006/relationships/hyperlink" Target="https://chrome.google.com/webstore/detail/sense-beta/lhjgkmllcaadmopgmanpapmpjgmfcfig?hl=en" TargetMode="External"/><Relationship Id="rId4" Type="http://schemas.openxmlformats.org/officeDocument/2006/relationships/hyperlink" Target="https://nest.azurewebsites.net/" TargetMode="External"/><Relationship Id="rId9" Type="http://schemas.openxmlformats.org/officeDocument/2006/relationships/hyperlink" Target="http://solr-vs-elasticsearch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ndrew_butenk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github.com/banban/OhMySearch" TargetMode="External"/><Relationship Id="rId4" Type="http://schemas.openxmlformats.org/officeDocument/2006/relationships/hyperlink" Target="https://andrewbutenko.wordpress.com/abou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Oh My </a:t>
            </a:r>
            <a:r>
              <a:rPr lang="en-AU" dirty="0"/>
              <a:t>SEARCH</a:t>
            </a:r>
            <a:br>
              <a:rPr lang="en-AU" dirty="0"/>
            </a:br>
            <a:r>
              <a:rPr lang="en-AU" sz="2400" dirty="0"/>
              <a:t>When content </a:t>
            </a:r>
            <a:r>
              <a:rPr lang="en-AU" sz="2400" dirty="0" smtClean="0"/>
              <a:t>matters</a:t>
            </a:r>
            <a:endParaRPr lang="en-AU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999512"/>
            <a:ext cx="7909560" cy="1056904"/>
          </a:xfrm>
        </p:spPr>
        <p:txBody>
          <a:bodyPr>
            <a:normAutofit/>
          </a:bodyPr>
          <a:lstStyle/>
          <a:p>
            <a:r>
              <a:rPr lang="en-AU" dirty="0" smtClean="0"/>
              <a:t>Andrew Butenko </a:t>
            </a:r>
          </a:p>
          <a:p>
            <a:r>
              <a:rPr lang="en-AU" dirty="0" smtClean="0">
                <a:hlinkClick r:id="rId2"/>
              </a:rPr>
              <a:t>@</a:t>
            </a:r>
            <a:r>
              <a:rPr lang="en-AU" u="sng" dirty="0" err="1">
                <a:hlinkClick r:id="rId2"/>
              </a:rPr>
              <a:t>andrew_butenko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07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</a:t>
            </a:r>
            <a:r>
              <a:rPr lang="en-AU" dirty="0" smtClean="0"/>
              <a:t>CODE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010678" y="3207785"/>
            <a:ext cx="5096290" cy="11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Integrated 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>
            <a:off x="7885242" y="1935678"/>
            <a:ext cx="1270633" cy="1060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REST</a:t>
            </a:r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634509" y="1373556"/>
            <a:ext cx="102790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Central Repo</a:t>
            </a:r>
            <a:endParaRPr lang="en-AU" sz="1600" dirty="0"/>
          </a:p>
        </p:txBody>
      </p:sp>
      <p:sp>
        <p:nvSpPr>
          <p:cNvPr id="32" name="Rectangle 31"/>
          <p:cNvSpPr/>
          <p:nvPr/>
        </p:nvSpPr>
        <p:spPr>
          <a:xfrm>
            <a:off x="7925182" y="1373556"/>
            <a:ext cx="1190751" cy="4232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Master Repo</a:t>
            </a:r>
            <a:endParaRPr lang="en-AU" sz="1600" dirty="0"/>
          </a:p>
        </p:txBody>
      </p:sp>
      <p:sp>
        <p:nvSpPr>
          <p:cNvPr id="41" name="Rectangle 40"/>
          <p:cNvSpPr/>
          <p:nvPr/>
        </p:nvSpPr>
        <p:spPr>
          <a:xfrm>
            <a:off x="4099644" y="1351978"/>
            <a:ext cx="960718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Local Repo</a:t>
            </a:r>
            <a:endParaRPr lang="en-AU" sz="16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10799308" y="1255258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586366" y="699286"/>
            <a:ext cx="1042090" cy="4721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SVN</a:t>
            </a:r>
            <a:endParaRPr lang="en-AU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018272" y="670961"/>
            <a:ext cx="1042090" cy="4721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Git</a:t>
            </a:r>
            <a:endParaRPr lang="en-AU" dirty="0"/>
          </a:p>
        </p:txBody>
      </p:sp>
      <p:sp>
        <p:nvSpPr>
          <p:cNvPr id="3" name="Right Arrow 2"/>
          <p:cNvSpPr/>
          <p:nvPr/>
        </p:nvSpPr>
        <p:spPr>
          <a:xfrm>
            <a:off x="1809978" y="1288144"/>
            <a:ext cx="2005233" cy="489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SVN to Git rebase</a:t>
            </a:r>
            <a:endParaRPr lang="en-AU" sz="16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7472672" y="696361"/>
            <a:ext cx="1968212" cy="662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/>
              <a:t>Visual Studio </a:t>
            </a:r>
            <a:r>
              <a:rPr lang="en-AU" dirty="0" smtClean="0"/>
              <a:t>Team Services</a:t>
            </a:r>
            <a:endParaRPr lang="en-AU" dirty="0"/>
          </a:p>
        </p:txBody>
      </p:sp>
      <p:sp>
        <p:nvSpPr>
          <p:cNvPr id="30" name="Right Arrow 29"/>
          <p:cNvSpPr/>
          <p:nvPr/>
        </p:nvSpPr>
        <p:spPr>
          <a:xfrm>
            <a:off x="5264378" y="1313544"/>
            <a:ext cx="2005233" cy="489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Sync</a:t>
            </a:r>
            <a:endParaRPr lang="en-AU" sz="1600" dirty="0"/>
          </a:p>
        </p:txBody>
      </p:sp>
      <p:sp>
        <p:nvSpPr>
          <p:cNvPr id="4" name="Left Arrow 3"/>
          <p:cNvSpPr/>
          <p:nvPr/>
        </p:nvSpPr>
        <p:spPr>
          <a:xfrm>
            <a:off x="9643945" y="1351978"/>
            <a:ext cx="901363" cy="426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Index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28861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  <p:bldP spid="32" grpId="0" animBg="1"/>
      <p:bldP spid="41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Apps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4799951" y="4945200"/>
            <a:ext cx="3148918" cy="558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</a:t>
            </a:r>
            <a:r>
              <a:rPr lang="en-AU" dirty="0" smtClean="0"/>
              <a:t>Application</a:t>
            </a:r>
          </a:p>
          <a:p>
            <a:pPr algn="ctr"/>
            <a:r>
              <a:rPr lang="en-AU" dirty="0" smtClean="0"/>
              <a:t>UI &amp; API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2466725" y="843976"/>
            <a:ext cx="1450362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In-house</a:t>
            </a:r>
            <a:endParaRPr lang="en-AU" sz="1100" dirty="0" smtClean="0"/>
          </a:p>
          <a:p>
            <a:pPr algn="ctr"/>
            <a:r>
              <a:rPr lang="en-AU" sz="1100" dirty="0" smtClean="0"/>
              <a:t>web </a:t>
            </a:r>
            <a:r>
              <a:rPr lang="en-AU" sz="1100" dirty="0" smtClean="0"/>
              <a:t>services,</a:t>
            </a:r>
            <a:r>
              <a:rPr lang="en-AU" sz="1100" dirty="0" smtClean="0"/>
              <a:t> apps, logs</a:t>
            </a:r>
            <a:endParaRPr lang="en-AU" sz="11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602235" y="1962791"/>
            <a:ext cx="7565682" cy="841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Authentication &amp; Authorization </a:t>
            </a:r>
            <a:endParaRPr lang="en-AU" dirty="0" smtClean="0"/>
          </a:p>
          <a:p>
            <a:pPr algn="ctr"/>
            <a:r>
              <a:rPr lang="en-AU" sz="1300" dirty="0" smtClean="0"/>
              <a:t>Session</a:t>
            </a:r>
            <a:r>
              <a:rPr lang="en-AU" sz="1300" dirty="0" smtClean="0"/>
              <a:t>, </a:t>
            </a:r>
            <a:r>
              <a:rPr lang="en-AU" sz="1300" dirty="0" smtClean="0"/>
              <a:t>Ticket</a:t>
            </a:r>
            <a:r>
              <a:rPr lang="en-AU" sz="1300" dirty="0" smtClean="0"/>
              <a:t>,  </a:t>
            </a:r>
            <a:r>
              <a:rPr lang="en-AU" sz="1300" dirty="0" smtClean="0"/>
              <a:t>Claim</a:t>
            </a:r>
            <a:r>
              <a:rPr lang="en-AU" sz="1300" dirty="0" smtClean="0"/>
              <a:t>, OWIN, AD, Kerberos, NTLM, </a:t>
            </a:r>
            <a:r>
              <a:rPr lang="en-AU" sz="1300" dirty="0" smtClean="0"/>
              <a:t>Secret, API Key</a:t>
            </a:r>
            <a:endParaRPr lang="en-AU" sz="1300" dirty="0"/>
          </a:p>
        </p:txBody>
      </p:sp>
      <p:sp>
        <p:nvSpPr>
          <p:cNvPr id="32" name="Rectangle 31"/>
          <p:cNvSpPr/>
          <p:nvPr/>
        </p:nvSpPr>
        <p:spPr>
          <a:xfrm>
            <a:off x="6143441" y="843978"/>
            <a:ext cx="1939755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ERP </a:t>
            </a:r>
          </a:p>
          <a:p>
            <a:pPr algn="ctr"/>
            <a:r>
              <a:rPr lang="en-AU" sz="1100" dirty="0" smtClean="0"/>
              <a:t>Salesforce, </a:t>
            </a:r>
            <a:r>
              <a:rPr lang="en-AU" sz="1100" dirty="0" smtClean="0"/>
              <a:t>NetSuite, OpenAir, Pronto, </a:t>
            </a:r>
          </a:p>
          <a:p>
            <a:pPr algn="ctr"/>
            <a:r>
              <a:rPr lang="en-AU" sz="1100" dirty="0" smtClean="0"/>
              <a:t>Microsoft AX</a:t>
            </a:r>
            <a:endParaRPr lang="en-AU" sz="1600" dirty="0"/>
          </a:p>
        </p:txBody>
      </p:sp>
      <p:sp>
        <p:nvSpPr>
          <p:cNvPr id="41" name="Rectangle 40"/>
          <p:cNvSpPr/>
          <p:nvPr/>
        </p:nvSpPr>
        <p:spPr>
          <a:xfrm>
            <a:off x="4194118" y="843977"/>
            <a:ext cx="1672292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Cloud/Hybrid </a:t>
            </a:r>
            <a:r>
              <a:rPr lang="en-AU" sz="1100" dirty="0" smtClean="0"/>
              <a:t>SharePoint, Power </a:t>
            </a:r>
            <a:r>
              <a:rPr lang="en-AU" sz="1100" dirty="0" smtClean="0"/>
              <a:t>BI, Azure</a:t>
            </a:r>
            <a:endParaRPr lang="en-AU" sz="1600" dirty="0"/>
          </a:p>
        </p:txBody>
      </p:sp>
      <p:sp>
        <p:nvSpPr>
          <p:cNvPr id="3" name="Up-Down Arrow 2"/>
          <p:cNvSpPr/>
          <p:nvPr/>
        </p:nvSpPr>
        <p:spPr>
          <a:xfrm>
            <a:off x="5611928" y="2846890"/>
            <a:ext cx="1524964" cy="19416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WCF</a:t>
            </a:r>
            <a:endParaRPr lang="en-AU" sz="1400" dirty="0" smtClean="0"/>
          </a:p>
          <a:p>
            <a:pPr algn="ctr"/>
            <a:r>
              <a:rPr lang="en-AU" sz="1400" dirty="0" smtClean="0"/>
              <a:t>OData</a:t>
            </a:r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SOAP</a:t>
            </a:r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/>
              <a:t>REST</a:t>
            </a:r>
          </a:p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8428348" y="843975"/>
            <a:ext cx="1739569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WEB &amp; Social</a:t>
            </a:r>
          </a:p>
          <a:p>
            <a:pPr algn="ctr"/>
            <a:r>
              <a:rPr lang="en-AU" sz="1300" dirty="0" smtClean="0"/>
              <a:t>Bing, Google, Twitter</a:t>
            </a:r>
            <a:r>
              <a:rPr lang="en-AU" sz="1300" dirty="0"/>
              <a:t>, </a:t>
            </a:r>
            <a:r>
              <a:rPr lang="en-AU" sz="1300" dirty="0" smtClean="0"/>
              <a:t>Foursquare, Flickr, Facebook</a:t>
            </a:r>
            <a:endParaRPr lang="en-AU" sz="13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666500" y="4459629"/>
            <a:ext cx="1174175" cy="57551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ES Node 1</a:t>
            </a:r>
            <a:endParaRPr lang="en-AU" sz="1600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127456" y="6063540"/>
            <a:ext cx="3280229" cy="439387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Java, </a:t>
            </a:r>
            <a:r>
              <a:rPr lang="en-AU" dirty="0" err="1" smtClean="0"/>
              <a:t>JRuby</a:t>
            </a:r>
            <a:r>
              <a:rPr lang="en-AU" dirty="0" smtClean="0"/>
              <a:t>, Lucene</a:t>
            </a:r>
            <a:endParaRPr lang="en-AU" dirty="0"/>
          </a:p>
        </p:txBody>
      </p:sp>
      <p:sp>
        <p:nvSpPr>
          <p:cNvPr id="13" name="Left-Right Arrow 12"/>
          <p:cNvSpPr/>
          <p:nvPr/>
        </p:nvSpPr>
        <p:spPr>
          <a:xfrm>
            <a:off x="2983235" y="4945200"/>
            <a:ext cx="1496415" cy="610983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00" dirty="0" smtClean="0"/>
              <a:t>NEST &amp; REST</a:t>
            </a:r>
            <a:endParaRPr lang="en-AU" sz="13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1287203" y="5180421"/>
            <a:ext cx="1179522" cy="625263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AU" sz="1600" u="sng" dirty="0" smtClean="0"/>
          </a:p>
          <a:p>
            <a:pPr algn="ctr"/>
            <a:endParaRPr lang="en-AU" sz="1600" u="sng" dirty="0"/>
          </a:p>
          <a:p>
            <a:pPr algn="ctr"/>
            <a:endParaRPr lang="en-AU" sz="1600" u="sng" dirty="0" smtClean="0"/>
          </a:p>
          <a:p>
            <a:pPr algn="ctr"/>
            <a:r>
              <a:rPr lang="en-AU" sz="1600" u="sng" dirty="0" smtClean="0"/>
              <a:t>ES Node 2</a:t>
            </a:r>
            <a:endParaRPr lang="en-AU" sz="1600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171141" y="3830025"/>
            <a:ext cx="3280229" cy="439387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Kibana</a:t>
            </a:r>
            <a:r>
              <a:rPr lang="en-AU" dirty="0" smtClean="0"/>
              <a:t>, </a:t>
            </a:r>
            <a:r>
              <a:rPr lang="en-AU" dirty="0" err="1" smtClean="0"/>
              <a:t>Logstash</a:t>
            </a:r>
            <a:r>
              <a:rPr lang="en-AU" dirty="0" smtClean="0"/>
              <a:t>, Bits</a:t>
            </a:r>
            <a:endParaRPr lang="en-AU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273132" y="3154236"/>
            <a:ext cx="1441473" cy="500865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plugins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30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28" y="0"/>
            <a:ext cx="10058400" cy="73627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Services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28" y="926275"/>
            <a:ext cx="10735294" cy="5198424"/>
          </a:xfrm>
        </p:spPr>
        <p:txBody>
          <a:bodyPr>
            <a:normAutofit/>
          </a:bodyPr>
          <a:lstStyle/>
          <a:p>
            <a:r>
              <a:rPr lang="en-AU" sz="2400" dirty="0" smtClean="0"/>
              <a:t>Bring </a:t>
            </a:r>
            <a:r>
              <a:rPr lang="en-AU" sz="2400" dirty="0"/>
              <a:t>your query (BYQ)</a:t>
            </a:r>
          </a:p>
          <a:p>
            <a:pPr lvl="1"/>
            <a:r>
              <a:rPr lang="en-AU" sz="2400" dirty="0"/>
              <a:t>Query history could be used to build advisory profile</a:t>
            </a:r>
          </a:p>
          <a:p>
            <a:pPr lvl="1"/>
            <a:r>
              <a:rPr lang="en-AU" sz="2400" dirty="0"/>
              <a:t>Rank search results</a:t>
            </a:r>
          </a:p>
          <a:p>
            <a:pPr lvl="1"/>
            <a:r>
              <a:rPr lang="en-AU" sz="2400" dirty="0"/>
              <a:t>Subscribe for changes</a:t>
            </a:r>
          </a:p>
          <a:p>
            <a:r>
              <a:rPr lang="en-AU" sz="2400" dirty="0" smtClean="0"/>
              <a:t>Bring </a:t>
            </a:r>
            <a:r>
              <a:rPr lang="en-AU" sz="2400" dirty="0"/>
              <a:t>your content (BYC)</a:t>
            </a:r>
          </a:p>
          <a:p>
            <a:pPr lvl="1"/>
            <a:r>
              <a:rPr lang="en-AU" sz="2400" dirty="0" smtClean="0"/>
              <a:t>Notify </a:t>
            </a:r>
            <a:r>
              <a:rPr lang="en-AU" sz="2400" dirty="0" smtClean="0"/>
              <a:t>about </a:t>
            </a:r>
            <a:r>
              <a:rPr lang="en-AU" sz="2400" dirty="0"/>
              <a:t>corrupted files or content changes</a:t>
            </a:r>
          </a:p>
          <a:p>
            <a:pPr lvl="1"/>
            <a:r>
              <a:rPr lang="en-AU" sz="2400" dirty="0"/>
              <a:t>Authenticate user and apply security for search results </a:t>
            </a:r>
            <a:endParaRPr lang="en-AU" sz="2400" dirty="0" smtClean="0"/>
          </a:p>
          <a:p>
            <a:pPr lvl="1"/>
            <a:r>
              <a:rPr lang="en-AU" sz="2400" dirty="0" smtClean="0"/>
              <a:t>Convert </a:t>
            </a:r>
            <a:r>
              <a:rPr lang="en-AU" sz="2400" dirty="0"/>
              <a:t>search results to </a:t>
            </a:r>
            <a:r>
              <a:rPr lang="en-AU" sz="2400" dirty="0" smtClean="0"/>
              <a:t>knowledge</a:t>
            </a:r>
          </a:p>
          <a:p>
            <a:r>
              <a:rPr lang="en-AU" sz="2400" dirty="0"/>
              <a:t>Bring your </a:t>
            </a:r>
            <a:r>
              <a:rPr lang="en-AU" sz="2400" dirty="0" smtClean="0"/>
              <a:t>service </a:t>
            </a:r>
            <a:r>
              <a:rPr lang="en-AU" sz="2400" dirty="0"/>
              <a:t>(</a:t>
            </a:r>
            <a:r>
              <a:rPr lang="en-AU" sz="2400" dirty="0" smtClean="0"/>
              <a:t>BYS)</a:t>
            </a:r>
          </a:p>
          <a:p>
            <a:pPr lvl="1"/>
            <a:r>
              <a:rPr lang="en-AU" sz="2400" dirty="0" smtClean="0"/>
              <a:t>Serve other apps. </a:t>
            </a:r>
            <a:r>
              <a:rPr lang="en-AU" sz="2400" dirty="0"/>
              <a:t>Call search API from other systems</a:t>
            </a:r>
            <a:endParaRPr lang="en-AU" sz="2400" dirty="0" smtClean="0"/>
          </a:p>
          <a:p>
            <a:pPr lvl="1"/>
            <a:r>
              <a:rPr lang="en-AU" sz="2400" dirty="0"/>
              <a:t>Take tenant content and process it</a:t>
            </a:r>
          </a:p>
          <a:p>
            <a:pPr lvl="1"/>
            <a:r>
              <a:rPr lang="en-AU" sz="2400" dirty="0" smtClean="0"/>
              <a:t>Software as a </a:t>
            </a:r>
            <a:r>
              <a:rPr lang="en-AU" sz="2400" dirty="0"/>
              <a:t>service (templates </a:t>
            </a:r>
            <a:r>
              <a:rPr lang="en-AU" sz="2400" dirty="0" smtClean="0"/>
              <a:t>, deployments, scripts, support)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0021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07" y="0"/>
            <a:ext cx="9881340" cy="58189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Experience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07" y="736269"/>
            <a:ext cx="10319658" cy="5961413"/>
          </a:xfrm>
        </p:spPr>
        <p:txBody>
          <a:bodyPr>
            <a:normAutofit/>
          </a:bodyPr>
          <a:lstStyle/>
          <a:p>
            <a:r>
              <a:rPr lang="en-AU" dirty="0"/>
              <a:t>Scope (</a:t>
            </a:r>
            <a:r>
              <a:rPr lang="en-AU" dirty="0" smtClean="0"/>
              <a:t>Filtering, aggregations)</a:t>
            </a:r>
            <a:endParaRPr lang="en-AU" dirty="0"/>
          </a:p>
          <a:p>
            <a:pPr lvl="1"/>
            <a:r>
              <a:rPr lang="en-AU" dirty="0"/>
              <a:t>Location (\\computer\folder\..., \\nova\sharedFolder\... )</a:t>
            </a:r>
          </a:p>
          <a:p>
            <a:pPr lvl="1"/>
            <a:r>
              <a:rPr lang="en-AU" dirty="0"/>
              <a:t>Extension (.pdf, .</a:t>
            </a:r>
            <a:r>
              <a:rPr lang="en-AU" dirty="0" smtClean="0"/>
              <a:t>doc, </a:t>
            </a:r>
            <a:r>
              <a:rPr lang="en-AU" dirty="0"/>
              <a:t>…)</a:t>
            </a:r>
          </a:p>
          <a:p>
            <a:pPr lvl="1"/>
            <a:r>
              <a:rPr lang="en-AU" dirty="0" smtClean="0"/>
              <a:t>Delegate </a:t>
            </a:r>
            <a:r>
              <a:rPr lang="en-AU" dirty="0" smtClean="0"/>
              <a:t>to other engines </a:t>
            </a:r>
            <a:r>
              <a:rPr lang="en-AU" dirty="0" smtClean="0"/>
              <a:t>(SharePoint, ERP, </a:t>
            </a:r>
            <a:r>
              <a:rPr lang="en-AU" dirty="0"/>
              <a:t>G</a:t>
            </a:r>
            <a:r>
              <a:rPr lang="en-AU" dirty="0" smtClean="0"/>
              <a:t>oogle</a:t>
            </a:r>
            <a:r>
              <a:rPr lang="en-AU" dirty="0" smtClean="0"/>
              <a:t>)</a:t>
            </a:r>
            <a:endParaRPr lang="en-AU" dirty="0"/>
          </a:p>
          <a:p>
            <a:pPr lvl="1"/>
            <a:r>
              <a:rPr lang="en-AU" dirty="0"/>
              <a:t>Last modified (This Year, </a:t>
            </a:r>
            <a:r>
              <a:rPr lang="en-AU" dirty="0" smtClean="0"/>
              <a:t>2015, 2016/01</a:t>
            </a:r>
            <a:r>
              <a:rPr lang="en-AU" dirty="0"/>
              <a:t>, …)</a:t>
            </a:r>
          </a:p>
          <a:p>
            <a:pPr lvl="1"/>
            <a:r>
              <a:rPr lang="en-AU" dirty="0"/>
              <a:t>Property (Author, </a:t>
            </a:r>
            <a:r>
              <a:rPr lang="en-AU" dirty="0" smtClean="0"/>
              <a:t>Aircraft, </a:t>
            </a:r>
            <a:r>
              <a:rPr lang="en-AU" dirty="0"/>
              <a:t>Model, </a:t>
            </a:r>
            <a:r>
              <a:rPr lang="en-AU" dirty="0" smtClean="0"/>
              <a:t>Manufacturer</a:t>
            </a:r>
            <a:r>
              <a:rPr lang="en-AU" dirty="0" smtClean="0"/>
              <a:t>…)</a:t>
            </a:r>
            <a:endParaRPr lang="en-AU" dirty="0"/>
          </a:p>
          <a:p>
            <a:r>
              <a:rPr lang="en-AU" dirty="0" smtClean="0"/>
              <a:t>Morphology</a:t>
            </a:r>
            <a:endParaRPr lang="en-AU" dirty="0"/>
          </a:p>
          <a:p>
            <a:pPr lvl="1"/>
            <a:r>
              <a:rPr lang="en-AU" dirty="0" smtClean="0"/>
              <a:t> NEAR</a:t>
            </a:r>
            <a:r>
              <a:rPr lang="en-AU" dirty="0"/>
              <a:t>, ISABOUT, CONTAINS, LIKE, </a:t>
            </a:r>
            <a:r>
              <a:rPr lang="en-AU" dirty="0" smtClean="0"/>
              <a:t>FORMOF</a:t>
            </a:r>
            <a:endParaRPr lang="en-AU" dirty="0"/>
          </a:p>
          <a:p>
            <a:r>
              <a:rPr lang="en-AU" dirty="0"/>
              <a:t>Discover &amp; Iterate</a:t>
            </a:r>
          </a:p>
          <a:p>
            <a:pPr lvl="1"/>
            <a:r>
              <a:rPr lang="en-AU" dirty="0"/>
              <a:t>root -&gt; root\folder -&gt; root\folder\subfolder</a:t>
            </a:r>
          </a:p>
          <a:p>
            <a:r>
              <a:rPr lang="en-AU" dirty="0"/>
              <a:t>Level of </a:t>
            </a:r>
            <a:r>
              <a:rPr lang="en-AU" dirty="0"/>
              <a:t>confidence </a:t>
            </a:r>
            <a:r>
              <a:rPr lang="en-AU" dirty="0" smtClean="0"/>
              <a:t>(fuzzy</a:t>
            </a:r>
            <a:r>
              <a:rPr lang="en-AU" dirty="0"/>
              <a:t>, </a:t>
            </a:r>
            <a:r>
              <a:rPr lang="en-AU" dirty="0" smtClean="0"/>
              <a:t>MLT, similarity)</a:t>
            </a:r>
            <a:endParaRPr lang="en-AU" dirty="0"/>
          </a:p>
          <a:p>
            <a:pPr lvl="1"/>
            <a:r>
              <a:rPr lang="en-AU" dirty="0"/>
              <a:t>I know what I need</a:t>
            </a:r>
          </a:p>
          <a:p>
            <a:pPr lvl="1"/>
            <a:r>
              <a:rPr lang="en-AU" dirty="0"/>
              <a:t>Not sure, but help me</a:t>
            </a:r>
          </a:p>
          <a:p>
            <a:r>
              <a:rPr lang="en-AU" dirty="0" smtClean="0"/>
              <a:t>Page / Scroll</a:t>
            </a:r>
          </a:p>
          <a:p>
            <a:r>
              <a:rPr lang="en-AU" dirty="0" smtClean="0"/>
              <a:t>Navigate / Share / Promote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753" y="368135"/>
            <a:ext cx="4545363" cy="39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19" y="0"/>
            <a:ext cx="11574379" cy="62571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</a:t>
            </a:r>
            <a:r>
              <a:rPr lang="en-AU" dirty="0"/>
              <a:t>lexicon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41" y="856343"/>
            <a:ext cx="11714337" cy="5616645"/>
          </a:xfrm>
        </p:spPr>
        <p:txBody>
          <a:bodyPr numCol="3">
            <a:normAutofit/>
          </a:bodyPr>
          <a:lstStyle/>
          <a:p>
            <a:r>
              <a:rPr lang="en-AU" dirty="0" smtClean="0"/>
              <a:t>_alias</a:t>
            </a:r>
          </a:p>
          <a:p>
            <a:r>
              <a:rPr lang="en-AU" dirty="0" smtClean="0"/>
              <a:t>_cat</a:t>
            </a:r>
          </a:p>
          <a:p>
            <a:r>
              <a:rPr lang="en-AU" dirty="0" smtClean="0"/>
              <a:t>_cluster</a:t>
            </a:r>
          </a:p>
          <a:p>
            <a:r>
              <a:rPr lang="en-AU" dirty="0" smtClean="0"/>
              <a:t>_mapping - Field-Type </a:t>
            </a:r>
            <a:r>
              <a:rPr lang="en-AU" dirty="0"/>
              <a:t>mapping</a:t>
            </a:r>
          </a:p>
          <a:p>
            <a:r>
              <a:rPr lang="en-AU" dirty="0" smtClean="0"/>
              <a:t>_type	- type(table) name</a:t>
            </a:r>
            <a:endParaRPr lang="en-AU" dirty="0"/>
          </a:p>
          <a:p>
            <a:r>
              <a:rPr lang="en-AU" dirty="0"/>
              <a:t>_</a:t>
            </a:r>
            <a:r>
              <a:rPr lang="en-AU" dirty="0" smtClean="0"/>
              <a:t>id</a:t>
            </a:r>
            <a:r>
              <a:rPr lang="en-AU" dirty="0"/>
              <a:t> </a:t>
            </a:r>
            <a:r>
              <a:rPr lang="en-AU" dirty="0" smtClean="0"/>
              <a:t>- unique </a:t>
            </a:r>
            <a:r>
              <a:rPr lang="en-AU" dirty="0"/>
              <a:t>ID </a:t>
            </a:r>
            <a:r>
              <a:rPr lang="en-AU" dirty="0" smtClean="0"/>
              <a:t>(PK). </a:t>
            </a:r>
            <a:r>
              <a:rPr lang="en-AU" dirty="0"/>
              <a:t>Is </a:t>
            </a:r>
            <a:r>
              <a:rPr lang="en-AU" dirty="0" smtClean="0"/>
              <a:t>auto generated </a:t>
            </a:r>
            <a:r>
              <a:rPr lang="en-AU" dirty="0"/>
              <a:t>20 </a:t>
            </a:r>
            <a:r>
              <a:rPr lang="en-AU" dirty="0" smtClean="0"/>
              <a:t>character </a:t>
            </a:r>
            <a:r>
              <a:rPr lang="en-AU" dirty="0"/>
              <a:t>hash (if not provided</a:t>
            </a:r>
            <a:r>
              <a:rPr lang="en-AU" dirty="0" smtClean="0"/>
              <a:t>). The </a:t>
            </a:r>
            <a:r>
              <a:rPr lang="en-AU" dirty="0"/>
              <a:t>_id field </a:t>
            </a:r>
            <a:r>
              <a:rPr lang="en-AU" dirty="0" smtClean="0"/>
              <a:t>is </a:t>
            </a:r>
            <a:r>
              <a:rPr lang="en-AU" dirty="0"/>
              <a:t>not indexed as its value can be derived automatically from the _</a:t>
            </a:r>
            <a:r>
              <a:rPr lang="en-AU" dirty="0" err="1"/>
              <a:t>uid</a:t>
            </a:r>
            <a:r>
              <a:rPr lang="en-AU" dirty="0"/>
              <a:t> field.</a:t>
            </a:r>
          </a:p>
          <a:p>
            <a:r>
              <a:rPr lang="en-AU" dirty="0"/>
              <a:t>_</a:t>
            </a:r>
            <a:r>
              <a:rPr lang="en-AU" dirty="0" err="1" smtClean="0"/>
              <a:t>uid</a:t>
            </a:r>
            <a:r>
              <a:rPr lang="en-AU" dirty="0"/>
              <a:t> </a:t>
            </a:r>
            <a:r>
              <a:rPr lang="en-AU" dirty="0" smtClean="0"/>
              <a:t>= _type </a:t>
            </a:r>
            <a:r>
              <a:rPr lang="en-AU" dirty="0"/>
              <a:t>+ _id</a:t>
            </a:r>
          </a:p>
          <a:p>
            <a:r>
              <a:rPr lang="en-AU" dirty="0"/>
              <a:t>_</a:t>
            </a:r>
            <a:r>
              <a:rPr lang="en-AU" dirty="0" smtClean="0"/>
              <a:t>query – query structure</a:t>
            </a:r>
            <a:endParaRPr lang="en-AU" dirty="0"/>
          </a:p>
          <a:p>
            <a:r>
              <a:rPr lang="en-AU" dirty="0" smtClean="0"/>
              <a:t>_restore</a:t>
            </a:r>
          </a:p>
          <a:p>
            <a:r>
              <a:rPr lang="en-AU" dirty="0" smtClean="0"/>
              <a:t>_</a:t>
            </a:r>
            <a:r>
              <a:rPr lang="en-AU" dirty="0"/>
              <a:t>search</a:t>
            </a:r>
          </a:p>
          <a:p>
            <a:r>
              <a:rPr lang="en-AU" dirty="0" smtClean="0"/>
              <a:t>_settings – shows index </a:t>
            </a:r>
            <a:r>
              <a:rPr lang="en-AU" dirty="0"/>
              <a:t>settings (analysers, matchings, etc.)</a:t>
            </a:r>
          </a:p>
          <a:p>
            <a:r>
              <a:rPr lang="en-AU" dirty="0" smtClean="0"/>
              <a:t>_snapshot</a:t>
            </a:r>
          </a:p>
          <a:p>
            <a:r>
              <a:rPr lang="en-AU" dirty="0" smtClean="0"/>
              <a:t>_</a:t>
            </a:r>
            <a:r>
              <a:rPr lang="en-AU" dirty="0"/>
              <a:t>score - RANK</a:t>
            </a:r>
          </a:p>
          <a:p>
            <a:r>
              <a:rPr lang="en-AU" dirty="0"/>
              <a:t>_</a:t>
            </a:r>
            <a:r>
              <a:rPr lang="en-AU" dirty="0" smtClean="0"/>
              <a:t>source - by </a:t>
            </a:r>
            <a:r>
              <a:rPr lang="en-AU" dirty="0"/>
              <a:t>default, the JSON document that you index will be stored in the _source field and will be returned by all get and search requests.</a:t>
            </a:r>
          </a:p>
          <a:p>
            <a:r>
              <a:rPr lang="en-AU" dirty="0"/>
              <a:t>_</a:t>
            </a:r>
            <a:r>
              <a:rPr lang="en-AU" dirty="0" smtClean="0"/>
              <a:t>stats </a:t>
            </a:r>
            <a:endParaRPr lang="en-AU" dirty="0"/>
          </a:p>
          <a:p>
            <a:r>
              <a:rPr lang="en-AU" dirty="0" smtClean="0"/>
              <a:t>_timestamp - is </a:t>
            </a:r>
            <a:r>
              <a:rPr lang="en-AU" dirty="0"/>
              <a:t>deprecated. Instead, use a normal date field and set its value explicitly.</a:t>
            </a:r>
          </a:p>
          <a:p>
            <a:r>
              <a:rPr lang="en-AU" dirty="0"/>
              <a:t>_</a:t>
            </a:r>
            <a:r>
              <a:rPr lang="en-AU" dirty="0" err="1" smtClean="0"/>
              <a:t>ttl</a:t>
            </a:r>
            <a:r>
              <a:rPr lang="en-AU" dirty="0" smtClean="0"/>
              <a:t> - time </a:t>
            </a:r>
            <a:r>
              <a:rPr lang="en-AU" dirty="0"/>
              <a:t>to live </a:t>
            </a:r>
            <a:r>
              <a:rPr lang="en-AU" dirty="0" smtClean="0"/>
              <a:t>is </a:t>
            </a:r>
            <a:r>
              <a:rPr lang="en-AU" dirty="0" smtClean="0"/>
              <a:t>deprecated </a:t>
            </a:r>
            <a:r>
              <a:rPr lang="en-AU" dirty="0"/>
              <a:t>and will be replaced with a different implementation in a future </a:t>
            </a:r>
            <a:r>
              <a:rPr lang="en-AU" dirty="0" smtClean="0"/>
              <a:t>versions.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2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82" y="0"/>
            <a:ext cx="9761517" cy="771896"/>
          </a:xfrm>
        </p:spPr>
        <p:txBody>
          <a:bodyPr>
            <a:normAutofit fontScale="90000"/>
          </a:bodyPr>
          <a:lstStyle/>
          <a:p>
            <a:r>
              <a:rPr lang="en-AU" dirty="0"/>
              <a:t>Lessons </a:t>
            </a:r>
            <a:r>
              <a:rPr lang="en-AU" dirty="0" smtClean="0"/>
              <a:t>learned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82" y="914400"/>
            <a:ext cx="10831366" cy="5772150"/>
          </a:xfrm>
        </p:spPr>
        <p:txBody>
          <a:bodyPr>
            <a:noAutofit/>
          </a:bodyPr>
          <a:lstStyle/>
          <a:p>
            <a:r>
              <a:rPr lang="en-AU" sz="2200" dirty="0"/>
              <a:t>Scope file extensions </a:t>
            </a:r>
            <a:r>
              <a:rPr lang="en-AU" sz="2200" dirty="0" smtClean="0"/>
              <a:t>for search *</a:t>
            </a:r>
            <a:endParaRPr lang="en-AU" sz="2200" dirty="0"/>
          </a:p>
          <a:p>
            <a:r>
              <a:rPr lang="en-AU" sz="2200" dirty="0"/>
              <a:t>Use scalable solutions (parallel processing, virtualisation, clustering, automation)</a:t>
            </a:r>
          </a:p>
          <a:p>
            <a:r>
              <a:rPr lang="en-AU" sz="2200" dirty="0"/>
              <a:t>Avoid Office 97(and below) requiring OpenXML conversion and not allowing to extract file properties</a:t>
            </a:r>
          </a:p>
          <a:p>
            <a:r>
              <a:rPr lang="en-AU" sz="2200" dirty="0" smtClean="0"/>
              <a:t>Exclude temporary or </a:t>
            </a:r>
            <a:r>
              <a:rPr lang="en-AU" sz="2200" dirty="0"/>
              <a:t>irrelevant files/folders</a:t>
            </a:r>
          </a:p>
          <a:p>
            <a:r>
              <a:rPr lang="en-AU" sz="2200" dirty="0"/>
              <a:t>Check if file is locked or password protected</a:t>
            </a:r>
          </a:p>
          <a:p>
            <a:r>
              <a:rPr lang="en-AU" sz="2200" dirty="0"/>
              <a:t>Avoid big files (PDF image </a:t>
            </a:r>
            <a:r>
              <a:rPr lang="en-AU" sz="2200" dirty="0" smtClean="0"/>
              <a:t>based &lt; 20MB</a:t>
            </a:r>
            <a:r>
              <a:rPr lang="en-AU" sz="2200" dirty="0"/>
              <a:t>,  </a:t>
            </a:r>
            <a:r>
              <a:rPr lang="en-AU" sz="2200" dirty="0" smtClean="0"/>
              <a:t>indexed document size &lt;4MB)</a:t>
            </a:r>
            <a:endParaRPr lang="en-AU" sz="2200" dirty="0"/>
          </a:p>
          <a:p>
            <a:r>
              <a:rPr lang="en-AU" sz="2200" dirty="0"/>
              <a:t>Avoid special symbols in file/folder name: ()~^&amp;*@/\!?[]`+ other </a:t>
            </a:r>
            <a:r>
              <a:rPr lang="en-AU" sz="2200" dirty="0" smtClean="0"/>
              <a:t>languages.</a:t>
            </a:r>
            <a:endParaRPr lang="en-AU" sz="2200" dirty="0"/>
          </a:p>
          <a:p>
            <a:r>
              <a:rPr lang="en-AU" sz="2200" dirty="0"/>
              <a:t>Use UNC path but less then 255 symbols. Use DFS as </a:t>
            </a:r>
            <a:r>
              <a:rPr lang="en-AU" sz="2200" dirty="0" smtClean="0"/>
              <a:t>workaround</a:t>
            </a:r>
          </a:p>
          <a:p>
            <a:r>
              <a:rPr lang="en-AU" sz="2200" dirty="0" smtClean="0"/>
              <a:t>Activate geotags on </a:t>
            </a:r>
            <a:r>
              <a:rPr lang="en-AU" sz="2200" dirty="0" smtClean="0"/>
              <a:t>camera</a:t>
            </a:r>
          </a:p>
          <a:p>
            <a:r>
              <a:rPr lang="en-AU" sz="2200" dirty="0" smtClean="0"/>
              <a:t>Avoid dynamic type mapping where it is possible</a:t>
            </a:r>
          </a:p>
          <a:p>
            <a:r>
              <a:rPr lang="en-AU" sz="2200" dirty="0" smtClean="0"/>
              <a:t>Same name field must have the same </a:t>
            </a:r>
            <a:r>
              <a:rPr lang="en-AU" sz="2200" dirty="0"/>
              <a:t>data type across index </a:t>
            </a:r>
            <a:r>
              <a:rPr lang="en-AU" sz="2200" dirty="0" smtClean="0"/>
              <a:t>types</a:t>
            </a:r>
          </a:p>
          <a:p>
            <a:r>
              <a:rPr lang="en-AU" sz="2200" dirty="0" smtClean="0"/>
              <a:t>Index data by batch, but replace the whole document - do not update fields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9871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8" y="0"/>
            <a:ext cx="9427940" cy="760021"/>
          </a:xfrm>
        </p:spPr>
        <p:txBody>
          <a:bodyPr>
            <a:noAutofit/>
          </a:bodyPr>
          <a:lstStyle/>
          <a:p>
            <a:r>
              <a:rPr lang="en-AU" sz="4900" dirty="0" smtClean="0"/>
              <a:t>Dependencies</a:t>
            </a:r>
            <a:endParaRPr lang="en-AU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98" y="997526"/>
            <a:ext cx="11850505" cy="5771407"/>
          </a:xfrm>
        </p:spPr>
        <p:txBody>
          <a:bodyPr/>
          <a:lstStyle/>
          <a:p>
            <a:r>
              <a:rPr lang="en-AU" dirty="0">
                <a:hlinkClick r:id="rId2"/>
              </a:rPr>
              <a:t>Microsoft Office Compatibility Pack for Word, Excel, and PowerPoint File Formats</a:t>
            </a:r>
            <a:endParaRPr lang="en-AU" dirty="0"/>
          </a:p>
          <a:p>
            <a:r>
              <a:rPr lang="en-AU" dirty="0">
                <a:hlinkClick r:id="rId3"/>
              </a:rPr>
              <a:t>Microsoft Office Compatibility Pack (SP3</a:t>
            </a:r>
            <a:r>
              <a:rPr lang="en-AU" dirty="0" smtClean="0">
                <a:hlinkClick r:id="rId3"/>
              </a:rPr>
              <a:t>)</a:t>
            </a:r>
            <a:r>
              <a:rPr lang="en-AU" dirty="0"/>
              <a:t> , </a:t>
            </a:r>
            <a:r>
              <a:rPr lang="en-AU" dirty="0" err="1">
                <a:hlinkClick r:id="rId4"/>
              </a:rPr>
              <a:t>OfficeFileConverter</a:t>
            </a:r>
            <a:r>
              <a:rPr lang="en-AU" dirty="0"/>
              <a:t>, </a:t>
            </a:r>
            <a:r>
              <a:rPr lang="en-AU" dirty="0">
                <a:hlinkClick r:id="rId5"/>
              </a:rPr>
              <a:t>b2xtranslator</a:t>
            </a:r>
            <a:endParaRPr lang="en-AU" dirty="0"/>
          </a:p>
          <a:p>
            <a:r>
              <a:rPr lang="en-AU" dirty="0">
                <a:hlinkClick r:id="rId6"/>
              </a:rPr>
              <a:t>Microsoft Open XML SDK (</a:t>
            </a:r>
            <a:r>
              <a:rPr lang="en-AU" dirty="0" smtClean="0">
                <a:hlinkClick r:id="rId6"/>
              </a:rPr>
              <a:t>v2.5+)</a:t>
            </a:r>
            <a:endParaRPr lang="en-AU" dirty="0">
              <a:hlinkClick r:id="rId7"/>
            </a:endParaRPr>
          </a:p>
          <a:p>
            <a:r>
              <a:rPr lang="en-AU" dirty="0" err="1" smtClean="0">
                <a:hlinkClick r:id="rId8"/>
              </a:rPr>
              <a:t>Itextsharp</a:t>
            </a:r>
            <a:endParaRPr lang="en-AU" dirty="0" smtClean="0">
              <a:hlinkClick r:id="rId9"/>
            </a:endParaRPr>
          </a:p>
          <a:p>
            <a:r>
              <a:rPr lang="en-AU" dirty="0" smtClean="0">
                <a:hlinkClick r:id="rId9"/>
              </a:rPr>
              <a:t>Image </a:t>
            </a:r>
            <a:r>
              <a:rPr lang="en-AU" dirty="0" err="1">
                <a:hlinkClick r:id="rId9"/>
              </a:rPr>
              <a:t>Magick</a:t>
            </a:r>
            <a:r>
              <a:rPr lang="en-AU" dirty="0"/>
              <a:t>  &amp; </a:t>
            </a:r>
            <a:r>
              <a:rPr lang="en-AU" dirty="0">
                <a:hlinkClick r:id="rId10"/>
              </a:rPr>
              <a:t>GPL Ghostscript</a:t>
            </a:r>
            <a:endParaRPr lang="en-AU" dirty="0"/>
          </a:p>
          <a:p>
            <a:r>
              <a:rPr lang="en-AU" dirty="0">
                <a:hlinkClick r:id="rId11"/>
              </a:rPr>
              <a:t>Tesseract </a:t>
            </a:r>
            <a:r>
              <a:rPr lang="en-AU" dirty="0" smtClean="0">
                <a:hlinkClick r:id="rId11"/>
              </a:rPr>
              <a:t>OCR(v3.02)</a:t>
            </a:r>
            <a:r>
              <a:rPr lang="en-AU" dirty="0" smtClean="0"/>
              <a:t> </a:t>
            </a:r>
            <a:r>
              <a:rPr lang="en-AU" dirty="0"/>
              <a:t>&amp; </a:t>
            </a:r>
            <a:r>
              <a:rPr lang="en-AU" dirty="0">
                <a:hlinkClick r:id="rId12"/>
              </a:rPr>
              <a:t>Leptonica</a:t>
            </a:r>
            <a:endParaRPr lang="en-AU" dirty="0"/>
          </a:p>
          <a:p>
            <a:r>
              <a:rPr lang="en-AU" dirty="0" smtClean="0"/>
              <a:t>SQL </a:t>
            </a:r>
            <a:r>
              <a:rPr lang="en-AU" dirty="0"/>
              <a:t>Server </a:t>
            </a:r>
            <a:r>
              <a:rPr lang="en-AU" dirty="0" smtClean="0"/>
              <a:t>2014+ </a:t>
            </a:r>
            <a:r>
              <a:rPr lang="en-AU" dirty="0"/>
              <a:t>&amp; Full Text Search &amp; Semantic Similarity &amp; </a:t>
            </a:r>
            <a:r>
              <a:rPr lang="en-AU" dirty="0">
                <a:hlinkClick r:id="rId13"/>
              </a:rPr>
              <a:t>Microsoft Filter Pack </a:t>
            </a:r>
            <a:r>
              <a:rPr lang="en-AU" dirty="0" smtClean="0">
                <a:hlinkClick r:id="rId13"/>
              </a:rPr>
              <a:t>(2.0)</a:t>
            </a:r>
            <a:endParaRPr lang="en-AU" dirty="0"/>
          </a:p>
          <a:p>
            <a:r>
              <a:rPr lang="en-AU" dirty="0" smtClean="0">
                <a:hlinkClick r:id="rId14"/>
              </a:rPr>
              <a:t>Asp.Net Core</a:t>
            </a:r>
            <a:r>
              <a:rPr lang="en-AU" dirty="0" smtClean="0"/>
              <a:t>, </a:t>
            </a:r>
            <a:r>
              <a:rPr lang="en-AU" dirty="0">
                <a:hlinkClick r:id="rId15"/>
              </a:rPr>
              <a:t>Bootstrap</a:t>
            </a:r>
            <a:r>
              <a:rPr lang="en-AU" dirty="0"/>
              <a:t>, </a:t>
            </a:r>
            <a:r>
              <a:rPr lang="en-AU" dirty="0" err="1" smtClean="0">
                <a:hlinkClick r:id="rId16"/>
              </a:rPr>
              <a:t>Bootswatch</a:t>
            </a:r>
            <a:r>
              <a:rPr lang="en-AU" dirty="0" smtClean="0"/>
              <a:t>, </a:t>
            </a:r>
            <a:r>
              <a:rPr lang="en-AU" dirty="0" smtClean="0">
                <a:hlinkClick r:id="rId17"/>
              </a:rPr>
              <a:t>jQuery</a:t>
            </a:r>
            <a:r>
              <a:rPr lang="en-AU" dirty="0"/>
              <a:t>, </a:t>
            </a:r>
            <a:r>
              <a:rPr lang="en-AU" dirty="0">
                <a:hlinkClick r:id="rId18" action="ppaction://hlinkfile"/>
              </a:rPr>
              <a:t>D3</a:t>
            </a:r>
            <a:r>
              <a:rPr lang="en-AU" dirty="0"/>
              <a:t>, </a:t>
            </a:r>
            <a:r>
              <a:rPr lang="en-AU" dirty="0" smtClean="0">
                <a:hlinkClick r:id="rId19"/>
              </a:rPr>
              <a:t>C3</a:t>
            </a:r>
            <a:r>
              <a:rPr lang="en-AU" dirty="0" smtClean="0"/>
              <a:t>, </a:t>
            </a:r>
            <a:r>
              <a:rPr lang="en-AU" dirty="0" smtClean="0">
                <a:hlinkClick r:id="rId20"/>
              </a:rPr>
              <a:t>Github</a:t>
            </a:r>
            <a:endParaRPr lang="en-AU" dirty="0" smtClean="0"/>
          </a:p>
          <a:p>
            <a:r>
              <a:rPr lang="en-AU" dirty="0" smtClean="0">
                <a:hlinkClick r:id="rId21"/>
              </a:rPr>
              <a:t>Elastic Search</a:t>
            </a:r>
            <a:r>
              <a:rPr lang="en-AU" dirty="0" smtClean="0"/>
              <a:t> (v5.0</a:t>
            </a:r>
            <a:r>
              <a:rPr lang="en-AU" dirty="0" smtClean="0"/>
              <a:t>)</a:t>
            </a:r>
            <a:r>
              <a:rPr lang="en-AU" dirty="0" smtClean="0"/>
              <a:t>, Java 8 JDK or JRE 1.8.0_73+</a:t>
            </a:r>
          </a:p>
          <a:p>
            <a:r>
              <a:rPr lang="en-AU" dirty="0"/>
              <a:t>PowerShell </a:t>
            </a:r>
            <a:r>
              <a:rPr lang="en-AU" dirty="0">
                <a:hlinkClick r:id="rId22"/>
              </a:rPr>
              <a:t>scripts and modules</a:t>
            </a:r>
            <a:r>
              <a:rPr lang="en-AU" dirty="0"/>
              <a:t> (add </a:t>
            </a:r>
            <a:r>
              <a:rPr lang="en-AU" dirty="0">
                <a:hlinkClick r:id="rId23"/>
              </a:rPr>
              <a:t>Image module</a:t>
            </a:r>
            <a:r>
              <a:rPr lang="en-AU" dirty="0"/>
              <a:t>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38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" y="0"/>
            <a:ext cx="11259855" cy="63997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Links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985652"/>
            <a:ext cx="11414234" cy="5186548"/>
          </a:xfrm>
        </p:spPr>
        <p:txBody>
          <a:bodyPr>
            <a:normAutofit/>
          </a:bodyPr>
          <a:lstStyle/>
          <a:p>
            <a:r>
              <a:rPr lang="en-AU" dirty="0"/>
              <a:t>ES Guide:  </a:t>
            </a:r>
            <a:r>
              <a:rPr lang="en-AU" dirty="0">
                <a:hlinkClick r:id="rId2"/>
              </a:rPr>
              <a:t>https://www.elastic.co/guide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</a:p>
          <a:p>
            <a:r>
              <a:rPr lang="en-AU" dirty="0" smtClean="0"/>
              <a:t>ES Forum: </a:t>
            </a:r>
            <a:r>
              <a:rPr lang="en-AU" dirty="0">
                <a:hlinkClick r:id="rId3"/>
              </a:rPr>
              <a:t>https://discuss.elastic.co</a:t>
            </a:r>
            <a:r>
              <a:rPr lang="en-AU" dirty="0" smtClean="0">
                <a:hlinkClick r:id="rId3"/>
              </a:rPr>
              <a:t>/</a:t>
            </a:r>
            <a:endParaRPr lang="en-AU" dirty="0" smtClean="0"/>
          </a:p>
          <a:p>
            <a:r>
              <a:rPr lang="en-AU" dirty="0"/>
              <a:t>ES NEST official </a:t>
            </a:r>
            <a:r>
              <a:rPr lang="en-AU" dirty="0" err="1"/>
              <a:t>.Net</a:t>
            </a:r>
            <a:r>
              <a:rPr lang="en-AU" dirty="0"/>
              <a:t> client: </a:t>
            </a:r>
            <a:r>
              <a:rPr lang="en-AU" dirty="0">
                <a:hlinkClick r:id="rId4"/>
              </a:rPr>
              <a:t>https://nest.azurewebsites.net/</a:t>
            </a:r>
            <a:endParaRPr lang="en-AU" dirty="0"/>
          </a:p>
          <a:p>
            <a:r>
              <a:rPr lang="en-AU" dirty="0" smtClean="0"/>
              <a:t>ES Network Settings: </a:t>
            </a:r>
            <a:r>
              <a:rPr lang="en-AU" dirty="0">
                <a:hlinkClick r:id="rId5"/>
              </a:rPr>
              <a:t>https://</a:t>
            </a:r>
            <a:r>
              <a:rPr lang="en-AU" dirty="0" smtClean="0">
                <a:hlinkClick r:id="rId5"/>
              </a:rPr>
              <a:t>www.elastic.co/guide/en/elasticsearch/reference/current/modules-network.html</a:t>
            </a:r>
            <a:r>
              <a:rPr lang="en-AU" dirty="0" smtClean="0"/>
              <a:t> </a:t>
            </a:r>
          </a:p>
          <a:p>
            <a:r>
              <a:rPr lang="en-AU" dirty="0"/>
              <a:t>ES </a:t>
            </a:r>
            <a:r>
              <a:rPr lang="en-AU" dirty="0" smtClean="0"/>
              <a:t>cheat sheet</a:t>
            </a:r>
            <a:r>
              <a:rPr lang="en-AU" dirty="0"/>
              <a:t>: </a:t>
            </a:r>
            <a:r>
              <a:rPr lang="en-AU" dirty="0">
                <a:hlinkClick r:id="rId6"/>
              </a:rPr>
              <a:t>http://elasticsearch-cheatsheet.jolicode.com/</a:t>
            </a:r>
            <a:r>
              <a:rPr lang="en-AU" dirty="0"/>
              <a:t> </a:t>
            </a:r>
          </a:p>
          <a:p>
            <a:r>
              <a:rPr lang="en-AU" dirty="0" smtClean="0"/>
              <a:t>ES </a:t>
            </a:r>
            <a:r>
              <a:rPr lang="en-AU" dirty="0"/>
              <a:t>with PowerShell: </a:t>
            </a:r>
            <a:r>
              <a:rPr lang="en-AU" dirty="0">
                <a:hlinkClick r:id="rId7"/>
              </a:rPr>
              <a:t>https://netfxharmonics.com/2015/11/learningelasticps</a:t>
            </a:r>
            <a:r>
              <a:rPr lang="en-AU" dirty="0"/>
              <a:t> </a:t>
            </a:r>
          </a:p>
          <a:p>
            <a:r>
              <a:rPr lang="en-AU" dirty="0" smtClean="0"/>
              <a:t>Azure Templates: </a:t>
            </a:r>
            <a:r>
              <a:rPr lang="en-AU" dirty="0" smtClean="0">
                <a:hlinkClick r:id="rId8"/>
              </a:rPr>
              <a:t>https://azure.microsoft.com/en-us/documentation/templates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 err="1" smtClean="0"/>
              <a:t>SOLr</a:t>
            </a:r>
            <a:r>
              <a:rPr lang="en-AU" dirty="0" smtClean="0"/>
              <a:t> vs ES: </a:t>
            </a:r>
            <a:r>
              <a:rPr lang="en-AU" dirty="0" smtClean="0">
                <a:hlinkClick r:id="rId9"/>
              </a:rPr>
              <a:t>http</a:t>
            </a:r>
            <a:r>
              <a:rPr lang="en-AU" dirty="0">
                <a:hlinkClick r:id="rId9"/>
              </a:rPr>
              <a:t>://solr-vs-elasticsearch.com</a:t>
            </a:r>
            <a:r>
              <a:rPr lang="en-AU" dirty="0" smtClean="0">
                <a:hlinkClick r:id="rId9"/>
              </a:rPr>
              <a:t>/</a:t>
            </a:r>
            <a:r>
              <a:rPr lang="en-AU" dirty="0" smtClean="0"/>
              <a:t> </a:t>
            </a:r>
            <a:endParaRPr lang="en-AU" dirty="0" smtClean="0"/>
          </a:p>
          <a:p>
            <a:r>
              <a:rPr lang="en-AU" dirty="0" smtClean="0">
                <a:hlinkClick r:id="rId10"/>
              </a:rPr>
              <a:t>Sense Google Chrome add in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20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05" y="0"/>
            <a:ext cx="10058400" cy="77500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What is next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05" y="807233"/>
            <a:ext cx="11153255" cy="5890449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 smtClean="0"/>
              <a:t>Ready</a:t>
            </a:r>
          </a:p>
          <a:p>
            <a:pPr lvl="1"/>
            <a:r>
              <a:rPr lang="en-AU" sz="2400" dirty="0"/>
              <a:t>Grab some </a:t>
            </a:r>
            <a:r>
              <a:rPr lang="en-AU" sz="2400" dirty="0" smtClean="0"/>
              <a:t>coffee and take a deep breath</a:t>
            </a:r>
            <a:endParaRPr lang="en-AU" sz="2400" dirty="0"/>
          </a:p>
          <a:p>
            <a:pPr lvl="1"/>
            <a:r>
              <a:rPr lang="en-AU" sz="2400" dirty="0" smtClean="0"/>
              <a:t>Define scope </a:t>
            </a:r>
            <a:r>
              <a:rPr lang="en-AU" sz="2400" dirty="0"/>
              <a:t>for search </a:t>
            </a:r>
            <a:r>
              <a:rPr lang="en-AU" sz="2400" dirty="0" smtClean="0"/>
              <a:t>and </a:t>
            </a:r>
            <a:r>
              <a:rPr lang="en-AU" sz="2400" dirty="0" smtClean="0"/>
              <a:t>allocate resources</a:t>
            </a:r>
            <a:endParaRPr lang="en-AU" sz="2400" dirty="0" smtClean="0"/>
          </a:p>
          <a:p>
            <a:pPr lvl="1"/>
            <a:r>
              <a:rPr lang="en-AU" sz="2400" dirty="0" smtClean="0"/>
              <a:t>Evaluate and choose </a:t>
            </a:r>
            <a:r>
              <a:rPr lang="en-AU" sz="2400" dirty="0" smtClean="0"/>
              <a:t>tools</a:t>
            </a:r>
            <a:endParaRPr lang="en-AU" sz="2400" dirty="0" smtClean="0"/>
          </a:p>
          <a:p>
            <a:r>
              <a:rPr lang="en-AU" sz="2400" dirty="0" smtClean="0"/>
              <a:t>Set</a:t>
            </a:r>
          </a:p>
          <a:p>
            <a:pPr lvl="1"/>
            <a:r>
              <a:rPr lang="en-AU" sz="2400" dirty="0" smtClean="0"/>
              <a:t>Setup and configure backend</a:t>
            </a:r>
          </a:p>
          <a:p>
            <a:pPr lvl="1"/>
            <a:r>
              <a:rPr lang="en-AU" sz="2400" dirty="0"/>
              <a:t>Index </a:t>
            </a:r>
            <a:r>
              <a:rPr lang="en-AU" sz="2400" dirty="0" smtClean="0"/>
              <a:t>data at rest and </a:t>
            </a:r>
            <a:r>
              <a:rPr lang="en-AU" sz="2400" dirty="0" smtClean="0"/>
              <a:t>data in </a:t>
            </a:r>
            <a:r>
              <a:rPr lang="en-AU" sz="2400" dirty="0" smtClean="0"/>
              <a:t>motion</a:t>
            </a:r>
          </a:p>
          <a:p>
            <a:pPr lvl="1"/>
            <a:r>
              <a:rPr lang="en-AU" sz="2400" dirty="0" smtClean="0"/>
              <a:t>Automate and integrate with other processes</a:t>
            </a:r>
          </a:p>
          <a:p>
            <a:r>
              <a:rPr lang="en-AU" sz="2400" dirty="0" smtClean="0"/>
              <a:t>Go</a:t>
            </a:r>
          </a:p>
          <a:p>
            <a:pPr lvl="1"/>
            <a:r>
              <a:rPr lang="en-AU" sz="2400" dirty="0" smtClean="0"/>
              <a:t>Visualise and </a:t>
            </a:r>
            <a:r>
              <a:rPr lang="en-AU" sz="2400" dirty="0" smtClean="0"/>
              <a:t>deliver frontend</a:t>
            </a:r>
            <a:endParaRPr lang="en-AU" sz="2400" dirty="0" smtClean="0"/>
          </a:p>
          <a:p>
            <a:pPr lvl="1"/>
            <a:r>
              <a:rPr lang="en-AU" sz="2400" dirty="0" smtClean="0"/>
              <a:t>Monitor</a:t>
            </a:r>
          </a:p>
          <a:p>
            <a:pPr lvl="1"/>
            <a:r>
              <a:rPr lang="en-AU" sz="2400" dirty="0" smtClean="0"/>
              <a:t>Improve</a:t>
            </a:r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Contact </a:t>
            </a:r>
            <a:r>
              <a:rPr lang="en-AU" sz="2400" dirty="0" smtClean="0"/>
              <a:t>me:	</a:t>
            </a:r>
            <a:r>
              <a:rPr lang="en-AU" sz="2400" dirty="0" smtClean="0">
                <a:hlinkClick r:id="rId3"/>
              </a:rPr>
              <a:t>@</a:t>
            </a:r>
            <a:r>
              <a:rPr lang="en-AU" sz="2400" u="sng" dirty="0" err="1" smtClean="0">
                <a:hlinkClick r:id="rId3"/>
              </a:rPr>
              <a:t>andrew_Butenko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Read me:	</a:t>
            </a:r>
            <a:r>
              <a:rPr lang="en-AU" sz="2400" dirty="0">
                <a:hlinkClick r:id="rId4"/>
              </a:rPr>
              <a:t>andrewbutenko.wordpress.com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Code with </a:t>
            </a:r>
            <a:r>
              <a:rPr lang="en-AU" sz="2400" dirty="0" err="1" smtClean="0"/>
              <a:t>me:</a:t>
            </a:r>
            <a:r>
              <a:rPr lang="en-AU" sz="2400" dirty="0" err="1" smtClean="0">
                <a:hlinkClick r:id="rId5"/>
              </a:rPr>
              <a:t>https</a:t>
            </a:r>
            <a:r>
              <a:rPr lang="en-AU" sz="2400" dirty="0">
                <a:hlinkClick r:id="rId5"/>
              </a:rPr>
              <a:t>://</a:t>
            </a:r>
            <a:r>
              <a:rPr lang="en-AU" sz="2400" dirty="0" smtClean="0">
                <a:hlinkClick r:id="rId5"/>
              </a:rPr>
              <a:t>github.com/banban/OhMySearch</a:t>
            </a:r>
            <a:r>
              <a:rPr lang="en-AU" sz="2400" dirty="0" smtClean="0"/>
              <a:t> </a:t>
            </a:r>
            <a:endParaRPr lang="en-AU" sz="2400" dirty="0"/>
          </a:p>
        </p:txBody>
      </p:sp>
      <p:pic>
        <p:nvPicPr>
          <p:cNvPr id="4" name="Picture 2" descr="rkg-purchase-funn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610" y="1101012"/>
            <a:ext cx="4323390" cy="38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8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58" y="1425038"/>
            <a:ext cx="7089569" cy="4707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11" y="0"/>
            <a:ext cx="9787813" cy="784331"/>
          </a:xfrm>
        </p:spPr>
        <p:txBody>
          <a:bodyPr>
            <a:normAutofit fontScale="90000"/>
          </a:bodyPr>
          <a:lstStyle/>
          <a:p>
            <a:r>
              <a:rPr lang="en-AU" dirty="0"/>
              <a:t>Who and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13" y="784330"/>
            <a:ext cx="3625146" cy="5960853"/>
          </a:xfrm>
        </p:spPr>
        <p:txBody>
          <a:bodyPr>
            <a:normAutofit fontScale="77500" lnSpcReduction="20000"/>
          </a:bodyPr>
          <a:lstStyle/>
          <a:p>
            <a:r>
              <a:rPr lang="en-AU" sz="3200" dirty="0" smtClean="0"/>
              <a:t>Sphinx </a:t>
            </a:r>
          </a:p>
          <a:p>
            <a:pPr lvl="1"/>
            <a:r>
              <a:rPr lang="en-AU" sz="3000" dirty="0" smtClean="0"/>
              <a:t>craigslist.org</a:t>
            </a:r>
            <a:endParaRPr lang="en-AU" sz="3000" dirty="0"/>
          </a:p>
          <a:p>
            <a:r>
              <a:rPr lang="en-AU" sz="3200" dirty="0" err="1" smtClean="0"/>
              <a:t>Solr</a:t>
            </a:r>
            <a:endParaRPr lang="en-AU" sz="3200" dirty="0" smtClean="0"/>
          </a:p>
          <a:p>
            <a:pPr lvl="1"/>
            <a:r>
              <a:rPr lang="en-AU" sz="3000" dirty="0" err="1" smtClean="0"/>
              <a:t>Cnet</a:t>
            </a:r>
            <a:endParaRPr lang="en-AU" sz="3000" dirty="0" smtClean="0"/>
          </a:p>
          <a:p>
            <a:pPr lvl="1"/>
            <a:r>
              <a:rPr lang="en-AU" sz="3000" dirty="0" smtClean="0"/>
              <a:t>Netflix</a:t>
            </a:r>
          </a:p>
          <a:p>
            <a:pPr lvl="1"/>
            <a:r>
              <a:rPr lang="en-AU" sz="3000" dirty="0" smtClean="0"/>
              <a:t>digg.com</a:t>
            </a:r>
            <a:endParaRPr lang="en-AU" sz="3000" dirty="0"/>
          </a:p>
          <a:p>
            <a:r>
              <a:rPr lang="en-AU" sz="3200" dirty="0" err="1" smtClean="0"/>
              <a:t>Elasticsearch</a:t>
            </a:r>
            <a:r>
              <a:rPr lang="en-AU" sz="3200" dirty="0"/>
              <a:t>: </a:t>
            </a:r>
            <a:endParaRPr lang="en-AU" sz="3200" dirty="0" smtClean="0"/>
          </a:p>
          <a:p>
            <a:pPr lvl="1"/>
            <a:r>
              <a:rPr lang="en-AU" sz="3000" dirty="0" smtClean="0"/>
              <a:t>Foursquare</a:t>
            </a:r>
          </a:p>
          <a:p>
            <a:pPr lvl="1"/>
            <a:r>
              <a:rPr lang="en-AU" sz="3000" dirty="0" smtClean="0"/>
              <a:t>Github</a:t>
            </a:r>
          </a:p>
          <a:p>
            <a:pPr lvl="1"/>
            <a:r>
              <a:rPr lang="en-AU" sz="3000" dirty="0" smtClean="0"/>
              <a:t>Amazon</a:t>
            </a:r>
          </a:p>
          <a:p>
            <a:pPr lvl="1"/>
            <a:r>
              <a:rPr lang="en-AU" sz="3000" dirty="0" smtClean="0"/>
              <a:t>NetSuite</a:t>
            </a:r>
          </a:p>
          <a:p>
            <a:pPr lvl="1"/>
            <a:r>
              <a:rPr lang="en-AU" sz="3000" dirty="0" smtClean="0"/>
              <a:t>Azure </a:t>
            </a:r>
            <a:r>
              <a:rPr lang="en-AU" sz="3000" dirty="0"/>
              <a:t>Search</a:t>
            </a:r>
          </a:p>
          <a:p>
            <a:r>
              <a:rPr lang="en-AU" sz="3200" dirty="0" smtClean="0"/>
              <a:t>Bing: </a:t>
            </a:r>
          </a:p>
          <a:p>
            <a:pPr lvl="1"/>
            <a:r>
              <a:rPr lang="en-AU" sz="3000" dirty="0" smtClean="0"/>
              <a:t>Microsoft</a:t>
            </a:r>
            <a:endParaRPr lang="en-AU" sz="3000" dirty="0"/>
          </a:p>
          <a:p>
            <a:r>
              <a:rPr lang="en-AU" sz="3200" dirty="0" smtClean="0"/>
              <a:t>Google: </a:t>
            </a:r>
          </a:p>
          <a:p>
            <a:pPr lvl="1"/>
            <a:r>
              <a:rPr lang="en-AU" sz="3000" dirty="0" smtClean="0"/>
              <a:t>Everywhere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33646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7" y="0"/>
            <a:ext cx="11855669" cy="7030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Just phrases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7" y="806669"/>
            <a:ext cx="11855669" cy="5877910"/>
          </a:xfrm>
        </p:spPr>
        <p:txBody>
          <a:bodyPr>
            <a:normAutofit/>
          </a:bodyPr>
          <a:lstStyle/>
          <a:p>
            <a:r>
              <a:rPr lang="en-AU" dirty="0" smtClean="0"/>
              <a:t>Sometimes </a:t>
            </a:r>
            <a:r>
              <a:rPr lang="en-AU" dirty="0"/>
              <a:t>the fastest way of searching is not to search at all</a:t>
            </a:r>
            <a:r>
              <a:rPr lang="en-AU" dirty="0" smtClean="0"/>
              <a:t>. This </a:t>
            </a:r>
            <a:r>
              <a:rPr lang="en-AU" dirty="0"/>
              <a:t>particular cat may be skinned in myriad ways</a:t>
            </a:r>
            <a:r>
              <a:rPr lang="en-AU" dirty="0" smtClean="0"/>
              <a:t>.</a:t>
            </a:r>
            <a:endParaRPr lang="en-AU" dirty="0"/>
          </a:p>
          <a:p>
            <a:r>
              <a:rPr lang="en-AU" dirty="0" smtClean="0"/>
              <a:t>Full-text </a:t>
            </a:r>
            <a:r>
              <a:rPr lang="en-AU" dirty="0"/>
              <a:t>search is a battle between precision and recall.</a:t>
            </a:r>
          </a:p>
          <a:p>
            <a:r>
              <a:rPr lang="en-AU" dirty="0" smtClean="0"/>
              <a:t>The </a:t>
            </a:r>
            <a:r>
              <a:rPr lang="en-AU" dirty="0"/>
              <a:t>more frequently a term appears in a collection of documents, the less weight that term has</a:t>
            </a:r>
          </a:p>
          <a:p>
            <a:r>
              <a:rPr lang="en-AU" dirty="0"/>
              <a:t>If you have to deal with only a single language, count yourself lucky. Finding the right strategy for handling documents written in several languages can be challenging.</a:t>
            </a:r>
          </a:p>
          <a:p>
            <a:r>
              <a:rPr lang="en-AU" dirty="0" smtClean="0"/>
              <a:t>All </a:t>
            </a:r>
            <a:r>
              <a:rPr lang="en-AU" dirty="0"/>
              <a:t>languages, except Esperanto, are irregular. While more-formal words tend to follow a regular pattern, the most commonly used words often have irregular rules. </a:t>
            </a:r>
          </a:p>
          <a:p>
            <a:r>
              <a:rPr lang="en-AU" dirty="0" err="1" smtClean="0"/>
              <a:t>Elasticsearch</a:t>
            </a:r>
            <a:r>
              <a:rPr lang="en-AU" dirty="0" smtClean="0"/>
              <a:t> </a:t>
            </a:r>
            <a:r>
              <a:rPr lang="en-AU" dirty="0"/>
              <a:t>is a different kind of beast, especially if you come from the world of SQL</a:t>
            </a:r>
            <a:r>
              <a:rPr lang="en-AU" dirty="0" smtClean="0"/>
              <a:t>. </a:t>
            </a:r>
            <a:r>
              <a:rPr lang="en-AU" dirty="0"/>
              <a:t>Out-of-the-box stemming solutions are never perfect. </a:t>
            </a:r>
            <a:endParaRPr lang="en-AU" dirty="0" smtClean="0"/>
          </a:p>
          <a:p>
            <a:r>
              <a:rPr lang="en-AU" dirty="0"/>
              <a:t>Updating </a:t>
            </a:r>
            <a:r>
              <a:rPr lang="en-AU" dirty="0" err="1"/>
              <a:t>Elasticsearch</a:t>
            </a:r>
            <a:r>
              <a:rPr lang="en-AU" dirty="0"/>
              <a:t> objects ("documents") is interesting for two reasons, a good one and a weird one:</a:t>
            </a:r>
          </a:p>
          <a:p>
            <a:pPr lvl="1"/>
            <a:r>
              <a:rPr lang="en-AU" dirty="0"/>
              <a:t>Good reason: documents are immutable. Updates involve marking the existing item as deleted and inserting a new document. This is exactly how SQL Server 2014 IMOLTP works. It's one secret of extreme efficiency. It's an excellent practice to follow.</a:t>
            </a:r>
          </a:p>
          <a:p>
            <a:pPr lvl="1"/>
            <a:r>
              <a:rPr lang="en-AU" dirty="0"/>
              <a:t>Weird reason: you have to update to know the integer ID to update a document. It's highly efficient, which makes it, at worst, "weird"; not "bad". </a:t>
            </a:r>
          </a:p>
        </p:txBody>
      </p:sp>
    </p:spTree>
    <p:extLst>
      <p:ext uri="{BB962C8B-B14F-4D97-AF65-F5344CB8AC3E}">
        <p14:creationId xmlns:p14="http://schemas.microsoft.com/office/powerpoint/2010/main" val="31571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11653"/>
            <a:ext cx="11900194" cy="501957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SEArCH</a:t>
            </a:r>
            <a:r>
              <a:rPr lang="en-AU" dirty="0" smtClean="0"/>
              <a:t> Glossary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13610"/>
            <a:ext cx="11875168" cy="6244390"/>
          </a:xfrm>
        </p:spPr>
        <p:txBody>
          <a:bodyPr numCol="3">
            <a:noAutofit/>
          </a:bodyPr>
          <a:lstStyle/>
          <a:p>
            <a:r>
              <a:rPr lang="en-AU" sz="1200" b="1" dirty="0"/>
              <a:t>Aggregation</a:t>
            </a:r>
            <a:r>
              <a:rPr lang="en-AU" sz="1200" dirty="0"/>
              <a:t> - new replacement for facets, nested. Facet - not nested, is </a:t>
            </a:r>
            <a:r>
              <a:rPr lang="en-AU" sz="1200" dirty="0" err="1"/>
              <a:t>depricated</a:t>
            </a:r>
            <a:r>
              <a:rPr lang="en-AU" sz="1200" dirty="0"/>
              <a:t> and not used </a:t>
            </a:r>
            <a:r>
              <a:rPr lang="en-AU" sz="1200" dirty="0" smtClean="0"/>
              <a:t>anymore</a:t>
            </a:r>
            <a:endParaRPr lang="en-AU" sz="1200" dirty="0"/>
          </a:p>
          <a:p>
            <a:r>
              <a:rPr lang="en-AU" sz="1200" b="1" dirty="0" smtClean="0"/>
              <a:t>Boosting</a:t>
            </a:r>
            <a:r>
              <a:rPr lang="en-AU" sz="1200" dirty="0" smtClean="0"/>
              <a:t> </a:t>
            </a:r>
            <a:r>
              <a:rPr lang="en-AU" sz="1200" dirty="0"/>
              <a:t>-  is used in parameters to increase the relative weight of a clause </a:t>
            </a:r>
            <a:endParaRPr lang="en-AU" sz="1200" dirty="0" smtClean="0"/>
          </a:p>
          <a:p>
            <a:r>
              <a:rPr lang="en-AU" sz="1200" b="1" dirty="0"/>
              <a:t>BM25</a:t>
            </a:r>
            <a:r>
              <a:rPr lang="en-AU" sz="1200" dirty="0"/>
              <a:t> - Another TF/IDF based similarity that has built-in </a:t>
            </a:r>
            <a:r>
              <a:rPr lang="en-AU" sz="1200" dirty="0" err="1"/>
              <a:t>tf</a:t>
            </a:r>
            <a:r>
              <a:rPr lang="en-AU" sz="1200" dirty="0"/>
              <a:t> normalization and is supposed to work better for short fields (like names).</a:t>
            </a:r>
          </a:p>
          <a:p>
            <a:r>
              <a:rPr lang="en-AU" sz="1200" b="1" dirty="0" smtClean="0"/>
              <a:t>Diacritics</a:t>
            </a:r>
            <a:r>
              <a:rPr lang="en-AU" sz="1200" dirty="0" smtClean="0"/>
              <a:t> </a:t>
            </a:r>
            <a:r>
              <a:rPr lang="en-AU" sz="1200" dirty="0"/>
              <a:t>- symbols like ´, ^, and ¨. English uses diacritics only for imported words—like </a:t>
            </a:r>
            <a:r>
              <a:rPr lang="en-AU" sz="1200" dirty="0" err="1"/>
              <a:t>rôle</a:t>
            </a:r>
            <a:r>
              <a:rPr lang="en-AU" sz="1200" dirty="0"/>
              <a:t>, déjà, and </a:t>
            </a:r>
            <a:r>
              <a:rPr lang="en-AU" sz="1200" dirty="0" err="1"/>
              <a:t>däis</a:t>
            </a:r>
            <a:r>
              <a:rPr lang="en-AU" sz="1200" dirty="0"/>
              <a:t>. Other languages require diacritics in order to be correct. </a:t>
            </a:r>
          </a:p>
          <a:p>
            <a:r>
              <a:rPr lang="en-AU" sz="1200" b="1" dirty="0" err="1"/>
              <a:t>Fielddata</a:t>
            </a:r>
            <a:r>
              <a:rPr lang="en-AU" sz="1200" dirty="0"/>
              <a:t> - Aggregations work via a data structure known as </a:t>
            </a:r>
            <a:r>
              <a:rPr lang="en-AU" sz="1200" dirty="0" err="1"/>
              <a:t>fielddata</a:t>
            </a:r>
            <a:r>
              <a:rPr lang="en-AU" sz="1200" dirty="0"/>
              <a:t>. </a:t>
            </a:r>
            <a:r>
              <a:rPr lang="en-AU" sz="1200" dirty="0" err="1"/>
              <a:t>Fielddata</a:t>
            </a:r>
            <a:r>
              <a:rPr lang="en-AU" sz="1200" dirty="0"/>
              <a:t> is often the largest consumer of memory in an </a:t>
            </a:r>
            <a:r>
              <a:rPr lang="en-AU" sz="1200" dirty="0" err="1"/>
              <a:t>Elasticsearch</a:t>
            </a:r>
            <a:r>
              <a:rPr lang="en-AU" sz="1200" dirty="0"/>
              <a:t> cluster. </a:t>
            </a:r>
            <a:r>
              <a:rPr lang="en-AU" sz="1200" dirty="0" err="1"/>
              <a:t>Fielddata</a:t>
            </a:r>
            <a:r>
              <a:rPr lang="en-AU" sz="1200" dirty="0"/>
              <a:t> is not just used for aggregations. It is required for any operation that needs to look up the value contained in a specific document. Besides aggregations, this includes sorting, scripts that access field values, parent-child relationships</a:t>
            </a:r>
          </a:p>
          <a:p>
            <a:r>
              <a:rPr lang="en-AU" sz="1200" b="1" dirty="0"/>
              <a:t>Filter</a:t>
            </a:r>
            <a:r>
              <a:rPr lang="en-AU" sz="1200" dirty="0"/>
              <a:t> - cashable </a:t>
            </a:r>
            <a:r>
              <a:rPr lang="en-AU" sz="1200" dirty="0" smtClean="0"/>
              <a:t>request. Compare with query</a:t>
            </a:r>
          </a:p>
          <a:p>
            <a:r>
              <a:rPr lang="en-AU" sz="1200" b="1" dirty="0" err="1" smtClean="0"/>
              <a:t>Geohashes</a:t>
            </a:r>
            <a:r>
              <a:rPr lang="en-AU" sz="1200" dirty="0" smtClean="0"/>
              <a:t> </a:t>
            </a:r>
            <a:r>
              <a:rPr lang="en-AU" sz="1200" dirty="0"/>
              <a:t>- are a way of encoding </a:t>
            </a:r>
            <a:r>
              <a:rPr lang="en-AU" sz="1200" dirty="0" err="1"/>
              <a:t>lat</a:t>
            </a:r>
            <a:r>
              <a:rPr lang="en-AU" sz="1200" dirty="0"/>
              <a:t>/</a:t>
            </a:r>
            <a:r>
              <a:rPr lang="en-AU" sz="1200" dirty="0" err="1"/>
              <a:t>lon</a:t>
            </a:r>
            <a:r>
              <a:rPr lang="en-AU" sz="1200" dirty="0"/>
              <a:t> points as strings. The original intention was to have a URL-friendly way of specifying geolocations</a:t>
            </a:r>
            <a:r>
              <a:rPr lang="en-AU" sz="1200" dirty="0" smtClean="0"/>
              <a:t>, </a:t>
            </a:r>
            <a:r>
              <a:rPr lang="en-AU" sz="1200" dirty="0"/>
              <a:t>but </a:t>
            </a:r>
            <a:r>
              <a:rPr lang="en-AU" sz="1200" dirty="0" err="1"/>
              <a:t>geohashes</a:t>
            </a:r>
            <a:r>
              <a:rPr lang="en-AU" sz="1200" dirty="0"/>
              <a:t> have turned out to be a useful way of indexing geo-points and geo-shapes in databases.</a:t>
            </a:r>
          </a:p>
          <a:p>
            <a:r>
              <a:rPr lang="en-AU" sz="1200" b="1" dirty="0" smtClean="0"/>
              <a:t>IDF</a:t>
            </a:r>
            <a:r>
              <a:rPr lang="en-AU" sz="1200" dirty="0" smtClean="0"/>
              <a:t> </a:t>
            </a:r>
            <a:r>
              <a:rPr lang="en-AU" sz="1200" dirty="0"/>
              <a:t>takes into account how often a term appears as a percentage of all the documents in the index. The more frequently the term appears, the less weight it has.</a:t>
            </a:r>
          </a:p>
          <a:p>
            <a:r>
              <a:rPr lang="en-AU" sz="1200" b="1" dirty="0" smtClean="0"/>
              <a:t>Inflections</a:t>
            </a:r>
            <a:r>
              <a:rPr lang="en-AU" sz="1200" dirty="0" smtClean="0"/>
              <a:t> </a:t>
            </a:r>
            <a:r>
              <a:rPr lang="en-AU" sz="1200" dirty="0"/>
              <a:t>=&gt; Synonyms</a:t>
            </a:r>
            <a:r>
              <a:rPr lang="en-AU" sz="1200" dirty="0" smtClean="0"/>
              <a:t>:  "</a:t>
            </a:r>
            <a:r>
              <a:rPr lang="en-AU" sz="1200" dirty="0" err="1"/>
              <a:t>jumps,jumped,leap,leaps,leaped</a:t>
            </a:r>
            <a:r>
              <a:rPr lang="en-AU" sz="1200" dirty="0"/>
              <a:t> =&gt; jump", "</a:t>
            </a:r>
            <a:r>
              <a:rPr lang="en-AU" sz="1200" dirty="0" err="1"/>
              <a:t>cat,dog</a:t>
            </a:r>
            <a:r>
              <a:rPr lang="en-AU" sz="1200" dirty="0"/>
              <a:t> =&gt; pet", "little =&gt; small", ":)=&gt;</a:t>
            </a:r>
            <a:r>
              <a:rPr lang="en-AU" sz="1200" dirty="0" err="1"/>
              <a:t>emoticon_happy</a:t>
            </a:r>
            <a:r>
              <a:rPr lang="en-AU" sz="1200" dirty="0"/>
              <a:t>", ":(=&gt;</a:t>
            </a:r>
            <a:r>
              <a:rPr lang="en-AU" sz="1200" dirty="0" err="1"/>
              <a:t>emoticon_sad</a:t>
            </a:r>
            <a:r>
              <a:rPr lang="en-AU" sz="1200" dirty="0"/>
              <a:t>"</a:t>
            </a:r>
          </a:p>
          <a:p>
            <a:r>
              <a:rPr lang="en-AU" sz="1200" b="1" dirty="0"/>
              <a:t>MLT</a:t>
            </a:r>
            <a:r>
              <a:rPr lang="en-AU" sz="1200" dirty="0"/>
              <a:t> - more like this. Recommendation engine</a:t>
            </a:r>
          </a:p>
          <a:p>
            <a:r>
              <a:rPr lang="en-AU" sz="1200" b="1" dirty="0" smtClean="0"/>
              <a:t>TF</a:t>
            </a:r>
            <a:r>
              <a:rPr lang="en-AU" sz="1200" dirty="0" smtClean="0"/>
              <a:t> counts the number of times a term appears within the field we are querying in the current document. The more times it appears, the more relevant is this document.</a:t>
            </a:r>
          </a:p>
          <a:p>
            <a:r>
              <a:rPr lang="en-AU" sz="1200" b="1" dirty="0"/>
              <a:t>TF/IDF</a:t>
            </a:r>
            <a:r>
              <a:rPr lang="en-AU" sz="1200" dirty="0"/>
              <a:t> - term frequency / inverse document frequency</a:t>
            </a:r>
          </a:p>
          <a:p>
            <a:r>
              <a:rPr lang="en-AU" sz="1200" b="1" dirty="0" smtClean="0"/>
              <a:t>Precision</a:t>
            </a:r>
            <a:r>
              <a:rPr lang="en-AU" sz="1200" dirty="0" smtClean="0"/>
              <a:t> </a:t>
            </a:r>
            <a:r>
              <a:rPr lang="en-AU" sz="1200" dirty="0"/>
              <a:t>- returning as few irrelevant documents as possible.</a:t>
            </a:r>
          </a:p>
          <a:p>
            <a:r>
              <a:rPr lang="en-AU" sz="1200" b="1" dirty="0" smtClean="0"/>
              <a:t>Pagination</a:t>
            </a:r>
            <a:r>
              <a:rPr lang="en-AU" sz="1200" dirty="0" smtClean="0"/>
              <a:t> </a:t>
            </a:r>
            <a:r>
              <a:rPr lang="en-AU" sz="1200" dirty="0"/>
              <a:t>- </a:t>
            </a:r>
            <a:r>
              <a:rPr lang="en-AU" sz="1200" dirty="0" smtClean="0"/>
              <a:t>results </a:t>
            </a:r>
            <a:r>
              <a:rPr lang="en-AU" sz="1200" dirty="0"/>
              <a:t>by </a:t>
            </a:r>
            <a:r>
              <a:rPr lang="en-AU" sz="1200" dirty="0" smtClean="0"/>
              <a:t>page (from, size, skip, take )</a:t>
            </a:r>
            <a:endParaRPr lang="en-AU" sz="1200" dirty="0"/>
          </a:p>
          <a:p>
            <a:r>
              <a:rPr lang="en-AU" sz="1200" b="1" dirty="0" smtClean="0"/>
              <a:t>Proximity </a:t>
            </a:r>
            <a:r>
              <a:rPr lang="en-AU" sz="1200" b="1" dirty="0"/>
              <a:t>query</a:t>
            </a:r>
            <a:r>
              <a:rPr lang="en-AU" sz="1200" dirty="0"/>
              <a:t> - a phrase query with slop. </a:t>
            </a:r>
          </a:p>
          <a:p>
            <a:r>
              <a:rPr lang="en-AU" sz="1200" b="1" dirty="0" smtClean="0"/>
              <a:t>Query</a:t>
            </a:r>
            <a:r>
              <a:rPr lang="en-AU" sz="1200" dirty="0" smtClean="0"/>
              <a:t> </a:t>
            </a:r>
            <a:r>
              <a:rPr lang="en-AU" sz="1200" dirty="0"/>
              <a:t>- not </a:t>
            </a:r>
            <a:r>
              <a:rPr lang="en-AU" sz="1200" dirty="0" smtClean="0"/>
              <a:t>cacheable request.  Compare with filter</a:t>
            </a:r>
            <a:endParaRPr lang="en-AU" sz="1200" dirty="0"/>
          </a:p>
          <a:p>
            <a:r>
              <a:rPr lang="en-AU" sz="1200" b="1" dirty="0"/>
              <a:t>Recall</a:t>
            </a:r>
            <a:r>
              <a:rPr lang="en-AU" sz="1200" dirty="0"/>
              <a:t> - The number of relevant documents that a search returns.</a:t>
            </a:r>
          </a:p>
          <a:p>
            <a:r>
              <a:rPr lang="en-AU" sz="1200" b="1" dirty="0"/>
              <a:t>Relevance</a:t>
            </a:r>
            <a:r>
              <a:rPr lang="en-AU" sz="1200" dirty="0"/>
              <a:t> aka Score - calculated weight or rank - _score</a:t>
            </a:r>
          </a:p>
          <a:p>
            <a:r>
              <a:rPr lang="en-AU" sz="1200" b="1" dirty="0" smtClean="0"/>
              <a:t>Routing</a:t>
            </a:r>
            <a:r>
              <a:rPr lang="en-AU" sz="1200" dirty="0" smtClean="0"/>
              <a:t> </a:t>
            </a:r>
            <a:r>
              <a:rPr lang="en-AU" sz="1200" dirty="0"/>
              <a:t>- shard placement controlled by using a hash of the document’s id value. Data can be saved to multiple directories, and if each directory is mounted on a different hard drive, </a:t>
            </a:r>
          </a:p>
          <a:p>
            <a:r>
              <a:rPr lang="en-AU" sz="1200" b="1" dirty="0"/>
              <a:t>Similarity</a:t>
            </a:r>
            <a:r>
              <a:rPr lang="en-AU" sz="1200" dirty="0"/>
              <a:t>  - (scoring / ranking model) defines how matching documents are scored. Similarity is per field, meaning that via the mapping one can define a different similarity per field. The default similarity that is based on the TF/IDF mode</a:t>
            </a:r>
          </a:p>
          <a:p>
            <a:r>
              <a:rPr lang="en-AU" sz="1200" b="1" dirty="0" smtClean="0"/>
              <a:t>Shingles</a:t>
            </a:r>
            <a:r>
              <a:rPr lang="en-AU" sz="1200" dirty="0" smtClean="0"/>
              <a:t> </a:t>
            </a:r>
            <a:r>
              <a:rPr lang="en-AU" sz="1200" dirty="0"/>
              <a:t>- These word pairs (or bigrams) : ["sue ate", "ate the", "the alligator</a:t>
            </a:r>
            <a:r>
              <a:rPr lang="en-AU" sz="1200" dirty="0" smtClean="0"/>
              <a:t>"]. Shingles </a:t>
            </a:r>
            <a:r>
              <a:rPr lang="en-AU" sz="1200" dirty="0"/>
              <a:t>are not restricted to being pairs of words; you could index word triplets (trigrams) as well: ["sue ate the", "ate the alligator"]</a:t>
            </a:r>
          </a:p>
          <a:p>
            <a:r>
              <a:rPr lang="en-AU" sz="1200" b="1" dirty="0"/>
              <a:t>Source field</a:t>
            </a:r>
            <a:r>
              <a:rPr lang="en-AU" sz="1200" dirty="0"/>
              <a:t> - By default, the JSON document that you index will be stored in the _source field and will be returned by all get and search requests. This allows you </a:t>
            </a:r>
            <a:r>
              <a:rPr lang="en-AU" sz="1200" dirty="0" err="1" smtClean="0"/>
              <a:t>aSccess</a:t>
            </a:r>
            <a:r>
              <a:rPr lang="en-AU" sz="1200" dirty="0" smtClean="0"/>
              <a:t> </a:t>
            </a:r>
            <a:r>
              <a:rPr lang="en-AU" sz="1200" dirty="0"/>
              <a:t>to the original object directly from search result</a:t>
            </a:r>
          </a:p>
          <a:p>
            <a:r>
              <a:rPr lang="en-AU" sz="1200" b="1" dirty="0" smtClean="0"/>
              <a:t>Stemming</a:t>
            </a:r>
            <a:r>
              <a:rPr lang="en-AU" sz="1200" dirty="0" smtClean="0"/>
              <a:t> </a:t>
            </a:r>
            <a:r>
              <a:rPr lang="en-AU" sz="1200" dirty="0"/>
              <a:t>- reduce tokens to their root form: foxes → fox</a:t>
            </a:r>
          </a:p>
          <a:p>
            <a:r>
              <a:rPr lang="en-AU" sz="1200" b="1" dirty="0"/>
              <a:t>Shard</a:t>
            </a:r>
            <a:r>
              <a:rPr lang="en-AU" sz="1200" dirty="0"/>
              <a:t> - is a single Lucene instance. It is a low-level “worker” unit which is managed automatically by </a:t>
            </a:r>
            <a:r>
              <a:rPr lang="en-AU" sz="1200" dirty="0" err="1"/>
              <a:t>elasticsearch</a:t>
            </a:r>
            <a:endParaRPr lang="en-AU" sz="1200" dirty="0"/>
          </a:p>
          <a:p>
            <a:r>
              <a:rPr lang="en-AU" sz="1200" b="1" dirty="0"/>
              <a:t>Suggestions</a:t>
            </a:r>
            <a:r>
              <a:rPr lang="en-AU" sz="1200" dirty="0"/>
              <a:t> - Did you mean this/Autocomplete (Edge </a:t>
            </a:r>
            <a:r>
              <a:rPr lang="en-AU" sz="1200" dirty="0" err="1"/>
              <a:t>gramm</a:t>
            </a:r>
            <a:r>
              <a:rPr lang="en-AU" sz="1200" dirty="0"/>
              <a:t> - some*,</a:t>
            </a:r>
            <a:r>
              <a:rPr lang="en-AU" sz="1200" dirty="0" err="1"/>
              <a:t>Ngram</a:t>
            </a:r>
            <a:r>
              <a:rPr lang="en-AU" sz="1200" dirty="0"/>
              <a:t> - *</a:t>
            </a:r>
            <a:r>
              <a:rPr lang="en-AU" sz="1200" dirty="0" err="1"/>
              <a:t>ome</a:t>
            </a:r>
            <a:r>
              <a:rPr lang="en-AU" sz="1200" dirty="0"/>
              <a:t>*)</a:t>
            </a:r>
          </a:p>
          <a:p>
            <a:r>
              <a:rPr lang="en-AU" sz="1200" b="1" dirty="0" smtClean="0"/>
              <a:t>Trigrams</a:t>
            </a:r>
            <a:r>
              <a:rPr lang="en-AU" sz="1200" dirty="0" smtClean="0"/>
              <a:t> </a:t>
            </a:r>
            <a:r>
              <a:rPr lang="en-AU" sz="1200" dirty="0"/>
              <a:t>give you a higher degree of precision, but greatly increase the number of unique terms in the index. </a:t>
            </a:r>
          </a:p>
          <a:p>
            <a:r>
              <a:rPr lang="en-AU" sz="1200" b="1" dirty="0" err="1"/>
              <a:t>Typoes</a:t>
            </a:r>
            <a:r>
              <a:rPr lang="en-AU" sz="1200" b="1" dirty="0"/>
              <a:t> and </a:t>
            </a:r>
            <a:r>
              <a:rPr lang="en-AU" sz="1200" b="1" dirty="0" err="1"/>
              <a:t>Mispelings</a:t>
            </a:r>
            <a:r>
              <a:rPr lang="en-AU" sz="1200" dirty="0"/>
              <a:t> - Fuzzy matching allows for query-time matching of misspelled words, while phonetic token filters at index time can be used for sounds-like matching. Fuzzy matching treats two words that are “fuzzily” similar as if they were the same word</a:t>
            </a:r>
            <a:r>
              <a:rPr lang="en-AU" sz="1200" dirty="0" smtClean="0"/>
              <a:t>.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1774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8" y="0"/>
            <a:ext cx="11183007" cy="6744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TERMINOLOGY (SEARCH vs RDBMS)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091325"/>
            <a:ext cx="11183006" cy="5080876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Cluster	=  </a:t>
            </a:r>
            <a:r>
              <a:rPr lang="en-AU" dirty="0"/>
              <a:t>Instance</a:t>
            </a:r>
          </a:p>
          <a:p>
            <a:r>
              <a:rPr lang="en-AU" dirty="0" smtClean="0"/>
              <a:t>Index		=  </a:t>
            </a:r>
            <a:r>
              <a:rPr lang="en-AU" dirty="0"/>
              <a:t>Database</a:t>
            </a:r>
          </a:p>
          <a:p>
            <a:r>
              <a:rPr lang="en-AU" dirty="0" smtClean="0"/>
              <a:t>Type		=  Table</a:t>
            </a:r>
            <a:endParaRPr lang="en-AU" dirty="0"/>
          </a:p>
          <a:p>
            <a:r>
              <a:rPr lang="en-AU" dirty="0" smtClean="0"/>
              <a:t>Document	=  </a:t>
            </a:r>
            <a:r>
              <a:rPr lang="en-AU" dirty="0"/>
              <a:t>Row</a:t>
            </a:r>
          </a:p>
          <a:p>
            <a:r>
              <a:rPr lang="en-AU" dirty="0" smtClean="0"/>
              <a:t>Field		=  Column</a:t>
            </a:r>
            <a:endParaRPr lang="en-AU" dirty="0"/>
          </a:p>
          <a:p>
            <a:r>
              <a:rPr lang="en-AU" dirty="0" smtClean="0"/>
              <a:t>Mapping	=  Schema</a:t>
            </a:r>
            <a:r>
              <a:rPr lang="en-AU" dirty="0"/>
              <a:t> *</a:t>
            </a:r>
          </a:p>
          <a:p>
            <a:r>
              <a:rPr lang="en-AU" dirty="0" smtClean="0"/>
              <a:t>Cardinality	=  </a:t>
            </a:r>
            <a:r>
              <a:rPr lang="en-AU" dirty="0"/>
              <a:t>Distinct values</a:t>
            </a:r>
          </a:p>
          <a:p>
            <a:r>
              <a:rPr lang="en-AU" dirty="0" smtClean="0"/>
              <a:t>Stemming	=  </a:t>
            </a:r>
            <a:r>
              <a:rPr lang="en-AU" dirty="0"/>
              <a:t>FORMOF, word breaker</a:t>
            </a:r>
          </a:p>
          <a:p>
            <a:r>
              <a:rPr lang="en-AU" dirty="0" smtClean="0"/>
              <a:t>More </a:t>
            </a:r>
            <a:r>
              <a:rPr lang="en-AU" dirty="0"/>
              <a:t>Like </a:t>
            </a:r>
            <a:r>
              <a:rPr lang="en-AU" dirty="0" smtClean="0"/>
              <a:t>This	= </a:t>
            </a:r>
            <a:r>
              <a:rPr lang="en-AU" dirty="0"/>
              <a:t>FTS Semantic </a:t>
            </a:r>
            <a:r>
              <a:rPr lang="en-AU" dirty="0" smtClean="0"/>
              <a:t>Similarity. </a:t>
            </a:r>
          </a:p>
          <a:p>
            <a:r>
              <a:rPr lang="en-AU" dirty="0" smtClean="0"/>
              <a:t>Similarity 	</a:t>
            </a:r>
            <a:r>
              <a:rPr lang="en-AU" dirty="0" smtClean="0">
                <a:solidFill>
                  <a:srgbClr val="FF0000"/>
                </a:solidFill>
              </a:rPr>
              <a:t>!=</a:t>
            </a:r>
            <a:r>
              <a:rPr lang="en-AU" dirty="0" smtClean="0"/>
              <a:t> </a:t>
            </a:r>
            <a:r>
              <a:rPr lang="en-AU" dirty="0"/>
              <a:t>FTS Semantic </a:t>
            </a:r>
            <a:r>
              <a:rPr lang="en-AU" dirty="0" smtClean="0"/>
              <a:t>Similarity. It is matching document </a:t>
            </a:r>
            <a:r>
              <a:rPr lang="en-AU" dirty="0" smtClean="0"/>
              <a:t>with</a:t>
            </a:r>
            <a:r>
              <a:rPr lang="en-AU" dirty="0" smtClean="0"/>
              <a:t> score</a:t>
            </a:r>
            <a:endParaRPr lang="en-AU" dirty="0"/>
          </a:p>
          <a:p>
            <a:r>
              <a:rPr lang="en-AU" dirty="0" smtClean="0"/>
              <a:t>ES </a:t>
            </a:r>
            <a:r>
              <a:rPr lang="en-AU" dirty="0"/>
              <a:t>does not support ACID transactions. </a:t>
            </a:r>
          </a:p>
          <a:p>
            <a:r>
              <a:rPr lang="en-AU" dirty="0" smtClean="0"/>
              <a:t>ES - simple like </a:t>
            </a:r>
            <a:r>
              <a:rPr lang="en-AU" dirty="0"/>
              <a:t>SQL Server. </a:t>
            </a:r>
            <a:endParaRPr lang="en-AU" dirty="0" smtClean="0"/>
          </a:p>
          <a:p>
            <a:r>
              <a:rPr lang="en-AU" dirty="0" err="1"/>
              <a:t>Solr</a:t>
            </a:r>
            <a:r>
              <a:rPr lang="en-AU" dirty="0"/>
              <a:t> - like Oracle. You need PHD to configure Oracle </a:t>
            </a:r>
            <a:r>
              <a:rPr lang="en-AU" dirty="0" smtClean="0"/>
              <a:t>:)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85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10058400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FLOW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6" y="777291"/>
            <a:ext cx="10173540" cy="5980761"/>
          </a:xfrm>
        </p:spPr>
      </p:pic>
    </p:spTree>
    <p:extLst>
      <p:ext uri="{BB962C8B-B14F-4D97-AF65-F5344CB8AC3E}">
        <p14:creationId xmlns:p14="http://schemas.microsoft.com/office/powerpoint/2010/main" val="36537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5" y="0"/>
            <a:ext cx="11888985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Files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34137" y="13811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doc</a:t>
            </a:r>
            <a:endParaRPr lang="en-AU" sz="1600" dirty="0"/>
          </a:p>
        </p:txBody>
      </p:sp>
      <p:sp>
        <p:nvSpPr>
          <p:cNvPr id="6" name="Rectangle 5"/>
          <p:cNvSpPr/>
          <p:nvPr/>
        </p:nvSpPr>
        <p:spPr>
          <a:xfrm>
            <a:off x="1204341" y="13811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</a:t>
            </a:r>
            <a:endParaRPr lang="en-AU" sz="1600" dirty="0"/>
          </a:p>
        </p:txBody>
      </p:sp>
      <p:sp>
        <p:nvSpPr>
          <p:cNvPr id="7" name="Rectangle 6"/>
          <p:cNvSpPr/>
          <p:nvPr/>
        </p:nvSpPr>
        <p:spPr>
          <a:xfrm>
            <a:off x="2107567" y="1381156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</a:t>
            </a:r>
            <a:endParaRPr lang="en-AU" sz="1600" dirty="0"/>
          </a:p>
        </p:txBody>
      </p:sp>
      <p:sp>
        <p:nvSpPr>
          <p:cNvPr id="8" name="Down Arrow 7"/>
          <p:cNvSpPr/>
          <p:nvPr/>
        </p:nvSpPr>
        <p:spPr>
          <a:xfrm>
            <a:off x="347472" y="1810838"/>
            <a:ext cx="2361531" cy="574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OFC </a:t>
            </a:r>
          </a:p>
          <a:p>
            <a:pPr algn="ctr"/>
            <a:r>
              <a:rPr lang="en-AU" sz="1400" dirty="0" smtClean="0"/>
              <a:t>Convert</a:t>
            </a:r>
            <a:endParaRPr lang="en-AU" sz="1400" dirty="0"/>
          </a:p>
        </p:txBody>
      </p:sp>
      <p:sp>
        <p:nvSpPr>
          <p:cNvPr id="9" name="Rectangle 8"/>
          <p:cNvSpPr/>
          <p:nvPr/>
        </p:nvSpPr>
        <p:spPr>
          <a:xfrm>
            <a:off x="340233" y="2447957"/>
            <a:ext cx="703844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docx</a:t>
            </a:r>
            <a:endParaRPr lang="en-AU" sz="1600" dirty="0"/>
          </a:p>
        </p:txBody>
      </p:sp>
      <p:sp>
        <p:nvSpPr>
          <p:cNvPr id="10" name="Rectangle 9"/>
          <p:cNvSpPr/>
          <p:nvPr/>
        </p:nvSpPr>
        <p:spPr>
          <a:xfrm>
            <a:off x="1210437" y="24479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xlsx</a:t>
            </a:r>
            <a:endParaRPr lang="en-AU" sz="1600" dirty="0"/>
          </a:p>
        </p:txBody>
      </p:sp>
      <p:sp>
        <p:nvSpPr>
          <p:cNvPr id="11" name="Rectangle 10"/>
          <p:cNvSpPr/>
          <p:nvPr/>
        </p:nvSpPr>
        <p:spPr>
          <a:xfrm>
            <a:off x="2084925" y="2447956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pptx</a:t>
            </a:r>
            <a:endParaRPr lang="en-AU" sz="1600" dirty="0"/>
          </a:p>
        </p:txBody>
      </p:sp>
      <p:sp>
        <p:nvSpPr>
          <p:cNvPr id="12" name="Rectangle 11"/>
          <p:cNvSpPr/>
          <p:nvPr/>
        </p:nvSpPr>
        <p:spPr>
          <a:xfrm>
            <a:off x="3107956" y="2435765"/>
            <a:ext cx="731088" cy="403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docm</a:t>
            </a:r>
            <a:endParaRPr lang="en-AU" sz="1600" dirty="0"/>
          </a:p>
        </p:txBody>
      </p:sp>
      <p:sp>
        <p:nvSpPr>
          <p:cNvPr id="13" name="Rectangle 12"/>
          <p:cNvSpPr/>
          <p:nvPr/>
        </p:nvSpPr>
        <p:spPr>
          <a:xfrm>
            <a:off x="3892436" y="2427927"/>
            <a:ext cx="648203" cy="411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xlsm</a:t>
            </a:r>
            <a:endParaRPr lang="en-AU" sz="1600" dirty="0"/>
          </a:p>
        </p:txBody>
      </p:sp>
      <p:sp>
        <p:nvSpPr>
          <p:cNvPr id="14" name="Rectangle 13"/>
          <p:cNvSpPr/>
          <p:nvPr/>
        </p:nvSpPr>
        <p:spPr>
          <a:xfrm>
            <a:off x="4652358" y="2427927"/>
            <a:ext cx="711140" cy="411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pptm</a:t>
            </a:r>
            <a:endParaRPr lang="en-AU" sz="1600" dirty="0"/>
          </a:p>
        </p:txBody>
      </p:sp>
      <p:sp>
        <p:nvSpPr>
          <p:cNvPr id="15" name="Rectangle 14"/>
          <p:cNvSpPr/>
          <p:nvPr/>
        </p:nvSpPr>
        <p:spPr>
          <a:xfrm>
            <a:off x="3109270" y="136348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bg1"/>
                </a:solidFill>
              </a:rPr>
              <a:t>dot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07291" y="2443975"/>
            <a:ext cx="662124" cy="3955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text</a:t>
            </a:r>
            <a:endParaRPr lang="en-AU" sz="1600" dirty="0"/>
          </a:p>
        </p:txBody>
      </p:sp>
      <p:sp>
        <p:nvSpPr>
          <p:cNvPr id="17" name="Down Arrow 16"/>
          <p:cNvSpPr/>
          <p:nvPr/>
        </p:nvSpPr>
        <p:spPr>
          <a:xfrm>
            <a:off x="347472" y="3038923"/>
            <a:ext cx="5016027" cy="814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Open XML </a:t>
            </a:r>
            <a:r>
              <a:rPr lang="en-AU" sz="1400" dirty="0" smtClean="0"/>
              <a:t>SDK </a:t>
            </a:r>
          </a:p>
          <a:p>
            <a:pPr algn="ctr"/>
            <a:r>
              <a:rPr lang="en-AU" sz="1200" dirty="0" smtClean="0"/>
              <a:t>text </a:t>
            </a:r>
            <a:r>
              <a:rPr lang="en-AU" sz="1200" dirty="0" smtClean="0"/>
              <a:t>&amp; properties</a:t>
            </a:r>
            <a:endParaRPr lang="en-AU" sz="1200" dirty="0"/>
          </a:p>
        </p:txBody>
      </p:sp>
      <p:sp>
        <p:nvSpPr>
          <p:cNvPr id="18" name="Oval 17"/>
          <p:cNvSpPr/>
          <p:nvPr/>
        </p:nvSpPr>
        <p:spPr>
          <a:xfrm>
            <a:off x="309630" y="3971610"/>
            <a:ext cx="11769157" cy="599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 file </a:t>
            </a:r>
          </a:p>
          <a:p>
            <a:pPr algn="ctr"/>
            <a:r>
              <a:rPr lang="en-AU" dirty="0" smtClean="0"/>
              <a:t>(File Path, Name, Size, Last Modified, Content/Text</a:t>
            </a:r>
            <a:r>
              <a:rPr lang="en-AU" dirty="0"/>
              <a:t>, </a:t>
            </a:r>
            <a:r>
              <a:rPr lang="en-AU" dirty="0" smtClean="0"/>
              <a:t>Properties, Entities)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>
            <a:off x="3805005" y="4762005"/>
            <a:ext cx="4995783" cy="47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6750942" y="2435765"/>
            <a:ext cx="480355" cy="395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txt</a:t>
            </a:r>
            <a:endParaRPr lang="en-AU" sz="1600" dirty="0"/>
          </a:p>
        </p:txBody>
      </p:sp>
      <p:sp>
        <p:nvSpPr>
          <p:cNvPr id="29" name="Rectangle 28"/>
          <p:cNvSpPr/>
          <p:nvPr/>
        </p:nvSpPr>
        <p:spPr>
          <a:xfrm>
            <a:off x="7280904" y="2431906"/>
            <a:ext cx="688047" cy="3994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xml</a:t>
            </a:r>
            <a:endParaRPr lang="en-AU" sz="1600" dirty="0"/>
          </a:p>
        </p:txBody>
      </p:sp>
      <p:sp>
        <p:nvSpPr>
          <p:cNvPr id="30" name="Down Arrow 29"/>
          <p:cNvSpPr/>
          <p:nvPr/>
        </p:nvSpPr>
        <p:spPr>
          <a:xfrm>
            <a:off x="5809762" y="2971015"/>
            <a:ext cx="2075454" cy="903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Text</a:t>
            </a:r>
            <a:endParaRPr lang="en-AU" sz="1400" dirty="0"/>
          </a:p>
        </p:txBody>
      </p:sp>
      <p:sp>
        <p:nvSpPr>
          <p:cNvPr id="31" name="Down Arrow 30"/>
          <p:cNvSpPr/>
          <p:nvPr/>
        </p:nvSpPr>
        <p:spPr>
          <a:xfrm>
            <a:off x="9692862" y="2933278"/>
            <a:ext cx="2323577" cy="992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Tesseract </a:t>
            </a:r>
            <a:r>
              <a:rPr lang="en-AU" sz="1200" dirty="0" smtClean="0"/>
              <a:t>OCR</a:t>
            </a:r>
          </a:p>
          <a:p>
            <a:pPr algn="ctr"/>
            <a:r>
              <a:rPr lang="en-AU" sz="1200" dirty="0" smtClean="0"/>
              <a:t> </a:t>
            </a:r>
            <a:r>
              <a:rPr lang="en-AU" sz="1200" dirty="0" err="1" smtClean="0"/>
              <a:t>ImageMagic</a:t>
            </a:r>
            <a:endParaRPr lang="en-AU" sz="1200" dirty="0"/>
          </a:p>
          <a:p>
            <a:pPr algn="ctr"/>
            <a:r>
              <a:rPr lang="en-AU" sz="1200" dirty="0" err="1" smtClean="0"/>
              <a:t>Inkscape</a:t>
            </a:r>
            <a:endParaRPr lang="en-AU" sz="1200" dirty="0"/>
          </a:p>
        </p:txBody>
      </p:sp>
      <p:sp>
        <p:nvSpPr>
          <p:cNvPr id="32" name="Rectangle 31"/>
          <p:cNvSpPr/>
          <p:nvPr/>
        </p:nvSpPr>
        <p:spPr>
          <a:xfrm>
            <a:off x="9909261" y="2450071"/>
            <a:ext cx="95485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image</a:t>
            </a:r>
            <a:endParaRPr lang="en-AU" sz="1600" dirty="0"/>
          </a:p>
        </p:txBody>
      </p:sp>
      <p:sp>
        <p:nvSpPr>
          <p:cNvPr id="35" name="Flowchart: Multidocument 34"/>
          <p:cNvSpPr/>
          <p:nvPr/>
        </p:nvSpPr>
        <p:spPr>
          <a:xfrm>
            <a:off x="309631" y="875976"/>
            <a:ext cx="11706810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Shared Files</a:t>
            </a:r>
            <a:endParaRPr lang="en-AU" dirty="0"/>
          </a:p>
        </p:txBody>
      </p:sp>
      <p:sp>
        <p:nvSpPr>
          <p:cNvPr id="37" name="Rectangle 36"/>
          <p:cNvSpPr/>
          <p:nvPr/>
        </p:nvSpPr>
        <p:spPr>
          <a:xfrm>
            <a:off x="3924610" y="136385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dotx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75133" y="1373205"/>
            <a:ext cx="613321" cy="3915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zip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220398" y="2445715"/>
            <a:ext cx="796043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jpg</a:t>
            </a:r>
            <a:endParaRPr lang="en-AU" sz="1600" dirty="0"/>
          </a:p>
        </p:txBody>
      </p:sp>
      <p:sp>
        <p:nvSpPr>
          <p:cNvPr id="43" name="Rectangle 42"/>
          <p:cNvSpPr/>
          <p:nvPr/>
        </p:nvSpPr>
        <p:spPr>
          <a:xfrm>
            <a:off x="6235307" y="2435766"/>
            <a:ext cx="450586" cy="395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rtf</a:t>
            </a:r>
            <a:endParaRPr lang="en-AU" sz="1600" dirty="0"/>
          </a:p>
        </p:txBody>
      </p:sp>
      <p:sp>
        <p:nvSpPr>
          <p:cNvPr id="47" name="Rectangle 46"/>
          <p:cNvSpPr/>
          <p:nvPr/>
        </p:nvSpPr>
        <p:spPr>
          <a:xfrm>
            <a:off x="4658670" y="136513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xlsb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51" name="Bent-Up Arrow 50"/>
          <p:cNvSpPr/>
          <p:nvPr/>
        </p:nvSpPr>
        <p:spPr>
          <a:xfrm>
            <a:off x="1920008" y="4570871"/>
            <a:ext cx="1441997" cy="12836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Azure ML</a:t>
            </a:r>
            <a:endParaRPr lang="en-AU" dirty="0"/>
          </a:p>
        </p:txBody>
      </p:sp>
      <p:sp>
        <p:nvSpPr>
          <p:cNvPr id="52" name="Flowchart: Magnetic Disk 51"/>
          <p:cNvSpPr/>
          <p:nvPr/>
        </p:nvSpPr>
        <p:spPr>
          <a:xfrm>
            <a:off x="6203426" y="5368404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53" name="Flowchart: Magnetic Disk 52"/>
          <p:cNvSpPr/>
          <p:nvPr/>
        </p:nvSpPr>
        <p:spPr>
          <a:xfrm>
            <a:off x="7385942" y="5368402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54" name="Flowchart: Magnetic Disk 53"/>
          <p:cNvSpPr/>
          <p:nvPr/>
        </p:nvSpPr>
        <p:spPr>
          <a:xfrm>
            <a:off x="5016757" y="536840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55" name="Flowchart: Magnetic Disk 54"/>
          <p:cNvSpPr/>
          <p:nvPr/>
        </p:nvSpPr>
        <p:spPr>
          <a:xfrm>
            <a:off x="3830088" y="5368403"/>
            <a:ext cx="983522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6" name="Flowchart: Magnetic Disk 55"/>
          <p:cNvSpPr/>
          <p:nvPr/>
        </p:nvSpPr>
        <p:spPr>
          <a:xfrm>
            <a:off x="8210558" y="5402714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  <p:sp>
        <p:nvSpPr>
          <p:cNvPr id="57" name="Rectangle 56"/>
          <p:cNvSpPr/>
          <p:nvPr/>
        </p:nvSpPr>
        <p:spPr>
          <a:xfrm>
            <a:off x="137007" y="4472314"/>
            <a:ext cx="17830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"Entities": [</a:t>
            </a:r>
          </a:p>
          <a:p>
            <a:r>
              <a:rPr lang="en-AU" sz="800" dirty="0"/>
              <a:t>{</a:t>
            </a:r>
          </a:p>
          <a:p>
            <a:r>
              <a:rPr lang="en-AU" sz="800" dirty="0"/>
              <a:t>	"Count": 22,</a:t>
            </a:r>
          </a:p>
          <a:p>
            <a:r>
              <a:rPr lang="en-AU" sz="800" dirty="0"/>
              <a:t>	"Mention": "BOEING",</a:t>
            </a:r>
          </a:p>
          <a:p>
            <a:r>
              <a:rPr lang="en-AU" sz="800" dirty="0"/>
              <a:t>	"Type": "ORG"</a:t>
            </a:r>
          </a:p>
          <a:p>
            <a:r>
              <a:rPr lang="en-AU" sz="800" dirty="0"/>
              <a:t>},</a:t>
            </a:r>
          </a:p>
          <a:p>
            <a:r>
              <a:rPr lang="en-AU" sz="800" dirty="0"/>
              <a:t>{</a:t>
            </a:r>
          </a:p>
          <a:p>
            <a:r>
              <a:rPr lang="en-AU" sz="800" dirty="0"/>
              <a:t>	"Count": 20,</a:t>
            </a:r>
          </a:p>
          <a:p>
            <a:r>
              <a:rPr lang="en-AU" sz="800" dirty="0"/>
              <a:t>	"Mention": "SEATTLE",</a:t>
            </a:r>
          </a:p>
          <a:p>
            <a:r>
              <a:rPr lang="en-AU" sz="800" dirty="0"/>
              <a:t>	"Type": "LOC"</a:t>
            </a:r>
          </a:p>
          <a:p>
            <a:r>
              <a:rPr lang="en-AU" sz="800" dirty="0"/>
              <a:t>},</a:t>
            </a:r>
          </a:p>
          <a:p>
            <a:r>
              <a:rPr lang="en-AU" sz="800" dirty="0"/>
              <a:t>{</a:t>
            </a:r>
          </a:p>
          <a:p>
            <a:r>
              <a:rPr lang="en-AU" sz="800" dirty="0"/>
              <a:t>	"Count": 3,</a:t>
            </a:r>
          </a:p>
          <a:p>
            <a:r>
              <a:rPr lang="en-AU" sz="800" dirty="0"/>
              <a:t>	"Mention": "B. YBARRA",</a:t>
            </a:r>
          </a:p>
          <a:p>
            <a:r>
              <a:rPr lang="en-AU" sz="800" dirty="0"/>
              <a:t>	"Type": "PER"</a:t>
            </a:r>
          </a:p>
          <a:p>
            <a:r>
              <a:rPr lang="en-AU" sz="800" dirty="0"/>
              <a:t>}]</a:t>
            </a:r>
          </a:p>
        </p:txBody>
      </p:sp>
      <p:sp>
        <p:nvSpPr>
          <p:cNvPr id="38" name="Down Arrow 37"/>
          <p:cNvSpPr/>
          <p:nvPr/>
        </p:nvSpPr>
        <p:spPr>
          <a:xfrm>
            <a:off x="8192658" y="2926280"/>
            <a:ext cx="1365584" cy="992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 smtClean="0"/>
              <a:t>Itext</a:t>
            </a:r>
            <a:r>
              <a:rPr lang="en-AU" sz="1400" dirty="0" smtClean="0"/>
              <a:t> </a:t>
            </a:r>
            <a:r>
              <a:rPr lang="en-AU" sz="1400" dirty="0" smtClean="0"/>
              <a:t>sharp</a:t>
            </a:r>
            <a:endParaRPr lang="en-AU" sz="1400" dirty="0"/>
          </a:p>
        </p:txBody>
      </p:sp>
      <p:sp>
        <p:nvSpPr>
          <p:cNvPr id="3" name="Rectangle 2"/>
          <p:cNvSpPr/>
          <p:nvPr/>
        </p:nvSpPr>
        <p:spPr>
          <a:xfrm>
            <a:off x="9151892" y="4658187"/>
            <a:ext cx="29991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/>
              <a:t>"Extension": ".</a:t>
            </a:r>
            <a:r>
              <a:rPr lang="en-AU" sz="900" dirty="0" err="1"/>
              <a:t>pdf","Length</a:t>
            </a:r>
            <a:r>
              <a:rPr lang="en-AU" sz="900" dirty="0"/>
              <a:t>": 1087273,"Name": "easa-tcds-a.120_(</a:t>
            </a:r>
            <a:r>
              <a:rPr lang="en-AU" sz="900" dirty="0" err="1"/>
              <a:t>im</a:t>
            </a:r>
            <a:r>
              <a:rPr lang="en-AU" sz="900" dirty="0"/>
              <a:t>)_volume_4_boeing_737--800-01-12122013","Content": "TCDSN No.: EASA.IM.A.120.4 Boeing 737 Page 1 of 236 Issue: 1 Date: 12 December 2013 TE.TC.00029-001 (c) European Aviation Safety Agency..... December 2013 Initial Issue -END-","</a:t>
            </a:r>
            <a:r>
              <a:rPr lang="en-AU" sz="900" dirty="0" err="1"/>
              <a:t>LastModified</a:t>
            </a:r>
            <a:r>
              <a:rPr lang="en-AU" sz="900" dirty="0"/>
              <a:t>": "\/Date(1430992210957)\/","Properties": {	"</a:t>
            </a:r>
            <a:r>
              <a:rPr lang="en-AU" sz="900" dirty="0" err="1"/>
              <a:t>NumberOfPages</a:t>
            </a:r>
            <a:r>
              <a:rPr lang="en-AU" sz="900" dirty="0"/>
              <a:t>": 236,	"Author": "</a:t>
            </a:r>
            <a:r>
              <a:rPr lang="en-AU" sz="900" dirty="0" err="1"/>
              <a:t>keuppka</a:t>
            </a:r>
            <a:r>
              <a:rPr lang="en-AU" sz="900" dirty="0"/>
              <a:t>",	"</a:t>
            </a:r>
            <a:r>
              <a:rPr lang="en-AU" sz="900" dirty="0" err="1"/>
              <a:t>PDFParser</a:t>
            </a:r>
            <a:r>
              <a:rPr lang="en-AU" sz="900" dirty="0"/>
              <a:t>": "</a:t>
            </a:r>
            <a:r>
              <a:rPr lang="en-AU" sz="900" dirty="0" err="1"/>
              <a:t>iTextSharp</a:t>
            </a:r>
            <a:r>
              <a:rPr lang="en-AU" sz="900" dirty="0"/>
              <a:t>"}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89840" y="2435765"/>
            <a:ext cx="580418" cy="403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msg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8373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9" grpId="0" animBg="1"/>
      <p:bldP spid="41" grpId="0" animBg="1"/>
      <p:bldP spid="43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38" grpId="0" animBg="1"/>
      <p:bldP spid="3" grpId="0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images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2826327" y="3971610"/>
            <a:ext cx="5096290" cy="11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 file </a:t>
            </a:r>
          </a:p>
          <a:p>
            <a:pPr algn="ctr"/>
            <a:r>
              <a:rPr lang="en-AU" dirty="0" smtClean="0"/>
              <a:t>(File Path, Name, Size, Last Modified, Content ,Vector, Properties, EXIF)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>
            <a:off x="5013119" y="1930775"/>
            <a:ext cx="1399556" cy="1977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Power </a:t>
            </a:r>
            <a:r>
              <a:rPr lang="en-AU" sz="1400" dirty="0" smtClean="0"/>
              <a:t>Shell</a:t>
            </a:r>
          </a:p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EXIF</a:t>
            </a:r>
            <a:endParaRPr lang="en-AU" sz="1400" dirty="0"/>
          </a:p>
        </p:txBody>
      </p:sp>
      <p:sp>
        <p:nvSpPr>
          <p:cNvPr id="21" name="Down Arrow 20"/>
          <p:cNvSpPr/>
          <p:nvPr/>
        </p:nvSpPr>
        <p:spPr>
          <a:xfrm>
            <a:off x="2832439" y="5146121"/>
            <a:ext cx="5090178" cy="47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SVG,EXIF-&gt; </a:t>
            </a:r>
            <a:r>
              <a:rPr lang="en-AU" dirty="0" err="1" smtClean="0"/>
              <a:t>GeoJson</a:t>
            </a:r>
            <a:endParaRPr lang="en-AU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5168403" y="5783712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>
            <a:off x="2815256" y="1978205"/>
            <a:ext cx="1488831" cy="914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Image Magic</a:t>
            </a:r>
          </a:p>
          <a:p>
            <a:pPr algn="ctr"/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PNG</a:t>
            </a:r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2933259" y="1359313"/>
            <a:ext cx="95485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image</a:t>
            </a:r>
            <a:endParaRPr lang="en-AU" sz="16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693629" y="635798"/>
            <a:ext cx="5308407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Shared Files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5320633" y="1353472"/>
            <a:ext cx="212519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Photo</a:t>
            </a:r>
            <a:endParaRPr lang="en-AU" sz="16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6355211" y="5783711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3946243" y="578371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38" name="Down Arrow 37"/>
          <p:cNvSpPr/>
          <p:nvPr/>
        </p:nvSpPr>
        <p:spPr>
          <a:xfrm>
            <a:off x="2933258" y="2955771"/>
            <a:ext cx="2034567" cy="962898"/>
          </a:xfrm>
          <a:prstGeom prst="downArrow">
            <a:avLst>
              <a:gd name="adj1" fmla="val 50000"/>
              <a:gd name="adj2" fmla="val 4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Tesseract OCR</a:t>
            </a:r>
          </a:p>
          <a:p>
            <a:pPr algn="ctr"/>
            <a:r>
              <a:rPr lang="en-AU" sz="1400" dirty="0" smtClean="0"/>
              <a:t/>
            </a:r>
            <a:br>
              <a:rPr lang="en-AU" sz="1400" dirty="0" smtClean="0"/>
            </a:br>
            <a:r>
              <a:rPr lang="en-AU" sz="1400" dirty="0" smtClean="0"/>
              <a:t>TXT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6402918" y="1954774"/>
            <a:ext cx="1405026" cy="1953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Image </a:t>
            </a:r>
            <a:r>
              <a:rPr lang="en-AU" sz="1400" dirty="0"/>
              <a:t>Magic / </a:t>
            </a:r>
            <a:r>
              <a:rPr lang="en-AU" sz="1400" dirty="0" err="1" smtClean="0"/>
              <a:t>Inkscape</a:t>
            </a:r>
            <a:endParaRPr lang="en-AU" sz="1400" dirty="0" smtClean="0"/>
          </a:p>
          <a:p>
            <a:pPr algn="ctr"/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SVG</a:t>
            </a:r>
            <a:endParaRPr lang="en-AU" sz="1400" dirty="0"/>
          </a:p>
        </p:txBody>
      </p:sp>
      <p:sp>
        <p:nvSpPr>
          <p:cNvPr id="41" name="Rectangle 40"/>
          <p:cNvSpPr/>
          <p:nvPr/>
        </p:nvSpPr>
        <p:spPr>
          <a:xfrm>
            <a:off x="4021165" y="1359313"/>
            <a:ext cx="106386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Scanned image</a:t>
            </a:r>
            <a:endParaRPr lang="en-AU" sz="16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3" y="653143"/>
            <a:ext cx="1554417" cy="15478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91" y="2377700"/>
            <a:ext cx="1534906" cy="151261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975" y="574520"/>
            <a:ext cx="2457753" cy="15459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855" y="2214031"/>
            <a:ext cx="2473994" cy="143501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7942128" y="3742621"/>
            <a:ext cx="414308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00" dirty="0"/>
              <a:t>"Manufacturer": "</a:t>
            </a:r>
            <a:r>
              <a:rPr lang="en-AU" sz="1300" dirty="0" err="1"/>
              <a:t>SAMSUNG","Contrast</a:t>
            </a:r>
            <a:r>
              <a:rPr lang="en-AU" sz="1300" dirty="0"/>
              <a:t>": "Normal","</a:t>
            </a:r>
            <a:r>
              <a:rPr lang="en-AU" sz="1300" dirty="0" err="1"/>
              <a:t>WhiteBalance</a:t>
            </a:r>
            <a:r>
              <a:rPr lang="en-AU" sz="1300" dirty="0"/>
              <a:t>": "</a:t>
            </a:r>
            <a:r>
              <a:rPr lang="en-AU" sz="1300" dirty="0" err="1"/>
              <a:t>Auto","Saturation</a:t>
            </a:r>
            <a:r>
              <a:rPr lang="en-AU" sz="1300" dirty="0"/>
              <a:t>": "</a:t>
            </a:r>
            <a:r>
              <a:rPr lang="en-AU" sz="1300" dirty="0" err="1"/>
              <a:t>Normal","Software</a:t>
            </a:r>
            <a:r>
              <a:rPr lang="en-AU" sz="1300" dirty="0"/>
              <a:t>": "I9300TDUUGNA4","ISO": 125,"Model": "GT-I9300T","Orientation": "0","FNumber": 2.6,"GPS": "34°56\u002714\"S  138°34\u002726\"E, 0M below Sea Level","</a:t>
            </a:r>
            <a:r>
              <a:rPr lang="en-AU" sz="1300" dirty="0" err="1"/>
              <a:t>CaptureMode</a:t>
            </a:r>
            <a:r>
              <a:rPr lang="en-AU" sz="1300" dirty="0"/>
              <a:t>": "</a:t>
            </a:r>
            <a:r>
              <a:rPr lang="en-AU" sz="1300" dirty="0" err="1"/>
              <a:t>Standard","Sharpness</a:t>
            </a:r>
            <a:r>
              <a:rPr lang="en-AU" sz="1300" dirty="0"/>
              <a:t>": "Normal","</a:t>
            </a:r>
            <a:r>
              <a:rPr lang="en-AU" sz="1300" dirty="0" err="1"/>
              <a:t>ExposureMode</a:t>
            </a:r>
            <a:r>
              <a:rPr lang="en-AU" sz="1300" dirty="0"/>
              <a:t>": "</a:t>
            </a:r>
            <a:r>
              <a:rPr lang="en-AU" sz="1300" dirty="0" err="1"/>
              <a:t>Auto","Comment</a:t>
            </a:r>
            <a:r>
              <a:rPr lang="en-AU" sz="1300" dirty="0"/>
              <a:t>": "\u0012ø\u000f;","MaxApperture": 2.76,"FocalLength": 3.7,"Exposuretime": "1/24","Height": 2448,"MeteringMode": "Centre","</a:t>
            </a:r>
            <a:r>
              <a:rPr lang="en-AU" sz="1300" dirty="0" err="1"/>
              <a:t>ExposureProgram</a:t>
            </a:r>
            <a:r>
              <a:rPr lang="en-AU" sz="1300" dirty="0"/>
              <a:t>": "Aperture Priority","</a:t>
            </a:r>
            <a:r>
              <a:rPr lang="en-AU" sz="1300" dirty="0" err="1"/>
              <a:t>LightSource</a:t>
            </a:r>
            <a:r>
              <a:rPr lang="en-AU" sz="1300" dirty="0"/>
              <a:t>": "</a:t>
            </a:r>
            <a:r>
              <a:rPr lang="en-AU" sz="1300" dirty="0" err="1"/>
              <a:t>Auto","Width</a:t>
            </a:r>
            <a:r>
              <a:rPr lang="en-AU" sz="1300" dirty="0"/>
              <a:t>": 3264,"ColorSpace": "</a:t>
            </a:r>
            <a:r>
              <a:rPr lang="en-AU" sz="1300" dirty="0" err="1"/>
              <a:t>sRGB</a:t>
            </a:r>
            <a:r>
              <a:rPr lang="en-AU" sz="1300" dirty="0"/>
              <a:t>","</a:t>
            </a:r>
            <a:r>
              <a:rPr lang="en-AU" sz="1300" dirty="0" err="1"/>
              <a:t>DateTaken</a:t>
            </a:r>
            <a:r>
              <a:rPr lang="en-AU" sz="1300" dirty="0"/>
              <a:t>": "\/Date(1439961584000)\/"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0273" y="4151073"/>
            <a:ext cx="133414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00" smtClean="0"/>
              <a:t>I don’t </a:t>
            </a:r>
            <a:r>
              <a:rPr lang="en-AU" sz="1300" dirty="0" smtClean="0"/>
              <a:t>need Google</a:t>
            </a:r>
            <a:br>
              <a:rPr lang="en-AU" sz="1300" dirty="0" smtClean="0"/>
            </a:br>
            <a:r>
              <a:rPr lang="en-AU" sz="1300" dirty="0" smtClean="0"/>
              <a:t>my wife knows everything</a:t>
            </a:r>
            <a:endParaRPr lang="en-AU" sz="13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2860215" y="5783712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7177866" y="5792433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80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32" grpId="0" animBg="1"/>
      <p:bldP spid="35" grpId="0" animBg="1"/>
      <p:bldP spid="36" grpId="0" animBg="1"/>
      <p:bldP spid="38" grpId="0" animBg="1"/>
      <p:bldP spid="40" grpId="0" animBg="1"/>
      <p:bldP spid="41" grpId="0" animBg="1"/>
      <p:bldP spid="48" grpId="0"/>
      <p:bldP spid="49" grpId="0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Web &amp; SQL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2509869" y="3437044"/>
            <a:ext cx="5096290" cy="92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Format JSON Bulk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>
            <a:off x="4558830" y="1931885"/>
            <a:ext cx="1219145" cy="1341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Data Set</a:t>
            </a:r>
            <a:endParaRPr lang="en-AU" sz="1400" dirty="0"/>
          </a:p>
        </p:txBody>
      </p:sp>
      <p:sp>
        <p:nvSpPr>
          <p:cNvPr id="21" name="Down Arrow 20"/>
          <p:cNvSpPr/>
          <p:nvPr/>
        </p:nvSpPr>
        <p:spPr>
          <a:xfrm>
            <a:off x="2608869" y="4660074"/>
            <a:ext cx="5090178" cy="563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</a:t>
            </a:r>
            <a:endParaRPr lang="en-AU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5168403" y="5783712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>
            <a:off x="2599960" y="1932558"/>
            <a:ext cx="1425285" cy="1319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TXT</a:t>
            </a:r>
          </a:p>
          <a:p>
            <a:pPr algn="ctr"/>
            <a:r>
              <a:rPr lang="en-AU" sz="1400" dirty="0" smtClean="0"/>
              <a:t>CSV</a:t>
            </a:r>
            <a:r>
              <a:rPr lang="en-AU" sz="1400" dirty="0" smtClean="0"/>
              <a:t/>
            </a:r>
            <a:br>
              <a:rPr lang="en-AU" sz="1400" dirty="0" smtClean="0"/>
            </a:br>
            <a:r>
              <a:rPr lang="en-AU" sz="1400" dirty="0" smtClean="0"/>
              <a:t>XML</a:t>
            </a:r>
          </a:p>
          <a:p>
            <a:pPr algn="ctr"/>
            <a:r>
              <a:rPr lang="en-AU" sz="1400" dirty="0" smtClean="0"/>
              <a:t>JSON</a:t>
            </a:r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2860215" y="1359313"/>
            <a:ext cx="102790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Files</a:t>
            </a:r>
            <a:endParaRPr lang="en-AU" sz="16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733772" y="742153"/>
            <a:ext cx="1600722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Downloads</a:t>
            </a:r>
            <a:endParaRPr lang="en-AU" sz="1600" dirty="0"/>
          </a:p>
        </p:txBody>
      </p:sp>
      <p:sp>
        <p:nvSpPr>
          <p:cNvPr id="32" name="Rectangle 31"/>
          <p:cNvSpPr/>
          <p:nvPr/>
        </p:nvSpPr>
        <p:spPr>
          <a:xfrm>
            <a:off x="6539228" y="1351978"/>
            <a:ext cx="1190751" cy="4232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Scrapping</a:t>
            </a:r>
            <a:endParaRPr lang="en-AU" sz="16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6355211" y="5783711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3946243" y="578371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40" name="Down Arrow 39"/>
          <p:cNvSpPr/>
          <p:nvPr/>
        </p:nvSpPr>
        <p:spPr>
          <a:xfrm>
            <a:off x="6552475" y="1932821"/>
            <a:ext cx="625391" cy="1297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 ta</a:t>
            </a:r>
            <a:endParaRPr lang="en-AU" sz="1400" dirty="0"/>
          </a:p>
        </p:txBody>
      </p:sp>
      <p:sp>
        <p:nvSpPr>
          <p:cNvPr id="41" name="Rectangle 40"/>
          <p:cNvSpPr/>
          <p:nvPr/>
        </p:nvSpPr>
        <p:spPr>
          <a:xfrm>
            <a:off x="4731738" y="1350818"/>
            <a:ext cx="960718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Queries</a:t>
            </a:r>
            <a:endParaRPr lang="en-AU" sz="16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2860215" y="5783712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7177866" y="5792433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6250143" y="526144"/>
            <a:ext cx="1606836" cy="6976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Online </a:t>
            </a:r>
            <a:r>
              <a:rPr lang="en-AU" sz="1600" dirty="0" smtClean="0"/>
              <a:t>Content</a:t>
            </a:r>
            <a:endParaRPr lang="en-AU" sz="160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650366" y="653142"/>
            <a:ext cx="1042090" cy="518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SQL</a:t>
            </a:r>
            <a:endParaRPr lang="en-AU" sz="1600" dirty="0"/>
          </a:p>
        </p:txBody>
      </p:sp>
      <p:sp>
        <p:nvSpPr>
          <p:cNvPr id="4" name="Rectangle 3"/>
          <p:cNvSpPr/>
          <p:nvPr/>
        </p:nvSpPr>
        <p:spPr>
          <a:xfrm>
            <a:off x="7952366" y="2911125"/>
            <a:ext cx="376843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/>
              <a:t>{"index": {"_type": "person", "_id": 1}</a:t>
            </a:r>
          </a:p>
          <a:p>
            <a:r>
              <a:rPr lang="en-AU" sz="1000" dirty="0"/>
              <a:t>{"PersonType":"EM","MiddleName":"J","FirstName":"Ken","ModifiedDate":"2003-02-08","LastName":"Sánchez"}</a:t>
            </a:r>
          </a:p>
          <a:p>
            <a:endParaRPr lang="en-AU" sz="1000" dirty="0"/>
          </a:p>
          <a:p>
            <a:r>
              <a:rPr lang="en-AU" sz="1000" dirty="0"/>
              <a:t>{"index": {"_type": "person", "_id": 2}</a:t>
            </a:r>
          </a:p>
          <a:p>
            <a:r>
              <a:rPr lang="en-AU" sz="1000" dirty="0"/>
              <a:t>{"MiddleName":"Lee","FirstName":"Terri","LastName":"Duffy","EmailPromotion":1,"PersonType":"EM","ModifiedDate":"2002-02-24"}</a:t>
            </a:r>
          </a:p>
          <a:p>
            <a:endParaRPr lang="en-AU" sz="1000" dirty="0"/>
          </a:p>
          <a:p>
            <a:r>
              <a:rPr lang="en-AU" sz="1000" dirty="0"/>
              <a:t>{"index": {"_type": "person", "_id": 3}</a:t>
            </a:r>
          </a:p>
          <a:p>
            <a:r>
              <a:rPr lang="en-AU" sz="1000" dirty="0"/>
              <a:t>{"PersonType":"EM","ModifiedDate":"2001-12-05","FirstName":"Roberto","LastName":"Tamburello</a:t>
            </a:r>
            <a:r>
              <a:rPr lang="en-AU" sz="1000" dirty="0" smtClean="0"/>
              <a:t>"}</a:t>
            </a:r>
          </a:p>
          <a:p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520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32" grpId="0" animBg="1"/>
      <p:bldP spid="35" grpId="0" animBg="1"/>
      <p:bldP spid="36" grpId="0" animBg="1"/>
      <p:bldP spid="40" grpId="0" animBg="1"/>
      <p:bldP spid="41" grpId="0" animBg="1"/>
      <p:bldP spid="50" grpId="0" animBg="1"/>
      <p:bldP spid="51" grpId="0" animBg="1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2185</TotalTime>
  <Words>2304</Words>
  <Application>Microsoft Office PowerPoint</Application>
  <PresentationFormat>Widescreen</PresentationFormat>
  <Paragraphs>336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Wingdings</vt:lpstr>
      <vt:lpstr>Wood Type</vt:lpstr>
      <vt:lpstr>Oh My SEARCH When content matters</vt:lpstr>
      <vt:lpstr>Who and Where</vt:lpstr>
      <vt:lpstr>Just phrases</vt:lpstr>
      <vt:lpstr>SEArCH Glossary</vt:lpstr>
      <vt:lpstr>TERMINOLOGY (SEARCH vs RDBMS)</vt:lpstr>
      <vt:lpstr>Search FLOW</vt:lpstr>
      <vt:lpstr>Search Files</vt:lpstr>
      <vt:lpstr>Search images</vt:lpstr>
      <vt:lpstr>Search Web &amp; SQL</vt:lpstr>
      <vt:lpstr>Search CODE</vt:lpstr>
      <vt:lpstr>Search Apps</vt:lpstr>
      <vt:lpstr>Search Services</vt:lpstr>
      <vt:lpstr>Search Experience</vt:lpstr>
      <vt:lpstr>Search lexicon</vt:lpstr>
      <vt:lpstr>Lessons learned</vt:lpstr>
      <vt:lpstr>Dependencies</vt:lpstr>
      <vt:lpstr>SEARCH Links</vt:lpstr>
      <vt:lpstr>What is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 My SEARCH</dc:title>
  <dc:creator>Andrew Butenko</dc:creator>
  <cp:lastModifiedBy>Andrew Butenko</cp:lastModifiedBy>
  <cp:revision>188</cp:revision>
  <dcterms:created xsi:type="dcterms:W3CDTF">2016-06-01T23:19:43Z</dcterms:created>
  <dcterms:modified xsi:type="dcterms:W3CDTF">2016-06-04T04:33:04Z</dcterms:modified>
</cp:coreProperties>
</file>