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72" r:id="rId7"/>
    <p:sldId id="263" r:id="rId8"/>
    <p:sldId id="269" r:id="rId9"/>
    <p:sldId id="270" r:id="rId10"/>
    <p:sldId id="271" r:id="rId11"/>
    <p:sldId id="273" r:id="rId12"/>
    <p:sldId id="268" r:id="rId13"/>
    <p:sldId id="261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72859" autoAdjust="0"/>
  </p:normalViewPr>
  <p:slideViewPr>
    <p:cSldViewPr snapToGrid="0">
      <p:cViewPr varScale="1">
        <p:scale>
          <a:sx n="67" d="100"/>
          <a:sy n="67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9/06/2016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</a:p>
          <a:p>
            <a:r>
              <a:rPr lang="en-AU" b="1" dirty="0" smtClean="0"/>
              <a:t>Search code</a:t>
            </a:r>
            <a:r>
              <a:rPr lang="en-AU" dirty="0" smtClean="0"/>
              <a:t> https://searchcode.com/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*Soundex, </a:t>
            </a:r>
            <a:r>
              <a:rPr lang="en-AU" dirty="0" err="1" smtClean="0"/>
              <a:t>Metaphone</a:t>
            </a: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** Breadcrumbing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 smtClean="0"/>
              <a:t>Morphology: NEAR, ISABOUT, CONTAINS, LIKE, FORMOF, CLOSE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</a:t>
            </a:r>
            <a:r>
              <a:rPr lang="en-AU" baseline="0" dirty="0" smtClean="0"/>
              <a:t> commands depend on other. Some of them could be used on different levels</a:t>
            </a:r>
          </a:p>
          <a:p>
            <a:r>
              <a:rPr lang="en-AU" baseline="0" dirty="0" err="1" smtClean="0"/>
              <a:t>Intellisense</a:t>
            </a:r>
            <a:r>
              <a:rPr lang="en-AU" baseline="0" dirty="0" smtClean="0"/>
              <a:t> is provided in Sense and </a:t>
            </a:r>
            <a:r>
              <a:rPr lang="en-AU" baseline="0" dirty="0" err="1" smtClean="0"/>
              <a:t>Kibana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4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SQL FTA support up to 170</a:t>
            </a:r>
            <a:r>
              <a:rPr lang="en-AU" baseline="0" dirty="0" smtClean="0"/>
              <a:t>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https://www.elastic.co/guide/en/elasticsearch/reference/current/mapping.html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1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Virtual</a:t>
            </a:r>
            <a:r>
              <a:rPr lang="en-AU" baseline="0" dirty="0" smtClean="0"/>
              <a:t> machines on premise or local. Build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environments,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engines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data at rest and data in motion, integrate with other APIs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search engine, but computational knowledge engine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https://www.gartner.com/doc/reprints?id=1-33SAA8U&amp;ct=160418&amp;st=sb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9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 reprint: </a:t>
            </a:r>
            <a:r>
              <a:rPr lang="en-AU" dirty="0" smtClean="0"/>
              <a:t>https://www.gartner.com/doc/reprints?id=1-33SAA8U&amp;ct=160418&amp;st=sb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0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7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content is stored in hidden folder and hidden files. You can rename, move parent folder or delete hidden one. It</a:t>
            </a:r>
            <a:r>
              <a:rPr lang="en-AU" baseline="0" dirty="0" smtClean="0"/>
              <a:t> is stable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1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Project Oxford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controllers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ban/OhMy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s://www.microsoft.com/en-au/server-cloud/products/system-center-2016" TargetMode="External"/><Relationship Id="rId7" Type="http://schemas.openxmlformats.org/officeDocument/2006/relationships/hyperlink" Target="yeoman.i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chef.io" TargetMode="External"/><Relationship Id="rId5" Type="http://schemas.openxmlformats.org/officeDocument/2006/relationships/hyperlink" Target="chocolatey.org" TargetMode="External"/><Relationship Id="rId4" Type="http://schemas.openxmlformats.org/officeDocument/2006/relationships/hyperlink" Target="docker.co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itextsharp/" TargetMode="External"/><Relationship Id="rId13" Type="http://schemas.openxmlformats.org/officeDocument/2006/relationships/hyperlink" Target="http://www.microsoft.com/en-AU/download/details.aspx?id=17062" TargetMode="External"/><Relationship Id="rId18" Type="http://schemas.openxmlformats.org/officeDocument/2006/relationships/hyperlink" Target="href=%22http:/d3js.org" TargetMode="External"/><Relationship Id="rId3" Type="http://schemas.openxmlformats.org/officeDocument/2006/relationships/hyperlink" Target="http://www.microsoft.com/en-au/download/details.aspx?id=27836" TargetMode="External"/><Relationship Id="rId21" Type="http://schemas.openxmlformats.org/officeDocument/2006/relationships/hyperlink" Target="https://www.elastic.co/" TargetMode="External"/><Relationship Id="rId7" Type="http://schemas.openxmlformats.org/officeDocument/2006/relationships/hyperlink" Target="http://www.imagemagick.org/script/command-line-options.php" TargetMode="External"/><Relationship Id="rId12" Type="http://schemas.openxmlformats.org/officeDocument/2006/relationships/hyperlink" Target="http://www.leptonica.com/" TargetMode="External"/><Relationship Id="rId17" Type="http://schemas.openxmlformats.org/officeDocument/2006/relationships/hyperlink" Target="http://jquery.com/" TargetMode="External"/><Relationship Id="rId2" Type="http://schemas.openxmlformats.org/officeDocument/2006/relationships/hyperlink" Target="http://www.microsoft.com/en-us/download/details.aspx?id=3" TargetMode="External"/><Relationship Id="rId16" Type="http://schemas.openxmlformats.org/officeDocument/2006/relationships/hyperlink" Target="http://bootswatch.com/" TargetMode="External"/><Relationship Id="rId20" Type="http://schemas.openxmlformats.org/officeDocument/2006/relationships/hyperlink" Target="https://github.com/banban/OhMy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au/download/details.aspx?id=30425" TargetMode="External"/><Relationship Id="rId11" Type="http://schemas.openxmlformats.org/officeDocument/2006/relationships/hyperlink" Target="https://github.com/tesseract-ocr" TargetMode="External"/><Relationship Id="rId5" Type="http://schemas.openxmlformats.org/officeDocument/2006/relationships/hyperlink" Target="https://sourceforge.net/projects/b2xtranslator/" TargetMode="External"/><Relationship Id="rId15" Type="http://schemas.openxmlformats.org/officeDocument/2006/relationships/hyperlink" Target="http://getbootstrap.com/" TargetMode="External"/><Relationship Id="rId23" Type="http://schemas.openxmlformats.org/officeDocument/2006/relationships/hyperlink" Target="https://gallery.technet.microsoft.com/scriptcenter/PowerShell-Image-module-caa4405a" TargetMode="External"/><Relationship Id="rId10" Type="http://schemas.openxmlformats.org/officeDocument/2006/relationships/hyperlink" Target="https://code.google.com/p/ghostscript/" TargetMode="External"/><Relationship Id="rId19" Type="http://schemas.openxmlformats.org/officeDocument/2006/relationships/hyperlink" Target="http://c3js.org/" TargetMode="External"/><Relationship Id="rId4" Type="http://schemas.openxmlformats.org/officeDocument/2006/relationships/hyperlink" Target="https://technet.microsoft.com/en-us/library/cc179019(v=office.14).aspx" TargetMode="External"/><Relationship Id="rId9" Type="http://schemas.openxmlformats.org/officeDocument/2006/relationships/hyperlink" Target="http://www.imagemagick.org/script/index.php" TargetMode="External"/><Relationship Id="rId14" Type="http://schemas.openxmlformats.org/officeDocument/2006/relationships/hyperlink" Target="http://asp.net/" TargetMode="External"/><Relationship Id="rId22" Type="http://schemas.openxmlformats.org/officeDocument/2006/relationships/hyperlink" Target="https://github.com/banban/OhMySearch/tree/master/BackEn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olr-vs-elasticsearch.com/" TargetMode="External"/><Relationship Id="rId3" Type="http://schemas.openxmlformats.org/officeDocument/2006/relationships/hyperlink" Target="https://www.elastic.co/guide/" TargetMode="External"/><Relationship Id="rId7" Type="http://schemas.openxmlformats.org/officeDocument/2006/relationships/hyperlink" Target="https://netfxharmonics.com/2015/11/learningelasticp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elastic.co/" TargetMode="External"/><Relationship Id="rId11" Type="http://schemas.openxmlformats.org/officeDocument/2006/relationships/hyperlink" Target="https://azure.microsoft.com/en-us/documentation/templates" TargetMode="External"/><Relationship Id="rId5" Type="http://schemas.openxmlformats.org/officeDocument/2006/relationships/hyperlink" Target="http://elasticsearch-cheatsheet.jolicode.com/" TargetMode="External"/><Relationship Id="rId10" Type="http://schemas.openxmlformats.org/officeDocument/2006/relationships/hyperlink" Target="https://searchcode.com/" TargetMode="External"/><Relationship Id="rId4" Type="http://schemas.openxmlformats.org/officeDocument/2006/relationships/hyperlink" Target="https://www.elastic.co/guide/en/elasticsearch/client/net-api/index.html" TargetMode="External"/><Relationship Id="rId9" Type="http://schemas.openxmlformats.org/officeDocument/2006/relationships/hyperlink" Target="https://chrome.google.com/webstore/detail/sense-beta/lhjgkmllcaadmopgmanpapmpjgmfcfig?hl=e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3"/>
              </a:rPr>
              <a:t>github.com/</a:t>
            </a:r>
            <a:r>
              <a:rPr lang="en-AU" dirty="0" err="1" smtClean="0">
                <a:hlinkClick r:id="rId3"/>
              </a:rPr>
              <a:t>banban</a:t>
            </a:r>
            <a:r>
              <a:rPr lang="en-AU" dirty="0" smtClean="0">
                <a:hlinkClick r:id="rId3"/>
              </a:rPr>
              <a:t>/</a:t>
            </a:r>
            <a:r>
              <a:rPr lang="en-AU" dirty="0" err="1" smtClean="0">
                <a:hlinkClick r:id="rId3"/>
              </a:rPr>
              <a:t>OhMySearch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53597" y="4889640"/>
            <a:ext cx="2521559" cy="846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 Controllers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49919" y="1944242"/>
            <a:ext cx="8607020" cy="57122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Authentication &amp; Authorization </a:t>
            </a:r>
          </a:p>
          <a:p>
            <a:pPr algn="ctr"/>
            <a:r>
              <a:rPr lang="en-AU" sz="1300" dirty="0" smtClean="0"/>
              <a:t>Session, Ticket,  Claim, OWIN, AD, Kerberos, NTLM, Secret, API Key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Azure, 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698349" y="843975"/>
            <a:ext cx="135858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Foursquare, </a:t>
            </a:r>
            <a:r>
              <a:rPr lang="en-AU" sz="1300" dirty="0"/>
              <a:t>Twitter, Flickr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729235" y="4691201"/>
            <a:ext cx="2288853" cy="124533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u="sng" dirty="0" smtClean="0"/>
              <a:t>NEST </a:t>
            </a:r>
          </a:p>
          <a:p>
            <a:pPr algn="ctr"/>
            <a:r>
              <a:rPr lang="en-AU" sz="1400" dirty="0" err="1" smtClean="0"/>
              <a:t>Elasticsearch.Net</a:t>
            </a:r>
            <a:endParaRPr lang="en-AU" sz="1400" dirty="0" smtClean="0"/>
          </a:p>
          <a:p>
            <a:pPr algn="ctr"/>
            <a:r>
              <a:rPr lang="en-AU" sz="1400" dirty="0" smtClean="0"/>
              <a:t>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273132" y="3154236"/>
            <a:ext cx="1441473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plugins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sp>
        <p:nvSpPr>
          <p:cNvPr id="4" name="Right Arrow 3"/>
          <p:cNvSpPr/>
          <p:nvPr/>
        </p:nvSpPr>
        <p:spPr>
          <a:xfrm>
            <a:off x="9324974" y="4975590"/>
            <a:ext cx="1114425" cy="46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32" y="4739035"/>
            <a:ext cx="1193199" cy="119319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100" dirty="0" smtClean="0"/>
              <a:t>Search</a:t>
            </a:r>
          </a:p>
          <a:p>
            <a:pPr algn="ctr"/>
            <a:r>
              <a:rPr lang="en-AU" sz="1100" dirty="0" smtClean="0"/>
              <a:t>Bulk</a:t>
            </a:r>
            <a:endParaRPr lang="en-AU" sz="11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100" dirty="0" smtClean="0"/>
              <a:t>Search</a:t>
            </a:r>
          </a:p>
          <a:p>
            <a:pPr algn="ctr"/>
            <a:r>
              <a:rPr lang="en-AU" sz="1100" dirty="0" smtClean="0"/>
              <a:t>Bulk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2040183" y="3168031"/>
            <a:ext cx="1391064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xPack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4" grpId="0" animBg="1"/>
      <p:bldP spid="7" grpId="0" animBg="1"/>
      <p:bldP spid="1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842913" y="4806595"/>
            <a:ext cx="529286" cy="130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s://searchcode.com/static/searchcod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78" y="6267468"/>
            <a:ext cx="2066498" cy="4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USER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7" y="736269"/>
            <a:ext cx="8339704" cy="5961413"/>
          </a:xfrm>
        </p:spPr>
        <p:txBody>
          <a:bodyPr>
            <a:normAutofit/>
          </a:bodyPr>
          <a:lstStyle/>
          <a:p>
            <a:r>
              <a:rPr lang="en-AU" dirty="0" smtClean="0"/>
              <a:t>Filtering and aggregations (ex. facets)</a:t>
            </a:r>
            <a:endParaRPr lang="en-AU" dirty="0"/>
          </a:p>
          <a:p>
            <a:pPr lvl="1"/>
            <a:r>
              <a:rPr lang="en-AU" dirty="0" smtClean="0"/>
              <a:t>Hierarchy (root </a:t>
            </a:r>
            <a:r>
              <a:rPr lang="en-AU" dirty="0"/>
              <a:t>-&gt; root\folder -&gt; root\folder\subfolder )</a:t>
            </a:r>
          </a:p>
          <a:p>
            <a:pPr lvl="1"/>
            <a:r>
              <a:rPr lang="en-AU" dirty="0" smtClean="0"/>
              <a:t>File extension </a:t>
            </a:r>
            <a:r>
              <a:rPr lang="en-AU" dirty="0"/>
              <a:t>(.pdf, .</a:t>
            </a:r>
            <a:r>
              <a:rPr lang="en-AU" dirty="0" smtClean="0"/>
              <a:t>doc, </a:t>
            </a:r>
            <a:r>
              <a:rPr lang="en-AU" dirty="0"/>
              <a:t>…)</a:t>
            </a:r>
          </a:p>
          <a:p>
            <a:pPr lvl="1"/>
            <a:r>
              <a:rPr lang="en-AU" dirty="0" smtClean="0"/>
              <a:t>Date ranges (</a:t>
            </a:r>
            <a:r>
              <a:rPr lang="en-AU" dirty="0"/>
              <a:t>This Year, </a:t>
            </a:r>
            <a:r>
              <a:rPr lang="en-AU" dirty="0" smtClean="0"/>
              <a:t>2015, 2016/01</a:t>
            </a:r>
            <a:r>
              <a:rPr lang="en-AU" dirty="0"/>
              <a:t>, …)</a:t>
            </a:r>
          </a:p>
          <a:p>
            <a:pPr lvl="1"/>
            <a:r>
              <a:rPr lang="en-AU" dirty="0" smtClean="0"/>
              <a:t>Attributes (Author</a:t>
            </a:r>
            <a:r>
              <a:rPr lang="en-AU" dirty="0"/>
              <a:t>, </a:t>
            </a:r>
            <a:r>
              <a:rPr lang="en-AU" dirty="0" smtClean="0"/>
              <a:t>Aircraft, </a:t>
            </a:r>
            <a:r>
              <a:rPr lang="en-AU" dirty="0"/>
              <a:t>Model, </a:t>
            </a:r>
            <a:r>
              <a:rPr lang="en-AU" dirty="0" smtClean="0"/>
              <a:t>Manufacturer…)</a:t>
            </a:r>
            <a:endParaRPr lang="en-AU" dirty="0"/>
          </a:p>
          <a:p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Other languages and </a:t>
            </a:r>
            <a:r>
              <a:rPr lang="en-AU" dirty="0" err="1" smtClean="0"/>
              <a:t>unicode</a:t>
            </a:r>
            <a:r>
              <a:rPr lang="en-AU" dirty="0" smtClean="0"/>
              <a:t> </a:t>
            </a:r>
            <a:r>
              <a:rPr lang="en-AU" dirty="0"/>
              <a:t>support</a:t>
            </a:r>
            <a:endParaRPr lang="en-AU" dirty="0" smtClean="0"/>
          </a:p>
          <a:p>
            <a:pPr lvl="1"/>
            <a:r>
              <a:rPr lang="en-AU" dirty="0" smtClean="0"/>
              <a:t>Phonetic analysis </a:t>
            </a:r>
            <a:r>
              <a:rPr lang="en-AU" dirty="0"/>
              <a:t>and morphology </a:t>
            </a:r>
            <a:r>
              <a:rPr lang="en-AU" dirty="0" smtClean="0"/>
              <a:t>*</a:t>
            </a:r>
          </a:p>
          <a:p>
            <a:r>
              <a:rPr lang="en-AU" dirty="0" smtClean="0"/>
              <a:t>Level </a:t>
            </a:r>
            <a:r>
              <a:rPr lang="en-AU" dirty="0"/>
              <a:t>of confidence </a:t>
            </a:r>
            <a:r>
              <a:rPr lang="en-AU" dirty="0" smtClean="0"/>
              <a:t>(fuzzy</a:t>
            </a:r>
            <a:r>
              <a:rPr lang="en-AU" dirty="0"/>
              <a:t>, MLT, </a:t>
            </a:r>
            <a:r>
              <a:rPr lang="en-AU" dirty="0" smtClean="0"/>
              <a:t>autocomplete</a:t>
            </a:r>
            <a:r>
              <a:rPr lang="en-AU" dirty="0"/>
              <a:t>, </a:t>
            </a:r>
            <a:r>
              <a:rPr lang="en-AU" dirty="0" smtClean="0"/>
              <a:t>similarity)</a:t>
            </a:r>
            <a:endParaRPr lang="en-AU" dirty="0"/>
          </a:p>
          <a:p>
            <a:pPr lvl="1"/>
            <a:r>
              <a:rPr lang="en-AU" dirty="0"/>
              <a:t>I know what I need</a:t>
            </a:r>
          </a:p>
          <a:p>
            <a:pPr lvl="1"/>
            <a:r>
              <a:rPr lang="en-AU" dirty="0"/>
              <a:t>Not sure, </a:t>
            </a:r>
            <a:r>
              <a:rPr lang="en-AU" dirty="0" smtClean="0"/>
              <a:t>help me</a:t>
            </a:r>
          </a:p>
          <a:p>
            <a:r>
              <a:rPr lang="en-AU" dirty="0" smtClean="0"/>
              <a:t>UI: </a:t>
            </a:r>
          </a:p>
          <a:p>
            <a:pPr lvl="1"/>
            <a:r>
              <a:rPr lang="en-AU" dirty="0" smtClean="0"/>
              <a:t>SPA </a:t>
            </a:r>
            <a:r>
              <a:rPr lang="en-AU" dirty="0"/>
              <a:t>vs MPA, Zoom, Drill, Modal Dialog</a:t>
            </a:r>
          </a:p>
          <a:p>
            <a:pPr lvl="1"/>
            <a:r>
              <a:rPr lang="en-AU" dirty="0" smtClean="0"/>
              <a:t>Layouts, paging, scrolling, form factor, highlights</a:t>
            </a:r>
          </a:p>
          <a:p>
            <a:pPr lvl="1"/>
            <a:r>
              <a:rPr lang="en-AU" dirty="0" smtClean="0"/>
              <a:t>Discover</a:t>
            </a:r>
            <a:r>
              <a:rPr lang="en-AU" dirty="0"/>
              <a:t>, iterate, </a:t>
            </a:r>
            <a:r>
              <a:rPr lang="en-AU" dirty="0" smtClean="0"/>
              <a:t>navigate, pin, dashboards, maps</a:t>
            </a:r>
          </a:p>
          <a:p>
            <a:r>
              <a:rPr lang="en-AU" dirty="0" smtClean="0"/>
              <a:t>Integrated search </a:t>
            </a:r>
            <a:r>
              <a:rPr lang="en-AU" dirty="0"/>
              <a:t>(SSRS, SharePoint, ERP, </a:t>
            </a:r>
            <a:r>
              <a:rPr lang="en-AU" dirty="0" smtClean="0"/>
              <a:t>Social)</a:t>
            </a:r>
            <a:endParaRPr lang="en-AU" dirty="0"/>
          </a:p>
          <a:p>
            <a:pPr marL="274320" lvl="1" indent="0">
              <a:buNone/>
            </a:pP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178" y="2113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80" y="2765408"/>
            <a:ext cx="4603962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92" y="856343"/>
            <a:ext cx="3793106" cy="449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  <a:r>
              <a:rPr lang="en-AU" sz="1400" dirty="0" smtClean="0"/>
              <a:t> – index name synonym used to merge, split or swap and hide from end user physical index names</a:t>
            </a:r>
          </a:p>
          <a:p>
            <a:r>
              <a:rPr lang="en-AU" dirty="0" smtClean="0"/>
              <a:t>_cat </a:t>
            </a:r>
            <a:r>
              <a:rPr lang="en-AU" sz="1400" dirty="0" smtClean="0"/>
              <a:t>– group of commands</a:t>
            </a:r>
          </a:p>
          <a:p>
            <a:r>
              <a:rPr lang="en-AU" dirty="0" smtClean="0"/>
              <a:t>_cluster –</a:t>
            </a:r>
            <a:r>
              <a:rPr lang="en-AU" sz="1400" dirty="0" smtClean="0"/>
              <a:t> collection of nodes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inside index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dirty="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</a:t>
            </a:r>
            <a:r>
              <a:rPr lang="en-AU" sz="1400" dirty="0" smtClean="0"/>
              <a:t> – statistics from specific levels</a:t>
            </a:r>
            <a:endParaRPr lang="en-AU" sz="1400" dirty="0"/>
          </a:p>
          <a:p>
            <a:r>
              <a:rPr lang="en-AU" dirty="0" smtClean="0"/>
              <a:t>_timestamp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/>
              <a:t>_</a:t>
            </a:r>
            <a:r>
              <a:rPr lang="en-AU" dirty="0" err="1" smtClean="0"/>
              <a:t>ttl</a:t>
            </a:r>
            <a:r>
              <a:rPr lang="en-AU" dirty="0" smtClean="0"/>
              <a:t> - </a:t>
            </a:r>
            <a:r>
              <a:rPr lang="en-AU" sz="1400" dirty="0" smtClean="0"/>
              <a:t>time </a:t>
            </a:r>
            <a:r>
              <a:rPr lang="en-AU" sz="1400" dirty="0"/>
              <a:t>to live </a:t>
            </a:r>
            <a:r>
              <a:rPr lang="en-AU" sz="1400" dirty="0" smtClean="0"/>
              <a:t>is deprecated</a:t>
            </a:r>
          </a:p>
          <a:p>
            <a:r>
              <a:rPr lang="en-AU" dirty="0" smtClean="0"/>
              <a:t>_template – </a:t>
            </a:r>
            <a:r>
              <a:rPr lang="en-AU" sz="1400" dirty="0" smtClean="0"/>
              <a:t>predefined prototype of index or mapping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2" y="0"/>
            <a:ext cx="9761517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1" y="914400"/>
            <a:ext cx="11561743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</a:t>
            </a:r>
            <a:r>
              <a:rPr lang="en-AU" sz="2200" dirty="0" smtClean="0"/>
              <a:t>clustering, packaging)</a:t>
            </a:r>
            <a:endParaRPr lang="en-AU" sz="2200" dirty="0"/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</a:t>
            </a:r>
            <a:r>
              <a:rPr lang="en-AU" sz="2200" dirty="0" smtClean="0"/>
              <a:t>files/folders (~temp.doc, /archive/, /old/)</a:t>
            </a:r>
            <a:endParaRPr lang="en-AU" sz="2200" dirty="0"/>
          </a:p>
          <a:p>
            <a:r>
              <a:rPr lang="en-AU" sz="2200" dirty="0"/>
              <a:t>Check if </a:t>
            </a:r>
            <a:r>
              <a:rPr lang="en-AU" sz="2200" dirty="0" smtClean="0"/>
              <a:t>file/folder </a:t>
            </a:r>
            <a:r>
              <a:rPr lang="en-AU" sz="2200" dirty="0"/>
              <a:t>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Avoid dynamic type mapping where it is possible. Same name field must have the same </a:t>
            </a:r>
            <a:r>
              <a:rPr lang="en-AU" sz="2200" dirty="0"/>
              <a:t>data type across </a:t>
            </a:r>
            <a:r>
              <a:rPr lang="en-AU" sz="2200" dirty="0" smtClean="0"/>
              <a:t>all types in index</a:t>
            </a:r>
          </a:p>
          <a:p>
            <a:r>
              <a:rPr lang="en-AU" sz="2200" dirty="0" smtClean="0"/>
              <a:t>Add by batch, but replace the whole document - do not update each field</a:t>
            </a:r>
          </a:p>
          <a:p>
            <a:r>
              <a:rPr lang="en-AU" sz="2200" dirty="0"/>
              <a:t>Activate geotags on </a:t>
            </a:r>
            <a:r>
              <a:rPr lang="en-AU" sz="2200" dirty="0" smtClean="0"/>
              <a:t>your phone camera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 smtClean="0"/>
              <a:t>Document id, query id and history for analysis *</a:t>
            </a:r>
          </a:p>
          <a:p>
            <a:pPr lvl="1"/>
            <a:r>
              <a:rPr lang="en-AU" sz="2400" dirty="0" smtClean="0"/>
              <a:t>Rank and aggregate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files or content changes</a:t>
            </a:r>
          </a:p>
          <a:p>
            <a:pPr lvl="1"/>
            <a:r>
              <a:rPr lang="en-AU" sz="2400" dirty="0" smtClean="0"/>
              <a:t>Protect </a:t>
            </a:r>
            <a:r>
              <a:rPr lang="en-AU" sz="2400" dirty="0"/>
              <a:t>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information to 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from one system, embed to another</a:t>
            </a:r>
          </a:p>
          <a:p>
            <a:pPr lvl="1"/>
            <a:r>
              <a:rPr lang="en-AU" sz="2400" dirty="0"/>
              <a:t>Containerizing and </a:t>
            </a:r>
            <a:r>
              <a:rPr lang="en-AU" sz="2400" dirty="0" smtClean="0"/>
              <a:t>scaffolding: </a:t>
            </a:r>
            <a:r>
              <a:rPr lang="en-AU" sz="2400" dirty="0">
                <a:hlinkClick r:id="rId3"/>
              </a:rPr>
              <a:t>System </a:t>
            </a:r>
            <a:r>
              <a:rPr lang="en-AU" sz="2400" dirty="0" err="1" smtClean="0">
                <a:hlinkClick r:id="rId3"/>
              </a:rPr>
              <a:t>Center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4" action="ppaction://hlinkfile"/>
              </a:rPr>
              <a:t>Docker</a:t>
            </a:r>
            <a:r>
              <a:rPr lang="en-AU" sz="2400" dirty="0" smtClean="0"/>
              <a:t> , </a:t>
            </a:r>
            <a:r>
              <a:rPr lang="en-AU" sz="2400" dirty="0" smtClean="0">
                <a:hlinkClick r:id="rId5" action="ppaction://hlinkfile"/>
              </a:rPr>
              <a:t>Chocolatey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6" action="ppaction://hlinkfile"/>
              </a:rPr>
              <a:t>Chef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7" action="ppaction://hlinkfile"/>
              </a:rPr>
              <a:t>Yeoman</a:t>
            </a:r>
            <a:endParaRPr lang="en-AU" sz="2400" dirty="0"/>
          </a:p>
          <a:p>
            <a:pPr lvl="1"/>
            <a:r>
              <a:rPr lang="en-AU" sz="2400" dirty="0" smtClean="0"/>
              <a:t>Process tenants content and monetize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63" y="736270"/>
            <a:ext cx="2665730" cy="36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/>
          <a:lstStyle/>
          <a:p>
            <a:r>
              <a:rPr lang="en-AU" dirty="0">
                <a:hlinkClick r:id="rId2"/>
              </a:rPr>
              <a:t>Microsoft Office Compatibility Pack for Word, Excel, and PowerPoint File Formats</a:t>
            </a:r>
            <a:endParaRPr lang="en-AU" dirty="0"/>
          </a:p>
          <a:p>
            <a:r>
              <a:rPr lang="en-AU" dirty="0">
                <a:hlinkClick r:id="rId3"/>
              </a:rPr>
              <a:t>Microsoft Office Compatibility Pack (SP3</a:t>
            </a:r>
            <a:r>
              <a:rPr lang="en-AU" dirty="0" smtClean="0">
                <a:hlinkClick r:id="rId3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4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5"/>
              </a:rPr>
              <a:t>b2xtranslator</a:t>
            </a:r>
            <a:endParaRPr lang="en-AU" dirty="0"/>
          </a:p>
          <a:p>
            <a:r>
              <a:rPr lang="en-AU" dirty="0">
                <a:hlinkClick r:id="rId6"/>
              </a:rPr>
              <a:t>Microsoft Open XML SDK (</a:t>
            </a:r>
            <a:r>
              <a:rPr lang="en-AU" dirty="0" smtClean="0">
                <a:hlinkClick r:id="rId6"/>
              </a:rPr>
              <a:t>v2.5+)</a:t>
            </a:r>
            <a:endParaRPr lang="en-AU" dirty="0">
              <a:hlinkClick r:id="rId7"/>
            </a:endParaRPr>
          </a:p>
          <a:p>
            <a:r>
              <a:rPr lang="en-AU" dirty="0" err="1" smtClean="0">
                <a:hlinkClick r:id="rId8"/>
              </a:rPr>
              <a:t>Itextsharp</a:t>
            </a:r>
            <a:endParaRPr lang="en-AU" dirty="0" smtClean="0">
              <a:hlinkClick r:id="rId9"/>
            </a:endParaRPr>
          </a:p>
          <a:p>
            <a:r>
              <a:rPr lang="en-AU" dirty="0" smtClean="0">
                <a:hlinkClick r:id="rId9"/>
              </a:rPr>
              <a:t>Image </a:t>
            </a:r>
            <a:r>
              <a:rPr lang="en-AU" dirty="0" err="1">
                <a:hlinkClick r:id="rId9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0"/>
              </a:rPr>
              <a:t>GPL Ghostscript</a:t>
            </a:r>
            <a:endParaRPr lang="en-AU" dirty="0"/>
          </a:p>
          <a:p>
            <a:r>
              <a:rPr lang="en-AU" dirty="0">
                <a:hlinkClick r:id="rId11"/>
              </a:rPr>
              <a:t>Tesseract </a:t>
            </a:r>
            <a:r>
              <a:rPr lang="en-AU" dirty="0" smtClean="0">
                <a:hlinkClick r:id="rId11"/>
              </a:rPr>
              <a:t>OCR(v3.02)</a:t>
            </a:r>
            <a:r>
              <a:rPr lang="en-AU" dirty="0" smtClean="0"/>
              <a:t> </a:t>
            </a:r>
            <a:r>
              <a:rPr lang="en-AU" dirty="0"/>
              <a:t>&amp; </a:t>
            </a:r>
            <a:r>
              <a:rPr lang="en-AU" dirty="0">
                <a:hlinkClick r:id="rId12"/>
              </a:rPr>
              <a:t>Leptonica</a:t>
            </a:r>
            <a:endParaRPr lang="en-AU" dirty="0"/>
          </a:p>
          <a:p>
            <a:r>
              <a:rPr lang="en-AU" dirty="0" smtClean="0"/>
              <a:t>SQL </a:t>
            </a:r>
            <a:r>
              <a:rPr lang="en-AU" dirty="0"/>
              <a:t>Server </a:t>
            </a:r>
            <a:r>
              <a:rPr lang="en-AU" dirty="0" smtClean="0"/>
              <a:t>2014+ </a:t>
            </a:r>
            <a:r>
              <a:rPr lang="en-AU" dirty="0"/>
              <a:t>&amp; Full Text Search &amp; Semantic Similarity &amp; </a:t>
            </a:r>
            <a:r>
              <a:rPr lang="en-AU" dirty="0">
                <a:hlinkClick r:id="rId13"/>
              </a:rPr>
              <a:t>Microsoft Filter Pack </a:t>
            </a:r>
            <a:r>
              <a:rPr lang="en-AU" dirty="0" smtClean="0">
                <a:hlinkClick r:id="rId13"/>
              </a:rPr>
              <a:t>(2.0)</a:t>
            </a:r>
            <a:endParaRPr lang="en-AU" dirty="0"/>
          </a:p>
          <a:p>
            <a:r>
              <a:rPr lang="en-AU" dirty="0" smtClean="0">
                <a:hlinkClick r:id="rId14"/>
              </a:rPr>
              <a:t>Asp.Net Core</a:t>
            </a:r>
            <a:r>
              <a:rPr lang="en-AU" dirty="0" smtClean="0"/>
              <a:t>, </a:t>
            </a:r>
            <a:r>
              <a:rPr lang="en-AU" dirty="0">
                <a:hlinkClick r:id="rId15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16"/>
              </a:rPr>
              <a:t>Bootswatch</a:t>
            </a:r>
            <a:r>
              <a:rPr lang="en-AU" dirty="0" smtClean="0"/>
              <a:t>, </a:t>
            </a:r>
            <a:r>
              <a:rPr lang="en-AU" dirty="0" smtClean="0">
                <a:hlinkClick r:id="rId17"/>
              </a:rPr>
              <a:t>jQuery</a:t>
            </a:r>
            <a:r>
              <a:rPr lang="en-AU" dirty="0"/>
              <a:t>, </a:t>
            </a:r>
            <a:r>
              <a:rPr lang="en-AU" dirty="0">
                <a:hlinkClick r:id="rId18" action="ppaction://hlinkfile"/>
              </a:rPr>
              <a:t>D3</a:t>
            </a:r>
            <a:r>
              <a:rPr lang="en-AU" dirty="0"/>
              <a:t>, </a:t>
            </a:r>
            <a:r>
              <a:rPr lang="en-AU" dirty="0" smtClean="0">
                <a:hlinkClick r:id="rId19"/>
              </a:rPr>
              <a:t>C3</a:t>
            </a:r>
            <a:r>
              <a:rPr lang="en-AU" dirty="0" smtClean="0"/>
              <a:t>, </a:t>
            </a:r>
            <a:r>
              <a:rPr lang="en-AU" dirty="0" smtClean="0">
                <a:hlinkClick r:id="rId20"/>
              </a:rPr>
              <a:t>Github</a:t>
            </a:r>
            <a:endParaRPr lang="en-AU" dirty="0" smtClean="0"/>
          </a:p>
          <a:p>
            <a:r>
              <a:rPr lang="en-AU" dirty="0" smtClean="0">
                <a:hlinkClick r:id="rId21"/>
              </a:rPr>
              <a:t>Elastic Search</a:t>
            </a:r>
            <a:r>
              <a:rPr lang="en-AU" dirty="0" smtClean="0"/>
              <a:t> (v5.0), Java 8 JDK or JRE 1.8.0_73+</a:t>
            </a:r>
          </a:p>
          <a:p>
            <a:r>
              <a:rPr lang="en-AU" dirty="0" smtClean="0"/>
              <a:t>PowerShell in-house </a:t>
            </a:r>
            <a:r>
              <a:rPr lang="en-AU" dirty="0">
                <a:hlinkClick r:id="rId22"/>
              </a:rPr>
              <a:t>scripts and modules</a:t>
            </a:r>
            <a:r>
              <a:rPr lang="en-AU" dirty="0"/>
              <a:t> </a:t>
            </a:r>
            <a:r>
              <a:rPr lang="en-AU" dirty="0" smtClean="0"/>
              <a:t>+ dependent ones (</a:t>
            </a:r>
            <a:r>
              <a:rPr lang="en-AU" dirty="0" smtClean="0">
                <a:hlinkClick r:id="rId23"/>
              </a:rPr>
              <a:t>Image module</a:t>
            </a:r>
            <a:r>
              <a:rPr lang="en-AU" dirty="0" smtClean="0"/>
              <a:t>, etc.)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1414234" cy="5186548"/>
          </a:xfrm>
        </p:spPr>
        <p:txBody>
          <a:bodyPr>
            <a:normAutofit/>
          </a:bodyPr>
          <a:lstStyle/>
          <a:p>
            <a:r>
              <a:rPr lang="en-AU" dirty="0" smtClean="0"/>
              <a:t>ES guide</a:t>
            </a:r>
            <a:r>
              <a:rPr lang="en-AU" dirty="0"/>
              <a:t>:  </a:t>
            </a:r>
            <a:r>
              <a:rPr lang="en-AU" dirty="0" smtClean="0">
                <a:hlinkClick r:id="rId3"/>
              </a:rPr>
              <a:t>elastic.co/guide</a:t>
            </a:r>
            <a:r>
              <a:rPr lang="en-AU" dirty="0" smtClean="0"/>
              <a:t> </a:t>
            </a:r>
          </a:p>
          <a:p>
            <a:r>
              <a:rPr lang="en-AU" dirty="0" smtClean="0"/>
              <a:t>ES client</a:t>
            </a:r>
            <a:r>
              <a:rPr lang="en-AU" dirty="0"/>
              <a:t>: </a:t>
            </a:r>
            <a:r>
              <a:rPr lang="en-AU" dirty="0" smtClean="0">
                <a:hlinkClick r:id="rId4"/>
              </a:rPr>
              <a:t>elastic.co/guide/</a:t>
            </a:r>
            <a:r>
              <a:rPr lang="en-AU" dirty="0" err="1" smtClean="0">
                <a:hlinkClick r:id="rId4"/>
              </a:rPr>
              <a:t>en</a:t>
            </a:r>
            <a:r>
              <a:rPr lang="en-AU" dirty="0" smtClean="0">
                <a:hlinkClick r:id="rId4"/>
              </a:rPr>
              <a:t>/</a:t>
            </a:r>
            <a:r>
              <a:rPr lang="en-AU" dirty="0" err="1" smtClean="0">
                <a:hlinkClick r:id="rId4"/>
              </a:rPr>
              <a:t>elasticsearch</a:t>
            </a:r>
            <a:r>
              <a:rPr lang="en-AU" dirty="0" smtClean="0">
                <a:hlinkClick r:id="rId4"/>
              </a:rPr>
              <a:t>/client/net-</a:t>
            </a:r>
            <a:r>
              <a:rPr lang="en-AU" dirty="0" err="1" smtClean="0">
                <a:hlinkClick r:id="rId4"/>
              </a:rPr>
              <a:t>api</a:t>
            </a:r>
            <a:endParaRPr lang="en-AU" dirty="0" smtClean="0"/>
          </a:p>
          <a:p>
            <a:r>
              <a:rPr lang="en-AU" dirty="0" smtClean="0"/>
              <a:t>ES cheat sheet</a:t>
            </a:r>
            <a:r>
              <a:rPr lang="en-AU" dirty="0"/>
              <a:t>: </a:t>
            </a:r>
            <a:r>
              <a:rPr lang="en-AU" dirty="0" smtClean="0">
                <a:hlinkClick r:id="rId5"/>
              </a:rPr>
              <a:t>elasticsearch-cheatsheet.jolicode.com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/>
              <a:t>ES </a:t>
            </a:r>
            <a:r>
              <a:rPr lang="en-AU" dirty="0" smtClean="0"/>
              <a:t>forum</a:t>
            </a:r>
            <a:r>
              <a:rPr lang="en-AU" dirty="0"/>
              <a:t>: </a:t>
            </a:r>
            <a:r>
              <a:rPr lang="en-AU" dirty="0">
                <a:hlinkClick r:id="rId6"/>
              </a:rPr>
              <a:t>discuss.elastic.co</a:t>
            </a:r>
            <a:endParaRPr lang="en-AU" dirty="0"/>
          </a:p>
          <a:p>
            <a:r>
              <a:rPr lang="en-AU" dirty="0" smtClean="0"/>
              <a:t>ES </a:t>
            </a:r>
            <a:r>
              <a:rPr lang="en-AU" dirty="0"/>
              <a:t>with PowerShell: </a:t>
            </a:r>
            <a:r>
              <a:rPr lang="en-AU" dirty="0" smtClean="0">
                <a:hlinkClick r:id="rId7"/>
              </a:rPr>
              <a:t>netfxharmonics.com/2015/11/</a:t>
            </a:r>
            <a:r>
              <a:rPr lang="en-AU" dirty="0" err="1" smtClean="0">
                <a:hlinkClick r:id="rId7"/>
              </a:rPr>
              <a:t>learningelasticps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err="1" smtClean="0"/>
              <a:t>SOLr</a:t>
            </a:r>
            <a:r>
              <a:rPr lang="en-AU" dirty="0" smtClean="0"/>
              <a:t> vs ES: </a:t>
            </a:r>
            <a:r>
              <a:rPr lang="en-AU" dirty="0" smtClean="0">
                <a:hlinkClick r:id="rId8"/>
              </a:rPr>
              <a:t>solr-vs-elasticsearch.com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9"/>
              </a:rPr>
              <a:t>Sense Google Chrome add in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>
                <a:hlinkClick r:id="rId10"/>
              </a:rPr>
              <a:t>searchcode.com</a:t>
            </a:r>
            <a:endParaRPr lang="en-AU" dirty="0" smtClean="0"/>
          </a:p>
          <a:p>
            <a:r>
              <a:rPr lang="en-AU" dirty="0"/>
              <a:t>Azure templates: </a:t>
            </a:r>
            <a:r>
              <a:rPr lang="en-AU" dirty="0">
                <a:hlinkClick r:id="rId11"/>
              </a:rPr>
              <a:t>azure.microsoft.com/</a:t>
            </a:r>
            <a:r>
              <a:rPr lang="en-AU" dirty="0" err="1">
                <a:hlinkClick r:id="rId11"/>
              </a:rPr>
              <a:t>en</a:t>
            </a:r>
            <a:r>
              <a:rPr lang="en-AU" dirty="0">
                <a:hlinkClick r:id="rId11"/>
              </a:rPr>
              <a:t>-us/documentation/templates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right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</a:t>
            </a:r>
            <a:r>
              <a:rPr lang="en-AU" sz="2400" dirty="0"/>
              <a:t>and </a:t>
            </a:r>
            <a:r>
              <a:rPr lang="en-AU" sz="2400" dirty="0" smtClean="0"/>
              <a:t>map data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Integrate and visualise</a:t>
            </a:r>
          </a:p>
          <a:p>
            <a:pPr lvl="1"/>
            <a:r>
              <a:rPr lang="en-AU" sz="2400" dirty="0" smtClean="0"/>
              <a:t>Measure and monitor</a:t>
            </a:r>
          </a:p>
          <a:p>
            <a:pPr lvl="1"/>
            <a:r>
              <a:rPr lang="en-AU" sz="2400" dirty="0" smtClean="0"/>
              <a:t>Improve and deliver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 me:	 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 me:	 </a:t>
            </a:r>
            <a:r>
              <a:rPr lang="en-AU" sz="2400" dirty="0" smtClean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 with me: </a:t>
            </a:r>
            <a:r>
              <a:rPr lang="en-AU" sz="2400" dirty="0" smtClean="0">
                <a:hlinkClick r:id="rId5"/>
              </a:rPr>
              <a:t>github.com/</a:t>
            </a:r>
            <a:r>
              <a:rPr lang="en-AU" sz="2400" dirty="0" err="1" smtClean="0">
                <a:hlinkClick r:id="rId5"/>
              </a:rPr>
              <a:t>banban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err="1" smtClean="0">
                <a:hlinkClick r:id="rId5"/>
              </a:rPr>
              <a:t>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58" y="1425038"/>
            <a:ext cx="7089569" cy="470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3" y="784330"/>
            <a:ext cx="3625146" cy="5960853"/>
          </a:xfrm>
        </p:spPr>
        <p:txBody>
          <a:bodyPr>
            <a:normAutofit fontScale="62500" lnSpcReduction="20000"/>
          </a:bodyPr>
          <a:lstStyle/>
          <a:p>
            <a:r>
              <a:rPr lang="en-AU" sz="3200" dirty="0" err="1" smtClean="0"/>
              <a:t>Solr</a:t>
            </a:r>
            <a:endParaRPr lang="en-AU" sz="3200" dirty="0" smtClean="0"/>
          </a:p>
          <a:p>
            <a:pPr lvl="1"/>
            <a:r>
              <a:rPr lang="en-AU" sz="3000" dirty="0" err="1" smtClean="0"/>
              <a:t>Cnet</a:t>
            </a:r>
            <a:endParaRPr lang="en-AU" sz="3000" dirty="0" smtClean="0"/>
          </a:p>
          <a:p>
            <a:pPr lvl="1"/>
            <a:r>
              <a:rPr lang="en-AU" sz="3000" dirty="0" smtClean="0"/>
              <a:t>Netflix</a:t>
            </a:r>
          </a:p>
          <a:p>
            <a:pPr lvl="1"/>
            <a:r>
              <a:rPr lang="en-AU" sz="3000" dirty="0" smtClean="0"/>
              <a:t>digg.com</a:t>
            </a:r>
            <a:endParaRPr lang="en-AU" sz="3000" dirty="0"/>
          </a:p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smtClean="0"/>
              <a:t>Microsoft: </a:t>
            </a:r>
          </a:p>
          <a:p>
            <a:pPr lvl="1"/>
            <a:r>
              <a:rPr lang="en-AU" sz="2800" dirty="0"/>
              <a:t>Azure, </a:t>
            </a:r>
            <a:r>
              <a:rPr lang="en-AU" sz="2800" dirty="0" smtClean="0"/>
              <a:t>Bing, </a:t>
            </a:r>
            <a:r>
              <a:rPr lang="en-AU" sz="2900" dirty="0"/>
              <a:t>Hybrid</a:t>
            </a:r>
          </a:p>
          <a:p>
            <a:r>
              <a:rPr lang="en-AU" sz="3200" dirty="0"/>
              <a:t>Google: </a:t>
            </a:r>
          </a:p>
          <a:p>
            <a:pPr lvl="1"/>
            <a:r>
              <a:rPr lang="en-AU" sz="3000" dirty="0"/>
              <a:t>Thunderstone.com (</a:t>
            </a:r>
            <a:r>
              <a:rPr lang="en-AU" sz="2300" dirty="0"/>
              <a:t>Google Search Appliance discontinued</a:t>
            </a:r>
            <a:r>
              <a:rPr lang="en-AU" sz="3000" dirty="0"/>
              <a:t>)</a:t>
            </a:r>
          </a:p>
          <a:p>
            <a:r>
              <a:rPr lang="en-AU" sz="3200" dirty="0" smtClean="0"/>
              <a:t>Sphinx </a:t>
            </a:r>
            <a:endParaRPr lang="en-AU" sz="3200" dirty="0"/>
          </a:p>
          <a:p>
            <a:pPr lvl="1"/>
            <a:r>
              <a:rPr lang="en-AU" sz="3000" dirty="0"/>
              <a:t>craigslist.org</a:t>
            </a:r>
          </a:p>
          <a:p>
            <a:r>
              <a:rPr lang="en-AU" sz="3200" dirty="0"/>
              <a:t>duckduckgo.com</a:t>
            </a:r>
            <a:endParaRPr lang="en-AU" sz="3200" dirty="0" smtClean="0"/>
          </a:p>
          <a:p>
            <a:r>
              <a:rPr lang="en-AU" sz="3200" dirty="0" smtClean="0"/>
              <a:t>wolframalpha.com *</a:t>
            </a:r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/>
              <a:t>Sometimes the fastest way of searching is not to search at all. This particular cat may be skinned in myriad ways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</a:t>
            </a:r>
            <a:r>
              <a:rPr lang="en-AU" dirty="0" smtClean="0"/>
              <a:t>efficiency and an </a:t>
            </a:r>
            <a:r>
              <a:rPr lang="en-AU" dirty="0"/>
              <a:t>excellent practice to follow.</a:t>
            </a:r>
          </a:p>
          <a:p>
            <a:pPr lvl="1"/>
            <a:r>
              <a:rPr lang="en-AU" dirty="0"/>
              <a:t>Weird reason: you have to </a:t>
            </a:r>
            <a:r>
              <a:rPr lang="en-AU" dirty="0" smtClean="0"/>
              <a:t>know </a:t>
            </a:r>
            <a:r>
              <a:rPr lang="en-AU" dirty="0"/>
              <a:t>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1118300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091325"/>
            <a:ext cx="11183006" cy="5080876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Cluster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=  Table</a:t>
            </a:r>
            <a:endParaRPr lang="en-AU" dirty="0"/>
          </a:p>
          <a:p>
            <a:r>
              <a:rPr lang="en-AU" dirty="0" smtClean="0"/>
              <a:t>Document	=  </a:t>
            </a:r>
            <a:r>
              <a:rPr lang="en-AU" dirty="0"/>
              <a:t>Row</a:t>
            </a:r>
          </a:p>
          <a:p>
            <a:r>
              <a:rPr lang="en-AU" dirty="0" smtClean="0"/>
              <a:t>Field		=  Column</a:t>
            </a:r>
            <a:endParaRPr lang="en-AU" dirty="0"/>
          </a:p>
          <a:p>
            <a:r>
              <a:rPr lang="en-AU" dirty="0" smtClean="0"/>
              <a:t>Mapping	=  Schema</a:t>
            </a:r>
            <a:r>
              <a:rPr lang="en-AU" dirty="0"/>
              <a:t> *</a:t>
            </a:r>
          </a:p>
          <a:p>
            <a:r>
              <a:rPr lang="en-AU" dirty="0" smtClean="0"/>
              <a:t>Cardinality	=  </a:t>
            </a:r>
            <a:r>
              <a:rPr lang="en-AU" dirty="0"/>
              <a:t>Distinct values</a:t>
            </a:r>
          </a:p>
          <a:p>
            <a:r>
              <a:rPr lang="en-AU" dirty="0" smtClean="0"/>
              <a:t>Stemming	=  </a:t>
            </a:r>
            <a:r>
              <a:rPr lang="en-AU" dirty="0"/>
              <a:t>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Similarity. </a:t>
            </a:r>
          </a:p>
          <a:p>
            <a:r>
              <a:rPr lang="en-AU" dirty="0" smtClean="0"/>
              <a:t>Similarity 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Similarity. It is matching document with score</a:t>
            </a:r>
            <a:endParaRPr lang="en-AU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dirty="0" smtClean="0"/>
              <a:t>ES </a:t>
            </a:r>
            <a:r>
              <a:rPr lang="en-AU" dirty="0"/>
              <a:t>does not support ACID transactions. CRUD </a:t>
            </a:r>
            <a:r>
              <a:rPr lang="en-AU" dirty="0" smtClean="0"/>
              <a:t>&amp; CURL operations</a:t>
            </a:r>
            <a:endParaRPr lang="en-AU" dirty="0"/>
          </a:p>
          <a:p>
            <a:r>
              <a:rPr lang="en-AU" dirty="0" smtClean="0"/>
              <a:t>ES - simple like </a:t>
            </a:r>
            <a:r>
              <a:rPr lang="en-AU" dirty="0"/>
              <a:t>SQL Server. </a:t>
            </a:r>
            <a:endParaRPr lang="en-AU" dirty="0" smtClean="0"/>
          </a:p>
          <a:p>
            <a:r>
              <a:rPr lang="en-AU" dirty="0" err="1"/>
              <a:t>Solr</a:t>
            </a:r>
            <a:r>
              <a:rPr lang="en-AU" dirty="0"/>
              <a:t> - like Oracle. You need PHD to configure Oracle </a:t>
            </a:r>
            <a:r>
              <a:rPr lang="en-AU" dirty="0" smtClean="0"/>
              <a:t>:)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7972552" cy="501957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SEArCH</a:t>
            </a:r>
            <a:r>
              <a:rPr lang="en-AU" dirty="0" smtClean="0"/>
              <a:t> 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53"/>
            <a:ext cx="12055641" cy="6746347"/>
          </a:xfrm>
        </p:spPr>
        <p:txBody>
          <a:bodyPr numCol="3">
            <a:noAutofit/>
          </a:bodyPr>
          <a:lstStyle/>
          <a:p>
            <a:endParaRPr lang="en-AU" sz="1300" b="1" dirty="0" smtClean="0"/>
          </a:p>
          <a:p>
            <a:endParaRPr lang="en-AU" sz="1300" b="1" dirty="0"/>
          </a:p>
          <a:p>
            <a:r>
              <a:rPr lang="en-AU" sz="1300" b="1" dirty="0" smtClean="0"/>
              <a:t>Aggregation</a:t>
            </a:r>
            <a:r>
              <a:rPr lang="en-AU" sz="1300" dirty="0" smtClean="0"/>
              <a:t> </a:t>
            </a:r>
            <a:r>
              <a:rPr lang="en-AU" sz="1300" dirty="0"/>
              <a:t>- new replacement for facets, nested. Facet - not nested, is </a:t>
            </a:r>
            <a:r>
              <a:rPr lang="en-AU" sz="1300" dirty="0" err="1"/>
              <a:t>depricated</a:t>
            </a:r>
            <a:r>
              <a:rPr lang="en-AU" sz="1300" dirty="0"/>
              <a:t> and not used </a:t>
            </a:r>
            <a:r>
              <a:rPr lang="en-AU" sz="1300" dirty="0" smtClean="0"/>
              <a:t>anymore</a:t>
            </a:r>
            <a:endParaRPr lang="en-AU" sz="1300" dirty="0"/>
          </a:p>
          <a:p>
            <a:r>
              <a:rPr lang="en-AU" sz="1300" b="1" dirty="0" smtClean="0"/>
              <a:t>Boosting</a:t>
            </a:r>
            <a:r>
              <a:rPr lang="en-AU" sz="1300" dirty="0" smtClean="0"/>
              <a:t> </a:t>
            </a:r>
            <a:r>
              <a:rPr lang="en-AU" sz="1300" dirty="0"/>
              <a:t>-  is used in parameters to increase the relative weight of a clause </a:t>
            </a:r>
          </a:p>
          <a:p>
            <a:r>
              <a:rPr lang="en-AU" sz="1300" b="1" dirty="0" smtClean="0"/>
              <a:t>Diacritics</a:t>
            </a:r>
            <a:r>
              <a:rPr lang="en-AU" sz="1300" dirty="0" smtClean="0"/>
              <a:t> </a:t>
            </a:r>
            <a:r>
              <a:rPr lang="en-AU" sz="1300" dirty="0"/>
              <a:t>- symbols like ´, ^, and ¨. English uses diacritics only for imported words—like </a:t>
            </a:r>
            <a:r>
              <a:rPr lang="en-AU" sz="1300" dirty="0" err="1"/>
              <a:t>rôle</a:t>
            </a:r>
            <a:r>
              <a:rPr lang="en-AU" sz="1300" dirty="0"/>
              <a:t>, déjà, and </a:t>
            </a:r>
            <a:r>
              <a:rPr lang="en-AU" sz="1300" dirty="0" err="1"/>
              <a:t>däis</a:t>
            </a:r>
            <a:r>
              <a:rPr lang="en-AU" sz="1300" dirty="0"/>
              <a:t>. Other languages require diacritics in order to be correct. </a:t>
            </a:r>
          </a:p>
          <a:p>
            <a:r>
              <a:rPr lang="en-AU" sz="1300" b="1" dirty="0" err="1"/>
              <a:t>Fielddata</a:t>
            </a:r>
            <a:r>
              <a:rPr lang="en-AU" sz="1300" dirty="0"/>
              <a:t> - </a:t>
            </a:r>
            <a:r>
              <a:rPr lang="en-AU" sz="1300" dirty="0" smtClean="0"/>
              <a:t>aggregations </a:t>
            </a:r>
            <a:r>
              <a:rPr lang="en-AU" sz="1300" dirty="0"/>
              <a:t>work via a data structure known as </a:t>
            </a:r>
            <a:r>
              <a:rPr lang="en-AU" sz="1300" dirty="0" err="1"/>
              <a:t>fielddata</a:t>
            </a:r>
            <a:r>
              <a:rPr lang="en-AU" sz="1300" dirty="0"/>
              <a:t>. </a:t>
            </a:r>
            <a:r>
              <a:rPr lang="en-AU" sz="1300" dirty="0" err="1"/>
              <a:t>Fielddata</a:t>
            </a:r>
            <a:r>
              <a:rPr lang="en-AU" sz="1300" dirty="0"/>
              <a:t> is often the largest consumer of memory in an </a:t>
            </a:r>
            <a:r>
              <a:rPr lang="en-AU" sz="1300" dirty="0" err="1"/>
              <a:t>Elasticsearch</a:t>
            </a:r>
            <a:r>
              <a:rPr lang="en-AU" sz="1300" dirty="0"/>
              <a:t> cluster. </a:t>
            </a:r>
            <a:r>
              <a:rPr lang="en-AU" sz="1300" dirty="0" err="1"/>
              <a:t>Fielddata</a:t>
            </a:r>
            <a:r>
              <a:rPr lang="en-AU" sz="1300" dirty="0"/>
              <a:t> 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300" b="1" dirty="0"/>
              <a:t>Filter</a:t>
            </a:r>
            <a:r>
              <a:rPr lang="en-AU" sz="1300" dirty="0"/>
              <a:t> - cashable </a:t>
            </a:r>
            <a:r>
              <a:rPr lang="en-AU" sz="1300" dirty="0" smtClean="0"/>
              <a:t>request. See Query definition</a:t>
            </a:r>
          </a:p>
          <a:p>
            <a:r>
              <a:rPr lang="en-AU" sz="1300" b="1" dirty="0" err="1" smtClean="0"/>
              <a:t>Geohashes</a:t>
            </a:r>
            <a:r>
              <a:rPr lang="en-AU" sz="1300" dirty="0" smtClean="0"/>
              <a:t> </a:t>
            </a:r>
            <a:r>
              <a:rPr lang="en-AU" sz="1300" dirty="0"/>
              <a:t>- are a way of encoding </a:t>
            </a:r>
            <a:r>
              <a:rPr lang="en-AU" sz="1300" dirty="0" err="1"/>
              <a:t>lat</a:t>
            </a:r>
            <a:r>
              <a:rPr lang="en-AU" sz="1300" dirty="0"/>
              <a:t>/</a:t>
            </a:r>
            <a:r>
              <a:rPr lang="en-AU" sz="1300" dirty="0" err="1"/>
              <a:t>lon</a:t>
            </a:r>
            <a:r>
              <a:rPr lang="en-AU" sz="1300" dirty="0"/>
              <a:t> points as strings. The original intention was to have a URL-friendly way of specifying geolocations</a:t>
            </a:r>
            <a:r>
              <a:rPr lang="en-AU" sz="1300" dirty="0" smtClean="0"/>
              <a:t>, </a:t>
            </a:r>
            <a:r>
              <a:rPr lang="en-AU" sz="1300" dirty="0"/>
              <a:t>but </a:t>
            </a:r>
            <a:r>
              <a:rPr lang="en-AU" sz="1300" dirty="0" err="1"/>
              <a:t>geohashes</a:t>
            </a:r>
            <a:r>
              <a:rPr lang="en-AU" sz="1300" dirty="0"/>
              <a:t> have turned out to be a useful way of indexing geo-points and geo-shapes </a:t>
            </a:r>
            <a:r>
              <a:rPr lang="en-AU" sz="1300" dirty="0" smtClean="0"/>
              <a:t>in database</a:t>
            </a:r>
            <a:endParaRPr lang="en-AU" sz="1300" dirty="0"/>
          </a:p>
          <a:p>
            <a:r>
              <a:rPr lang="en-AU" sz="1300" b="1" dirty="0" smtClean="0"/>
              <a:t>Inflections</a:t>
            </a:r>
            <a:r>
              <a:rPr lang="en-AU" sz="1300" dirty="0" smtClean="0"/>
              <a:t> - synonyms:  "</a:t>
            </a:r>
            <a:r>
              <a:rPr lang="en-AU" sz="1300" dirty="0" err="1"/>
              <a:t>jumps,jumped,leap,leaps,leaped</a:t>
            </a:r>
            <a:r>
              <a:rPr lang="en-AU" sz="1300" dirty="0"/>
              <a:t> =&gt; jump", "</a:t>
            </a:r>
            <a:r>
              <a:rPr lang="en-AU" sz="1300" dirty="0" err="1"/>
              <a:t>cat,dog</a:t>
            </a:r>
            <a:r>
              <a:rPr lang="en-AU" sz="1300" dirty="0"/>
              <a:t> =&gt; pet", "little =&gt; small", ":)=&gt;</a:t>
            </a:r>
            <a:r>
              <a:rPr lang="en-AU" sz="1300" dirty="0" err="1"/>
              <a:t>emoticon_happy</a:t>
            </a:r>
            <a:r>
              <a:rPr lang="en-AU" sz="1300" dirty="0"/>
              <a:t>", ":(=&gt;</a:t>
            </a:r>
            <a:r>
              <a:rPr lang="en-AU" sz="1300" dirty="0" err="1"/>
              <a:t>emoticon_sad</a:t>
            </a:r>
            <a:r>
              <a:rPr lang="en-AU" sz="1300" dirty="0"/>
              <a:t>"</a:t>
            </a:r>
          </a:p>
          <a:p>
            <a:r>
              <a:rPr lang="en-AU" sz="1300" b="1" dirty="0"/>
              <a:t>MLT</a:t>
            </a:r>
            <a:r>
              <a:rPr lang="en-AU" sz="1300" dirty="0"/>
              <a:t> - more like this. Recommendation engine</a:t>
            </a:r>
          </a:p>
          <a:p>
            <a:r>
              <a:rPr lang="en-AU" sz="1300" b="1" dirty="0" smtClean="0"/>
              <a:t>TF/IDF</a:t>
            </a:r>
            <a:r>
              <a:rPr lang="en-AU" sz="1300" dirty="0" smtClean="0"/>
              <a:t> </a:t>
            </a:r>
            <a:r>
              <a:rPr lang="en-AU" sz="1300" dirty="0"/>
              <a:t>- term frequency / inverse document </a:t>
            </a:r>
            <a:r>
              <a:rPr lang="en-AU" sz="1300" dirty="0" smtClean="0"/>
              <a:t>frequency. </a:t>
            </a:r>
            <a:r>
              <a:rPr lang="en-AU" sz="1300" b="1" dirty="0"/>
              <a:t>TF</a:t>
            </a:r>
            <a:r>
              <a:rPr lang="en-AU" sz="1300" dirty="0"/>
              <a:t> counts the number of times a term appears within the field we are querying in the current document. The more times it appears, the more relevant is this document. </a:t>
            </a:r>
            <a:r>
              <a:rPr lang="en-AU" sz="1300" b="1" dirty="0" smtClean="0"/>
              <a:t>IDF</a:t>
            </a:r>
            <a:r>
              <a:rPr lang="en-AU" sz="1300" dirty="0" smtClean="0"/>
              <a:t> </a:t>
            </a:r>
            <a:r>
              <a:rPr lang="en-AU" sz="1300" dirty="0"/>
              <a:t>takes into account how often a term appears as a percentage of all the documents in the index. The more frequently the term appears, the less weight it has</a:t>
            </a:r>
            <a:r>
              <a:rPr lang="en-AU" sz="1300" dirty="0" smtClean="0"/>
              <a:t>. </a:t>
            </a:r>
            <a:endParaRPr lang="en-AU" sz="1300" dirty="0"/>
          </a:p>
          <a:p>
            <a:r>
              <a:rPr lang="en-AU" sz="1300" b="1" dirty="0" smtClean="0"/>
              <a:t>Precision</a:t>
            </a:r>
            <a:r>
              <a:rPr lang="en-AU" sz="1300" dirty="0" smtClean="0"/>
              <a:t> </a:t>
            </a:r>
            <a:r>
              <a:rPr lang="en-AU" sz="1300" dirty="0"/>
              <a:t>- returning as few irrelevant documents as possible.</a:t>
            </a:r>
          </a:p>
          <a:p>
            <a:r>
              <a:rPr lang="en-AU" sz="1300" b="1" dirty="0" smtClean="0"/>
              <a:t>Pagination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results </a:t>
            </a:r>
            <a:r>
              <a:rPr lang="en-AU" sz="1300" dirty="0"/>
              <a:t>by </a:t>
            </a:r>
            <a:r>
              <a:rPr lang="en-AU" sz="1300" dirty="0" smtClean="0"/>
              <a:t>page (from, size, skip, take )</a:t>
            </a:r>
            <a:endParaRPr lang="en-AU" sz="1300" dirty="0"/>
          </a:p>
          <a:p>
            <a:r>
              <a:rPr lang="en-AU" sz="1300" b="1" dirty="0" smtClean="0"/>
              <a:t>Proximity </a:t>
            </a:r>
            <a:r>
              <a:rPr lang="en-AU" sz="1300" b="1" dirty="0"/>
              <a:t>query</a:t>
            </a:r>
            <a:r>
              <a:rPr lang="en-AU" sz="1300" dirty="0"/>
              <a:t> - a phrase query with slop. </a:t>
            </a:r>
          </a:p>
          <a:p>
            <a:r>
              <a:rPr lang="en-AU" sz="1300" b="1" dirty="0" smtClean="0"/>
              <a:t>Query</a:t>
            </a:r>
            <a:r>
              <a:rPr lang="en-AU" sz="1300" dirty="0" smtClean="0"/>
              <a:t> </a:t>
            </a:r>
            <a:r>
              <a:rPr lang="en-AU" sz="1300" dirty="0"/>
              <a:t>- not </a:t>
            </a:r>
            <a:r>
              <a:rPr lang="en-AU" sz="1300" dirty="0" smtClean="0"/>
              <a:t>cacheable request.  See Filter definition</a:t>
            </a:r>
            <a:endParaRPr lang="en-AU" sz="1300" dirty="0"/>
          </a:p>
          <a:p>
            <a:r>
              <a:rPr lang="en-AU" sz="1300" b="1" dirty="0"/>
              <a:t>Recall</a:t>
            </a:r>
            <a:r>
              <a:rPr lang="en-AU" sz="1300" dirty="0"/>
              <a:t> - </a:t>
            </a:r>
            <a:r>
              <a:rPr lang="en-AU" sz="1300" dirty="0" smtClean="0"/>
              <a:t>the </a:t>
            </a:r>
            <a:r>
              <a:rPr lang="en-AU" sz="1300" dirty="0"/>
              <a:t>number of relevant documents that a search returns.</a:t>
            </a:r>
          </a:p>
          <a:p>
            <a:r>
              <a:rPr lang="en-AU" sz="1300" b="1" dirty="0"/>
              <a:t>Relevance</a:t>
            </a:r>
            <a:r>
              <a:rPr lang="en-AU" sz="1300" dirty="0"/>
              <a:t> aka Score - calculated weight or </a:t>
            </a:r>
            <a:r>
              <a:rPr lang="en-AU" sz="1300" dirty="0" smtClean="0"/>
              <a:t>rank</a:t>
            </a:r>
            <a:endParaRPr lang="en-AU" sz="1300" dirty="0"/>
          </a:p>
          <a:p>
            <a:r>
              <a:rPr lang="en-AU" sz="1300" b="1" dirty="0" smtClean="0"/>
              <a:t>Routing</a:t>
            </a:r>
            <a:r>
              <a:rPr lang="en-AU" sz="1300" dirty="0" smtClean="0"/>
              <a:t> </a:t>
            </a:r>
            <a:r>
              <a:rPr lang="en-AU" sz="13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300" b="1" dirty="0"/>
              <a:t>Similarity</a:t>
            </a:r>
            <a:r>
              <a:rPr lang="en-AU" sz="1300" dirty="0"/>
              <a:t>  - (scoring / ranking model) defines how matching documents are scored. Similarity is per field, meaning that via the mapping one can define a different similarity per field. The default similarity that is based on the TF/IDF </a:t>
            </a:r>
            <a:r>
              <a:rPr lang="en-AU" sz="1300" dirty="0" smtClean="0"/>
              <a:t>mode..</a:t>
            </a:r>
            <a:endParaRPr lang="en-AU" sz="1300" dirty="0"/>
          </a:p>
          <a:p>
            <a:r>
              <a:rPr lang="en-AU" sz="1300" b="1" dirty="0" smtClean="0"/>
              <a:t>Shingles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these </a:t>
            </a:r>
            <a:r>
              <a:rPr lang="en-AU" sz="1300" dirty="0"/>
              <a:t>word pairs (or bigrams) : ["sue ate", "ate the", "the alligator</a:t>
            </a:r>
            <a:r>
              <a:rPr lang="en-AU" sz="1300" dirty="0" smtClean="0"/>
              <a:t>"]. Shingles </a:t>
            </a:r>
            <a:r>
              <a:rPr lang="en-AU" sz="1300" dirty="0"/>
              <a:t>are not restricted to being pairs of words; you could index word triplets (trigrams) as well: ["sue ate the", "ate the alligator"]</a:t>
            </a:r>
          </a:p>
          <a:p>
            <a:r>
              <a:rPr lang="en-AU" sz="1300" b="1" dirty="0"/>
              <a:t>Source </a:t>
            </a:r>
            <a:r>
              <a:rPr lang="en-AU" sz="1300" dirty="0" smtClean="0"/>
              <a:t>- by </a:t>
            </a:r>
            <a:r>
              <a:rPr lang="en-AU" sz="1300" dirty="0"/>
              <a:t>default, the JSON document that you index will be stored in the _source field and will be returned by all get and search requests. This allows you </a:t>
            </a:r>
            <a:r>
              <a:rPr lang="en-AU" sz="1300" dirty="0" smtClean="0"/>
              <a:t>access </a:t>
            </a:r>
            <a:r>
              <a:rPr lang="en-AU" sz="1300" dirty="0"/>
              <a:t>to the original object directly from search result</a:t>
            </a:r>
          </a:p>
          <a:p>
            <a:r>
              <a:rPr lang="en-AU" sz="1300" b="1" dirty="0" smtClean="0"/>
              <a:t>Stemming</a:t>
            </a:r>
            <a:r>
              <a:rPr lang="en-AU" sz="1300" dirty="0" smtClean="0"/>
              <a:t> </a:t>
            </a:r>
            <a:r>
              <a:rPr lang="en-AU" sz="1300" dirty="0"/>
              <a:t>- reduce tokens to their root form: foxes → fox</a:t>
            </a:r>
          </a:p>
          <a:p>
            <a:r>
              <a:rPr lang="en-AU" sz="1300" b="1" dirty="0"/>
              <a:t>Shard</a:t>
            </a:r>
            <a:r>
              <a:rPr lang="en-AU" sz="1300" dirty="0"/>
              <a:t> - is a single Lucene instance. It is a low-level “worker” unit which is managed automatically by </a:t>
            </a:r>
            <a:r>
              <a:rPr lang="en-AU" sz="1300" dirty="0" err="1"/>
              <a:t>elasticsearch</a:t>
            </a:r>
            <a:endParaRPr lang="en-AU" sz="1300" dirty="0"/>
          </a:p>
          <a:p>
            <a:r>
              <a:rPr lang="en-AU" sz="1300" b="1" dirty="0"/>
              <a:t>Suggestions</a:t>
            </a:r>
            <a:r>
              <a:rPr lang="en-AU" sz="1300" dirty="0"/>
              <a:t> - Did you mean this/Autocomplete (Edge </a:t>
            </a:r>
            <a:r>
              <a:rPr lang="en-AU" sz="1300" dirty="0" err="1"/>
              <a:t>gramm</a:t>
            </a:r>
            <a:r>
              <a:rPr lang="en-AU" sz="1300" dirty="0"/>
              <a:t> - some*,</a:t>
            </a:r>
            <a:r>
              <a:rPr lang="en-AU" sz="1300" dirty="0" err="1"/>
              <a:t>Ngram</a:t>
            </a:r>
            <a:r>
              <a:rPr lang="en-AU" sz="1300" dirty="0"/>
              <a:t> - *</a:t>
            </a:r>
            <a:r>
              <a:rPr lang="en-AU" sz="1300" dirty="0" err="1"/>
              <a:t>ome</a:t>
            </a:r>
            <a:r>
              <a:rPr lang="en-AU" sz="1300" dirty="0"/>
              <a:t>*)</a:t>
            </a:r>
          </a:p>
          <a:p>
            <a:r>
              <a:rPr lang="en-AU" sz="1300" b="1" dirty="0" smtClean="0"/>
              <a:t>Trigrams</a:t>
            </a:r>
            <a:r>
              <a:rPr lang="en-AU" sz="1300" dirty="0" smtClean="0"/>
              <a:t> </a:t>
            </a:r>
            <a:r>
              <a:rPr lang="en-AU" sz="1300" dirty="0"/>
              <a:t>give you a higher degree of precision, but greatly increase the number of unique terms in the index. </a:t>
            </a:r>
          </a:p>
          <a:p>
            <a:r>
              <a:rPr lang="en-AU" sz="1300" b="1" dirty="0" err="1"/>
              <a:t>Typoes</a:t>
            </a:r>
            <a:r>
              <a:rPr lang="en-AU" sz="1300" b="1" dirty="0"/>
              <a:t> and </a:t>
            </a:r>
            <a:r>
              <a:rPr lang="en-AU" sz="1300" b="1" dirty="0" err="1"/>
              <a:t>Mispelings</a:t>
            </a:r>
            <a:r>
              <a:rPr lang="en-AU" sz="13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300" dirty="0" smtClean="0"/>
              <a:t>.</a:t>
            </a: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Bulk </a:t>
            </a:r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Extract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731738" y="135081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7684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{"PersonType":"EM","MiddleName":"J","FirstName":"Ken","ModifiedDate":"2003-02-08","LastName":"Sánchez"}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{"MiddleName":"Lee","FirstName":"Terri","LastName":"Duffy","EmailPromotion":1,"PersonType":"EM","ModifiedDate":"2002-02-24"}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6" y="777291"/>
            <a:ext cx="10173540" cy="5980761"/>
          </a:xfrm>
        </p:spPr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1783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"Entities": [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22,</a:t>
            </a:r>
          </a:p>
          <a:p>
            <a:r>
              <a:rPr lang="en-AU" sz="800" dirty="0"/>
              <a:t>	"Mention": "BOEING",</a:t>
            </a:r>
          </a:p>
          <a:p>
            <a:r>
              <a:rPr lang="en-AU" sz="800" dirty="0"/>
              <a:t>	"Type": "ORG"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20,</a:t>
            </a:r>
          </a:p>
          <a:p>
            <a:r>
              <a:rPr lang="en-AU" sz="800" dirty="0"/>
              <a:t>	"Mention": "SEATTLE",</a:t>
            </a:r>
          </a:p>
          <a:p>
            <a:r>
              <a:rPr lang="en-AU" sz="800" dirty="0"/>
              <a:t>	"Type": "LOC"</a:t>
            </a:r>
          </a:p>
          <a:p>
            <a:r>
              <a:rPr lang="en-AU" sz="800" dirty="0"/>
              <a:t>},</a:t>
            </a:r>
          </a:p>
          <a:p>
            <a:r>
              <a:rPr lang="en-AU" sz="800" dirty="0"/>
              <a:t>{</a:t>
            </a:r>
          </a:p>
          <a:p>
            <a:r>
              <a:rPr lang="en-AU" sz="800" dirty="0"/>
              <a:t>	"Count": 3,</a:t>
            </a:r>
          </a:p>
          <a:p>
            <a:r>
              <a:rPr lang="en-AU" sz="800" dirty="0"/>
              <a:t>	"Mention": "B. YBARRA",</a:t>
            </a:r>
          </a:p>
          <a:p>
            <a:r>
              <a:rPr lang="en-AU" sz="800" dirty="0"/>
              <a:t>	"Type": "PER"</a:t>
            </a:r>
          </a:p>
          <a:p>
            <a:r>
              <a:rPr lang="en-AU" sz="8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9692862" y="1458898"/>
            <a:ext cx="2184476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_search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4074</TotalTime>
  <Words>2502</Words>
  <Application>Microsoft Office PowerPoint</Application>
  <PresentationFormat>Widescreen</PresentationFormat>
  <Paragraphs>387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TERMINOLOGY (SEARCH vs RDBMS)</vt:lpstr>
      <vt:lpstr>SEArCH Glossary</vt:lpstr>
      <vt:lpstr>Collect Data</vt:lpstr>
      <vt:lpstr>Search FLOW</vt:lpstr>
      <vt:lpstr>Search Files</vt:lpstr>
      <vt:lpstr>Search images</vt:lpstr>
      <vt:lpstr>Search API</vt:lpstr>
      <vt:lpstr>Search CODE</vt:lpstr>
      <vt:lpstr>USER Experience</vt:lpstr>
      <vt:lpstr>Search lexicon</vt:lpstr>
      <vt:lpstr>Lessons learned</vt:lpstr>
      <vt:lpstr>Search Services</vt:lpstr>
      <vt:lpstr>Dependencies</vt:lpstr>
      <vt:lpstr>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389</cp:revision>
  <dcterms:created xsi:type="dcterms:W3CDTF">2016-06-01T23:19:43Z</dcterms:created>
  <dcterms:modified xsi:type="dcterms:W3CDTF">2016-06-09T10:18:37Z</dcterms:modified>
</cp:coreProperties>
</file>