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72" r:id="rId8"/>
    <p:sldId id="269" r:id="rId9"/>
    <p:sldId id="270" r:id="rId10"/>
    <p:sldId id="271" r:id="rId11"/>
    <p:sldId id="273" r:id="rId12"/>
    <p:sldId id="261" r:id="rId13"/>
    <p:sldId id="268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5922" autoAdjust="0"/>
  </p:normalViewPr>
  <p:slideViewPr>
    <p:cSldViewPr snapToGrid="0">
      <p:cViewPr varScale="1">
        <p:scale>
          <a:sx n="100" d="100"/>
          <a:sy n="100" d="100"/>
        </p:scale>
        <p:origin x="103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LUCENE-584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lastic.co/guide/en/elasticsearch/reference/master/cat-shards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dotnet/corefxlab/commits/master/src/System.Drawing.Graphics" TargetMode="External"/><Relationship Id="rId4" Type="http://schemas.openxmlformats.org/officeDocument/2006/relationships/hyperlink" Target="http://www.hanselman.com/blog/RFCServersideImageAndGraphicsProcessingWithNETCoreAndASPNET5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main problem of high level app is strongly typed</a:t>
            </a:r>
            <a:r>
              <a:rPr lang="en-AU" baseline="0" dirty="0" smtClean="0"/>
              <a:t> POCO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We can bind some generic types (file, </a:t>
            </a:r>
            <a:r>
              <a:rPr lang="en-AU" baseline="0" dirty="0" err="1" smtClean="0"/>
              <a:t>db</a:t>
            </a:r>
            <a:r>
              <a:rPr lang="en-AU" baseline="0" dirty="0" smtClean="0"/>
              <a:t> records, photo to Nest objects mapping connection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MapDefaultTypeIndicesmethid</a:t>
            </a:r>
            <a:r>
              <a:rPr lang="en-AU" baseline="0" dirty="0" smtClean="0"/>
              <a:t> index to POCO) https://www.elastic.co/guide/en/elasticsearch/client/net-api/master/index-name-inference.html</a:t>
            </a:r>
          </a:p>
          <a:p>
            <a:r>
              <a:rPr lang="en-AU" baseline="0" dirty="0" smtClean="0"/>
              <a:t>So we assume that application is not aware of indexes, types and fields.</a:t>
            </a:r>
          </a:p>
          <a:p>
            <a:r>
              <a:rPr lang="en-AU" baseline="0" dirty="0" smtClean="0"/>
              <a:t>But in general – it must be &lt;dynamic&gt;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</a:p>
          <a:p>
            <a:endParaRPr lang="en-AU" b="1" dirty="0" smtClean="0"/>
          </a:p>
          <a:p>
            <a:r>
              <a:rPr lang="en-AU" b="1" dirty="0" smtClean="0"/>
              <a:t>Search code</a:t>
            </a:r>
            <a:r>
              <a:rPr lang="en-AU" dirty="0" smtClean="0"/>
              <a:t> https://searchcode.com/</a:t>
            </a:r>
          </a:p>
          <a:p>
            <a:r>
              <a:rPr lang="en-AU" b="1" dirty="0" smtClean="0"/>
              <a:t>Search packages</a:t>
            </a:r>
            <a:r>
              <a:rPr lang="en-AU" baseline="0" dirty="0" smtClean="0"/>
              <a:t> </a:t>
            </a:r>
            <a:r>
              <a:rPr lang="en-AU" dirty="0" smtClean="0"/>
              <a:t>http://go-search.org/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 smtClean="0"/>
              <a:t>Code galaxy</a:t>
            </a:r>
            <a:r>
              <a:rPr lang="en-AU" dirty="0" smtClean="0"/>
              <a:t>  http://anvaka.github.io/pm/#/?_k=fsi3be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Demo: </a:t>
            </a:r>
            <a:r>
              <a:rPr lang="en-AU" dirty="0" err="1" smtClean="0"/>
              <a:t>Kibana</a:t>
            </a:r>
            <a:endParaRPr lang="en-AU" dirty="0" smtClean="0"/>
          </a:p>
          <a:p>
            <a:endParaRPr lang="en-AU" baseline="0" dirty="0" smtClean="0"/>
          </a:p>
          <a:p>
            <a:r>
              <a:rPr lang="en-AU" baseline="0" dirty="0" smtClean="0"/>
              <a:t>There are many syntax notations: </a:t>
            </a:r>
          </a:p>
          <a:p>
            <a:r>
              <a:rPr lang="en-AU" baseline="0" dirty="0" err="1" smtClean="0"/>
              <a:t>Json</a:t>
            </a:r>
            <a:r>
              <a:rPr lang="en-AU" baseline="0" dirty="0" smtClean="0"/>
              <a:t>: {}</a:t>
            </a:r>
          </a:p>
          <a:p>
            <a:r>
              <a:rPr lang="en-AU" baseline="0" dirty="0" smtClean="0"/>
              <a:t>DSL: .().().(), </a:t>
            </a:r>
          </a:p>
          <a:p>
            <a:r>
              <a:rPr lang="en-AU" baseline="0" dirty="0" smtClean="0"/>
              <a:t>object</a:t>
            </a:r>
          </a:p>
          <a:p>
            <a:endParaRPr lang="en-AU" baseline="0" dirty="0" smtClean="0"/>
          </a:p>
          <a:p>
            <a:r>
              <a:rPr lang="en-AU" dirty="0" smtClean="0"/>
              <a:t>Some</a:t>
            </a:r>
            <a:r>
              <a:rPr lang="en-AU" baseline="0" dirty="0" smtClean="0"/>
              <a:t> commands depend on others. Some of them could be reused on different levels</a:t>
            </a:r>
          </a:p>
          <a:p>
            <a:r>
              <a:rPr lang="en-AU" baseline="0" dirty="0" err="1" smtClean="0"/>
              <a:t>Intellisense</a:t>
            </a:r>
            <a:r>
              <a:rPr lang="en-AU" baseline="0" dirty="0" smtClean="0"/>
              <a:t> is provided in Sense and </a:t>
            </a:r>
            <a:r>
              <a:rPr lang="en-AU" baseline="0" dirty="0" err="1" smtClean="0"/>
              <a:t>Kibana</a:t>
            </a:r>
            <a:endParaRPr lang="en-AU" baseline="0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4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Sergey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Co-founder) TED 2013 : My vision when we started Google 15 years ago was that eventually you wouldn't have to have a search query at all. You'd just have information come to you as you needed it. “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 now+1h = the current time plus one hour, with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resolution.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now+1h+1m = The current time plus one hour plus one minute, with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resolution.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now+1h/d = The current time plus one hour, rounded down to the nearest day.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2015-01-01||+1M/d  = 2015-01-01 plus one month, rounded down to the nearest day.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* SQL FTS supports up to 170</a:t>
            </a:r>
            <a:r>
              <a:rPr lang="en-AU" baseline="0" dirty="0" smtClean="0"/>
              <a:t> extensions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** https://www.elastic.co/guide/en/elasticsearch/reference/current/mapping.html</a:t>
            </a:r>
          </a:p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mapping is preferable: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</a:t>
            </a:r>
            <a:r>
              <a:rPr lang="en-AU" baseline="0" dirty="0" smtClean="0"/>
              <a:t> </a:t>
            </a:r>
            <a:r>
              <a:rPr lang="en-AU" dirty="0" smtClean="0"/>
              <a:t>The Official Hosted </a:t>
            </a:r>
            <a:r>
              <a:rPr lang="en-AU" dirty="0" err="1" smtClean="0"/>
              <a:t>Elasticsearch</a:t>
            </a:r>
            <a:r>
              <a:rPr lang="en-AU" dirty="0" smtClean="0"/>
              <a:t> &amp; </a:t>
            </a:r>
            <a:r>
              <a:rPr lang="en-AU" dirty="0" err="1" smtClean="0"/>
              <a:t>Kibana</a:t>
            </a:r>
            <a:r>
              <a:rPr lang="en-AU" dirty="0" smtClean="0"/>
              <a:t> Offering on AWS: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$65/month 1GB 1 datacentre Sydney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** RTM will be released as</a:t>
            </a:r>
            <a:r>
              <a:rPr lang="en-AU" baseline="0" dirty="0" smtClean="0"/>
              <a:t> v1 27</a:t>
            </a:r>
            <a:r>
              <a:rPr lang="en-AU" baseline="30000" dirty="0" smtClean="0"/>
              <a:t>th</a:t>
            </a:r>
            <a:r>
              <a:rPr lang="en-AU" baseline="0" dirty="0" smtClean="0"/>
              <a:t> of June 2016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1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Test 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cases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Plan data at rest and data in motion indexing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smtClean="0"/>
              <a:t>Visualise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Integrate with other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Build your cluster, </a:t>
            </a:r>
            <a:r>
              <a:rPr lang="en-AU" dirty="0" smtClean="0"/>
              <a:t>virtual</a:t>
            </a:r>
            <a:r>
              <a:rPr lang="en-AU" baseline="0" dirty="0" smtClean="0"/>
              <a:t> machines, templates </a:t>
            </a: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 https://www.gartner.com/doc/reprints?id=1-33SAA8U&amp;ct=160418&amp;st=sb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Elasticsearch</a:t>
            </a:r>
            <a:r>
              <a:rPr lang="en-AU" dirty="0" smtClean="0"/>
              <a:t> - simple like SQL Server. </a:t>
            </a:r>
          </a:p>
          <a:p>
            <a:r>
              <a:rPr lang="en-AU" dirty="0" err="1" smtClean="0"/>
              <a:t>Solr</a:t>
            </a:r>
            <a:r>
              <a:rPr lang="en-AU" dirty="0" smtClean="0"/>
              <a:t> - like Oracle. You need PHD to configure Oracle :)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 - Offering everything from image searches, map searches, news searches, etc. With impressive keyword relevancy and a continuously improving search algorithm, it's easy to see why Google is still the reigning champ.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Mahalo - Mahalo is a unique 'human-powered' search engine that employs a group of editors to manually sift and organize thousands of pieces of content. Poor guys.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 - While Yahoo has been suffering as of late, it's still a classic and a popular search engine.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 - The Microsoft powered search engine prides itself on being a "decision engine" by offering search suggestions on the side column and providing extra search options.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 - Clean layout and handy results grouping.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AOL Search - AOL continues to be used, primarily by people who still use AOL. They're out there somewhere.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Blekko's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clean, minimalist layout is easy to navigate, and /tags allow for grouping searches.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DogPile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once alternative to Google is getting a comeback and is a great alternative to bigger search engines.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 - Doesn't track your search history and avoids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spammy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Archive - This search engine lets users travel back in time to see how web pages looked in years gone by. A very fun search engine to play around with.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Wolfram alpha  - It is not search engine, but computational knowledge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9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expectations changed and search engines have no recourse but to respond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0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near real time search platform. </a:t>
            </a:r>
            <a:r>
              <a:rPr lang="en-AU" sz="2100" dirty="0" smtClean="0"/>
              <a:t>It does not support ACID transactions,</a:t>
            </a:r>
            <a:r>
              <a:rPr lang="en-AU" sz="2100" baseline="0" dirty="0" smtClean="0"/>
              <a:t> but use optimistic concurrency control based on version. </a:t>
            </a:r>
            <a:endParaRPr lang="en-AU" sz="2100" dirty="0" smtClean="0"/>
          </a:p>
          <a:p>
            <a:endParaRPr lang="en-AU" dirty="0" smtClean="0"/>
          </a:p>
          <a:p>
            <a:r>
              <a:rPr lang="en-AU" dirty="0" smtClean="0"/>
              <a:t>* All types share space of</a:t>
            </a:r>
            <a:r>
              <a:rPr lang="en-AU" baseline="0" dirty="0" smtClean="0"/>
              <a:t> index and need the same field types. You can’t use the same field name with different field types across the index</a:t>
            </a:r>
          </a:p>
          <a:p>
            <a:r>
              <a:rPr lang="en-AU" dirty="0" smtClean="0"/>
              <a:t>** Alias allows to merge, split, swap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 Each 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shard is a Lucene index. There is a maximum number of documents you can have in a single Lucene index. As of </a:t>
            </a:r>
            <a:r>
              <a:rPr lang="en-AU" sz="2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LUCENE-5843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limit is </a:t>
            </a:r>
            <a:r>
              <a:rPr lang="en-AU" sz="2400" dirty="0" smtClean="0"/>
              <a:t>2,147,483,519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(= 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Integer.MAX_VALUE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- 128) documents. You can monitor shard sizes using the </a:t>
            </a:r>
            <a:r>
              <a:rPr lang="en-AU" sz="24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t shards"/>
              </a:rPr>
              <a:t>_cat/shards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sz="2400" dirty="0" smtClean="0"/>
          </a:p>
          <a:p>
            <a:endParaRPr lang="en-AU" sz="2100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DSL – domain specific language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39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Sketching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7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The content is stored in hidden folder and hidden </a:t>
            </a:r>
            <a:r>
              <a:rPr lang="en-AU" dirty="0" err="1" smtClean="0"/>
              <a:t>Json</a:t>
            </a:r>
            <a:r>
              <a:rPr lang="en-AU" dirty="0" smtClean="0"/>
              <a:t> files. You can rename, move parent folder or delete hidden one. It</a:t>
            </a:r>
            <a:r>
              <a:rPr lang="en-AU" baseline="0" dirty="0" smtClean="0"/>
              <a:t> is stable</a:t>
            </a:r>
          </a:p>
          <a:p>
            <a:r>
              <a:rPr lang="en-AU" dirty="0" smtClean="0"/>
              <a:t>** </a:t>
            </a:r>
            <a:r>
              <a:rPr lang="en-AU" dirty="0" smtClean="0"/>
              <a:t>Index could be done</a:t>
            </a:r>
            <a:r>
              <a:rPr lang="en-AU" baseline="0" dirty="0" smtClean="0"/>
              <a:t> with different (logical) full path (DFS ). </a:t>
            </a:r>
            <a:r>
              <a:rPr lang="en-AU" baseline="0" dirty="0" err="1" smtClean="0"/>
              <a:t>Json</a:t>
            </a:r>
            <a:r>
              <a:rPr lang="en-AU" baseline="0" dirty="0" smtClean="0"/>
              <a:t> file does not have full path attribute</a:t>
            </a:r>
            <a:r>
              <a:rPr lang="en-AU" baseline="0" dirty="0" smtClean="0"/>
              <a:t>!</a:t>
            </a:r>
          </a:p>
          <a:p>
            <a:r>
              <a:rPr lang="en-AU" baseline="0" dirty="0" smtClean="0"/>
              <a:t>Azure ML demo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Cognitive services</a:t>
            </a:r>
            <a:r>
              <a:rPr lang="en-AU" dirty="0" smtClean="0"/>
              <a:t> aka Project Oxford.</a:t>
            </a:r>
          </a:p>
          <a:p>
            <a:endParaRPr lang="en-AU" dirty="0" smtClean="0"/>
          </a:p>
          <a:p>
            <a:r>
              <a:rPr lang="en-AU" dirty="0" smtClean="0"/>
              <a:t>Scott </a:t>
            </a:r>
            <a:r>
              <a:rPr lang="en-AU" dirty="0" err="1" smtClean="0"/>
              <a:t>Hanselman</a:t>
            </a:r>
            <a:r>
              <a:rPr lang="en-AU" dirty="0" smtClean="0"/>
              <a:t>: </a:t>
            </a:r>
            <a:r>
              <a:rPr lang="en-A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RFC: Server-side Image and Graphics Processing with .NET Core and ASP.NET 5</a:t>
            </a:r>
            <a:endParaRPr lang="en-A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as of the time of this blog post's writing, .NET Core has no good built-in option for image resizing or image generation/creation. There is no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there is no Win32 GDI. There are some options, that I'll point out later, but this clearly hasn't been a priority so it's not done yet. There has been some work 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System.Drawing.Graphics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it seems stalled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dirty="0" smtClean="0"/>
          </a:p>
          <a:p>
            <a:r>
              <a:rPr lang="en-AU" dirty="0" smtClean="0"/>
              <a:t>http://www.hanselman.com/blog/RFCServersideImageAndGraphicsProcessingWithNETCoreAndASPNET5.aspx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ban/OhMy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au/download/details.aspx?id=30425" TargetMode="External"/><Relationship Id="rId13" Type="http://schemas.openxmlformats.org/officeDocument/2006/relationships/hyperlink" Target="https://inkscape.org/en/download/windows/" TargetMode="External"/><Relationship Id="rId18" Type="http://schemas.openxmlformats.org/officeDocument/2006/relationships/hyperlink" Target="http://www.oracle.com/technetwork/indexes/downloads/index.html#java" TargetMode="External"/><Relationship Id="rId26" Type="http://schemas.openxmlformats.org/officeDocument/2006/relationships/hyperlink" Target="http://lesscss.org/" TargetMode="External"/><Relationship Id="rId3" Type="http://schemas.openxmlformats.org/officeDocument/2006/relationships/hyperlink" Target="https://gallery.technet.microsoft.com/scriptcenter/PowerShell-Image-module-caa4405a" TargetMode="External"/><Relationship Id="rId21" Type="http://schemas.openxmlformats.org/officeDocument/2006/relationships/hyperlink" Target="http://getbootstrap.com/" TargetMode="External"/><Relationship Id="rId7" Type="http://schemas.openxmlformats.org/officeDocument/2006/relationships/hyperlink" Target="https://sourceforge.net/projects/b2xtranslator/" TargetMode="External"/><Relationship Id="rId12" Type="http://schemas.openxmlformats.org/officeDocument/2006/relationships/hyperlink" Target="https://code.google.com/p/ghostscript/" TargetMode="External"/><Relationship Id="rId17" Type="http://schemas.openxmlformats.org/officeDocument/2006/relationships/hyperlink" Target="https://www.elastic.co/" TargetMode="External"/><Relationship Id="rId25" Type="http://schemas.openxmlformats.org/officeDocument/2006/relationships/hyperlink" Target="http://www.chartjs.org/" TargetMode="External"/><Relationship Id="rId2" Type="http://schemas.openxmlformats.org/officeDocument/2006/relationships/hyperlink" Target="https://github.com/banban/OhMySearch/tree/master/BackEnd" TargetMode="External"/><Relationship Id="rId16" Type="http://schemas.openxmlformats.org/officeDocument/2006/relationships/hyperlink" Target="https://www.microsoft.com/cognitive-services" TargetMode="External"/><Relationship Id="rId20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en-us/library/cc179019(v=office.14).aspx" TargetMode="External"/><Relationship Id="rId11" Type="http://schemas.openxmlformats.org/officeDocument/2006/relationships/hyperlink" Target="http://imagemagick.org/script/binary-releases.php" TargetMode="External"/><Relationship Id="rId24" Type="http://schemas.openxmlformats.org/officeDocument/2006/relationships/hyperlink" Target="href=%22http:/d3js.org" TargetMode="External"/><Relationship Id="rId5" Type="http://schemas.openxmlformats.org/officeDocument/2006/relationships/hyperlink" Target="http://www.microsoft.com/en-au/download/details.aspx?id=27836" TargetMode="External"/><Relationship Id="rId15" Type="http://schemas.openxmlformats.org/officeDocument/2006/relationships/hyperlink" Target="http://www.leptonica.com/" TargetMode="External"/><Relationship Id="rId23" Type="http://schemas.openxmlformats.org/officeDocument/2006/relationships/hyperlink" Target="http://jquery.com/" TargetMode="External"/><Relationship Id="rId10" Type="http://schemas.openxmlformats.org/officeDocument/2006/relationships/hyperlink" Target="https://sourceforge.net/projects/itextsharp/" TargetMode="External"/><Relationship Id="rId19" Type="http://schemas.openxmlformats.org/officeDocument/2006/relationships/hyperlink" Target="http://www.microsoft.com/en-AU/download/details.aspx?id=17062" TargetMode="External"/><Relationship Id="rId4" Type="http://schemas.openxmlformats.org/officeDocument/2006/relationships/hyperlink" Target="http://www.microsoft.com/en-us/download/details.aspx?id=3" TargetMode="External"/><Relationship Id="rId9" Type="http://schemas.openxmlformats.org/officeDocument/2006/relationships/hyperlink" Target="http://www.imagemagick.org/script/command-line-options.php" TargetMode="External"/><Relationship Id="rId14" Type="http://schemas.openxmlformats.org/officeDocument/2006/relationships/hyperlink" Target="https://github.com/tesseract-ocr" TargetMode="External"/><Relationship Id="rId22" Type="http://schemas.openxmlformats.org/officeDocument/2006/relationships/hyperlink" Target="http://bootswatch.com/" TargetMode="External"/><Relationship Id="rId27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://db-engines.com/en/system/Elasticsearch;MongoDB;Solr" TargetMode="External"/><Relationship Id="rId18" Type="http://schemas.openxmlformats.org/officeDocument/2006/relationships/hyperlink" Target="http://www.asp.net/" TargetMode="External"/><Relationship Id="rId26" Type="http://schemas.openxmlformats.org/officeDocument/2006/relationships/hyperlink" Target="http://anvaka.github.io/pm/#/?_k=fsi3be" TargetMode="External"/><Relationship Id="rId3" Type="http://schemas.openxmlformats.org/officeDocument/2006/relationships/hyperlink" Target="https://www.elastic.co/guide/" TargetMode="External"/><Relationship Id="rId21" Type="http://schemas.openxmlformats.org/officeDocument/2006/relationships/hyperlink" Target="https://developer.foursquare.com/" TargetMode="External"/><Relationship Id="rId34" Type="http://schemas.openxmlformats.org/officeDocument/2006/relationships/hyperlink" Target="https://nodejs.org/en/" TargetMode="External"/><Relationship Id="rId7" Type="http://schemas.openxmlformats.org/officeDocument/2006/relationships/hyperlink" Target="https://www.elastic.co/guide/en/elasticsearch/client/net-api/index.html" TargetMode="External"/><Relationship Id="rId12" Type="http://schemas.openxmlformats.org/officeDocument/2006/relationships/hyperlink" Target="http://solr-vs-elasticsearch.com/" TargetMode="External"/><Relationship Id="rId17" Type="http://schemas.openxmlformats.org/officeDocument/2006/relationships/hyperlink" Target="https://azure.microsoft.com/en-us/services/search/" TargetMode="External"/><Relationship Id="rId25" Type="http://schemas.openxmlformats.org/officeDocument/2006/relationships/hyperlink" Target="http://go-search.org/" TargetMode="External"/><Relationship Id="rId3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microsoft.com/en-us/cloud-platform/cortana-intelligence-suite" TargetMode="External"/><Relationship Id="rId20" Type="http://schemas.openxmlformats.org/officeDocument/2006/relationships/hyperlink" Target="github.com" TargetMode="External"/><Relationship Id="rId29" Type="http://schemas.openxmlformats.org/officeDocument/2006/relationships/hyperlink" Target="chocolatey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lastic" TargetMode="External"/><Relationship Id="rId11" Type="http://schemas.openxmlformats.org/officeDocument/2006/relationships/hyperlink" Target="https://netfxharmonics.com/2015/11/learningelasticps" TargetMode="External"/><Relationship Id="rId24" Type="http://schemas.openxmlformats.org/officeDocument/2006/relationships/hyperlink" Target="https://searchcode.com/" TargetMode="External"/><Relationship Id="rId32" Type="http://schemas.openxmlformats.org/officeDocument/2006/relationships/hyperlink" Target="https://www.nuget.org/" TargetMode="External"/><Relationship Id="rId5" Type="http://schemas.openxmlformats.org/officeDocument/2006/relationships/hyperlink" Target="http://elasticsearch-cheatsheet.jolicode.com/" TargetMode="External"/><Relationship Id="rId15" Type="http://schemas.openxmlformats.org/officeDocument/2006/relationships/hyperlink" Target="https://azure.microsoft.com/en-us/documentation/templates" TargetMode="External"/><Relationship Id="rId23" Type="http://schemas.openxmlformats.org/officeDocument/2006/relationships/hyperlink" Target="https://dev.twitter.com/rest/public" TargetMode="External"/><Relationship Id="rId28" Type="http://schemas.openxmlformats.org/officeDocument/2006/relationships/hyperlink" Target="docker.com" TargetMode="External"/><Relationship Id="rId10" Type="http://schemas.openxmlformats.org/officeDocument/2006/relationships/hyperlink" Target="https://chrome.google.com/webstore/detail/sense-beta/lhjgkmllcaadmopgmanpapmpjgmfcfig?hl=en" TargetMode="External"/><Relationship Id="rId19" Type="http://schemas.openxmlformats.org/officeDocument/2006/relationships/hyperlink" Target="https://www.visualstudio.com/" TargetMode="External"/><Relationship Id="rId31" Type="http://schemas.openxmlformats.org/officeDocument/2006/relationships/hyperlink" Target="yeoman.io" TargetMode="External"/><Relationship Id="rId4" Type="http://schemas.openxmlformats.org/officeDocument/2006/relationships/hyperlink" Target="https://discuss.elastic.co/" TargetMode="External"/><Relationship Id="rId9" Type="http://schemas.openxmlformats.org/officeDocument/2006/relationships/hyperlink" Target="https://www.elastic.co/blog/timelion-timeline" TargetMode="External"/><Relationship Id="rId14" Type="http://schemas.openxmlformats.org/officeDocument/2006/relationships/hyperlink" Target="https://www.elastic.co/cloud" TargetMode="External"/><Relationship Id="rId22" Type="http://schemas.openxmlformats.org/officeDocument/2006/relationships/hyperlink" Target="https://www.flickr.com/" TargetMode="External"/><Relationship Id="rId27" Type="http://schemas.openxmlformats.org/officeDocument/2006/relationships/hyperlink" Target="https://www.microsoft.com/en-au/server-cloud/products/system-center-2016" TargetMode="External"/><Relationship Id="rId30" Type="http://schemas.openxmlformats.org/officeDocument/2006/relationships/hyperlink" Target="chef.io" TargetMode="External"/><Relationship Id="rId35" Type="http://schemas.openxmlformats.org/officeDocument/2006/relationships/hyperlink" Target="https://bower.io/" TargetMode="External"/><Relationship Id="rId8" Type="http://schemas.openxmlformats.org/officeDocument/2006/relationships/hyperlink" Target="https://www.elastic.co/products/kiban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3"/>
              </a:rPr>
              <a:t>github.com/</a:t>
            </a:r>
            <a:r>
              <a:rPr lang="en-AU" dirty="0" err="1" smtClean="0">
                <a:hlinkClick r:id="rId3"/>
              </a:rPr>
              <a:t>banban</a:t>
            </a:r>
            <a:r>
              <a:rPr lang="en-AU" dirty="0" smtClean="0">
                <a:hlinkClick r:id="rId3"/>
              </a:rPr>
              <a:t>/</a:t>
            </a:r>
            <a:r>
              <a:rPr lang="en-AU" dirty="0" err="1" smtClean="0">
                <a:hlinkClick r:id="rId3"/>
              </a:rPr>
              <a:t>OhMySearch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53597" y="4889640"/>
            <a:ext cx="2521559" cy="846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 Controllers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49919" y="1944242"/>
            <a:ext cx="8607020" cy="6802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Authentication &amp; Authorization </a:t>
            </a:r>
          </a:p>
          <a:p>
            <a:r>
              <a:rPr lang="en-AU" sz="1300" dirty="0" smtClean="0"/>
              <a:t>Session, Ticket,  Claim, OWIN, Basic, Kerberos, NTLM, API Secrets and Keys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Cortana Analytics, 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698349" y="843975"/>
            <a:ext cx="135858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Foursquare, </a:t>
            </a:r>
            <a:r>
              <a:rPr lang="en-AU" sz="1300" dirty="0"/>
              <a:t>Twitter, Flickr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r>
              <a:rPr lang="en-AU" dirty="0" smtClean="0"/>
              <a:t>,  </a:t>
            </a:r>
            <a:r>
              <a:rPr lang="en-AU" dirty="0" err="1" smtClean="0"/>
              <a:t>Redis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729235" y="4691201"/>
            <a:ext cx="2288853" cy="124533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u="sng" dirty="0" smtClean="0"/>
              <a:t>NEST </a:t>
            </a:r>
          </a:p>
          <a:p>
            <a:pPr algn="ctr"/>
            <a:r>
              <a:rPr lang="en-AU" sz="1400" dirty="0" err="1" smtClean="0"/>
              <a:t>Elasticsearch.Net</a:t>
            </a:r>
            <a:endParaRPr lang="en-AU" sz="1400" dirty="0" smtClean="0"/>
          </a:p>
          <a:p>
            <a:pPr algn="ctr"/>
            <a:r>
              <a:rPr lang="en-AU" sz="1400" dirty="0" smtClean="0"/>
              <a:t>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171141" y="3154236"/>
            <a:ext cx="3280229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Plugins (x-pack, </a:t>
            </a:r>
            <a:r>
              <a:rPr lang="en-AU" sz="1600" dirty="0" err="1" smtClean="0"/>
              <a:t>timelion</a:t>
            </a:r>
            <a:r>
              <a:rPr lang="en-AU" sz="1600" dirty="0"/>
              <a:t> </a:t>
            </a:r>
            <a:r>
              <a:rPr lang="en-AU" sz="1600" dirty="0" smtClean="0"/>
              <a:t>...)</a:t>
            </a:r>
            <a:endParaRPr lang="en-AU" sz="1600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11" y="6008204"/>
            <a:ext cx="727729" cy="72772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Bulk</a:t>
            </a:r>
            <a:endParaRPr lang="en-AU" sz="14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400" smtClean="0"/>
              <a:t>Call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72501" y="2541613"/>
            <a:ext cx="3277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address, postal code…</a:t>
            </a:r>
          </a:p>
          <a:p>
            <a:endParaRPr lang="en-AU" sz="1200" dirty="0" smtClean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find </a:t>
            </a:r>
            <a:r>
              <a:rPr lang="en-AU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trend, images…</a:t>
            </a:r>
            <a:endParaRPr lang="en-AU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endParaRPr lang="en-AU" sz="1200" dirty="0" smtClean="0"/>
          </a:p>
          <a:p>
            <a:r>
              <a:rPr lang="en-AU" sz="1200" dirty="0" smtClean="0"/>
              <a:t> </a:t>
            </a:r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coffee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&amp;v=20140806&amp;ll=-34.93727%2C138.57384&amp;query=coffee"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#find sushi 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$uri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"https://api.foursquare.com/v2/venues/search?client_id=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$env:Foursquare_ClientId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&amp;client_secret=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$env:Foursquare_ClientSecret</a:t>
            </a:r>
            <a:r>
              <a:rPr lang="fi-FI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&amp;v=20140806&amp;ll=40.7,-74&amp;query=sushi</a:t>
            </a:r>
            <a:r>
              <a:rPr lang="fi-FI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AU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AU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9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7" grpId="0" animBg="1"/>
      <p:bldP spid="10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842913" y="4806595"/>
            <a:ext cx="529286" cy="130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s://searchcode.com/static/searchcod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78" y="6267468"/>
            <a:ext cx="2066498" cy="4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5153469"/>
            <a:ext cx="40957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6115"/>
            <a:ext cx="3579597" cy="4238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  <a:r>
              <a:rPr lang="en-AU" sz="1400" dirty="0" smtClean="0"/>
              <a:t> – index name synonym used to merge, split or swap and hide from end user physical index names</a:t>
            </a:r>
          </a:p>
          <a:p>
            <a:r>
              <a:rPr lang="en-AU" dirty="0" smtClean="0"/>
              <a:t>_cat </a:t>
            </a:r>
            <a:r>
              <a:rPr lang="en-AU" sz="1400" dirty="0" smtClean="0"/>
              <a:t>– group of commands</a:t>
            </a:r>
          </a:p>
          <a:p>
            <a:r>
              <a:rPr lang="en-AU" dirty="0" smtClean="0"/>
              <a:t>_cluster –</a:t>
            </a:r>
            <a:r>
              <a:rPr lang="en-AU" sz="1400" dirty="0" smtClean="0"/>
              <a:t> collection of nodes</a:t>
            </a:r>
          </a:p>
          <a:p>
            <a:r>
              <a:rPr lang="en-AU" dirty="0"/>
              <a:t>_</a:t>
            </a:r>
            <a:r>
              <a:rPr lang="en-AU" dirty="0" smtClean="0"/>
              <a:t>explain - </a:t>
            </a:r>
            <a:r>
              <a:rPr lang="en-AU" sz="1400" dirty="0"/>
              <a:t>give useful feedback whether a document matches or didn’t match a specific query.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inside index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dirty="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</a:t>
            </a:r>
            <a:r>
              <a:rPr lang="en-AU" sz="1400" dirty="0" smtClean="0"/>
              <a:t> – statistics from specific levels</a:t>
            </a:r>
            <a:endParaRPr lang="en-AU" sz="1400" dirty="0"/>
          </a:p>
          <a:p>
            <a:r>
              <a:rPr lang="en-AU" dirty="0" smtClean="0"/>
              <a:t>?version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 smtClean="0"/>
              <a:t>_template – </a:t>
            </a:r>
            <a:r>
              <a:rPr lang="en-AU" sz="1400" dirty="0" smtClean="0"/>
              <a:t>predefined prototype of index or </a:t>
            </a:r>
            <a:r>
              <a:rPr lang="en-AU" dirty="0"/>
              <a:t>mapping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4559300" y="25346"/>
            <a:ext cx="3822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err="1" smtClean="0"/>
              <a:t>Json</a:t>
            </a:r>
            <a:r>
              <a:rPr lang="en-AU" sz="1600" b="1" dirty="0" smtClean="0"/>
              <a:t>: 		 </a:t>
            </a:r>
            <a:r>
              <a:rPr lang="en-AU" sz="1600" dirty="0" smtClean="0"/>
              <a:t>{a:1;b:2}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/>
              <a:t>DSL:            </a:t>
            </a:r>
            <a:r>
              <a:rPr lang="en-AU" sz="1600" dirty="0" smtClean="0"/>
              <a:t>.a(1).b(2)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/>
              <a:t>Object:	</a:t>
            </a:r>
            <a:r>
              <a:rPr lang="en-AU" sz="1600" dirty="0" err="1" smtClean="0"/>
              <a:t>obj.a</a:t>
            </a:r>
            <a:r>
              <a:rPr lang="en-AU" sz="1600" dirty="0" smtClean="0"/>
              <a:t> = 1; </a:t>
            </a:r>
            <a:r>
              <a:rPr lang="en-AU" sz="1600" dirty="0" err="1" smtClean="0"/>
              <a:t>obj.b</a:t>
            </a:r>
            <a:r>
              <a:rPr lang="en-AU" sz="1600" dirty="0" smtClean="0"/>
              <a:t> = 2;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850" y="4494990"/>
            <a:ext cx="3910776" cy="1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USER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5" y="697425"/>
            <a:ext cx="7470183" cy="6160576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Cross platform, cross browser</a:t>
            </a:r>
          </a:p>
          <a:p>
            <a:r>
              <a:rPr lang="en-AU" dirty="0" smtClean="0"/>
              <a:t>Discover</a:t>
            </a:r>
            <a:r>
              <a:rPr lang="en-AU" dirty="0"/>
              <a:t>, iterate, navigate, pin, </a:t>
            </a:r>
            <a:r>
              <a:rPr lang="en-AU" dirty="0" smtClean="0"/>
              <a:t>dashboard, map</a:t>
            </a:r>
            <a:endParaRPr lang="en-AU" dirty="0"/>
          </a:p>
          <a:p>
            <a:r>
              <a:rPr lang="en-AU" dirty="0" smtClean="0"/>
              <a:t>Type </a:t>
            </a:r>
            <a:r>
              <a:rPr lang="en-AU" dirty="0"/>
              <a:t>less, </a:t>
            </a:r>
            <a:r>
              <a:rPr lang="en-AU" dirty="0" smtClean="0"/>
              <a:t>take </a:t>
            </a:r>
            <a:r>
              <a:rPr lang="en-AU" dirty="0"/>
              <a:t>more *</a:t>
            </a:r>
          </a:p>
          <a:p>
            <a:pPr lvl="1"/>
            <a:r>
              <a:rPr lang="en-AU" dirty="0" smtClean="0"/>
              <a:t>Autocomplete, highlights, scope</a:t>
            </a:r>
          </a:p>
          <a:p>
            <a:pPr lvl="1"/>
            <a:r>
              <a:rPr lang="en-AU" dirty="0" smtClean="0"/>
              <a:t>Level </a:t>
            </a:r>
            <a:r>
              <a:rPr lang="en-AU" dirty="0"/>
              <a:t>of </a:t>
            </a:r>
            <a:r>
              <a:rPr lang="en-AU" dirty="0" smtClean="0"/>
              <a:t>confidence</a:t>
            </a:r>
            <a:endParaRPr lang="en-AU" dirty="0"/>
          </a:p>
          <a:p>
            <a:pPr lvl="2"/>
            <a:r>
              <a:rPr lang="en-AU" dirty="0"/>
              <a:t>I know what I need</a:t>
            </a:r>
          </a:p>
          <a:p>
            <a:pPr lvl="2"/>
            <a:r>
              <a:rPr lang="en-AU" dirty="0"/>
              <a:t>Not sure, help </a:t>
            </a:r>
            <a:r>
              <a:rPr lang="en-AU" dirty="0" smtClean="0"/>
              <a:t>me</a:t>
            </a:r>
          </a:p>
          <a:p>
            <a:pPr lvl="1"/>
            <a:r>
              <a:rPr lang="en-AU" dirty="0"/>
              <a:t>Cognitive </a:t>
            </a:r>
            <a:r>
              <a:rPr lang="en-AU" dirty="0" smtClean="0"/>
              <a:t>services</a:t>
            </a:r>
            <a:r>
              <a:rPr lang="en-AU" dirty="0"/>
              <a:t>: gestures, </a:t>
            </a:r>
            <a:r>
              <a:rPr lang="en-AU" dirty="0" smtClean="0"/>
              <a:t>speech, emotion, face recognitions</a:t>
            </a:r>
            <a:endParaRPr lang="en-AU" dirty="0"/>
          </a:p>
          <a:p>
            <a:r>
              <a:rPr lang="en-AU" dirty="0" smtClean="0"/>
              <a:t>Filtering and aggregations (ex. facets)</a:t>
            </a:r>
            <a:endParaRPr lang="en-AU" dirty="0"/>
          </a:p>
          <a:p>
            <a:pPr lvl="1"/>
            <a:r>
              <a:rPr lang="en-AU" dirty="0" smtClean="0"/>
              <a:t>Hierarchy (root </a:t>
            </a:r>
            <a:r>
              <a:rPr lang="en-AU" dirty="0"/>
              <a:t>-&gt; root\folder -&gt; root\folder\subfolder )</a:t>
            </a:r>
          </a:p>
          <a:p>
            <a:pPr lvl="1"/>
            <a:r>
              <a:rPr lang="en-AU" dirty="0" smtClean="0"/>
              <a:t>Date ranges (</a:t>
            </a:r>
            <a:r>
              <a:rPr lang="en-AU" dirty="0"/>
              <a:t>This Year, </a:t>
            </a:r>
            <a:r>
              <a:rPr lang="en-AU" dirty="0" smtClean="0"/>
              <a:t>2015, Last 7 Days, </a:t>
            </a:r>
            <a:r>
              <a:rPr lang="en-AU" dirty="0"/>
              <a:t>now+1h, now+1h+1m, now+1h/d, 2015-01-01||+1M/d</a:t>
            </a:r>
            <a:r>
              <a:rPr lang="en-AU" dirty="0" smtClean="0"/>
              <a:t>) **</a:t>
            </a:r>
            <a:endParaRPr lang="en-AU" dirty="0"/>
          </a:p>
          <a:p>
            <a:pPr lvl="1"/>
            <a:r>
              <a:rPr lang="en-AU" dirty="0" smtClean="0"/>
              <a:t>Attributes (Extension, Author</a:t>
            </a:r>
            <a:r>
              <a:rPr lang="en-AU" dirty="0"/>
              <a:t>, </a:t>
            </a:r>
            <a:r>
              <a:rPr lang="en-AU" dirty="0" smtClean="0"/>
              <a:t>EXIF, custom attributes)</a:t>
            </a:r>
          </a:p>
          <a:p>
            <a:pPr lvl="1"/>
            <a:r>
              <a:rPr lang="en-AU" dirty="0" smtClean="0"/>
              <a:t>Geo shapes (distance, intersections)</a:t>
            </a:r>
          </a:p>
          <a:p>
            <a:pPr lvl="1"/>
            <a:r>
              <a:rPr lang="en-AU" dirty="0" smtClean="0"/>
              <a:t>Morphology operators (AND NOT OR NEAR)</a:t>
            </a:r>
            <a:endParaRPr lang="en-AU" dirty="0"/>
          </a:p>
          <a:p>
            <a:r>
              <a:rPr lang="en-AU" dirty="0" smtClean="0"/>
              <a:t>Analysis and plugins</a:t>
            </a:r>
          </a:p>
          <a:p>
            <a:pPr lvl="1"/>
            <a:r>
              <a:rPr lang="en-AU" dirty="0" smtClean="0"/>
              <a:t>Fuzzy</a:t>
            </a:r>
            <a:r>
              <a:rPr lang="en-AU" dirty="0"/>
              <a:t>, </a:t>
            </a:r>
            <a:r>
              <a:rPr lang="en-AU" dirty="0" smtClean="0"/>
              <a:t>MLT </a:t>
            </a:r>
            <a:r>
              <a:rPr lang="en-AU" dirty="0"/>
              <a:t>similarity</a:t>
            </a:r>
            <a:r>
              <a:rPr lang="en-AU" dirty="0" smtClean="0"/>
              <a:t>, phonetic, stop words</a:t>
            </a:r>
            <a:endParaRPr lang="en-AU" dirty="0"/>
          </a:p>
          <a:p>
            <a:pPr lvl="1"/>
            <a:r>
              <a:rPr lang="en-AU" dirty="0" err="1" smtClean="0"/>
              <a:t>Multy</a:t>
            </a:r>
            <a:r>
              <a:rPr lang="en-AU" dirty="0" smtClean="0"/>
              <a:t>-language </a:t>
            </a:r>
            <a:r>
              <a:rPr lang="en-AU" dirty="0"/>
              <a:t>and </a:t>
            </a:r>
            <a:r>
              <a:rPr lang="en-AU" dirty="0" smtClean="0"/>
              <a:t>Unicode support</a:t>
            </a:r>
          </a:p>
          <a:p>
            <a:pPr lvl="1"/>
            <a:r>
              <a:rPr lang="en-AU" dirty="0" smtClean="0"/>
              <a:t>Query history, percolating, boosting</a:t>
            </a:r>
          </a:p>
          <a:p>
            <a:r>
              <a:rPr lang="en-AU" dirty="0" smtClean="0"/>
              <a:t>Layouts and styles</a:t>
            </a:r>
            <a:endParaRPr lang="en-AU" dirty="0"/>
          </a:p>
          <a:p>
            <a:pPr lvl="1"/>
            <a:r>
              <a:rPr lang="en-AU" dirty="0"/>
              <a:t>SPA vs MPA, paging, scrolling, form </a:t>
            </a:r>
            <a:r>
              <a:rPr lang="en-AU" dirty="0" smtClean="0"/>
              <a:t>factor, bootstrap, CSS options</a:t>
            </a:r>
            <a:endParaRPr lang="en-AU" dirty="0">
              <a:hlinkClick r:id="rId3"/>
            </a:endParaRPr>
          </a:p>
          <a:p>
            <a:r>
              <a:rPr lang="en-AU" dirty="0" smtClean="0"/>
              <a:t>Integrated search </a:t>
            </a:r>
            <a:r>
              <a:rPr lang="en-AU" dirty="0"/>
              <a:t>(SSRS, SharePoint, ERP, </a:t>
            </a:r>
            <a:r>
              <a:rPr lang="en-AU" dirty="0" smtClean="0"/>
              <a:t>Social)</a:t>
            </a:r>
          </a:p>
          <a:p>
            <a:pPr lvl="1"/>
            <a:r>
              <a:rPr lang="en-AU" dirty="0" smtClean="0"/>
              <a:t>API controllers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78" y="2909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2849753"/>
            <a:ext cx="4003085" cy="28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219" y="5891846"/>
            <a:ext cx="3930193" cy="9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3" y="0"/>
            <a:ext cx="4999018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1" y="914400"/>
            <a:ext cx="11561743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</a:t>
            </a:r>
            <a:r>
              <a:rPr lang="en-AU" sz="2200" dirty="0" smtClean="0"/>
              <a:t>clustering, packaging)</a:t>
            </a:r>
            <a:endParaRPr lang="en-AU" sz="2200" dirty="0"/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</a:t>
            </a:r>
            <a:r>
              <a:rPr lang="en-AU" sz="2200" dirty="0" smtClean="0"/>
              <a:t>files/folders (~temp.doc, /archive/, /old/)</a:t>
            </a:r>
            <a:endParaRPr lang="en-AU" sz="2200" dirty="0"/>
          </a:p>
          <a:p>
            <a:r>
              <a:rPr lang="en-AU" sz="2200" dirty="0"/>
              <a:t>Check if </a:t>
            </a:r>
            <a:r>
              <a:rPr lang="en-AU" sz="2200" dirty="0" smtClean="0"/>
              <a:t>file/folder </a:t>
            </a:r>
            <a:r>
              <a:rPr lang="en-AU" sz="2200" dirty="0"/>
              <a:t>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Avoid dynamic type mapping where it is possible. Same name field must have the same </a:t>
            </a:r>
            <a:r>
              <a:rPr lang="en-AU" sz="2200" dirty="0"/>
              <a:t>data type across </a:t>
            </a:r>
            <a:r>
              <a:rPr lang="en-AU" sz="2200" dirty="0" smtClean="0"/>
              <a:t>all types in index **</a:t>
            </a:r>
          </a:p>
          <a:p>
            <a:r>
              <a:rPr lang="en-AU" sz="2200" dirty="0" smtClean="0"/>
              <a:t>Add by batch, but replace the whole document - do not update each field</a:t>
            </a:r>
          </a:p>
          <a:p>
            <a:r>
              <a:rPr lang="en-AU" sz="2200" dirty="0"/>
              <a:t>Activate geotags on </a:t>
            </a:r>
            <a:r>
              <a:rPr lang="en-AU" sz="2200" dirty="0" smtClean="0"/>
              <a:t>your phone camera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endParaRPr lang="en-AU" sz="2200" dirty="0"/>
          </a:p>
        </p:txBody>
      </p:sp>
      <p:pic>
        <p:nvPicPr>
          <p:cNvPr id="2050" name="Picture 2" descr="http://cdn.business2community.com/wp-content/uploads/2012/11/socialmediamistakes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1" y="0"/>
            <a:ext cx="244001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 smtClean="0"/>
              <a:t>Document id, query id and history for analysis *</a:t>
            </a:r>
          </a:p>
          <a:p>
            <a:pPr lvl="1"/>
            <a:r>
              <a:rPr lang="en-AU" sz="2400" dirty="0" smtClean="0"/>
              <a:t>Rank and aggregate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</a:t>
            </a:r>
            <a:r>
              <a:rPr lang="en-AU" sz="2400" dirty="0" smtClean="0"/>
              <a:t>or </a:t>
            </a:r>
            <a:r>
              <a:rPr lang="en-AU" sz="2400" dirty="0"/>
              <a:t>changed </a:t>
            </a:r>
            <a:r>
              <a:rPr lang="en-AU" sz="2400" dirty="0" smtClean="0"/>
              <a:t>content</a:t>
            </a:r>
            <a:endParaRPr lang="en-AU" sz="2400" dirty="0"/>
          </a:p>
          <a:p>
            <a:pPr lvl="1"/>
            <a:r>
              <a:rPr lang="en-AU" sz="2400" dirty="0" smtClean="0"/>
              <a:t>Protect </a:t>
            </a:r>
            <a:r>
              <a:rPr lang="en-AU" sz="2400" dirty="0"/>
              <a:t>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information to 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from one system, embed to another</a:t>
            </a:r>
          </a:p>
          <a:p>
            <a:pPr lvl="1"/>
            <a:r>
              <a:rPr lang="en-AU" sz="2400" dirty="0" smtClean="0"/>
              <a:t>Packaging and scaffolding: System </a:t>
            </a:r>
            <a:r>
              <a:rPr lang="en-AU" sz="2400" dirty="0" err="1" smtClean="0"/>
              <a:t>Center</a:t>
            </a:r>
            <a:r>
              <a:rPr lang="en-AU" sz="2400" dirty="0" smtClean="0"/>
              <a:t>, Docker, Chocolatey, Chef, Yeoman, </a:t>
            </a:r>
            <a:r>
              <a:rPr lang="en-AU" sz="2400" dirty="0" err="1" smtClean="0"/>
              <a:t>NuGet</a:t>
            </a:r>
            <a:r>
              <a:rPr lang="en-AU" sz="2400" dirty="0" smtClean="0"/>
              <a:t>, Bower, NPM Gulp, Node.js</a:t>
            </a:r>
          </a:p>
          <a:p>
            <a:pPr lvl="1"/>
            <a:r>
              <a:rPr lang="en-AU" sz="2400" dirty="0" smtClean="0"/>
              <a:t>Process tenants’ content and monetize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26" y="194598"/>
            <a:ext cx="2549786" cy="3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>
            <a:normAutofit/>
          </a:bodyPr>
          <a:lstStyle/>
          <a:p>
            <a:r>
              <a:rPr lang="en-AU" dirty="0" smtClean="0"/>
              <a:t>Back End</a:t>
            </a:r>
          </a:p>
          <a:p>
            <a:pPr lvl="1"/>
            <a:r>
              <a:rPr lang="en-AU" dirty="0" smtClean="0"/>
              <a:t>PowerShell </a:t>
            </a:r>
            <a:r>
              <a:rPr lang="en-AU" dirty="0"/>
              <a:t>in-house </a:t>
            </a:r>
            <a:r>
              <a:rPr lang="en-AU" dirty="0" smtClean="0">
                <a:hlinkClick r:id="rId2"/>
              </a:rPr>
              <a:t>scripts</a:t>
            </a:r>
            <a:r>
              <a:rPr lang="en-AU" dirty="0" smtClean="0"/>
              <a:t> </a:t>
            </a:r>
            <a:r>
              <a:rPr lang="en-AU" dirty="0"/>
              <a:t>+ </a:t>
            </a:r>
            <a:r>
              <a:rPr lang="en-AU" dirty="0" smtClean="0"/>
              <a:t>community modules </a:t>
            </a:r>
            <a:r>
              <a:rPr lang="en-AU" dirty="0"/>
              <a:t>(</a:t>
            </a:r>
            <a:r>
              <a:rPr lang="en-AU" dirty="0" smtClean="0">
                <a:hlinkClick r:id="rId3"/>
              </a:rPr>
              <a:t>Image</a:t>
            </a:r>
            <a:r>
              <a:rPr lang="en-AU" dirty="0" smtClean="0"/>
              <a:t>, </a:t>
            </a:r>
            <a:r>
              <a:rPr lang="en-AU" dirty="0"/>
              <a:t>etc.)</a:t>
            </a:r>
          </a:p>
          <a:p>
            <a:pPr lvl="1"/>
            <a:r>
              <a:rPr lang="en-AU" dirty="0" smtClean="0"/>
              <a:t>Text transformations</a:t>
            </a:r>
            <a:endParaRPr lang="en-AU" dirty="0" smtClean="0">
              <a:hlinkClick r:id="rId4"/>
            </a:endParaRPr>
          </a:p>
          <a:p>
            <a:pPr lvl="2"/>
            <a:r>
              <a:rPr lang="en-AU" dirty="0" smtClean="0">
                <a:hlinkClick r:id="rId4"/>
              </a:rPr>
              <a:t>Microsoft </a:t>
            </a:r>
            <a:r>
              <a:rPr lang="en-AU" dirty="0">
                <a:hlinkClick r:id="rId4"/>
              </a:rPr>
              <a:t>Office Compatibility Pack for Word, Excel, and PowerPoint File Formats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Microsoft Office Compatibility Pack (SP3</a:t>
            </a:r>
            <a:r>
              <a:rPr lang="en-AU" dirty="0" smtClean="0">
                <a:hlinkClick r:id="rId5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6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7"/>
              </a:rPr>
              <a:t>b2xtranslator</a:t>
            </a:r>
            <a:endParaRPr lang="en-AU" dirty="0"/>
          </a:p>
          <a:p>
            <a:pPr lvl="2"/>
            <a:r>
              <a:rPr lang="en-AU" dirty="0">
                <a:hlinkClick r:id="rId8"/>
              </a:rPr>
              <a:t>Microsoft Open XML SDK (</a:t>
            </a:r>
            <a:r>
              <a:rPr lang="en-AU" dirty="0" smtClean="0">
                <a:hlinkClick r:id="rId8"/>
              </a:rPr>
              <a:t>v2.5+)</a:t>
            </a:r>
            <a:endParaRPr lang="en-AU" dirty="0">
              <a:hlinkClick r:id="rId9"/>
            </a:endParaRPr>
          </a:p>
          <a:p>
            <a:pPr lvl="2"/>
            <a:r>
              <a:rPr lang="en-AU" dirty="0" err="1" smtClean="0">
                <a:hlinkClick r:id="rId10"/>
              </a:rPr>
              <a:t>Itextsharp</a:t>
            </a:r>
            <a:endParaRPr lang="en-AU" dirty="0" smtClean="0"/>
          </a:p>
          <a:p>
            <a:pPr lvl="1"/>
            <a:r>
              <a:rPr lang="en-AU" dirty="0" smtClean="0"/>
              <a:t>Image transformations</a:t>
            </a:r>
            <a:endParaRPr lang="en-AU" dirty="0" smtClean="0">
              <a:hlinkClick r:id="rId11"/>
            </a:endParaRPr>
          </a:p>
          <a:p>
            <a:pPr lvl="2"/>
            <a:r>
              <a:rPr lang="en-AU" dirty="0" smtClean="0">
                <a:hlinkClick r:id="rId11"/>
              </a:rPr>
              <a:t>Image </a:t>
            </a:r>
            <a:r>
              <a:rPr lang="en-AU" dirty="0" err="1">
                <a:hlinkClick r:id="rId11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2"/>
              </a:rPr>
              <a:t>GPL </a:t>
            </a:r>
            <a:r>
              <a:rPr lang="en-AU" dirty="0" err="1" smtClean="0">
                <a:hlinkClick r:id="rId12"/>
              </a:rPr>
              <a:t>Ghostscript</a:t>
            </a:r>
            <a:r>
              <a:rPr lang="en-AU" dirty="0" smtClean="0"/>
              <a:t>, </a:t>
            </a:r>
            <a:r>
              <a:rPr lang="en-AU" dirty="0" err="1" smtClean="0">
                <a:hlinkClick r:id="rId13"/>
              </a:rPr>
              <a:t>Inkscape</a:t>
            </a:r>
            <a:endParaRPr lang="en-AU" dirty="0"/>
          </a:p>
          <a:p>
            <a:pPr lvl="1"/>
            <a:r>
              <a:rPr lang="en-AU" dirty="0" smtClean="0"/>
              <a:t>Recognition</a:t>
            </a:r>
            <a:endParaRPr lang="en-AU" dirty="0" smtClean="0">
              <a:hlinkClick r:id="rId14"/>
            </a:endParaRPr>
          </a:p>
          <a:p>
            <a:pPr lvl="2"/>
            <a:r>
              <a:rPr lang="en-AU" dirty="0" smtClean="0">
                <a:hlinkClick r:id="rId14"/>
              </a:rPr>
              <a:t>Tesseract OCR(v3.02)</a:t>
            </a:r>
            <a:r>
              <a:rPr lang="en-AU" dirty="0" smtClean="0"/>
              <a:t> &amp; </a:t>
            </a:r>
            <a:r>
              <a:rPr lang="en-AU" dirty="0" err="1" smtClean="0">
                <a:hlinkClick r:id="rId15"/>
              </a:rPr>
              <a:t>Leptonica</a:t>
            </a:r>
            <a:endParaRPr lang="en-AU" dirty="0"/>
          </a:p>
          <a:p>
            <a:pPr lvl="2"/>
            <a:r>
              <a:rPr lang="en-AU" dirty="0" smtClean="0">
                <a:hlinkClick r:id="rId16"/>
              </a:rPr>
              <a:t>Microsoft Cognitive </a:t>
            </a:r>
            <a:r>
              <a:rPr lang="en-AU" dirty="0">
                <a:hlinkClick r:id="rId16"/>
              </a:rPr>
              <a:t>services</a:t>
            </a:r>
            <a:endParaRPr lang="en-AU" dirty="0"/>
          </a:p>
          <a:p>
            <a:pPr lvl="1"/>
            <a:r>
              <a:rPr lang="en-AU" dirty="0" smtClean="0"/>
              <a:t>Search</a:t>
            </a:r>
            <a:endParaRPr lang="en-AU" dirty="0" smtClean="0">
              <a:hlinkClick r:id="rId17"/>
            </a:endParaRPr>
          </a:p>
          <a:p>
            <a:pPr lvl="2"/>
            <a:r>
              <a:rPr lang="en-AU" dirty="0" smtClean="0">
                <a:hlinkClick r:id="rId17"/>
              </a:rPr>
              <a:t>Elastic Search</a:t>
            </a:r>
            <a:r>
              <a:rPr lang="en-AU" dirty="0" smtClean="0"/>
              <a:t> (v5.0), </a:t>
            </a:r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x-Pack, other plugins</a:t>
            </a:r>
          </a:p>
          <a:p>
            <a:pPr lvl="2"/>
            <a:r>
              <a:rPr lang="en-AU" dirty="0" smtClean="0">
                <a:hlinkClick r:id="rId18"/>
              </a:rPr>
              <a:t>Java 8 JDK or JRE 1.8.0_73+</a:t>
            </a:r>
            <a:endParaRPr lang="en-AU" dirty="0" smtClean="0"/>
          </a:p>
          <a:p>
            <a:pPr lvl="2"/>
            <a:r>
              <a:rPr lang="en-AU" dirty="0"/>
              <a:t>SQL Server 2014+ &amp; Full Text Search &amp; Semantic Similarity &amp; </a:t>
            </a:r>
            <a:r>
              <a:rPr lang="en-AU" dirty="0">
                <a:hlinkClick r:id="rId19"/>
              </a:rPr>
              <a:t>Microsoft Filter Pack (2.0)</a:t>
            </a:r>
            <a:endParaRPr lang="en-AU" dirty="0">
              <a:hlinkClick r:id="rId11"/>
            </a:endParaRPr>
          </a:p>
          <a:p>
            <a:r>
              <a:rPr lang="en-AU" dirty="0" smtClean="0"/>
              <a:t>Front End</a:t>
            </a:r>
            <a:endParaRPr lang="en-AU" dirty="0" smtClean="0">
              <a:hlinkClick r:id="rId20"/>
            </a:endParaRPr>
          </a:p>
          <a:p>
            <a:pPr marL="274320" lvl="1" indent="0">
              <a:buNone/>
            </a:pPr>
            <a:r>
              <a:rPr lang="en-AU" dirty="0" err="1" smtClean="0">
                <a:hlinkClick r:id="rId20"/>
              </a:rPr>
              <a:t>Asp.Net</a:t>
            </a:r>
            <a:r>
              <a:rPr lang="en-AU" dirty="0" smtClean="0">
                <a:hlinkClick r:id="rId20"/>
              </a:rPr>
              <a:t> Core</a:t>
            </a:r>
            <a:r>
              <a:rPr lang="en-AU" dirty="0" smtClean="0"/>
              <a:t>, </a:t>
            </a:r>
            <a:r>
              <a:rPr lang="en-AU" dirty="0">
                <a:hlinkClick r:id="rId21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22"/>
              </a:rPr>
              <a:t>Bootswatch</a:t>
            </a:r>
            <a:r>
              <a:rPr lang="en-AU" dirty="0" smtClean="0"/>
              <a:t>, </a:t>
            </a:r>
            <a:r>
              <a:rPr lang="en-AU" dirty="0">
                <a:hlinkClick r:id="rId23"/>
              </a:rPr>
              <a:t>jQuery</a:t>
            </a:r>
            <a:r>
              <a:rPr lang="en-AU" dirty="0"/>
              <a:t>, </a:t>
            </a:r>
            <a:r>
              <a:rPr lang="en-AU" dirty="0" smtClean="0">
                <a:hlinkClick r:id="rId24" action="ppaction://hlinkfile"/>
              </a:rPr>
              <a:t>D3</a:t>
            </a:r>
            <a:r>
              <a:rPr lang="en-AU" dirty="0" smtClean="0"/>
              <a:t>, </a:t>
            </a:r>
            <a:r>
              <a:rPr lang="en-AU" dirty="0" smtClean="0">
                <a:hlinkClick r:id="rId25"/>
              </a:rPr>
              <a:t>Chart.js</a:t>
            </a:r>
            <a:r>
              <a:rPr lang="en-AU" dirty="0" smtClean="0"/>
              <a:t>, </a:t>
            </a:r>
            <a:r>
              <a:rPr lang="en-AU" dirty="0" smtClean="0">
                <a:hlinkClick r:id="rId26"/>
              </a:rPr>
              <a:t>LESS</a:t>
            </a:r>
            <a:r>
              <a:rPr lang="en-AU" dirty="0" smtClean="0"/>
              <a:t> and more…</a:t>
            </a:r>
            <a:endParaRPr lang="en-AU" dirty="0"/>
          </a:p>
          <a:p>
            <a:pPr marL="274320" lvl="1" indent="0">
              <a:buNone/>
            </a:pPr>
            <a:endParaRPr lang="en-AU" dirty="0" smtClean="0"/>
          </a:p>
        </p:txBody>
      </p:sp>
      <p:pic>
        <p:nvPicPr>
          <p:cNvPr id="1026" name="Picture 2" descr="https://blog.rootshell.be/wp-content/uploads/2014/03/dependencie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760021"/>
            <a:ext cx="20764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0876787" cy="551400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ES documentation, forum, cheat sheets</a:t>
            </a:r>
          </a:p>
          <a:p>
            <a:pPr lvl="1"/>
            <a:r>
              <a:rPr lang="en-AU" dirty="0" smtClean="0">
                <a:hlinkClick r:id="rId3"/>
              </a:rPr>
              <a:t>elastic.co/guide</a:t>
            </a:r>
            <a:r>
              <a:rPr lang="en-AU" dirty="0" smtClean="0"/>
              <a:t>, </a:t>
            </a:r>
            <a:r>
              <a:rPr lang="en-AU" dirty="0" smtClean="0">
                <a:hlinkClick r:id="rId4"/>
              </a:rPr>
              <a:t>discuss.elastic.co</a:t>
            </a:r>
            <a:r>
              <a:rPr lang="en-AU" dirty="0" smtClean="0"/>
              <a:t>, </a:t>
            </a:r>
            <a:r>
              <a:rPr lang="en-AU" dirty="0">
                <a:hlinkClick r:id="rId5"/>
              </a:rPr>
              <a:t>cheat </a:t>
            </a:r>
            <a:r>
              <a:rPr lang="en-AU" dirty="0" smtClean="0">
                <a:hlinkClick r:id="rId5"/>
              </a:rPr>
              <a:t>sheet</a:t>
            </a:r>
            <a:r>
              <a:rPr lang="en-AU" dirty="0"/>
              <a:t>, </a:t>
            </a:r>
            <a:r>
              <a:rPr lang="en-AU" dirty="0" smtClean="0">
                <a:hlinkClick r:id="rId6"/>
              </a:rPr>
              <a:t>twitter.com/elastic</a:t>
            </a:r>
            <a:endParaRPr lang="en-AU" dirty="0"/>
          </a:p>
          <a:p>
            <a:r>
              <a:rPr lang="en-AU" dirty="0" smtClean="0"/>
              <a:t>ES clients and plugins</a:t>
            </a:r>
          </a:p>
          <a:p>
            <a:pPr lvl="1"/>
            <a:r>
              <a:rPr lang="en-AU" dirty="0" err="1" smtClean="0">
                <a:hlinkClick r:id="rId7"/>
              </a:rPr>
              <a:t>.Net</a:t>
            </a:r>
            <a:r>
              <a:rPr lang="en-AU" dirty="0" smtClean="0">
                <a:hlinkClick r:id="rId7"/>
              </a:rPr>
              <a:t> Client</a:t>
            </a:r>
            <a:r>
              <a:rPr lang="en-AU" dirty="0" smtClean="0"/>
              <a:t>, </a:t>
            </a:r>
            <a:r>
              <a:rPr lang="en-AU" dirty="0" err="1" smtClean="0">
                <a:hlinkClick r:id="rId8"/>
              </a:rPr>
              <a:t>Kibana</a:t>
            </a:r>
            <a:r>
              <a:rPr lang="en-AU" dirty="0" smtClean="0"/>
              <a:t>, </a:t>
            </a:r>
            <a:r>
              <a:rPr lang="en-AU" dirty="0" err="1" smtClean="0">
                <a:hlinkClick r:id="rId9"/>
              </a:rPr>
              <a:t>Timelion</a:t>
            </a:r>
            <a:r>
              <a:rPr lang="en-AU" dirty="0" smtClean="0"/>
              <a:t>, </a:t>
            </a:r>
            <a:r>
              <a:rPr lang="en-AU" dirty="0">
                <a:hlinkClick r:id="rId10"/>
              </a:rPr>
              <a:t>Sense Google Chrome add </a:t>
            </a:r>
            <a:r>
              <a:rPr lang="en-AU" dirty="0" smtClean="0">
                <a:hlinkClick r:id="rId10"/>
              </a:rPr>
              <a:t>in</a:t>
            </a:r>
            <a:r>
              <a:rPr lang="en-AU" dirty="0" smtClean="0"/>
              <a:t>, </a:t>
            </a:r>
            <a:r>
              <a:rPr lang="en-AU" dirty="0" smtClean="0">
                <a:hlinkClick r:id="rId11"/>
              </a:rPr>
              <a:t>PowerShell example</a:t>
            </a:r>
            <a:endParaRPr lang="en-AU" dirty="0"/>
          </a:p>
          <a:p>
            <a:r>
              <a:rPr lang="en-AU" dirty="0"/>
              <a:t>ES </a:t>
            </a:r>
            <a:r>
              <a:rPr lang="en-AU" dirty="0" smtClean="0"/>
              <a:t>vs Others</a:t>
            </a:r>
          </a:p>
          <a:p>
            <a:pPr lvl="1"/>
            <a:r>
              <a:rPr lang="en-AU" dirty="0" err="1" smtClean="0">
                <a:hlinkClick r:id="rId12"/>
              </a:rPr>
              <a:t>Solr</a:t>
            </a:r>
            <a:r>
              <a:rPr lang="en-AU" dirty="0" smtClean="0">
                <a:hlinkClick r:id="rId12"/>
              </a:rPr>
              <a:t> vs </a:t>
            </a:r>
            <a:r>
              <a:rPr lang="en-AU" dirty="0" err="1" smtClean="0">
                <a:hlinkClick r:id="rId12"/>
              </a:rPr>
              <a:t>Elasticsearch</a:t>
            </a:r>
            <a:endParaRPr lang="en-AU" dirty="0" smtClean="0"/>
          </a:p>
          <a:p>
            <a:pPr lvl="1"/>
            <a:r>
              <a:rPr lang="en-AU" dirty="0" smtClean="0">
                <a:hlinkClick r:id="rId13"/>
              </a:rPr>
              <a:t>Elastic vs </a:t>
            </a:r>
            <a:r>
              <a:rPr lang="en-AU" dirty="0" err="1" smtClean="0">
                <a:hlinkClick r:id="rId13"/>
              </a:rPr>
              <a:t>MongoDV</a:t>
            </a:r>
            <a:r>
              <a:rPr lang="en-AU" dirty="0" smtClean="0">
                <a:hlinkClick r:id="rId13"/>
              </a:rPr>
              <a:t> vs </a:t>
            </a:r>
            <a:r>
              <a:rPr lang="en-AU" dirty="0" err="1" smtClean="0">
                <a:hlinkClick r:id="rId13"/>
              </a:rPr>
              <a:t>Solr</a:t>
            </a:r>
            <a:endParaRPr lang="en-AU" dirty="0" smtClean="0"/>
          </a:p>
          <a:p>
            <a:r>
              <a:rPr lang="en-AU" dirty="0"/>
              <a:t>Cloud solutions</a:t>
            </a:r>
          </a:p>
          <a:p>
            <a:pPr lvl="1"/>
            <a:r>
              <a:rPr lang="en-AU" dirty="0">
                <a:hlinkClick r:id="rId14"/>
              </a:rPr>
              <a:t>Elastic </a:t>
            </a:r>
            <a:r>
              <a:rPr lang="en-AU" dirty="0" smtClean="0">
                <a:hlinkClick r:id="rId14"/>
              </a:rPr>
              <a:t>Cloud</a:t>
            </a:r>
            <a:r>
              <a:rPr lang="en-AU" dirty="0" smtClean="0"/>
              <a:t> *</a:t>
            </a:r>
            <a:endParaRPr lang="en-AU" dirty="0"/>
          </a:p>
          <a:p>
            <a:pPr lvl="1"/>
            <a:r>
              <a:rPr lang="en-AU" dirty="0">
                <a:hlinkClick r:id="rId15"/>
              </a:rPr>
              <a:t>Azure </a:t>
            </a:r>
            <a:r>
              <a:rPr lang="en-AU" dirty="0" err="1">
                <a:hlinkClick r:id="rId15"/>
              </a:rPr>
              <a:t>Quickstart</a:t>
            </a:r>
            <a:r>
              <a:rPr lang="en-AU" dirty="0">
                <a:hlinkClick r:id="rId15"/>
              </a:rPr>
              <a:t> Templates</a:t>
            </a:r>
            <a:r>
              <a:rPr lang="en-AU" dirty="0"/>
              <a:t> (find elastic templates), </a:t>
            </a:r>
            <a:r>
              <a:rPr lang="en-AU" dirty="0">
                <a:hlinkClick r:id="rId16"/>
              </a:rPr>
              <a:t>Cortana Intelligence Suite</a:t>
            </a:r>
            <a:r>
              <a:rPr lang="en-AU" dirty="0"/>
              <a:t>, </a:t>
            </a:r>
            <a:r>
              <a:rPr lang="en-AU" dirty="0">
                <a:hlinkClick r:id="rId17"/>
              </a:rPr>
              <a:t>Azure Search</a:t>
            </a:r>
            <a:endParaRPr lang="en-AU" dirty="0"/>
          </a:p>
          <a:p>
            <a:r>
              <a:rPr lang="en-AU" dirty="0" smtClean="0"/>
              <a:t>Development: </a:t>
            </a:r>
          </a:p>
          <a:p>
            <a:pPr lvl="1"/>
            <a:r>
              <a:rPr lang="en-AU" dirty="0" err="1" smtClean="0">
                <a:hlinkClick r:id="rId18"/>
              </a:rPr>
              <a:t>ASP.Net</a:t>
            </a:r>
            <a:r>
              <a:rPr lang="en-AU" dirty="0" smtClean="0">
                <a:hlinkClick r:id="rId18"/>
              </a:rPr>
              <a:t> Core RC2</a:t>
            </a:r>
            <a:r>
              <a:rPr lang="en-AU" dirty="0" smtClean="0"/>
              <a:t>**,  </a:t>
            </a:r>
            <a:r>
              <a:rPr lang="en-AU" dirty="0" smtClean="0">
                <a:hlinkClick r:id="rId19"/>
              </a:rPr>
              <a:t>VisualStudio.com</a:t>
            </a:r>
            <a:r>
              <a:rPr lang="en-AU" dirty="0" smtClean="0"/>
              <a:t> </a:t>
            </a:r>
            <a:r>
              <a:rPr lang="en-AU" dirty="0"/>
              <a:t>, </a:t>
            </a:r>
            <a:r>
              <a:rPr lang="en-AU" dirty="0">
                <a:hlinkClick r:id="rId20" action="ppaction://hlinkfile"/>
              </a:rPr>
              <a:t>GitHub.com</a:t>
            </a:r>
            <a:endParaRPr lang="en-AU" dirty="0" smtClean="0"/>
          </a:p>
          <a:p>
            <a:r>
              <a:rPr lang="en-AU" dirty="0" smtClean="0"/>
              <a:t>Other APIs </a:t>
            </a:r>
            <a:r>
              <a:rPr lang="en-AU" smtClean="0"/>
              <a:t>and code engines</a:t>
            </a:r>
            <a:endParaRPr lang="en-AU" dirty="0" smtClean="0"/>
          </a:p>
          <a:p>
            <a:pPr lvl="1"/>
            <a:r>
              <a:rPr lang="en-AU" dirty="0" smtClean="0">
                <a:hlinkClick r:id="rId21"/>
              </a:rPr>
              <a:t>Foursquare.com</a:t>
            </a:r>
            <a:r>
              <a:rPr lang="en-AU" dirty="0" smtClean="0"/>
              <a:t>, </a:t>
            </a:r>
            <a:r>
              <a:rPr lang="en-AU" dirty="0" smtClean="0">
                <a:hlinkClick r:id="rId22"/>
              </a:rPr>
              <a:t>Flickr.com</a:t>
            </a:r>
            <a:r>
              <a:rPr lang="en-AU" dirty="0" smtClean="0"/>
              <a:t>, </a:t>
            </a:r>
            <a:r>
              <a:rPr lang="en-AU" dirty="0" smtClean="0">
                <a:hlinkClick r:id="rId23"/>
              </a:rPr>
              <a:t>Twitter.com</a:t>
            </a:r>
            <a:r>
              <a:rPr lang="en-AU" dirty="0" smtClean="0"/>
              <a:t>, </a:t>
            </a:r>
            <a:r>
              <a:rPr lang="en-AU" dirty="0" smtClean="0">
                <a:hlinkClick r:id="rId24"/>
              </a:rPr>
              <a:t>Search Code</a:t>
            </a:r>
            <a:r>
              <a:rPr lang="en-AU" dirty="0" smtClean="0"/>
              <a:t>, </a:t>
            </a:r>
            <a:r>
              <a:rPr lang="en-AU" dirty="0" smtClean="0">
                <a:hlinkClick r:id="rId25"/>
              </a:rPr>
              <a:t>Go Search packages</a:t>
            </a:r>
            <a:r>
              <a:rPr lang="en-AU" dirty="0" smtClean="0"/>
              <a:t>, </a:t>
            </a:r>
            <a:r>
              <a:rPr lang="en-AU" dirty="0" smtClean="0">
                <a:hlinkClick r:id="rId26"/>
              </a:rPr>
              <a:t>Code Galaxies</a:t>
            </a:r>
            <a:endParaRPr lang="en-AU" dirty="0"/>
          </a:p>
          <a:p>
            <a:r>
              <a:rPr lang="en-AU" dirty="0" smtClean="0"/>
              <a:t>Packaging </a:t>
            </a:r>
            <a:r>
              <a:rPr lang="en-AU" dirty="0"/>
              <a:t>and scaffolding</a:t>
            </a:r>
            <a:endParaRPr lang="en-AU" dirty="0" smtClean="0"/>
          </a:p>
          <a:p>
            <a:pPr lvl="1"/>
            <a:r>
              <a:rPr lang="en-AU" dirty="0">
                <a:hlinkClick r:id="rId27"/>
              </a:rPr>
              <a:t>System </a:t>
            </a:r>
            <a:r>
              <a:rPr lang="en-AU" dirty="0" err="1">
                <a:hlinkClick r:id="rId27"/>
              </a:rPr>
              <a:t>Center</a:t>
            </a:r>
            <a:r>
              <a:rPr lang="en-AU" dirty="0"/>
              <a:t>, </a:t>
            </a:r>
            <a:r>
              <a:rPr lang="en-AU" dirty="0" smtClean="0">
                <a:hlinkClick r:id="rId28" action="ppaction://hlinkfile"/>
              </a:rPr>
              <a:t>Docker</a:t>
            </a:r>
            <a:r>
              <a:rPr lang="en-AU" dirty="0" smtClean="0"/>
              <a:t>, </a:t>
            </a:r>
            <a:r>
              <a:rPr lang="en-AU" dirty="0">
                <a:hlinkClick r:id="rId29" action="ppaction://hlinkfile"/>
              </a:rPr>
              <a:t>Chocolatey</a:t>
            </a:r>
            <a:r>
              <a:rPr lang="en-AU" dirty="0"/>
              <a:t>, </a:t>
            </a:r>
            <a:r>
              <a:rPr lang="en-AU" dirty="0">
                <a:hlinkClick r:id="rId30" action="ppaction://hlinkfile"/>
              </a:rPr>
              <a:t>Chef</a:t>
            </a:r>
            <a:r>
              <a:rPr lang="en-AU" dirty="0" smtClean="0"/>
              <a:t>, </a:t>
            </a:r>
            <a:r>
              <a:rPr lang="en-AU" dirty="0" smtClean="0">
                <a:hlinkClick r:id="rId31" action="ppaction://hlinkfile"/>
              </a:rPr>
              <a:t>Yeoman</a:t>
            </a:r>
            <a:r>
              <a:rPr lang="en-AU" dirty="0" smtClean="0"/>
              <a:t>, </a:t>
            </a:r>
            <a:r>
              <a:rPr lang="en-AU" dirty="0" err="1" smtClean="0">
                <a:hlinkClick r:id="rId32"/>
              </a:rPr>
              <a:t>NuGet</a:t>
            </a:r>
            <a:r>
              <a:rPr lang="en-AU" dirty="0" smtClean="0"/>
              <a:t>, </a:t>
            </a:r>
            <a:r>
              <a:rPr lang="en-AU" dirty="0" smtClean="0">
                <a:hlinkClick r:id="rId33"/>
              </a:rPr>
              <a:t>NPM</a:t>
            </a:r>
            <a:r>
              <a:rPr lang="en-AU" dirty="0" smtClean="0"/>
              <a:t>, </a:t>
            </a:r>
            <a:r>
              <a:rPr lang="en-AU" dirty="0" smtClean="0">
                <a:hlinkClick r:id="rId34"/>
              </a:rPr>
              <a:t>Node.js</a:t>
            </a:r>
            <a:r>
              <a:rPr lang="en-AU" dirty="0" smtClean="0"/>
              <a:t>, </a:t>
            </a:r>
            <a:r>
              <a:rPr lang="en-AU" dirty="0" smtClean="0">
                <a:hlinkClick r:id="rId35"/>
              </a:rPr>
              <a:t>Bower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right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</a:t>
            </a:r>
            <a:r>
              <a:rPr lang="en-AU" sz="2400" dirty="0"/>
              <a:t>and </a:t>
            </a:r>
            <a:r>
              <a:rPr lang="en-AU" sz="2400" dirty="0" smtClean="0"/>
              <a:t>map data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Integrate and visualise</a:t>
            </a:r>
          </a:p>
          <a:p>
            <a:pPr lvl="1"/>
            <a:r>
              <a:rPr lang="en-AU" sz="2400" dirty="0" smtClean="0"/>
              <a:t>Measure and monitor</a:t>
            </a:r>
          </a:p>
          <a:p>
            <a:pPr lvl="1"/>
            <a:r>
              <a:rPr lang="en-AU" sz="2400" dirty="0" smtClean="0"/>
              <a:t>Improve and deliver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Read:	</a:t>
            </a:r>
            <a:r>
              <a:rPr lang="en-AU" sz="2400" dirty="0" smtClean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Code:	</a:t>
            </a:r>
            <a:r>
              <a:rPr lang="en-AU" sz="2400" dirty="0" smtClean="0">
                <a:hlinkClick r:id="rId5"/>
              </a:rPr>
              <a:t>github.com/</a:t>
            </a:r>
            <a:r>
              <a:rPr lang="en-AU" sz="2400" dirty="0" err="1" smtClean="0">
                <a:hlinkClick r:id="rId5"/>
              </a:rPr>
              <a:t>banban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err="1" smtClean="0">
                <a:hlinkClick r:id="rId5"/>
              </a:rPr>
              <a:t>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00" y="784329"/>
            <a:ext cx="4882224" cy="324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2" y="784330"/>
            <a:ext cx="8132988" cy="5960853"/>
          </a:xfrm>
        </p:spPr>
        <p:txBody>
          <a:bodyPr>
            <a:normAutofit fontScale="77500" lnSpcReduction="20000"/>
          </a:bodyPr>
          <a:lstStyle/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err="1"/>
              <a:t>Solr</a:t>
            </a:r>
            <a:endParaRPr lang="en-AU" sz="3200" dirty="0"/>
          </a:p>
          <a:p>
            <a:pPr lvl="1"/>
            <a:r>
              <a:rPr lang="en-AU" sz="3000" dirty="0" err="1"/>
              <a:t>Cnet</a:t>
            </a:r>
            <a:endParaRPr lang="en-AU" sz="3000" dirty="0"/>
          </a:p>
          <a:p>
            <a:pPr lvl="1"/>
            <a:r>
              <a:rPr lang="en-AU" sz="3000" dirty="0"/>
              <a:t>Netflix</a:t>
            </a:r>
          </a:p>
          <a:p>
            <a:pPr lvl="1"/>
            <a:r>
              <a:rPr lang="en-AU" sz="3000" dirty="0"/>
              <a:t>digg.com</a:t>
            </a:r>
          </a:p>
          <a:p>
            <a:r>
              <a:rPr lang="en-AU" sz="3200" dirty="0"/>
              <a:t>Sphinx </a:t>
            </a:r>
          </a:p>
          <a:p>
            <a:pPr lvl="1"/>
            <a:r>
              <a:rPr lang="en-AU" sz="3000" dirty="0"/>
              <a:t>craigslist.org</a:t>
            </a:r>
            <a:endParaRPr lang="en-AU" sz="3200" dirty="0"/>
          </a:p>
          <a:p>
            <a:r>
              <a:rPr lang="en-AU" sz="3200" dirty="0" smtClean="0"/>
              <a:t>Microsoft: </a:t>
            </a:r>
          </a:p>
          <a:p>
            <a:pPr lvl="1"/>
            <a:r>
              <a:rPr lang="en-AU" sz="2800" dirty="0" smtClean="0"/>
              <a:t>SQL FTS, Office </a:t>
            </a:r>
            <a:r>
              <a:rPr lang="en-AU" sz="2900" dirty="0" smtClean="0"/>
              <a:t>Hybrid</a:t>
            </a:r>
            <a:endParaRPr lang="en-AU" sz="2900" dirty="0"/>
          </a:p>
          <a:p>
            <a:r>
              <a:rPr lang="en-AU" sz="3200" dirty="0"/>
              <a:t>Google: </a:t>
            </a:r>
          </a:p>
          <a:p>
            <a:pPr lvl="1"/>
            <a:r>
              <a:rPr lang="en-AU" sz="3000" dirty="0"/>
              <a:t>Thunderstone.com (</a:t>
            </a:r>
            <a:r>
              <a:rPr lang="en-AU" sz="2300" dirty="0"/>
              <a:t>Google Search Appliance discontinued</a:t>
            </a:r>
            <a:r>
              <a:rPr lang="en-AU" sz="3000" dirty="0" smtClean="0"/>
              <a:t>)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 numCol="2">
            <a:normAutofit/>
          </a:bodyPr>
          <a:lstStyle/>
          <a:p>
            <a:r>
              <a:rPr lang="en-AU" dirty="0"/>
              <a:t>Sometimes the fastest way of searching is not to search at all. This particular cat may be skinned in myriad ways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smtClean="0"/>
              <a:t>. </a:t>
            </a:r>
            <a:endParaRPr lang="en-AU" smtClean="0"/>
          </a:p>
          <a:p>
            <a:r>
              <a:rPr lang="en-AU" smtClean="0"/>
              <a:t>Out-of-the-box </a:t>
            </a:r>
            <a:r>
              <a:rPr lang="en-AU" dirty="0"/>
              <a:t>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sz="2000" dirty="0"/>
              <a:t>Good reason: documents are immutable. Updates involve marking the existing item as deleted and inserting a new document. This is exactly how SQL Server 2014 IMOLTP works. It's one secret of extreme </a:t>
            </a:r>
            <a:r>
              <a:rPr lang="en-AU" sz="2000" dirty="0" smtClean="0"/>
              <a:t>efficiency and an </a:t>
            </a:r>
            <a:r>
              <a:rPr lang="en-AU" sz="2000" dirty="0"/>
              <a:t>excellent practice to follow.</a:t>
            </a:r>
          </a:p>
          <a:p>
            <a:pPr lvl="1"/>
            <a:r>
              <a:rPr lang="en-AU" sz="2000" dirty="0"/>
              <a:t>Weird reason: you have to </a:t>
            </a:r>
            <a:r>
              <a:rPr lang="en-AU" sz="2000" dirty="0" smtClean="0"/>
              <a:t>know </a:t>
            </a:r>
            <a:r>
              <a:rPr lang="en-AU" sz="2000" dirty="0"/>
              <a:t>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758255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837324"/>
            <a:ext cx="7823857" cy="58201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Cluster node	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	=  Table</a:t>
            </a:r>
            <a:endParaRPr lang="en-AU" dirty="0"/>
          </a:p>
          <a:p>
            <a:r>
              <a:rPr lang="en-AU" dirty="0" smtClean="0"/>
              <a:t>Document		= Row</a:t>
            </a:r>
            <a:endParaRPr lang="en-AU" dirty="0"/>
          </a:p>
          <a:p>
            <a:r>
              <a:rPr lang="en-AU" dirty="0" smtClean="0"/>
              <a:t>Field			= Column</a:t>
            </a:r>
            <a:endParaRPr lang="en-AU" dirty="0"/>
          </a:p>
          <a:p>
            <a:r>
              <a:rPr lang="en-AU" dirty="0" smtClean="0"/>
              <a:t>Mapping *		= Schema</a:t>
            </a:r>
            <a:endParaRPr lang="en-AU" dirty="0"/>
          </a:p>
          <a:p>
            <a:r>
              <a:rPr lang="en-AU" dirty="0" smtClean="0"/>
              <a:t>Alias	**		= View + Synonym</a:t>
            </a:r>
            <a:endParaRPr lang="en-AU" dirty="0"/>
          </a:p>
          <a:p>
            <a:r>
              <a:rPr lang="en-AU" dirty="0" smtClean="0"/>
              <a:t>Shard	***		= Partition</a:t>
            </a:r>
            <a:endParaRPr lang="en-AU" dirty="0"/>
          </a:p>
          <a:p>
            <a:r>
              <a:rPr lang="en-AU" dirty="0"/>
              <a:t>Stemming		= 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Search similarity</a:t>
            </a:r>
          </a:p>
          <a:p>
            <a:r>
              <a:rPr lang="en-AU" dirty="0"/>
              <a:t>Cardinality	</a:t>
            </a:r>
            <a:r>
              <a:rPr lang="en-AU" dirty="0" smtClean="0"/>
              <a:t>	=  </a:t>
            </a:r>
            <a:r>
              <a:rPr lang="en-AU" dirty="0"/>
              <a:t>Distinct values</a:t>
            </a:r>
          </a:p>
          <a:p>
            <a:r>
              <a:rPr lang="en-AU" dirty="0" smtClean="0"/>
              <a:t>Similarity 		= Rank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</a:t>
            </a:r>
            <a:endParaRPr lang="en-AU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CURL(CRUD)		= DDL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Query DSL</a:t>
            </a:r>
            <a:r>
              <a:rPr lang="en-AU" sz="2100" dirty="0"/>
              <a:t>	</a:t>
            </a:r>
            <a:r>
              <a:rPr lang="en-AU" sz="2100" dirty="0" smtClean="0"/>
              <a:t>	= </a:t>
            </a:r>
            <a:r>
              <a:rPr lang="en-AU" sz="2100" dirty="0"/>
              <a:t>DML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AU" dirty="0" smtClean="0"/>
          </a:p>
        </p:txBody>
      </p:sp>
      <p:pic>
        <p:nvPicPr>
          <p:cNvPr id="1026" name="Picture 2" descr="http://2.bp.blogspot.com/-LpUYvUz9dzo/TbUlUSG7VNI/AAAAAAAAI0E/QLy5zUAFAK8/s1600/blo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55" y="801437"/>
            <a:ext cx="36004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23555" y="5675155"/>
            <a:ext cx="3613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solidFill>
                  <a:srgbClr val="FF0000"/>
                </a:solidFill>
              </a:rPr>
              <a:t>Elasticsearch</a:t>
            </a:r>
            <a:r>
              <a:rPr lang="en-AU" sz="1600" dirty="0">
                <a:solidFill>
                  <a:srgbClr val="FF0000"/>
                </a:solidFill>
              </a:rPr>
              <a:t> does not support ACID </a:t>
            </a:r>
            <a:r>
              <a:rPr lang="en-AU" sz="1600" dirty="0" smtClean="0">
                <a:solidFill>
                  <a:srgbClr val="FF0000"/>
                </a:solidFill>
              </a:rPr>
              <a:t>transactions, but uses version as optimistic concurrency control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53"/>
            <a:ext cx="12055641" cy="6746347"/>
          </a:xfrm>
        </p:spPr>
        <p:txBody>
          <a:bodyPr numCol="3">
            <a:noAutofit/>
          </a:bodyPr>
          <a:lstStyle/>
          <a:p>
            <a:endParaRPr lang="en-AU" sz="1300" b="1" dirty="0" smtClean="0"/>
          </a:p>
          <a:p>
            <a:endParaRPr lang="en-AU" sz="1300" b="1" dirty="0"/>
          </a:p>
          <a:p>
            <a:r>
              <a:rPr lang="en-AU" sz="1300" b="1" dirty="0" smtClean="0"/>
              <a:t>Aggregation</a:t>
            </a:r>
            <a:r>
              <a:rPr lang="en-AU" sz="1300" dirty="0" smtClean="0"/>
              <a:t> </a:t>
            </a:r>
            <a:r>
              <a:rPr lang="en-AU" sz="1300" dirty="0"/>
              <a:t>- new replacement for facets, nested. Facet - not nested, is </a:t>
            </a:r>
            <a:r>
              <a:rPr lang="en-AU" sz="1300" dirty="0" smtClean="0"/>
              <a:t>deprecated </a:t>
            </a:r>
            <a:r>
              <a:rPr lang="en-AU" sz="1300" dirty="0"/>
              <a:t>and not used </a:t>
            </a:r>
            <a:r>
              <a:rPr lang="en-AU" sz="1300" dirty="0" smtClean="0"/>
              <a:t>anymore</a:t>
            </a:r>
            <a:endParaRPr lang="en-AU" sz="1300" dirty="0"/>
          </a:p>
          <a:p>
            <a:r>
              <a:rPr lang="en-AU" sz="1300" b="1" dirty="0" smtClean="0"/>
              <a:t>Boosting</a:t>
            </a:r>
            <a:r>
              <a:rPr lang="en-AU" sz="1300" dirty="0" smtClean="0"/>
              <a:t> </a:t>
            </a:r>
            <a:r>
              <a:rPr lang="en-AU" sz="1300" dirty="0"/>
              <a:t>-  is used in parameters to increase the relative weight of a clause </a:t>
            </a:r>
          </a:p>
          <a:p>
            <a:r>
              <a:rPr lang="en-AU" sz="1300" b="1" dirty="0" smtClean="0"/>
              <a:t>Diacritics</a:t>
            </a:r>
            <a:r>
              <a:rPr lang="en-AU" sz="1300" dirty="0" smtClean="0"/>
              <a:t> </a:t>
            </a:r>
            <a:r>
              <a:rPr lang="en-AU" sz="1300" dirty="0"/>
              <a:t>- symbols like ´, ^, and ¨. English uses diacritics only for imported words—like </a:t>
            </a:r>
            <a:r>
              <a:rPr lang="en-AU" sz="1300" dirty="0" err="1"/>
              <a:t>rôle</a:t>
            </a:r>
            <a:r>
              <a:rPr lang="en-AU" sz="1300" dirty="0"/>
              <a:t>, déjà, and </a:t>
            </a:r>
            <a:r>
              <a:rPr lang="en-AU" sz="1300" dirty="0" err="1"/>
              <a:t>däis</a:t>
            </a:r>
            <a:r>
              <a:rPr lang="en-AU" sz="1300" dirty="0"/>
              <a:t>. Other languages require diacritics in order to be correct. </a:t>
            </a:r>
          </a:p>
          <a:p>
            <a:r>
              <a:rPr lang="en-AU" sz="1300" b="1" dirty="0" err="1"/>
              <a:t>Fielddata</a:t>
            </a:r>
            <a:r>
              <a:rPr lang="en-AU" sz="1300" dirty="0"/>
              <a:t> - </a:t>
            </a:r>
            <a:r>
              <a:rPr lang="en-AU" sz="1300" dirty="0" smtClean="0"/>
              <a:t>aggregations </a:t>
            </a:r>
            <a:r>
              <a:rPr lang="en-AU" sz="1300" dirty="0"/>
              <a:t>work via a data structure known as </a:t>
            </a:r>
            <a:r>
              <a:rPr lang="en-AU" sz="1300" dirty="0" err="1"/>
              <a:t>fielddata</a:t>
            </a:r>
            <a:r>
              <a:rPr lang="en-AU" sz="1300" dirty="0"/>
              <a:t>. </a:t>
            </a:r>
            <a:r>
              <a:rPr lang="en-AU" sz="1300" dirty="0" err="1"/>
              <a:t>Fielddata</a:t>
            </a:r>
            <a:r>
              <a:rPr lang="en-AU" sz="1300" dirty="0"/>
              <a:t> is often the largest consumer of memory in an </a:t>
            </a:r>
            <a:r>
              <a:rPr lang="en-AU" sz="1300" dirty="0" err="1"/>
              <a:t>Elasticsearch</a:t>
            </a:r>
            <a:r>
              <a:rPr lang="en-AU" sz="1300" dirty="0"/>
              <a:t> cluster. </a:t>
            </a:r>
            <a:r>
              <a:rPr lang="en-AU" sz="1300" dirty="0" err="1" smtClean="0"/>
              <a:t>Fielddata</a:t>
            </a:r>
            <a:r>
              <a:rPr lang="en-AU" sz="1300" dirty="0" smtClean="0"/>
              <a:t> </a:t>
            </a:r>
            <a:r>
              <a:rPr lang="en-AU" sz="1300" dirty="0"/>
              <a:t>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300" b="1" dirty="0"/>
              <a:t>Filter</a:t>
            </a:r>
            <a:r>
              <a:rPr lang="en-AU" sz="1300" dirty="0"/>
              <a:t> - cashable </a:t>
            </a:r>
            <a:r>
              <a:rPr lang="en-AU" sz="1300" dirty="0" smtClean="0"/>
              <a:t>request. See Query definition</a:t>
            </a:r>
          </a:p>
          <a:p>
            <a:r>
              <a:rPr lang="en-AU" sz="1300" b="1" dirty="0" err="1" smtClean="0"/>
              <a:t>Geohashes</a:t>
            </a:r>
            <a:r>
              <a:rPr lang="en-AU" sz="1300" dirty="0" smtClean="0"/>
              <a:t> </a:t>
            </a:r>
            <a:r>
              <a:rPr lang="en-AU" sz="1300" dirty="0"/>
              <a:t>- are a way of encoding </a:t>
            </a:r>
            <a:r>
              <a:rPr lang="en-AU" sz="1300" dirty="0" err="1"/>
              <a:t>lat</a:t>
            </a:r>
            <a:r>
              <a:rPr lang="en-AU" sz="1300" dirty="0"/>
              <a:t>/</a:t>
            </a:r>
            <a:r>
              <a:rPr lang="en-AU" sz="1300" dirty="0" err="1"/>
              <a:t>lon</a:t>
            </a:r>
            <a:r>
              <a:rPr lang="en-AU" sz="1300" dirty="0"/>
              <a:t> points as strings. The original intention was to have a URL-friendly way of specifying geolocations</a:t>
            </a:r>
            <a:r>
              <a:rPr lang="en-AU" sz="1300" dirty="0" smtClean="0"/>
              <a:t>, </a:t>
            </a:r>
            <a:r>
              <a:rPr lang="en-AU" sz="1300" dirty="0"/>
              <a:t>but </a:t>
            </a:r>
            <a:r>
              <a:rPr lang="en-AU" sz="1300" dirty="0" err="1"/>
              <a:t>geohashes</a:t>
            </a:r>
            <a:r>
              <a:rPr lang="en-AU" sz="1300" dirty="0"/>
              <a:t> have turned out to be a useful way of indexing geo-points and geo-shapes </a:t>
            </a:r>
            <a:r>
              <a:rPr lang="en-AU" sz="1300" dirty="0" smtClean="0"/>
              <a:t>in database</a:t>
            </a:r>
            <a:endParaRPr lang="en-AU" sz="1300" dirty="0"/>
          </a:p>
          <a:p>
            <a:r>
              <a:rPr lang="en-AU" sz="1300" b="1" dirty="0" smtClean="0"/>
              <a:t>Inflections</a:t>
            </a:r>
            <a:r>
              <a:rPr lang="en-AU" sz="1300" dirty="0" smtClean="0"/>
              <a:t> - synonyms:  "</a:t>
            </a:r>
            <a:r>
              <a:rPr lang="en-AU" sz="1300" dirty="0" err="1"/>
              <a:t>jumps,jumped,leap,leaps,leaped</a:t>
            </a:r>
            <a:r>
              <a:rPr lang="en-AU" sz="1300" dirty="0"/>
              <a:t> =&gt; jump", "</a:t>
            </a:r>
            <a:r>
              <a:rPr lang="en-AU" sz="1300" dirty="0" err="1"/>
              <a:t>cat,dog</a:t>
            </a:r>
            <a:r>
              <a:rPr lang="en-AU" sz="1300" dirty="0"/>
              <a:t> =&gt; pet", "little =&gt; small", ":)=&gt;</a:t>
            </a:r>
            <a:r>
              <a:rPr lang="en-AU" sz="1300" dirty="0" err="1"/>
              <a:t>emoticon_happy</a:t>
            </a:r>
            <a:r>
              <a:rPr lang="en-AU" sz="1300" dirty="0"/>
              <a:t>", ":(=&gt;</a:t>
            </a:r>
            <a:r>
              <a:rPr lang="en-AU" sz="1300" dirty="0" err="1"/>
              <a:t>emoticon_sad</a:t>
            </a:r>
            <a:r>
              <a:rPr lang="en-AU" sz="1300" dirty="0"/>
              <a:t>"</a:t>
            </a:r>
          </a:p>
          <a:p>
            <a:r>
              <a:rPr lang="en-AU" sz="1300" b="1" dirty="0"/>
              <a:t>MLT</a:t>
            </a:r>
            <a:r>
              <a:rPr lang="en-AU" sz="1300" dirty="0"/>
              <a:t> - more like this. Recommendation engine</a:t>
            </a:r>
          </a:p>
          <a:p>
            <a:r>
              <a:rPr lang="en-AU" sz="1300" b="1" dirty="0" smtClean="0"/>
              <a:t>TF/IDF</a:t>
            </a:r>
            <a:r>
              <a:rPr lang="en-AU" sz="1300" dirty="0" smtClean="0"/>
              <a:t> </a:t>
            </a:r>
            <a:r>
              <a:rPr lang="en-AU" sz="1300" dirty="0"/>
              <a:t>- term frequency / inverse document </a:t>
            </a:r>
            <a:r>
              <a:rPr lang="en-AU" sz="1300" dirty="0" smtClean="0"/>
              <a:t>frequency. </a:t>
            </a:r>
            <a:r>
              <a:rPr lang="en-AU" sz="1300" b="1" dirty="0"/>
              <a:t>TF</a:t>
            </a:r>
            <a:r>
              <a:rPr lang="en-AU" sz="1300" dirty="0"/>
              <a:t> counts the number of times a term appears within the field we are querying in the current document. The more times it appears, the more relevant is this document. </a:t>
            </a:r>
            <a:r>
              <a:rPr lang="en-AU" sz="1300" b="1" dirty="0" smtClean="0"/>
              <a:t>IDF</a:t>
            </a:r>
            <a:r>
              <a:rPr lang="en-AU" sz="1300" dirty="0" smtClean="0"/>
              <a:t> </a:t>
            </a:r>
            <a:r>
              <a:rPr lang="en-AU" sz="1300" dirty="0"/>
              <a:t>takes into account how often a term appears as a percentage of all the documents in the index. The more frequently the term appears, the less weight it has</a:t>
            </a:r>
            <a:r>
              <a:rPr lang="en-AU" sz="1300" dirty="0" smtClean="0"/>
              <a:t>. </a:t>
            </a:r>
            <a:endParaRPr lang="en-AU" sz="1300" dirty="0"/>
          </a:p>
          <a:p>
            <a:r>
              <a:rPr lang="en-AU" sz="1300" b="1" dirty="0" smtClean="0"/>
              <a:t>Percolate Query - </a:t>
            </a:r>
            <a:r>
              <a:rPr lang="en-AU" sz="1300" dirty="0" smtClean="0"/>
              <a:t>can </a:t>
            </a:r>
            <a:r>
              <a:rPr lang="en-AU" sz="1300" dirty="0"/>
              <a:t>be used to match queries stored in an index. The percolate query itself contains the document that will be used as query to match with the stored queries.</a:t>
            </a:r>
            <a:endParaRPr lang="en-AU" sz="1300" dirty="0" smtClean="0"/>
          </a:p>
          <a:p>
            <a:r>
              <a:rPr lang="en-AU" sz="1300" b="1" dirty="0" smtClean="0"/>
              <a:t>Precision</a:t>
            </a:r>
            <a:r>
              <a:rPr lang="en-AU" sz="1300" dirty="0" smtClean="0"/>
              <a:t> </a:t>
            </a:r>
            <a:r>
              <a:rPr lang="en-AU" sz="1300" dirty="0"/>
              <a:t>- returning as few irrelevant documents as possible.</a:t>
            </a:r>
          </a:p>
          <a:p>
            <a:r>
              <a:rPr lang="en-AU" sz="1300" b="1" dirty="0" smtClean="0"/>
              <a:t>Pagination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results </a:t>
            </a:r>
            <a:r>
              <a:rPr lang="en-AU" sz="1300" dirty="0"/>
              <a:t>by </a:t>
            </a:r>
            <a:r>
              <a:rPr lang="en-AU" sz="1300" dirty="0" smtClean="0"/>
              <a:t>page (from, size, skip, take )</a:t>
            </a:r>
            <a:endParaRPr lang="en-AU" sz="1300" dirty="0"/>
          </a:p>
          <a:p>
            <a:r>
              <a:rPr lang="en-AU" sz="1300" b="1" dirty="0" smtClean="0"/>
              <a:t>Proximity </a:t>
            </a:r>
            <a:r>
              <a:rPr lang="en-AU" sz="1300" b="1" dirty="0"/>
              <a:t>query</a:t>
            </a:r>
            <a:r>
              <a:rPr lang="en-AU" sz="1300" dirty="0"/>
              <a:t> - a phrase query with slop. </a:t>
            </a:r>
          </a:p>
          <a:p>
            <a:r>
              <a:rPr lang="en-AU" sz="1300" b="1" dirty="0" smtClean="0"/>
              <a:t>Query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non cacheable request.  See Filter definition</a:t>
            </a:r>
            <a:endParaRPr lang="en-AU" sz="1300" dirty="0"/>
          </a:p>
          <a:p>
            <a:r>
              <a:rPr lang="en-AU" sz="1300" b="1" dirty="0"/>
              <a:t>Recall</a:t>
            </a:r>
            <a:r>
              <a:rPr lang="en-AU" sz="1300" dirty="0"/>
              <a:t> - </a:t>
            </a:r>
            <a:r>
              <a:rPr lang="en-AU" sz="1300" dirty="0" smtClean="0"/>
              <a:t>the </a:t>
            </a:r>
            <a:r>
              <a:rPr lang="en-AU" sz="1300" dirty="0"/>
              <a:t>number of relevant documents that a search returns.</a:t>
            </a:r>
          </a:p>
          <a:p>
            <a:r>
              <a:rPr lang="en-AU" sz="1300" b="1" dirty="0"/>
              <a:t>Relevance</a:t>
            </a:r>
            <a:r>
              <a:rPr lang="en-AU" sz="1300" dirty="0"/>
              <a:t> aka Score - calculated weight or </a:t>
            </a:r>
            <a:r>
              <a:rPr lang="en-AU" sz="1300" dirty="0" smtClean="0"/>
              <a:t>rank</a:t>
            </a:r>
            <a:endParaRPr lang="en-AU" sz="1300" dirty="0"/>
          </a:p>
          <a:p>
            <a:r>
              <a:rPr lang="en-AU" sz="1300" b="1" dirty="0" smtClean="0"/>
              <a:t>Routing</a:t>
            </a:r>
            <a:r>
              <a:rPr lang="en-AU" sz="1300" dirty="0" smtClean="0"/>
              <a:t> </a:t>
            </a:r>
            <a:r>
              <a:rPr lang="en-AU" sz="13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300" b="1" dirty="0"/>
              <a:t>Similarity</a:t>
            </a:r>
            <a:r>
              <a:rPr lang="en-AU" sz="1300" dirty="0"/>
              <a:t>  - (scoring / ranking model) defines how matching documents are scored. Similarity is per field, meaning that via the mapping one can define a different similarity per field. The default similarity that is based on the TF/IDF </a:t>
            </a:r>
            <a:r>
              <a:rPr lang="en-AU" sz="1300" dirty="0" smtClean="0"/>
              <a:t>mode..</a:t>
            </a:r>
            <a:endParaRPr lang="en-AU" sz="1300" dirty="0"/>
          </a:p>
          <a:p>
            <a:r>
              <a:rPr lang="en-AU" sz="1300" b="1" dirty="0" smtClean="0"/>
              <a:t>Shingles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these </a:t>
            </a:r>
            <a:r>
              <a:rPr lang="en-AU" sz="1300" dirty="0"/>
              <a:t>word pairs (or bigrams) : ["sue ate", "ate the", "the alligator</a:t>
            </a:r>
            <a:r>
              <a:rPr lang="en-AU" sz="1300" dirty="0" smtClean="0"/>
              <a:t>"]. Shingles </a:t>
            </a:r>
            <a:r>
              <a:rPr lang="en-AU" sz="1300" dirty="0"/>
              <a:t>are not restricted to being pairs of words; you could index word triplets (trigrams) as well: ["sue ate the", "ate the alligator</a:t>
            </a:r>
            <a:r>
              <a:rPr lang="en-AU" sz="1300" dirty="0" smtClean="0"/>
              <a:t>"]. </a:t>
            </a:r>
            <a:r>
              <a:rPr lang="en-AU" sz="1300" dirty="0"/>
              <a:t>Trigrams give you a higher degree of precision, but greatly increase the number of unique terms in the index. </a:t>
            </a:r>
          </a:p>
          <a:p>
            <a:r>
              <a:rPr lang="en-AU" sz="1300" b="1" dirty="0" smtClean="0"/>
              <a:t>Source </a:t>
            </a:r>
            <a:r>
              <a:rPr lang="en-AU" sz="1300" dirty="0" smtClean="0"/>
              <a:t>- by </a:t>
            </a:r>
            <a:r>
              <a:rPr lang="en-AU" sz="1300" dirty="0"/>
              <a:t>default, the JSON document that you index will be stored in the _source field and will be returned by all get and search requests. This allows you </a:t>
            </a:r>
            <a:r>
              <a:rPr lang="en-AU" sz="1300" dirty="0" smtClean="0"/>
              <a:t>access </a:t>
            </a:r>
            <a:r>
              <a:rPr lang="en-AU" sz="1300" dirty="0"/>
              <a:t>to the original object directly from search result</a:t>
            </a:r>
          </a:p>
          <a:p>
            <a:r>
              <a:rPr lang="en-AU" sz="1300" b="1" dirty="0" smtClean="0"/>
              <a:t>Stemming</a:t>
            </a:r>
            <a:r>
              <a:rPr lang="en-AU" sz="1300" dirty="0" smtClean="0"/>
              <a:t> </a:t>
            </a:r>
            <a:r>
              <a:rPr lang="en-AU" sz="1300" dirty="0"/>
              <a:t>- reduce tokens to their root form: foxes → fox</a:t>
            </a:r>
          </a:p>
          <a:p>
            <a:r>
              <a:rPr lang="en-AU" sz="1300" b="1" dirty="0"/>
              <a:t>Shard</a:t>
            </a:r>
            <a:r>
              <a:rPr lang="en-AU" sz="1300" dirty="0"/>
              <a:t> - is a single Lucene instance. It is a low-level “worker” unit which is managed automatically by </a:t>
            </a:r>
            <a:r>
              <a:rPr lang="en-AU" sz="1300" dirty="0" err="1" smtClean="0"/>
              <a:t>Elasticsearch</a:t>
            </a:r>
            <a:endParaRPr lang="en-AU" sz="1300" dirty="0"/>
          </a:p>
          <a:p>
            <a:r>
              <a:rPr lang="en-AU" sz="1300" b="1" dirty="0"/>
              <a:t>Suggestions</a:t>
            </a:r>
            <a:r>
              <a:rPr lang="en-AU" sz="1300" dirty="0"/>
              <a:t> - Did you mean this/Autocomplete (Edge </a:t>
            </a:r>
            <a:r>
              <a:rPr lang="en-AU" sz="1300" dirty="0" err="1"/>
              <a:t>gramm</a:t>
            </a:r>
            <a:r>
              <a:rPr lang="en-AU" sz="1300" dirty="0"/>
              <a:t> - some*,</a:t>
            </a:r>
            <a:r>
              <a:rPr lang="en-AU" sz="1300" dirty="0" err="1"/>
              <a:t>Ngram</a:t>
            </a:r>
            <a:r>
              <a:rPr lang="en-AU" sz="1300" dirty="0"/>
              <a:t> - *</a:t>
            </a:r>
            <a:r>
              <a:rPr lang="en-AU" sz="1300" dirty="0" err="1"/>
              <a:t>ome</a:t>
            </a:r>
            <a:r>
              <a:rPr lang="en-AU" sz="1300" dirty="0"/>
              <a:t>*)</a:t>
            </a:r>
          </a:p>
          <a:p>
            <a:r>
              <a:rPr lang="en-AU" sz="1300" b="1" dirty="0" err="1" smtClean="0"/>
              <a:t>Typoes</a:t>
            </a:r>
            <a:r>
              <a:rPr lang="en-AU" sz="1300" b="1" dirty="0" smtClean="0"/>
              <a:t> </a:t>
            </a:r>
            <a:r>
              <a:rPr lang="en-AU" sz="1300" b="1" dirty="0"/>
              <a:t>and </a:t>
            </a:r>
            <a:r>
              <a:rPr lang="en-AU" sz="1300" b="1" dirty="0" err="1"/>
              <a:t>Mispelings</a:t>
            </a:r>
            <a:r>
              <a:rPr lang="en-AU" sz="13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300" dirty="0" smtClean="0"/>
              <a:t>.</a:t>
            </a:r>
            <a:endParaRPr lang="en-AU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2649536" cy="50195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Glossary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FLOWS</a:t>
            </a:r>
            <a:endParaRPr lang="en-AU" dirty="0"/>
          </a:p>
        </p:txBody>
      </p:sp>
      <p:pic>
        <p:nvPicPr>
          <p:cNvPr id="1028" name="Picture 4" descr="https://pbs.twimg.com/media/CiGJ_n7VIAAq0AQ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56" y="1161143"/>
            <a:ext cx="6276975" cy="3533776"/>
          </a:xfrm>
          <a:prstGeom prst="rect">
            <a:avLst/>
          </a:prstGeom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3" y="604983"/>
            <a:ext cx="10636658" cy="6253017"/>
          </a:xfrm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Index</a:t>
            </a:r>
            <a:br>
              <a:rPr lang="en-AU" dirty="0"/>
            </a:br>
            <a:r>
              <a:rPr lang="en-AU" dirty="0"/>
              <a:t>Bulk </a:t>
            </a:r>
            <a:r>
              <a:rPr lang="en-AU" dirty="0" smtClean="0"/>
              <a:t>or </a:t>
            </a:r>
            <a:r>
              <a:rPr lang="en-AU" dirty="0"/>
              <a:t>Document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Extract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Files, Events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695326" y="1352984"/>
            <a:ext cx="1046237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Queries, Events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9048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</a:t>
            </a:r>
            <a:r>
              <a:rPr lang="en-AU" sz="1000" dirty="0" smtClean="0"/>
              <a:t>", "ModifiedDate</a:t>
            </a:r>
            <a:r>
              <a:rPr lang="en-AU" sz="1000" dirty="0"/>
              <a:t>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</a:t>
            </a:r>
            <a:r>
              <a:rPr lang="en-AU" sz="1000" dirty="0" smtClean="0"/>
              <a:t>": "</a:t>
            </a:r>
            <a:r>
              <a:rPr lang="en-AU" sz="1000" dirty="0"/>
              <a:t>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 **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2350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"Entities": [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22,</a:t>
            </a:r>
          </a:p>
          <a:p>
            <a:r>
              <a:rPr lang="en-AU" sz="900" dirty="0"/>
              <a:t>	"Mention": "BOEING",</a:t>
            </a:r>
          </a:p>
          <a:p>
            <a:r>
              <a:rPr lang="en-AU" sz="900" dirty="0"/>
              <a:t>	"Type": "ORG"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20,</a:t>
            </a:r>
          </a:p>
          <a:p>
            <a:r>
              <a:rPr lang="en-AU" sz="900" dirty="0"/>
              <a:t>	"Mention": "SEATTLE",</a:t>
            </a:r>
          </a:p>
          <a:p>
            <a:r>
              <a:rPr lang="en-AU" sz="900" dirty="0"/>
              <a:t>	"Type": "LOC"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3,</a:t>
            </a:r>
          </a:p>
          <a:p>
            <a:r>
              <a:rPr lang="en-AU" sz="900" dirty="0"/>
              <a:t>	"Mention": “J. </a:t>
            </a:r>
            <a:r>
              <a:rPr lang="en-AU" sz="900" dirty="0" smtClean="0"/>
              <a:t>Bieber",</a:t>
            </a:r>
            <a:endParaRPr lang="en-AU" sz="900" dirty="0"/>
          </a:p>
          <a:p>
            <a:r>
              <a:rPr lang="en-AU" sz="900" dirty="0"/>
              <a:t>	"Type": "PER"</a:t>
            </a:r>
          </a:p>
          <a:p>
            <a:r>
              <a:rPr lang="en-AU" sz="9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9692862" y="1458898"/>
            <a:ext cx="2184476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_search *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8197</TotalTime>
  <Words>3203</Words>
  <Application>Microsoft Office PowerPoint</Application>
  <PresentationFormat>Widescreen</PresentationFormat>
  <Paragraphs>467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Console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TERMINOLOGY (SEARCH vs RDBMS)</vt:lpstr>
      <vt:lpstr>Glossary</vt:lpstr>
      <vt:lpstr>Search FLOWS</vt:lpstr>
      <vt:lpstr>Collect Data</vt:lpstr>
      <vt:lpstr>Search Files</vt:lpstr>
      <vt:lpstr>Search images</vt:lpstr>
      <vt:lpstr>Search API</vt:lpstr>
      <vt:lpstr>Search CODE</vt:lpstr>
      <vt:lpstr>Search lexicon</vt:lpstr>
      <vt:lpstr>USER Experience</vt:lpstr>
      <vt:lpstr>Lessons learned</vt:lpstr>
      <vt:lpstr>Search Services</vt:lpstr>
      <vt:lpstr>Dependencies</vt:lpstr>
      <vt:lpstr>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565</cp:revision>
  <dcterms:created xsi:type="dcterms:W3CDTF">2016-06-01T23:19:43Z</dcterms:created>
  <dcterms:modified xsi:type="dcterms:W3CDTF">2016-06-14T23:34:46Z</dcterms:modified>
</cp:coreProperties>
</file>