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39" r:id="rId1"/>
    <p:sldMasterId id="2147484654" r:id="rId2"/>
    <p:sldMasterId id="2147484728" r:id="rId3"/>
  </p:sldMasterIdLst>
  <p:notesMasterIdLst>
    <p:notesMasterId r:id="rId37"/>
  </p:notesMasterIdLst>
  <p:handoutMasterIdLst>
    <p:handoutMasterId r:id="rId38"/>
  </p:handoutMasterIdLst>
  <p:sldIdLst>
    <p:sldId id="275" r:id="rId4"/>
    <p:sldId id="276" r:id="rId5"/>
    <p:sldId id="277" r:id="rId6"/>
    <p:sldId id="278" r:id="rId7"/>
    <p:sldId id="328" r:id="rId8"/>
    <p:sldId id="295" r:id="rId9"/>
    <p:sldId id="302" r:id="rId10"/>
    <p:sldId id="296" r:id="rId11"/>
    <p:sldId id="297" r:id="rId12"/>
    <p:sldId id="301" r:id="rId13"/>
    <p:sldId id="300" r:id="rId14"/>
    <p:sldId id="298" r:id="rId15"/>
    <p:sldId id="303" r:id="rId16"/>
    <p:sldId id="304" r:id="rId17"/>
    <p:sldId id="305" r:id="rId18"/>
    <p:sldId id="306" r:id="rId19"/>
    <p:sldId id="307" r:id="rId20"/>
    <p:sldId id="329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4" r:id="rId30"/>
    <p:sldId id="325" r:id="rId31"/>
    <p:sldId id="326" r:id="rId32"/>
    <p:sldId id="327" r:id="rId33"/>
    <p:sldId id="330" r:id="rId34"/>
    <p:sldId id="331" r:id="rId35"/>
    <p:sldId id="332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C80"/>
    <a:srgbClr val="FF6699"/>
    <a:srgbClr val="000000"/>
    <a:srgbClr val="0000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97" autoAdjust="0"/>
    <p:restoredTop sz="94509" autoAdjust="0"/>
  </p:normalViewPr>
  <p:slideViewPr>
    <p:cSldViewPr showGuides="1">
      <p:cViewPr varScale="1">
        <p:scale>
          <a:sx n="84" d="100"/>
          <a:sy n="84" d="100"/>
        </p:scale>
        <p:origin x="792" y="91"/>
      </p:cViewPr>
      <p:guideLst>
        <p:guide orient="horz" pos="27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2550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BEBBCEB-28A7-45E2-8CB4-2425FDD13C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714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2FD1EE0-D8E3-4B67-8523-58C623D91C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401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10118947"/>
      </p:ext>
    </p:extLst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2EA2-8C44-4E89-A9F2-702DF1A13864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4E74-E0E4-478F-9E19-466BDE609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057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2EA2-8C44-4E89-A9F2-702DF1A13864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4E74-E0E4-478F-9E19-466BDE609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4468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2EA2-8C44-4E89-A9F2-702DF1A13864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4E74-E0E4-478F-9E19-466BDE609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954357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2EA2-8C44-4E89-A9F2-702DF1A13864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4E74-E0E4-478F-9E19-466BDE609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7233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2EA2-8C44-4E89-A9F2-702DF1A13864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4E74-E0E4-478F-9E19-466BDE609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590262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2EA2-8C44-4E89-A9F2-702DF1A13864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4E74-E0E4-478F-9E19-466BDE609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41862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3588" y="512676"/>
            <a:ext cx="7391400" cy="487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标题 1"/>
          <p:cNvSpPr txBox="1">
            <a:spLocks/>
          </p:cNvSpPr>
          <p:nvPr userDrawn="1"/>
        </p:nvSpPr>
        <p:spPr bwMode="gray">
          <a:xfrm>
            <a:off x="0" y="-30392"/>
            <a:ext cx="913541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500" b="0" i="0" kern="0" baseline="0" dirty="0">
                <a:ea typeface="华文新魏" panose="02010800040101010101" pitchFamily="2" charset="-122"/>
              </a:rPr>
              <a:t>《</a:t>
            </a:r>
            <a:r>
              <a:rPr lang="zh-CN" altLang="en-US" sz="2500" b="0" i="0" kern="0" baseline="0" dirty="0">
                <a:ea typeface="华文新魏" panose="02010800040101010101" pitchFamily="2" charset="-122"/>
              </a:rPr>
              <a:t>机器学习概论</a:t>
            </a:r>
            <a:r>
              <a:rPr lang="en-US" altLang="zh-CN" sz="2500" b="0" i="0" kern="0" baseline="0" dirty="0">
                <a:ea typeface="华文新魏" panose="02010800040101010101" pitchFamily="2" charset="-122"/>
              </a:rPr>
              <a:t>》                                            </a:t>
            </a:r>
            <a:r>
              <a:rPr lang="zh-CN" altLang="en-US" sz="2500" b="0" i="0" kern="0" baseline="0" dirty="0">
                <a:ea typeface="华文新魏" panose="02010800040101010101" pitchFamily="2" charset="-122"/>
              </a:rPr>
              <a:t>课程项目报告</a:t>
            </a:r>
          </a:p>
        </p:txBody>
      </p:sp>
    </p:spTree>
    <p:extLst>
      <p:ext uri="{BB962C8B-B14F-4D97-AF65-F5344CB8AC3E}">
        <p14:creationId xmlns:p14="http://schemas.microsoft.com/office/powerpoint/2010/main" val="949258287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3588" y="512676"/>
            <a:ext cx="7391400" cy="487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标题 1"/>
          <p:cNvSpPr txBox="1">
            <a:spLocks/>
          </p:cNvSpPr>
          <p:nvPr userDrawn="1"/>
        </p:nvSpPr>
        <p:spPr bwMode="gray">
          <a:xfrm>
            <a:off x="0" y="-30392"/>
            <a:ext cx="913541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500" b="0" i="0" kern="0" baseline="0" dirty="0">
                <a:ea typeface="华文新魏" panose="02010800040101010101" pitchFamily="2" charset="-122"/>
              </a:rPr>
              <a:t>《</a:t>
            </a:r>
            <a:r>
              <a:rPr lang="zh-CN" altLang="en-US" sz="2500" b="0" i="0" kern="0" baseline="0" dirty="0">
                <a:ea typeface="华文新魏" panose="02010800040101010101" pitchFamily="2" charset="-122"/>
              </a:rPr>
              <a:t>机器学习概论</a:t>
            </a:r>
            <a:r>
              <a:rPr lang="en-US" altLang="zh-CN" sz="2500" b="0" i="0" kern="0" baseline="0" dirty="0">
                <a:ea typeface="华文新魏" panose="02010800040101010101" pitchFamily="2" charset="-122"/>
              </a:rPr>
              <a:t>》                                            </a:t>
            </a:r>
            <a:r>
              <a:rPr lang="zh-CN" altLang="en-US" sz="2500" b="0" i="0" kern="0" baseline="0" dirty="0">
                <a:ea typeface="华文新魏" panose="02010800040101010101" pitchFamily="2" charset="-122"/>
              </a:rPr>
              <a:t>课程项目报告</a:t>
            </a:r>
          </a:p>
        </p:txBody>
      </p:sp>
    </p:spTree>
    <p:extLst>
      <p:ext uri="{BB962C8B-B14F-4D97-AF65-F5344CB8AC3E}">
        <p14:creationId xmlns:p14="http://schemas.microsoft.com/office/powerpoint/2010/main" val="101935505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9050">
              <a:spcBef>
                <a:spcPts val="19"/>
              </a:spcBef>
            </a:pPr>
            <a:fld id="{81D60167-4931-47E6-BA6A-407CBD079E47}" type="slidenum">
              <a:rPr lang="en-US" altLang="zh-CN" spc="-4" smtClean="0"/>
              <a:pPr marL="19050">
                <a:spcBef>
                  <a:spcPts val="19"/>
                </a:spcBef>
              </a:pPr>
              <a:t>‹#›</a:t>
            </a:fld>
            <a:endParaRPr lang="en-US" altLang="zh-CN" spc="-4" dirty="0"/>
          </a:p>
        </p:txBody>
      </p:sp>
    </p:spTree>
    <p:extLst>
      <p:ext uri="{BB962C8B-B14F-4D97-AF65-F5344CB8AC3E}">
        <p14:creationId xmlns:p14="http://schemas.microsoft.com/office/powerpoint/2010/main" val="1818363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2EA2-8C44-4E89-A9F2-702DF1A13864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4E74-E0E4-478F-9E19-466BDE609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10927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2EA2-8C44-4E89-A9F2-702DF1A13864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4E74-E0E4-478F-9E19-466BDE609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12873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2EA2-8C44-4E89-A9F2-702DF1A13864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4E74-E0E4-478F-9E19-466BDE609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4639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2EA2-8C44-4E89-A9F2-702DF1A13864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4E74-E0E4-478F-9E19-466BDE609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229896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2EA2-8C44-4E89-A9F2-702DF1A13864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4E74-E0E4-478F-9E19-466BDE609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70666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2EA2-8C44-4E89-A9F2-702DF1A13864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4E74-E0E4-478F-9E19-466BDE609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90521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676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027" name="Picture 12" descr="背景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>
            <a:spLocks/>
          </p:cNvSpPr>
          <p:nvPr userDrawn="1"/>
        </p:nvSpPr>
        <p:spPr bwMode="gray">
          <a:xfrm>
            <a:off x="-108520" y="0"/>
            <a:ext cx="9613068" cy="68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800" b="0" i="0" kern="0" baseline="0" dirty="0">
                <a:ea typeface="华文新魏" panose="02010800040101010101" pitchFamily="2" charset="-122"/>
              </a:rPr>
              <a:t>《</a:t>
            </a:r>
            <a:r>
              <a:rPr lang="zh-CN" altLang="en-US" sz="2800" b="0" i="0" kern="0" baseline="0" dirty="0">
                <a:ea typeface="华文新魏" panose="02010800040101010101" pitchFamily="2" charset="-122"/>
              </a:rPr>
              <a:t>机器学习概论</a:t>
            </a:r>
            <a:r>
              <a:rPr lang="en-US" altLang="zh-CN" sz="2800" b="0" i="0" kern="0" baseline="0" dirty="0">
                <a:ea typeface="华文新魏" panose="02010800040101010101" pitchFamily="2" charset="-122"/>
              </a:rPr>
              <a:t>》                                 </a:t>
            </a:r>
            <a:r>
              <a:rPr lang="zh-CN" altLang="en-US" sz="2800" b="0" i="0" kern="0" baseline="0" dirty="0">
                <a:ea typeface="华文新魏" panose="02010800040101010101" pitchFamily="2" charset="-122"/>
              </a:rPr>
              <a:t>课程项目报告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7" r:id="rId1"/>
  </p:sldLayoutIdLst>
  <p:transition spd="med">
    <p:push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宋体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0" y="0"/>
            <a:ext cx="9144000" cy="392113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6078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SimSun" pitchFamily="2" charset="-122"/>
            </a:endParaRPr>
          </a:p>
        </p:txBody>
      </p:sp>
      <p:sp>
        <p:nvSpPr>
          <p:cNvPr id="2051" name="Line 68"/>
          <p:cNvSpPr>
            <a:spLocks noChangeShapeType="1"/>
          </p:cNvSpPr>
          <p:nvPr/>
        </p:nvSpPr>
        <p:spPr bwMode="auto">
          <a:xfrm>
            <a:off x="1012825" y="1360488"/>
            <a:ext cx="800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381000"/>
            <a:ext cx="9144000" cy="563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SimSun" pitchFamily="2" charset="-122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858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pic>
        <p:nvPicPr>
          <p:cNvPr id="2055" name="Picture 12" descr="背景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3" r:id="rId1"/>
    <p:sldLayoutId id="2147484714" r:id="rId2"/>
    <p:sldLayoutId id="2147484727" r:id="rId3"/>
  </p:sldLayoutIdLst>
  <p:transition spd="med">
    <p:push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黑体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黑体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黑体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12EA2-8C44-4E89-A9F2-702DF1A13864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4E74-E0E4-478F-9E19-466BDE609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64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  <p:sldLayoutId id="2147484740" r:id="rId12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rxiv.org/pdf/1412.6071.pdf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angliu/pytorch-cifar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torch.ch/blog/2015/07/30/cifar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kriz/cifar.html" TargetMode="Externa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torch.ch/blog/2015/07/30/cifar.html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rodrigob.github.io/are_we_there_yet/build/classification_datasets_results.html#43494641522d3130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CIFAR10 </a:t>
            </a:r>
            <a:r>
              <a:rPr lang="zh-CN" altLang="en-US" dirty="0" smtClean="0"/>
              <a:t>图片分类报告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975940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63588" y="512676"/>
            <a:ext cx="7391400" cy="487363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模型和方法 </a:t>
            </a:r>
            <a:r>
              <a:rPr lang="en-US" altLang="zh-CN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zh-CN" altLang="en-US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 </a:t>
            </a:r>
            <a:r>
              <a:rPr lang="en-US" altLang="zh-CN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en-US" altLang="zh-CN" b="0" dirty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VGG16</a:t>
            </a:r>
            <a:endParaRPr lang="zh-CN" altLang="en-US" b="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160748"/>
            <a:ext cx="26548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输入：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32</a:t>
            </a:r>
            <a:r>
              <a:rPr lang="zh-CN" altLang="en-US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*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32</a:t>
            </a:r>
            <a:r>
              <a:rPr lang="zh-CN" altLang="en-US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*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3548" y="2011053"/>
            <a:ext cx="1090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61852" y="2011054"/>
            <a:ext cx="1220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endParaRPr lang="zh-CN" altLang="en-US" sz="20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53617" y="2007270"/>
            <a:ext cx="1220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7" name="直接箭头连接符 6"/>
          <p:cNvCxnSpPr>
            <a:stCxn id="2" idx="3"/>
            <a:endCxn id="5" idx="1"/>
          </p:cNvCxnSpPr>
          <p:nvPr/>
        </p:nvCxnSpPr>
        <p:spPr>
          <a:xfrm>
            <a:off x="1593911" y="2211108"/>
            <a:ext cx="1167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 flipV="1">
            <a:off x="3982058" y="2207325"/>
            <a:ext cx="1071559" cy="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728880" y="1682187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C(3,64)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03915" y="1633280"/>
            <a:ext cx="1061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C(64,64)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45382" y="2007269"/>
            <a:ext cx="1220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19" name="直接箭头连接符 18"/>
          <p:cNvCxnSpPr>
            <a:stCxn id="6" idx="3"/>
            <a:endCxn id="15" idx="1"/>
          </p:cNvCxnSpPr>
          <p:nvPr/>
        </p:nvCxnSpPr>
        <p:spPr>
          <a:xfrm flipV="1">
            <a:off x="6273823" y="2207324"/>
            <a:ext cx="10715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624228" y="1657834"/>
            <a:ext cx="404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6277" y="3245250"/>
            <a:ext cx="1220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endParaRPr lang="zh-CN" altLang="en-US" sz="2000" dirty="0"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734581" y="3245251"/>
            <a:ext cx="1350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128</a:t>
            </a:r>
            <a:endParaRPr lang="zh-CN" altLang="en-US" sz="2000" dirty="0"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26346" y="3241467"/>
            <a:ext cx="1350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16*16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128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26" name="直接箭头连接符 25"/>
          <p:cNvCxnSpPr>
            <a:stCxn id="23" idx="3"/>
            <a:endCxn id="24" idx="1"/>
          </p:cNvCxnSpPr>
          <p:nvPr/>
        </p:nvCxnSpPr>
        <p:spPr>
          <a:xfrm>
            <a:off x="1696483" y="3445305"/>
            <a:ext cx="10380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4" idx="3"/>
            <a:endCxn id="25" idx="1"/>
          </p:cNvCxnSpPr>
          <p:nvPr/>
        </p:nvCxnSpPr>
        <p:spPr>
          <a:xfrm flipV="1">
            <a:off x="4084631" y="3441522"/>
            <a:ext cx="941715" cy="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632897" y="2903339"/>
            <a:ext cx="1191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C(64,128)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76644" y="2867477"/>
            <a:ext cx="1321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C(128,128)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18111" y="3241466"/>
            <a:ext cx="1090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128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31" name="直接箭头连接符 30"/>
          <p:cNvCxnSpPr>
            <a:stCxn id="25" idx="3"/>
            <a:endCxn id="30" idx="1"/>
          </p:cNvCxnSpPr>
          <p:nvPr/>
        </p:nvCxnSpPr>
        <p:spPr>
          <a:xfrm flipV="1">
            <a:off x="6376396" y="3441521"/>
            <a:ext cx="9417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596957" y="2892031"/>
            <a:ext cx="404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87950" y="4538396"/>
            <a:ext cx="1090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128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746254" y="4538397"/>
            <a:ext cx="1090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256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038019" y="4534613"/>
            <a:ext cx="1090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256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46" name="直接箭头连接符 45"/>
          <p:cNvCxnSpPr>
            <a:stCxn id="43" idx="3"/>
            <a:endCxn id="44" idx="1"/>
          </p:cNvCxnSpPr>
          <p:nvPr/>
        </p:nvCxnSpPr>
        <p:spPr>
          <a:xfrm>
            <a:off x="1578313" y="4738451"/>
            <a:ext cx="1167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3"/>
            <a:endCxn id="45" idx="1"/>
          </p:cNvCxnSpPr>
          <p:nvPr/>
        </p:nvCxnSpPr>
        <p:spPr>
          <a:xfrm flipV="1">
            <a:off x="3836617" y="4734668"/>
            <a:ext cx="1201402" cy="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513127" y="4196485"/>
            <a:ext cx="1321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C(128,256)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329784" y="4534612"/>
            <a:ext cx="1090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256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50" name="直接箭头连接符 49"/>
          <p:cNvCxnSpPr>
            <a:stCxn id="45" idx="3"/>
            <a:endCxn id="49" idx="1"/>
          </p:cNvCxnSpPr>
          <p:nvPr/>
        </p:nvCxnSpPr>
        <p:spPr>
          <a:xfrm flipV="1">
            <a:off x="6128382" y="4734667"/>
            <a:ext cx="1201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612743" y="4234116"/>
            <a:ext cx="404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815011" y="4149080"/>
            <a:ext cx="1321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C(256,256)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78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63588" y="512676"/>
            <a:ext cx="7391400" cy="487363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模型和方法 </a:t>
            </a:r>
            <a:r>
              <a:rPr lang="en-US" altLang="zh-CN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zh-CN" altLang="en-US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 </a:t>
            </a:r>
            <a:r>
              <a:rPr lang="en-US" altLang="zh-CN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en-US" altLang="zh-CN" b="0" dirty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VGG16</a:t>
            </a:r>
            <a:endParaRPr lang="zh-CN" altLang="en-US" b="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18758" y="3568823"/>
            <a:ext cx="1090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512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480196" y="3568823"/>
            <a:ext cx="1090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512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257341" y="3568823"/>
            <a:ext cx="1090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512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56" name="直接箭头连接符 55"/>
          <p:cNvCxnSpPr>
            <a:stCxn id="53" idx="3"/>
            <a:endCxn id="54" idx="1"/>
          </p:cNvCxnSpPr>
          <p:nvPr/>
        </p:nvCxnSpPr>
        <p:spPr>
          <a:xfrm>
            <a:off x="1709121" y="3768878"/>
            <a:ext cx="771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4" idx="3"/>
            <a:endCxn id="55" idx="1"/>
          </p:cNvCxnSpPr>
          <p:nvPr/>
        </p:nvCxnSpPr>
        <p:spPr>
          <a:xfrm>
            <a:off x="3570559" y="3768878"/>
            <a:ext cx="686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34060" y="3175491"/>
            <a:ext cx="1321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C(512,512)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003448" y="3568823"/>
            <a:ext cx="1090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512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60" name="直接箭头连接符 59"/>
          <p:cNvCxnSpPr>
            <a:stCxn id="55" idx="3"/>
            <a:endCxn id="59" idx="1"/>
          </p:cNvCxnSpPr>
          <p:nvPr/>
        </p:nvCxnSpPr>
        <p:spPr>
          <a:xfrm>
            <a:off x="5347704" y="3768878"/>
            <a:ext cx="655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7228430" y="3188818"/>
            <a:ext cx="404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309965" y="3155495"/>
            <a:ext cx="1321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C(512,512)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770978" y="3574349"/>
            <a:ext cx="1090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512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74" name="直接箭头连接符 73"/>
          <p:cNvCxnSpPr>
            <a:stCxn id="59" idx="3"/>
            <a:endCxn id="73" idx="1"/>
          </p:cNvCxnSpPr>
          <p:nvPr/>
        </p:nvCxnSpPr>
        <p:spPr>
          <a:xfrm>
            <a:off x="7093811" y="3768878"/>
            <a:ext cx="677167" cy="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4938884" y="3188818"/>
            <a:ext cx="1321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C(512,512)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466290" y="4826189"/>
            <a:ext cx="1090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512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78" name="直接箭头连接符 77"/>
          <p:cNvCxnSpPr>
            <a:stCxn id="77" idx="3"/>
            <a:endCxn id="80" idx="1"/>
          </p:cNvCxnSpPr>
          <p:nvPr/>
        </p:nvCxnSpPr>
        <p:spPr>
          <a:xfrm>
            <a:off x="2556653" y="5026244"/>
            <a:ext cx="1264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3821261" y="4826189"/>
            <a:ext cx="574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512</a:t>
            </a:r>
            <a:endParaRPr lang="zh-CN" altLang="en-US" sz="2000" dirty="0">
              <a:latin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318381" y="4493651"/>
            <a:ext cx="1662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eshape(view)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829211" y="4826189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87" name="直接箭头连接符 86"/>
          <p:cNvCxnSpPr>
            <a:stCxn id="80" idx="3"/>
            <a:endCxn id="86" idx="1"/>
          </p:cNvCxnSpPr>
          <p:nvPr/>
        </p:nvCxnSpPr>
        <p:spPr>
          <a:xfrm>
            <a:off x="4395457" y="5026244"/>
            <a:ext cx="1433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4397668" y="4493651"/>
            <a:ext cx="1307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FC(512,10)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550062" y="4826189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6" name="直接箭头连接符 95"/>
          <p:cNvCxnSpPr>
            <a:stCxn id="86" idx="3"/>
            <a:endCxn id="95" idx="1"/>
          </p:cNvCxnSpPr>
          <p:nvPr/>
        </p:nvCxnSpPr>
        <p:spPr>
          <a:xfrm>
            <a:off x="6273563" y="5026244"/>
            <a:ext cx="1276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6397376" y="4506114"/>
            <a:ext cx="951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argmax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33964" y="2155303"/>
            <a:ext cx="1090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256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892268" y="2155304"/>
            <a:ext cx="1090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512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184033" y="2151520"/>
            <a:ext cx="1090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512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104" name="直接箭头连接符 103"/>
          <p:cNvCxnSpPr>
            <a:stCxn id="101" idx="3"/>
            <a:endCxn id="102" idx="1"/>
          </p:cNvCxnSpPr>
          <p:nvPr/>
        </p:nvCxnSpPr>
        <p:spPr>
          <a:xfrm>
            <a:off x="1724327" y="2355358"/>
            <a:ext cx="1167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102" idx="3"/>
            <a:endCxn id="103" idx="1"/>
          </p:cNvCxnSpPr>
          <p:nvPr/>
        </p:nvCxnSpPr>
        <p:spPr>
          <a:xfrm flipV="1">
            <a:off x="3982631" y="2351575"/>
            <a:ext cx="1201402" cy="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1659141" y="1813392"/>
            <a:ext cx="1321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C(256,512)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475798" y="2151519"/>
            <a:ext cx="1090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512</a:t>
            </a:r>
            <a:endParaRPr lang="zh-CN" altLang="en-US" sz="2000" dirty="0">
              <a:latin typeface="+mn-ea"/>
            </a:endParaRPr>
          </a:p>
        </p:txBody>
      </p:sp>
      <p:cxnSp>
        <p:nvCxnSpPr>
          <p:cNvPr id="108" name="直接箭头连接符 107"/>
          <p:cNvCxnSpPr>
            <a:stCxn id="103" idx="3"/>
            <a:endCxn id="107" idx="1"/>
          </p:cNvCxnSpPr>
          <p:nvPr/>
        </p:nvCxnSpPr>
        <p:spPr>
          <a:xfrm flipV="1">
            <a:off x="6274396" y="2351574"/>
            <a:ext cx="1201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6758757" y="1851023"/>
            <a:ext cx="404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3922734" y="1813392"/>
            <a:ext cx="1321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C(512,512)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21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63588" y="512676"/>
            <a:ext cx="7391400" cy="487363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模型和方法 </a:t>
            </a:r>
            <a:r>
              <a:rPr lang="en-US" altLang="zh-CN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zh-CN" altLang="en-US" b="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方法  </a:t>
            </a:r>
            <a:r>
              <a:rPr lang="en-US" altLang="zh-CN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en-US" altLang="zh-CN" b="0" dirty="0" err="1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pytorch</a:t>
            </a:r>
            <a:endParaRPr lang="zh-CN" altLang="en-US" b="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160748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>
                <a:latin typeface="+mn-ea"/>
                <a:ea typeface="+mn-ea"/>
                <a:cs typeface="Calibri" panose="020F0502020204030204" pitchFamily="34" charset="0"/>
              </a:rPr>
              <a:t>数据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初始化：读入 </a:t>
            </a:r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+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正则化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783122"/>
            <a:ext cx="8217878" cy="25440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51505" y="4797152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注意每一组有 </a:t>
            </a:r>
            <a:r>
              <a:rPr lang="en-US" altLang="zh-CN" sz="2400" dirty="0" smtClean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4</a:t>
            </a:r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个数据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29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63588" y="512676"/>
            <a:ext cx="7391400" cy="487363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模型和方法 </a:t>
            </a:r>
            <a:r>
              <a:rPr lang="en-US" altLang="zh-CN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zh-CN" altLang="en-US" b="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方法  </a:t>
            </a:r>
            <a:r>
              <a:rPr lang="en-US" altLang="zh-CN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en-US" altLang="zh-CN" b="0" dirty="0" err="1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pytorch</a:t>
            </a:r>
            <a:endParaRPr lang="zh-CN" altLang="en-US" b="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16074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卷积层 </a:t>
            </a:r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+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池化层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988" y="1407016"/>
            <a:ext cx="4580407" cy="42039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0808"/>
            <a:ext cx="3682863" cy="442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7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63588" y="512676"/>
            <a:ext cx="7391400" cy="487363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模型和方法 </a:t>
            </a:r>
            <a:r>
              <a:rPr lang="en-US" altLang="zh-CN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zh-CN" altLang="en-US" b="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方法  </a:t>
            </a:r>
            <a:r>
              <a:rPr lang="en-US" altLang="zh-CN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en-US" altLang="zh-CN" b="0" dirty="0" err="1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pytorch</a:t>
            </a:r>
            <a:endParaRPr lang="zh-CN" altLang="en-US" b="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160748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>
                <a:latin typeface="+mn-ea"/>
                <a:ea typeface="+mn-ea"/>
                <a:cs typeface="Calibri" panose="020F0502020204030204" pitchFamily="34" charset="0"/>
              </a:rPr>
              <a:t>全连接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层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348880"/>
            <a:ext cx="4972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0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63588" y="512676"/>
            <a:ext cx="7391400" cy="487363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模型和方法 </a:t>
            </a:r>
            <a:r>
              <a:rPr lang="en-US" altLang="zh-CN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zh-CN" altLang="en-US" b="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方法  </a:t>
            </a:r>
            <a:r>
              <a:rPr lang="en-US" altLang="zh-CN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en-US" altLang="zh-CN" b="0" dirty="0" err="1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pytorch</a:t>
            </a:r>
            <a:endParaRPr lang="zh-CN" altLang="en-US" b="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160748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>
                <a:latin typeface="+mn-ea"/>
                <a:ea typeface="+mn-ea"/>
                <a:cs typeface="Calibri" panose="020F0502020204030204" pitchFamily="34" charset="0"/>
              </a:rPr>
              <a:t>数据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初始化：</a:t>
            </a:r>
            <a:r>
              <a:rPr lang="en-US" altLang="zh-CN" sz="2400" dirty="0" err="1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argmax</a:t>
            </a:r>
            <a:endParaRPr lang="zh-CN" altLang="en-US" sz="24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63" y="1952836"/>
            <a:ext cx="71056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63588" y="512676"/>
            <a:ext cx="7391400" cy="487363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模型和方法 </a:t>
            </a:r>
            <a:r>
              <a:rPr lang="en-US" altLang="zh-CN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zh-CN" altLang="en-US" b="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方法  </a:t>
            </a:r>
            <a:r>
              <a:rPr lang="en-US" altLang="zh-CN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en-US" altLang="zh-CN" b="0" dirty="0" err="1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pytorch</a:t>
            </a:r>
            <a:endParaRPr lang="zh-CN" altLang="en-US" b="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160748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>
                <a:latin typeface="+mn-ea"/>
                <a:ea typeface="+mn-ea"/>
                <a:cs typeface="Calibri" panose="020F0502020204030204" pitchFamily="34" charset="0"/>
              </a:rPr>
              <a:t>其他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7778" y="1788986"/>
            <a:ext cx="1965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GPU</a:t>
            </a:r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加速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528900"/>
            <a:ext cx="8389193" cy="239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1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63588" y="512676"/>
            <a:ext cx="7391400" cy="487363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模型和方法 </a:t>
            </a:r>
            <a:r>
              <a:rPr lang="en-US" altLang="zh-CN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zh-CN" altLang="en-US" b="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方法  </a:t>
            </a:r>
            <a:r>
              <a:rPr lang="en-US" altLang="zh-CN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en-US" altLang="zh-CN" b="0" dirty="0" err="1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pytorch</a:t>
            </a:r>
            <a:endParaRPr lang="zh-CN" altLang="en-US" b="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563419"/>
            <a:ext cx="618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之后根据过拟合情况使用了其他优化方案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8616" y="2456892"/>
            <a:ext cx="464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在之后版本迭代的过程中给出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8616" y="3350365"/>
            <a:ext cx="4712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version1(</a:t>
            </a:r>
            <a:r>
              <a:rPr lang="zh-CN" altLang="en-US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初始版本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  -&gt;  version6</a:t>
            </a:r>
            <a:endParaRPr lang="zh-CN" altLang="en-US" sz="24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42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/>
          <p:cNvSpPr txBox="1">
            <a:spLocks/>
          </p:cNvSpPr>
          <p:nvPr/>
        </p:nvSpPr>
        <p:spPr>
          <a:xfrm>
            <a:off x="1598601" y="2468737"/>
            <a:ext cx="70897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lvl="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zh-CN" sz="2800" b="0" kern="0" spc="-5" noProof="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· </a:t>
            </a:r>
            <a:r>
              <a:rPr lang="zh-CN" altLang="en-US" sz="2800" b="0" kern="0" spc="-5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模型</a:t>
            </a:r>
            <a:r>
              <a:rPr lang="zh-CN" altLang="en-US" sz="2800" b="0" kern="0" spc="-5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和方法</a:t>
            </a:r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1602663" y="1766739"/>
            <a:ext cx="70897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marR="0" lvl="0" indent="0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0" kern="0" spc="-5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· </a:t>
            </a:r>
            <a:r>
              <a:rPr lang="zh-CN" altLang="en-US" sz="2800" b="0" kern="0" spc="-5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背景</a:t>
            </a:r>
            <a:endParaRPr lang="en-US" sz="2800" b="0" kern="0" spc="-5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object 3"/>
          <p:cNvSpPr txBox="1">
            <a:spLocks/>
          </p:cNvSpPr>
          <p:nvPr/>
        </p:nvSpPr>
        <p:spPr>
          <a:xfrm>
            <a:off x="1598601" y="3170735"/>
            <a:ext cx="708977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zh-CN" sz="2800" b="0" kern="0" spc="-5" dirty="0">
                <a:latin typeface="+mn-ea"/>
                <a:ea typeface="+mn-ea"/>
              </a:rPr>
              <a:t>· </a:t>
            </a:r>
            <a:r>
              <a:rPr lang="zh-CN" altLang="en-US" sz="2800" b="0" kern="0" spc="-5" dirty="0">
                <a:latin typeface="+mn-ea"/>
                <a:ea typeface="+mn-ea"/>
              </a:rPr>
              <a:t>实验分析与展示</a:t>
            </a:r>
          </a:p>
          <a:p>
            <a:pPr marL="12700" marR="0" lvl="0" indent="0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-5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" name="object 3"/>
          <p:cNvSpPr txBox="1">
            <a:spLocks/>
          </p:cNvSpPr>
          <p:nvPr/>
        </p:nvSpPr>
        <p:spPr>
          <a:xfrm>
            <a:off x="1598601" y="3937435"/>
            <a:ext cx="70897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zh-CN" sz="2800" b="0" kern="0" spc="-5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· </a:t>
            </a:r>
            <a:r>
              <a:rPr lang="zh-CN" altLang="en-US" sz="2800" b="0" kern="0" spc="-5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总结</a:t>
            </a:r>
            <a:endParaRPr kumimoji="0" lang="en-US" sz="2800" b="0" i="0" u="none" strike="noStrike" kern="0" cap="none" spc="-5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762929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63588" y="512676"/>
            <a:ext cx="7391400" cy="487363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实验分析与</a:t>
            </a:r>
            <a:r>
              <a:rPr lang="zh-CN" altLang="en-US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展示 </a:t>
            </a:r>
            <a:r>
              <a:rPr lang="en-US" altLang="zh-CN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– </a:t>
            </a:r>
            <a:r>
              <a:rPr lang="en-US" altLang="zh-CN" b="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version1</a:t>
            </a:r>
            <a:endParaRPr lang="zh-CN" altLang="en-US" b="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68760"/>
            <a:ext cx="5852160" cy="43891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07604" y="1124744"/>
            <a:ext cx="2234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epoch [0-12]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92080" y="300165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过拟合严重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92080" y="360733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测试集最高准确率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96136" y="433772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82.44</a:t>
            </a:r>
            <a:r>
              <a:rPr lang="en-US" altLang="zh-CN" sz="24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%</a:t>
            </a:r>
            <a:endParaRPr lang="zh-CN" altLang="en-US" sz="24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4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700" b="0" smtClean="0">
                <a:solidFill>
                  <a:schemeClr val="tx1"/>
                </a:solidFill>
                <a:latin typeface="+mn-ea"/>
                <a:ea typeface="+mn-ea"/>
              </a:rPr>
              <a:t>内容提要</a:t>
            </a:r>
            <a:endParaRPr lang="zh-CN" altLang="en-US" sz="27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1598601" y="2468737"/>
            <a:ext cx="70897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lvl="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zh-CN" sz="2800" b="0" kern="0" spc="-5" noProof="0" dirty="0" smtClean="0">
                <a:solidFill>
                  <a:prstClr val="black"/>
                </a:solidFill>
                <a:latin typeface="+mn-ea"/>
                <a:ea typeface="+mn-ea"/>
              </a:rPr>
              <a:t>· </a:t>
            </a:r>
            <a:r>
              <a:rPr lang="zh-CN" altLang="en-US" sz="2800" b="0" kern="0" spc="-5" dirty="0" smtClean="0">
                <a:solidFill>
                  <a:prstClr val="black"/>
                </a:solidFill>
                <a:latin typeface="+mn-ea"/>
                <a:ea typeface="+mn-ea"/>
              </a:rPr>
              <a:t>模型</a:t>
            </a:r>
            <a:r>
              <a:rPr lang="zh-CN" altLang="en-US" sz="2800" b="0" kern="0" spc="-5" dirty="0">
                <a:solidFill>
                  <a:prstClr val="black"/>
                </a:solidFill>
                <a:latin typeface="+mn-ea"/>
                <a:ea typeface="+mn-ea"/>
              </a:rPr>
              <a:t>和方法</a:t>
            </a:r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1602663" y="1766739"/>
            <a:ext cx="70897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marR="0" lvl="0" indent="0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0" kern="0" spc="-5" dirty="0">
                <a:solidFill>
                  <a:prstClr val="black"/>
                </a:solidFill>
                <a:latin typeface="+mn-ea"/>
                <a:ea typeface="+mn-ea"/>
              </a:rPr>
              <a:t>· </a:t>
            </a:r>
            <a:r>
              <a:rPr lang="zh-CN" altLang="en-US" sz="2800" b="0" kern="0" spc="-5" dirty="0">
                <a:solidFill>
                  <a:prstClr val="black"/>
                </a:solidFill>
                <a:latin typeface="+mn-ea"/>
                <a:ea typeface="+mn-ea"/>
              </a:rPr>
              <a:t>背景</a:t>
            </a:r>
            <a:endParaRPr lang="en-US" sz="2800" b="0" kern="0" spc="-5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8" name="object 3"/>
          <p:cNvSpPr txBox="1">
            <a:spLocks/>
          </p:cNvSpPr>
          <p:nvPr/>
        </p:nvSpPr>
        <p:spPr>
          <a:xfrm>
            <a:off x="1598601" y="3170735"/>
            <a:ext cx="708977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zh-CN" sz="2800" b="0" kern="0" spc="-5" dirty="0">
                <a:solidFill>
                  <a:prstClr val="black"/>
                </a:solidFill>
                <a:latin typeface="+mn-ea"/>
                <a:ea typeface="+mn-ea"/>
              </a:rPr>
              <a:t>· </a:t>
            </a:r>
            <a:r>
              <a:rPr lang="zh-CN" altLang="en-US" sz="2800" b="0" kern="0" spc="-5" dirty="0">
                <a:solidFill>
                  <a:prstClr val="black"/>
                </a:solidFill>
                <a:latin typeface="+mn-ea"/>
                <a:ea typeface="+mn-ea"/>
              </a:rPr>
              <a:t>实验分析与展示</a:t>
            </a:r>
          </a:p>
          <a:p>
            <a:pPr marL="12700" marR="0" lvl="0" indent="0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" name="object 3"/>
          <p:cNvSpPr txBox="1">
            <a:spLocks/>
          </p:cNvSpPr>
          <p:nvPr/>
        </p:nvSpPr>
        <p:spPr>
          <a:xfrm>
            <a:off x="1598601" y="3937435"/>
            <a:ext cx="70897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zh-CN" sz="2800" b="0" kern="0" spc="-5" dirty="0">
                <a:solidFill>
                  <a:prstClr val="black"/>
                </a:solidFill>
                <a:latin typeface="+mn-ea"/>
                <a:ea typeface="+mn-ea"/>
              </a:rPr>
              <a:t>· </a:t>
            </a:r>
            <a:r>
              <a:rPr lang="zh-CN" altLang="en-US" sz="2800" b="0" kern="0" spc="-5" dirty="0" smtClean="0">
                <a:solidFill>
                  <a:prstClr val="black"/>
                </a:solidFill>
                <a:latin typeface="+mn-ea"/>
                <a:ea typeface="+mn-ea"/>
              </a:rPr>
              <a:t>总结</a:t>
            </a:r>
            <a:endParaRPr kumimoji="0" lang="en-US" sz="2800" b="0" i="0" u="none" strike="noStrike" kern="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2075176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63588" y="512676"/>
            <a:ext cx="7391400" cy="487363"/>
          </a:xfrm>
        </p:spPr>
        <p:txBody>
          <a:bodyPr>
            <a:normAutofit fontScale="90000"/>
          </a:bodyPr>
          <a:lstStyle/>
          <a:p>
            <a:r>
              <a:rPr lang="zh-CN" altLang="en-US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实验分析与展示 </a:t>
            </a:r>
            <a:r>
              <a:rPr lang="en-US" altLang="zh-CN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– </a:t>
            </a:r>
            <a:r>
              <a:rPr lang="en-US" altLang="zh-CN" b="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version2</a:t>
            </a:r>
            <a:endParaRPr lang="zh-CN" altLang="en-US" b="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07604" y="1524083"/>
            <a:ext cx="5270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将 </a:t>
            </a:r>
            <a:r>
              <a:rPr lang="en-US" altLang="zh-CN" sz="2400" dirty="0" err="1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MaxPool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换成</a:t>
            </a:r>
            <a:r>
              <a:rPr lang="en-US" altLang="zh-CN" sz="24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2400" dirty="0" err="1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FractionalMaxPool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07604" y="3039343"/>
            <a:ext cx="618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>
                <a:latin typeface="+mn-ea"/>
                <a:ea typeface="+mn-ea"/>
                <a:cs typeface="Calibri" panose="020F0502020204030204" pitchFamily="34" charset="0"/>
              </a:rPr>
              <a:t>分数池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化 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-&gt;</a:t>
            </a:r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提高泛化能力，减少过拟合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31740" y="2617736"/>
            <a:ext cx="30031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hlinkClick r:id="rId2"/>
              </a:rPr>
              <a:t>https://arxiv.org/pdf/1412.6071.pdf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619672" y="2056832"/>
            <a:ext cx="6076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Benjamin Graham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“Fractional Max-Pooling”</a:t>
            </a:r>
            <a:endParaRPr lang="zh-CN" altLang="en-US" sz="24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609" y="3753036"/>
            <a:ext cx="5588298" cy="25792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91099" y="1059220"/>
            <a:ext cx="2968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· </a:t>
            </a: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FractionalMaxPool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55576"/>
            <a:ext cx="5852160" cy="438912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63588" y="512676"/>
            <a:ext cx="7391400" cy="487363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实验分析与</a:t>
            </a:r>
            <a:r>
              <a:rPr lang="zh-CN" altLang="en-US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展示 </a:t>
            </a:r>
            <a:r>
              <a:rPr lang="en-US" altLang="zh-CN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– </a:t>
            </a:r>
            <a:r>
              <a:rPr lang="en-US" altLang="zh-CN" b="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version2</a:t>
            </a:r>
            <a:endParaRPr lang="zh-CN" altLang="en-US" b="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7604" y="1124744"/>
            <a:ext cx="2234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epoch [0-24]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00333" y="316158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测试集最高准确率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52501" y="3624185"/>
            <a:ext cx="1566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83.368%</a:t>
            </a:r>
            <a:endParaRPr lang="zh-CN" altLang="en-US" sz="24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00332" y="408585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过拟合仍然严重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24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63588" y="512676"/>
            <a:ext cx="7391400" cy="487363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实验分析与</a:t>
            </a:r>
            <a:r>
              <a:rPr lang="zh-CN" altLang="en-US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展示 </a:t>
            </a:r>
            <a:r>
              <a:rPr lang="en-US" altLang="zh-CN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– </a:t>
            </a:r>
            <a:r>
              <a:rPr lang="en-US" altLang="zh-CN" b="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version3(</a:t>
            </a:r>
            <a:r>
              <a:rPr lang="en-US" altLang="zh-CN" sz="1800" b="0" dirty="0" err="1" smtClean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FractionalMaxPool</a:t>
            </a:r>
            <a:r>
              <a:rPr lang="en-US" altLang="zh-CN" sz="1800" b="0" dirty="0" smtClean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+ dropout</a:t>
            </a:r>
            <a:r>
              <a:rPr lang="en-US" altLang="zh-CN" b="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lang="zh-CN" altLang="en-US" b="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1099" y="1566490"/>
            <a:ext cx="5487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加入 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dropout -&gt; </a:t>
            </a:r>
            <a:r>
              <a:rPr lang="zh-CN" altLang="en-US" sz="2400" dirty="0">
                <a:latin typeface="+mn-ea"/>
                <a:ea typeface="+mn-ea"/>
                <a:cs typeface="Calibri" panose="020F0502020204030204" pitchFamily="34" charset="0"/>
              </a:rPr>
              <a:t>减少过拟合</a:t>
            </a:r>
          </a:p>
        </p:txBody>
      </p:sp>
      <p:sp>
        <p:nvSpPr>
          <p:cNvPr id="4" name="矩形 3"/>
          <p:cNvSpPr/>
          <p:nvPr/>
        </p:nvSpPr>
        <p:spPr>
          <a:xfrm>
            <a:off x="1599056" y="2055204"/>
            <a:ext cx="4339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在某些层上随机删除一些边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34" y="3176972"/>
            <a:ext cx="5452095" cy="26666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88104" y="2594606"/>
            <a:ext cx="6269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在最后两次最大池化后加入 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20% dropout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91099" y="1059220"/>
            <a:ext cx="4343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· </a:t>
            </a: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FractionalMaxPool</a:t>
            </a:r>
            <a:r>
              <a:rPr lang="en-US" altLang="zh-C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+ dropout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96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5852160" cy="438912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63588" y="512676"/>
            <a:ext cx="7391400" cy="487363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实验分析与</a:t>
            </a:r>
            <a:r>
              <a:rPr lang="zh-CN" altLang="en-US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展示 </a:t>
            </a:r>
            <a:r>
              <a:rPr lang="en-US" altLang="zh-CN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– </a:t>
            </a:r>
            <a:r>
              <a:rPr lang="en-US" altLang="zh-CN" b="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version3</a:t>
            </a:r>
            <a:endParaRPr lang="zh-CN" altLang="en-US" b="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7604" y="1124744"/>
            <a:ext cx="2234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epoch [0-19]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00333" y="316158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测试集最高准确率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52501" y="3624185"/>
            <a:ext cx="1566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83.309%</a:t>
            </a:r>
            <a:endParaRPr lang="zh-CN" altLang="en-US" sz="24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00332" y="408585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效果并不好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238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63588" y="512676"/>
            <a:ext cx="7391400" cy="487363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实验分析与</a:t>
            </a:r>
            <a:r>
              <a:rPr lang="zh-CN" altLang="en-US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展示 </a:t>
            </a:r>
            <a:r>
              <a:rPr lang="en-US" altLang="zh-CN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– </a:t>
            </a:r>
            <a:r>
              <a:rPr lang="en-US" altLang="zh-CN" b="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version4</a:t>
            </a:r>
            <a:r>
              <a:rPr lang="en-US" altLang="zh-CN" b="0" dirty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endParaRPr lang="zh-CN" altLang="en-US" b="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7604" y="1514143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加强对图像的预处理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08" y="3284984"/>
            <a:ext cx="8614159" cy="29773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67644" y="2062366"/>
            <a:ext cx="4955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50%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的概率将图片进行竖直翻转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7644" y="2571291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将图片进行</a:t>
            </a:r>
            <a:r>
              <a:rPr lang="zh-CN" altLang="en-US" sz="2400" dirty="0">
                <a:latin typeface="+mn-ea"/>
                <a:ea typeface="+mn-ea"/>
                <a:cs typeface="Calibri" panose="020F0502020204030204" pitchFamily="34" charset="0"/>
              </a:rPr>
              <a:t>随机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裁剪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91099" y="1059220"/>
            <a:ext cx="7401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· </a:t>
            </a: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FractionalMaxPool</a:t>
            </a:r>
            <a:r>
              <a:rPr lang="en-US" altLang="zh-C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+ dropout + enhanced pre-process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6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7604" y="1124744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随即裁剪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+ 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padding</a:t>
            </a:r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之后输出变成 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40</a:t>
            </a:r>
            <a:r>
              <a:rPr lang="zh-CN" altLang="en-US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*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40</a:t>
            </a:r>
            <a:r>
              <a:rPr lang="zh-CN" altLang="en-US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*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  <a:endParaRPr lang="zh-CN" altLang="en-US" sz="24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gray">
          <a:xfrm>
            <a:off x="863588" y="512676"/>
            <a:ext cx="7391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7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b="0" kern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实验分析与展示 </a:t>
            </a:r>
            <a:r>
              <a:rPr lang="en-US" altLang="zh-CN" b="0" kern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– </a:t>
            </a:r>
            <a:r>
              <a:rPr lang="en-US" altLang="zh-CN" b="0" kern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version4</a:t>
            </a:r>
            <a:r>
              <a:rPr lang="en-US" altLang="zh-CN" b="0" kern="0" smtClean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endParaRPr lang="zh-CN" altLang="en-US" b="0" kern="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10078" y="3656582"/>
            <a:ext cx="7491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但是不影响主体结构，仍然通过 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次池化变成 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  <a:r>
              <a:rPr lang="zh-CN" altLang="en-US" sz="24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*</a:t>
            </a:r>
            <a:r>
              <a:rPr lang="en-US" altLang="zh-CN" sz="24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84657" y="2388568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随机裁剪不不影响通道数</a:t>
            </a:r>
            <a:endParaRPr lang="zh-CN" altLang="en-US" sz="24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7604" y="1814492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>
                <a:latin typeface="+mn-ea"/>
                <a:ea typeface="+mn-ea"/>
                <a:cs typeface="Calibri" panose="020F0502020204030204" pitchFamily="34" charset="0"/>
              </a:rPr>
              <a:t>不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影响通道数</a:t>
            </a:r>
            <a:endParaRPr lang="zh-CN" altLang="en-US" sz="24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84657" y="2972053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池化不影响通道数</a:t>
            </a:r>
            <a:endParaRPr lang="zh-CN" altLang="en-US" sz="24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83668" y="4240067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由于始终是方形，只写一维</a:t>
            </a:r>
            <a:endParaRPr lang="zh-CN" altLang="en-US" sz="24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83668" y="4823552"/>
            <a:ext cx="3823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40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-&gt;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-&gt;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-&gt; </a:t>
            </a:r>
            <a:r>
              <a:rPr lang="en-US" altLang="zh-CN" sz="2400" dirty="0" smtClean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-&gt; </a:t>
            </a:r>
            <a:r>
              <a:rPr lang="en-US" altLang="zh-CN" sz="2400" dirty="0" smtClean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-&gt; </a:t>
            </a:r>
            <a:r>
              <a:rPr lang="en-US" altLang="zh-CN" sz="2400" dirty="0" smtClean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  <a:endParaRPr lang="zh-CN" altLang="en-US" sz="2400" dirty="0">
              <a:solidFill>
                <a:srgbClr val="FF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93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1232756"/>
            <a:ext cx="5852160" cy="438912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63588" y="512676"/>
            <a:ext cx="7391400" cy="487363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实验分析与</a:t>
            </a:r>
            <a:r>
              <a:rPr lang="zh-CN" altLang="en-US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展示 </a:t>
            </a:r>
            <a:r>
              <a:rPr lang="en-US" altLang="zh-CN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– </a:t>
            </a:r>
            <a:r>
              <a:rPr lang="en-US" altLang="zh-CN" b="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version4</a:t>
            </a:r>
            <a:endParaRPr lang="zh-CN" altLang="en-US" b="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7604" y="1124744"/>
            <a:ext cx="2390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epoch [0-115]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00333" y="316158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测试集最高准确率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52501" y="3624185"/>
            <a:ext cx="1410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90.32%</a:t>
            </a:r>
            <a:endParaRPr lang="zh-CN" altLang="en-US" sz="24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98116" y="415018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效果拔群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94242" y="4814775"/>
            <a:ext cx="3023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准确率稳定在 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90%</a:t>
            </a:r>
            <a:endParaRPr lang="zh-CN" altLang="en-US" sz="24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4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63588" y="512676"/>
            <a:ext cx="7391400" cy="487363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实验分析与</a:t>
            </a:r>
            <a:r>
              <a:rPr lang="zh-CN" altLang="en-US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展示 </a:t>
            </a:r>
            <a:r>
              <a:rPr lang="en-US" altLang="zh-CN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– </a:t>
            </a:r>
            <a:r>
              <a:rPr lang="en-US" altLang="zh-CN" b="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version5</a:t>
            </a:r>
            <a:endParaRPr lang="zh-CN" altLang="en-US" b="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1099" y="1059220"/>
            <a:ext cx="74010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· </a:t>
            </a: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FractionalMaxPool</a:t>
            </a:r>
            <a:r>
              <a:rPr lang="en-US" altLang="zh-C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+ dropout + enhanced pre-process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+ </a:t>
            </a:r>
            <a:r>
              <a:rPr lang="zh-CN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非常规正则化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53" y="2096852"/>
            <a:ext cx="8050870" cy="254477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560" y="5738437"/>
            <a:ext cx="3466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hlinkClick r:id="rId3"/>
              </a:rPr>
              <a:t>https://github.com/kuangliu/pytorch-cifar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818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2776"/>
            <a:ext cx="5852160" cy="438912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63588" y="512676"/>
            <a:ext cx="7391400" cy="487363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实验分析与</a:t>
            </a:r>
            <a:r>
              <a:rPr lang="zh-CN" altLang="en-US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展示 </a:t>
            </a:r>
            <a:r>
              <a:rPr lang="en-US" altLang="zh-CN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– </a:t>
            </a:r>
            <a:r>
              <a:rPr lang="en-US" altLang="zh-CN" b="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version5</a:t>
            </a:r>
            <a:endParaRPr lang="zh-CN" altLang="en-US" b="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7604" y="1124744"/>
            <a:ext cx="2234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epoch [0-50]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00333" y="316158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测试集最高准确率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52501" y="3624185"/>
            <a:ext cx="1410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88</a:t>
            </a:r>
            <a:r>
              <a:rPr lang="en-US" altLang="zh-CN" sz="24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85</a:t>
            </a:r>
            <a:r>
              <a:rPr lang="en-US" altLang="zh-CN" sz="24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%</a:t>
            </a:r>
            <a:endParaRPr lang="zh-CN" altLang="en-US" sz="24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52501" y="4085850"/>
            <a:ext cx="32624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zh-CN" altLang="en-US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训练集正确率还不高</a:t>
            </a:r>
            <a:endParaRPr lang="en-US" altLang="zh-CN" sz="2400" dirty="0" smtClean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97%</a:t>
            </a:r>
          </a:p>
          <a:p>
            <a:r>
              <a:rPr lang="en-US" altLang="zh-CN" sz="24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</a:t>
            </a:r>
            <a:r>
              <a:rPr lang="zh-CN" altLang="en-US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可以继续训练</a:t>
            </a:r>
            <a:endParaRPr lang="en-US" altLang="zh-CN" sz="2400" dirty="0" smtClean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11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63588" y="512676"/>
            <a:ext cx="7391400" cy="487363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实验分析与</a:t>
            </a:r>
            <a:r>
              <a:rPr lang="zh-CN" altLang="en-US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展示 </a:t>
            </a:r>
            <a:r>
              <a:rPr lang="en-US" altLang="zh-CN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– </a:t>
            </a:r>
            <a:r>
              <a:rPr lang="en-US" altLang="zh-CN" b="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version6</a:t>
            </a:r>
            <a:endParaRPr lang="zh-CN" altLang="en-US" b="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1099" y="1059220"/>
            <a:ext cx="72441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· </a:t>
            </a: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FractionalMaxPool</a:t>
            </a:r>
            <a:r>
              <a:rPr lang="en-US" altLang="zh-C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+ enhanced pre-process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+ </a:t>
            </a:r>
            <a:r>
              <a:rPr lang="zh-CN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非常规正则化 </a:t>
            </a:r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zh-CN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强化版</a:t>
            </a:r>
            <a:r>
              <a:rPr lang="en-US" altLang="zh-C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dropout + </a:t>
            </a:r>
            <a:r>
              <a:rPr lang="zh-CN" altLang="en-US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最后再加一层全连接层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3279"/>
            <a:ext cx="4680671" cy="46861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068" y="1870398"/>
            <a:ext cx="4760606" cy="49789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9512" y="1855502"/>
            <a:ext cx="3529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hlinkClick r:id="rId4"/>
              </a:rPr>
              <a:t>http://torch.ch/blog/2015/07/30/cifar.html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045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700" b="0" dirty="0" smtClean="0">
                <a:solidFill>
                  <a:schemeClr val="tx1"/>
                </a:solidFill>
                <a:latin typeface="+mn-ea"/>
                <a:ea typeface="+mn-ea"/>
              </a:rPr>
              <a:t>背景 </a:t>
            </a:r>
            <a:r>
              <a:rPr lang="en-US" altLang="zh-CN" sz="2700" b="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zh-CN" altLang="en-US" sz="27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700" b="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CIFAR10</a:t>
            </a:r>
            <a:endParaRPr lang="zh-CN" altLang="en-US" sz="2700" b="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0450" y="1484784"/>
            <a:ext cx="184731" cy="461665"/>
          </a:xfrm>
          <a:prstGeom prst="rect">
            <a:avLst/>
          </a:prstGeom>
          <a:noFill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zh-CN" alt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gray">
          <a:xfrm>
            <a:off x="863588" y="1331112"/>
            <a:ext cx="7391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400" b="0" kern="0" dirty="0" smtClean="0">
                <a:solidFill>
                  <a:schemeClr val="tx1"/>
                </a:solidFill>
                <a:latin typeface="+mn-ea"/>
                <a:ea typeface="+mn-ea"/>
                <a:cs typeface="Calibri" panose="020F0502020204030204" pitchFamily="34" charset="0"/>
              </a:rPr>
              <a:t>· 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CIFAR10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n-ea"/>
                <a:ea typeface="+mn-ea"/>
                <a:cs typeface="Calibri" panose="020F0502020204030204" pitchFamily="34" charset="0"/>
              </a:rPr>
              <a:t>是一个带标签的数据集</a:t>
            </a:r>
            <a:endParaRPr lang="zh-CN" altLang="en-US" sz="2400" b="0" kern="0" dirty="0">
              <a:solidFill>
                <a:schemeClr val="tx1"/>
              </a:solidFill>
              <a:latin typeface="+mn-ea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gray">
          <a:xfrm>
            <a:off x="863588" y="1919014"/>
            <a:ext cx="7391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400" b="0" kern="0" dirty="0" smtClean="0">
                <a:solidFill>
                  <a:schemeClr val="tx1"/>
                </a:solidFill>
                <a:latin typeface="+mn-ea"/>
                <a:ea typeface="+mn-ea"/>
                <a:cs typeface="Calibri" panose="020F0502020204030204" pitchFamily="34" charset="0"/>
              </a:rPr>
              <a:t>· 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n-ea"/>
                <a:ea typeface="+mn-ea"/>
                <a:cs typeface="Calibri" panose="020F0502020204030204" pitchFamily="34" charset="0"/>
              </a:rPr>
              <a:t>是一个图片分类任务，一共有 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n-ea"/>
                <a:ea typeface="+mn-ea"/>
                <a:cs typeface="Calibri" panose="020F0502020204030204" pitchFamily="34" charset="0"/>
              </a:rPr>
              <a:t>种不同的物品</a:t>
            </a:r>
            <a:endParaRPr lang="zh-CN" altLang="en-US" sz="2400" b="0" kern="0" dirty="0">
              <a:solidFill>
                <a:schemeClr val="tx1"/>
              </a:solidFill>
              <a:latin typeface="+mn-ea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gray">
          <a:xfrm>
            <a:off x="876760" y="3054208"/>
            <a:ext cx="766202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400" b="0" kern="0" dirty="0" smtClean="0">
                <a:solidFill>
                  <a:schemeClr val="tx1"/>
                </a:solidFill>
                <a:latin typeface="+mn-ea"/>
                <a:ea typeface="+mn-ea"/>
                <a:cs typeface="Calibri" panose="020F0502020204030204" pitchFamily="34" charset="0"/>
              </a:rPr>
              <a:t>· 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n-ea"/>
                <a:ea typeface="+mn-ea"/>
                <a:cs typeface="Calibri" panose="020F0502020204030204" pitchFamily="34" charset="0"/>
              </a:rPr>
              <a:t>每一张图片大小为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32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*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32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，是彩色图片，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 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通道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RGB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lang="zh-CN" altLang="en-US" sz="2400" b="0" kern="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 bwMode="gray">
          <a:xfrm>
            <a:off x="882504" y="3698353"/>
            <a:ext cx="766202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400" b="0" kern="0" dirty="0" smtClean="0">
                <a:solidFill>
                  <a:schemeClr val="tx1"/>
                </a:solidFill>
                <a:latin typeface="+mn-ea"/>
                <a:ea typeface="+mn-ea"/>
                <a:cs typeface="Calibri" panose="020F0502020204030204" pitchFamily="34" charset="0"/>
              </a:rPr>
              <a:t>· 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n-ea"/>
                <a:ea typeface="+mn-ea"/>
                <a:cs typeface="Calibri" panose="020F0502020204030204" pitchFamily="34" charset="0"/>
              </a:rPr>
              <a:t>训练集一共 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50000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n-ea"/>
                <a:ea typeface="+mn-ea"/>
                <a:cs typeface="Calibri" panose="020F0502020204030204" pitchFamily="34" charset="0"/>
              </a:rPr>
              <a:t>张图片，测试集 </a:t>
            </a:r>
            <a:r>
              <a:rPr lang="en-US" altLang="zh-CN" sz="2400" b="0" kern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10000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b="0" kern="0" dirty="0">
                <a:solidFill>
                  <a:schemeClr val="tx1"/>
                </a:solidFill>
                <a:latin typeface="+mn-ea"/>
                <a:ea typeface="+mn-ea"/>
                <a:cs typeface="Calibri" panose="020F0502020204030204" pitchFamily="34" charset="0"/>
              </a:rPr>
              <a:t>张</a:t>
            </a:r>
            <a:endParaRPr lang="zh-CN" altLang="en-US" sz="2400" b="0" kern="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 bwMode="gray">
          <a:xfrm>
            <a:off x="1367644" y="2443076"/>
            <a:ext cx="7391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800" b="0" kern="0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·</a:t>
            </a:r>
            <a:r>
              <a:rPr lang="en-US" altLang="zh-CN" sz="1800" b="0" kern="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'plane</a:t>
            </a:r>
            <a:r>
              <a:rPr lang="en-US" altLang="zh-CN" sz="1800" b="0" kern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', 'car', 'bird', '</a:t>
            </a:r>
            <a:r>
              <a:rPr lang="en-US" altLang="zh-CN" sz="1800" b="0" kern="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cat</a:t>
            </a:r>
            <a:r>
              <a:rPr lang="en-US" altLang="zh-CN" sz="1800" b="0" kern="0" dirty="0" err="1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','deer</a:t>
            </a:r>
            <a:r>
              <a:rPr lang="en-US" altLang="zh-CN" sz="1800" b="0" kern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', 'dog', 'frog', 'horse', 'ship', 'truck'</a:t>
            </a:r>
            <a:endParaRPr lang="zh-CN" altLang="en-US" sz="1800" b="0" kern="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 bwMode="gray">
          <a:xfrm>
            <a:off x="2123728" y="4781968"/>
            <a:ext cx="766202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600" b="0" dirty="0">
                <a:hlinkClick r:id="rId2"/>
              </a:rPr>
              <a:t>http://www.cs.toronto.edu/~kriz/cifar.html</a:t>
            </a:r>
            <a:endParaRPr lang="zh-CN" altLang="en-US" sz="1600" b="0" kern="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 bwMode="gray">
          <a:xfrm>
            <a:off x="876760" y="4309485"/>
            <a:ext cx="766202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400" b="0" kern="0" dirty="0" smtClean="0">
                <a:solidFill>
                  <a:schemeClr val="tx1"/>
                </a:solidFill>
                <a:latin typeface="+mn-ea"/>
                <a:ea typeface="+mn-ea"/>
                <a:cs typeface="Calibri" panose="020F0502020204030204" pitchFamily="34" charset="0"/>
              </a:rPr>
              <a:t>· 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n-ea"/>
                <a:ea typeface="+mn-ea"/>
                <a:cs typeface="Calibri" panose="020F0502020204030204" pitchFamily="34" charset="0"/>
              </a:rPr>
              <a:t>数据集及网站</a:t>
            </a:r>
            <a:endParaRPr lang="zh-CN" altLang="en-US" sz="2400" b="0" kern="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94467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63588" y="512676"/>
            <a:ext cx="7391400" cy="487363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实验分析与</a:t>
            </a:r>
            <a:r>
              <a:rPr lang="zh-CN" altLang="en-US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展示 </a:t>
            </a:r>
            <a:r>
              <a:rPr lang="en-US" altLang="zh-CN" b="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– </a:t>
            </a:r>
            <a:r>
              <a:rPr lang="en-US" altLang="zh-CN" b="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version6</a:t>
            </a:r>
            <a:endParaRPr lang="zh-CN" altLang="en-US" b="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7604" y="1124744"/>
            <a:ext cx="2390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epoch [0-110]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9" y="1586409"/>
            <a:ext cx="5852160" cy="43891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84068" y="160071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测试集最高准确率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36236" y="206331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85.98%</a:t>
            </a:r>
            <a:endParaRPr lang="zh-CN" altLang="en-US" sz="24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36236" y="255851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zh-CN" altLang="en-US" sz="24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训练</a:t>
            </a:r>
            <a:r>
              <a:rPr lang="zh-CN" altLang="en-US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速度变慢</a:t>
            </a:r>
            <a:endParaRPr lang="zh-CN" altLang="en-US" sz="24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48164" y="304081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参数多</a:t>
            </a:r>
            <a:endParaRPr lang="zh-CN" altLang="en-US" sz="24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06020" y="3516322"/>
            <a:ext cx="2938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zh-CN" altLang="en-US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训练集</a:t>
            </a:r>
            <a:r>
              <a:rPr lang="zh-CN" altLang="en-US" sz="24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正确率</a:t>
            </a:r>
            <a:r>
              <a:rPr lang="zh-CN" altLang="en-US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91%</a:t>
            </a:r>
            <a:endParaRPr lang="zh-CN" altLang="en-US" sz="24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48164" y="403619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zh-CN" altLang="en-US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还能继续训练</a:t>
            </a:r>
            <a:endParaRPr lang="zh-CN" altLang="en-US" sz="24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48164" y="4578660"/>
            <a:ext cx="3180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GPU</a:t>
            </a:r>
            <a:r>
              <a:rPr lang="zh-CN" altLang="en-US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太贵 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+ </a:t>
            </a:r>
            <a:r>
              <a:rPr lang="zh-CN" altLang="en-US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时间太长</a:t>
            </a:r>
            <a:endParaRPr lang="zh-CN" altLang="en-US" sz="24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06019" y="5083361"/>
            <a:ext cx="3306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zh-CN" altLang="en-US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资料显示正确率可达</a:t>
            </a:r>
            <a:endParaRPr lang="zh-CN" altLang="en-US" sz="24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26163" y="5545334"/>
            <a:ext cx="1410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92.45%</a:t>
            </a:r>
            <a:endParaRPr lang="zh-CN" altLang="en-US" sz="24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38664" y="5710788"/>
            <a:ext cx="3529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hlinkClick r:id="rId3"/>
              </a:rPr>
              <a:t>http://torch.ch/blog/2015/07/30/cifar.html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699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/>
          <p:cNvSpPr txBox="1">
            <a:spLocks/>
          </p:cNvSpPr>
          <p:nvPr/>
        </p:nvSpPr>
        <p:spPr>
          <a:xfrm>
            <a:off x="1598601" y="2468737"/>
            <a:ext cx="70897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lvl="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zh-CN" sz="2800" b="0" kern="0" spc="-5" noProof="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· </a:t>
            </a:r>
            <a:r>
              <a:rPr lang="zh-CN" altLang="en-US" sz="2800" b="0" kern="0" spc="-5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模型</a:t>
            </a:r>
            <a:r>
              <a:rPr lang="zh-CN" altLang="en-US" sz="2800" b="0" kern="0" spc="-5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和方法</a:t>
            </a:r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1602663" y="1766739"/>
            <a:ext cx="70897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marR="0" lvl="0" indent="0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0" kern="0" spc="-5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· </a:t>
            </a:r>
            <a:r>
              <a:rPr lang="zh-CN" altLang="en-US" sz="2800" b="0" kern="0" spc="-5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背景</a:t>
            </a:r>
            <a:endParaRPr lang="en-US" sz="2800" b="0" kern="0" spc="-5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object 3"/>
          <p:cNvSpPr txBox="1">
            <a:spLocks/>
          </p:cNvSpPr>
          <p:nvPr/>
        </p:nvSpPr>
        <p:spPr>
          <a:xfrm>
            <a:off x="1598601" y="3170735"/>
            <a:ext cx="708977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zh-CN" sz="2800" b="0" kern="0" spc="-5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· </a:t>
            </a:r>
            <a:r>
              <a:rPr lang="zh-CN" altLang="en-US" sz="2800" b="0" kern="0" spc="-5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实验分析与展示</a:t>
            </a:r>
          </a:p>
          <a:p>
            <a:pPr marL="12700" marR="0" lvl="0" indent="0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-5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" name="object 3"/>
          <p:cNvSpPr txBox="1">
            <a:spLocks/>
          </p:cNvSpPr>
          <p:nvPr/>
        </p:nvSpPr>
        <p:spPr>
          <a:xfrm>
            <a:off x="1598601" y="3937435"/>
            <a:ext cx="70897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zh-CN" sz="2800" b="0" kern="0" spc="-5" dirty="0">
                <a:latin typeface="+mn-ea"/>
                <a:ea typeface="+mn-ea"/>
              </a:rPr>
              <a:t>· </a:t>
            </a:r>
            <a:r>
              <a:rPr lang="zh-CN" altLang="en-US" sz="2800" b="0" kern="0" spc="-5" dirty="0" smtClean="0">
                <a:latin typeface="+mn-ea"/>
                <a:ea typeface="+mn-ea"/>
              </a:rPr>
              <a:t>总结</a:t>
            </a:r>
            <a:endParaRPr kumimoji="0" lang="en-US" sz="2800" b="0" i="0" u="none" strike="noStrike" kern="0" cap="none" spc="-5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5086656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63588" y="512676"/>
            <a:ext cx="7391400" cy="487363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zh-CN" altLang="en-US" b="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07604" y="1808820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zh-CN" altLang="en-US" sz="24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尝试</a:t>
            </a:r>
            <a:r>
              <a:rPr lang="zh-CN" altLang="en-US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了不同的减少过拟合的方案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64586" y="2482287"/>
            <a:ext cx="2814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FractionalMaxPool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61530" y="449667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非标准正则化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61530" y="382320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增强数据预处理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61530" y="3152825"/>
            <a:ext cx="1507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dropout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07604" y="1211841"/>
            <a:ext cx="1362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VGG16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55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63588" y="512676"/>
            <a:ext cx="7391400" cy="487363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zh-CN" altLang="en-US" b="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07604" y="1211841"/>
            <a:ext cx="3709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zh-CN" altLang="en-US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最终提交版本为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version4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03648" y="1772816"/>
            <a:ext cx="7247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FractionalMaxPool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+ dropout + enhanced </a:t>
            </a:r>
            <a:r>
              <a:rPr lang="en-US" altLang="zh-C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pre-process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03648" y="2345865"/>
            <a:ext cx="3463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不选 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version5,version6</a:t>
            </a:r>
            <a:endParaRPr lang="zh-CN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35696" y="2918914"/>
            <a:ext cx="5727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GPU</a:t>
            </a:r>
            <a:r>
              <a:rPr lang="zh-CN" altLang="en-US" sz="2400" dirty="0">
                <a:latin typeface="+mn-ea"/>
                <a:ea typeface="+mn-ea"/>
                <a:cs typeface="Calibri" panose="020F0502020204030204" pitchFamily="34" charset="0"/>
              </a:rPr>
              <a:t>太贵以及训练时间过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长</a:t>
            </a:r>
            <a:r>
              <a:rPr lang="zh-CN" altLang="en-US" sz="2400" dirty="0">
                <a:latin typeface="+mn-ea"/>
                <a:ea typeface="+mn-ea"/>
                <a:cs typeface="Calibri" panose="020F0502020204030204" pitchFamily="34" charset="0"/>
              </a:rPr>
              <a:t>未完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成训练</a:t>
            </a:r>
            <a:endParaRPr lang="zh-CN" altLang="en-US" sz="2400" dirty="0">
              <a:latin typeface="+mn-ea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90208" y="3717032"/>
            <a:ext cx="5176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zh-CN" altLang="en-US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最终提交版本为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version4,epoch=107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94369" y="427800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[107</a:t>
            </a:r>
            <a:r>
              <a:rPr lang="zh-CN" altLang="en-US" dirty="0" smtClean="0"/>
              <a:t>]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   loss</a:t>
            </a:r>
            <a:r>
              <a:rPr lang="zh-CN" altLang="en-US" dirty="0"/>
              <a:t>: 381.</a:t>
            </a:r>
            <a:r>
              <a:rPr lang="zh-CN" altLang="en-US" dirty="0" smtClean="0"/>
              <a:t>36252677440643</a:t>
            </a:r>
            <a:endParaRPr lang="en-US" altLang="zh-CN" dirty="0" smtClean="0"/>
          </a:p>
          <a:p>
            <a:r>
              <a:rPr lang="zh-CN" altLang="en-US" dirty="0" smtClean="0"/>
              <a:t>    train </a:t>
            </a:r>
            <a:r>
              <a:rPr lang="zh-CN" altLang="en-US" dirty="0"/>
              <a:t>acc: 0.</a:t>
            </a:r>
            <a:r>
              <a:rPr lang="zh-CN" altLang="en-US" dirty="0" smtClean="0"/>
              <a:t>99226</a:t>
            </a:r>
            <a:endParaRPr lang="en-US" altLang="zh-CN" dirty="0"/>
          </a:p>
          <a:p>
            <a:r>
              <a:rPr lang="zh-CN" altLang="en-US" dirty="0" smtClean="0"/>
              <a:t>    test </a:t>
            </a:r>
            <a:r>
              <a:rPr lang="zh-CN" altLang="en-US" dirty="0"/>
              <a:t>acc: 0.9032</a:t>
            </a:r>
          </a:p>
        </p:txBody>
      </p:sp>
    </p:spTree>
    <p:extLst>
      <p:ext uri="{BB962C8B-B14F-4D97-AF65-F5344CB8AC3E}">
        <p14:creationId xmlns:p14="http://schemas.microsoft.com/office/powerpoint/2010/main" val="1829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gray">
          <a:xfrm>
            <a:off x="863588" y="1100143"/>
            <a:ext cx="7391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400" b="0" kern="0" dirty="0" smtClean="0">
                <a:solidFill>
                  <a:schemeClr val="tx1"/>
                </a:solidFill>
                <a:latin typeface="+mn-ea"/>
                <a:ea typeface="+mn-ea"/>
                <a:cs typeface="Calibri" panose="020F0502020204030204" pitchFamily="34" charset="0"/>
              </a:rPr>
              <a:t>· 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CIFAR10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b="0" kern="0" dirty="0" smtClean="0">
                <a:solidFill>
                  <a:schemeClr val="tx1"/>
                </a:solidFill>
                <a:latin typeface="+mn-ea"/>
                <a:ea typeface="+mn-ea"/>
                <a:cs typeface="Calibri" panose="020F0502020204030204" pitchFamily="34" charset="0"/>
              </a:rPr>
              <a:t>现在的成绩</a:t>
            </a:r>
            <a:endParaRPr lang="zh-CN" altLang="en-US" sz="2400" b="0" kern="0" dirty="0">
              <a:solidFill>
                <a:schemeClr val="tx1"/>
              </a:solidFill>
              <a:latin typeface="+mn-ea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3508" y="5697252"/>
            <a:ext cx="114132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hlinkClick r:id="rId2"/>
              </a:rPr>
              <a:t>http://rodrigob.github.io/are_we_there_yet/build/classification_datasets_results.html#43494641522d3130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44" y="1576289"/>
            <a:ext cx="6120680" cy="4126239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700" b="0" dirty="0" smtClean="0">
                <a:solidFill>
                  <a:schemeClr val="tx1"/>
                </a:solidFill>
                <a:latin typeface="+mn-ea"/>
                <a:ea typeface="+mn-ea"/>
              </a:rPr>
              <a:t>背景 </a:t>
            </a:r>
            <a:r>
              <a:rPr lang="en-US" altLang="zh-CN" sz="2700" b="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zh-CN" altLang="en-US" sz="27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700" b="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CIFAR10</a:t>
            </a:r>
            <a:endParaRPr lang="zh-CN" altLang="en-US" sz="2700" b="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22571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/>
          <p:cNvSpPr txBox="1">
            <a:spLocks/>
          </p:cNvSpPr>
          <p:nvPr/>
        </p:nvSpPr>
        <p:spPr>
          <a:xfrm>
            <a:off x="1598601" y="2468737"/>
            <a:ext cx="70897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lvl="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zh-CN" sz="2800" b="0" kern="0" spc="-5" noProof="0" dirty="0" smtClean="0">
                <a:solidFill>
                  <a:prstClr val="black"/>
                </a:solidFill>
                <a:latin typeface="+mn-ea"/>
                <a:ea typeface="+mn-ea"/>
              </a:rPr>
              <a:t>· </a:t>
            </a:r>
            <a:r>
              <a:rPr lang="zh-CN" altLang="en-US" sz="2800" b="0" kern="0" spc="-5" dirty="0" smtClean="0">
                <a:solidFill>
                  <a:prstClr val="black"/>
                </a:solidFill>
                <a:latin typeface="+mn-ea"/>
                <a:ea typeface="+mn-ea"/>
              </a:rPr>
              <a:t>模型</a:t>
            </a:r>
            <a:r>
              <a:rPr lang="zh-CN" altLang="en-US" sz="2800" b="0" kern="0" spc="-5" dirty="0">
                <a:solidFill>
                  <a:prstClr val="black"/>
                </a:solidFill>
                <a:latin typeface="+mn-ea"/>
                <a:ea typeface="+mn-ea"/>
              </a:rPr>
              <a:t>和方法</a:t>
            </a:r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1602663" y="1766739"/>
            <a:ext cx="70897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marR="0" lvl="0" indent="0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0" kern="0" spc="-5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· </a:t>
            </a:r>
            <a:r>
              <a:rPr lang="zh-CN" altLang="en-US" sz="2800" b="0" kern="0" spc="-5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背景</a:t>
            </a:r>
            <a:endParaRPr lang="en-US" sz="2800" b="0" kern="0" spc="-5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object 3"/>
          <p:cNvSpPr txBox="1">
            <a:spLocks/>
          </p:cNvSpPr>
          <p:nvPr/>
        </p:nvSpPr>
        <p:spPr>
          <a:xfrm>
            <a:off x="1598601" y="3170735"/>
            <a:ext cx="708977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zh-CN" sz="2800" b="0" kern="0" spc="-5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· </a:t>
            </a:r>
            <a:r>
              <a:rPr lang="zh-CN" altLang="en-US" sz="2800" b="0" kern="0" spc="-5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实验分析与展示</a:t>
            </a:r>
          </a:p>
          <a:p>
            <a:pPr marL="12700" marR="0" lvl="0" indent="0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-5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" name="object 3"/>
          <p:cNvSpPr txBox="1">
            <a:spLocks/>
          </p:cNvSpPr>
          <p:nvPr/>
        </p:nvSpPr>
        <p:spPr>
          <a:xfrm>
            <a:off x="1598601" y="3937435"/>
            <a:ext cx="70897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lang="en-US" altLang="zh-CN" sz="2800" b="0" kern="0" spc="-5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· </a:t>
            </a:r>
            <a:r>
              <a:rPr lang="zh-CN" altLang="en-US" sz="2800" b="0" kern="0" spc="-5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总结</a:t>
            </a:r>
            <a:endParaRPr kumimoji="0" lang="en-US" sz="2800" b="0" i="0" u="none" strike="noStrike" kern="0" cap="none" spc="-5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355128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63588" y="512676"/>
            <a:ext cx="7391400" cy="487363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latin typeface="+mn-ea"/>
                <a:ea typeface="+mn-ea"/>
              </a:rPr>
              <a:t>模型</a:t>
            </a:r>
            <a:r>
              <a:rPr lang="zh-CN" altLang="en-US" b="0" dirty="0" smtClean="0">
                <a:latin typeface="+mn-ea"/>
                <a:ea typeface="+mn-ea"/>
              </a:rPr>
              <a:t>和方法 </a:t>
            </a:r>
            <a:r>
              <a:rPr lang="en-US" altLang="zh-CN" b="0" dirty="0" smtClean="0">
                <a:latin typeface="+mn-ea"/>
                <a:ea typeface="+mn-ea"/>
              </a:rPr>
              <a:t>- </a:t>
            </a:r>
            <a:r>
              <a:rPr lang="zh-CN" altLang="en-US" b="0" dirty="0" smtClean="0">
                <a:latin typeface="+mn-ea"/>
                <a:ea typeface="+mn-ea"/>
              </a:rPr>
              <a:t>模型 </a:t>
            </a:r>
            <a:r>
              <a:rPr lang="en-US" altLang="zh-CN" b="0" dirty="0" smtClean="0">
                <a:latin typeface="+mn-ea"/>
                <a:ea typeface="+mn-ea"/>
              </a:rPr>
              <a:t>- </a:t>
            </a:r>
            <a:r>
              <a:rPr lang="en-US" altLang="zh-CN" b="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VGG16</a:t>
            </a:r>
            <a:endParaRPr lang="zh-CN" altLang="en-US" b="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45637" y="1360864"/>
            <a:ext cx="70078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VGG - Visual Geometry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Group(University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Oxford)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045637" y="1967450"/>
            <a:ext cx="1431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VGG16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1871700" y="2429115"/>
            <a:ext cx="34740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卷积层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+ 3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全连接层</a:t>
            </a:r>
            <a:endParaRPr lang="zh-CN" altLang="en-US" sz="2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3" y="3025464"/>
            <a:ext cx="76200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63588" y="512676"/>
            <a:ext cx="7391400" cy="487363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模型和方法 </a:t>
            </a:r>
            <a:r>
              <a:rPr lang="en-US" altLang="zh-CN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zh-CN" altLang="en-US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 </a:t>
            </a:r>
            <a:r>
              <a:rPr lang="en-US" altLang="zh-CN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en-US" altLang="zh-CN" b="0" dirty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VGG16</a:t>
            </a:r>
            <a:endParaRPr lang="zh-CN" altLang="en-US" b="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536" y="1216050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初始模型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43494" y="1893726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数据初始化</a:t>
            </a:r>
            <a:endParaRPr lang="zh-CN" altLang="en-US" sz="2700" dirty="0">
              <a:solidFill>
                <a:srgbClr val="330909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68114" y="4282938"/>
            <a:ext cx="26455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激活函数 </a:t>
            </a:r>
            <a:r>
              <a:rPr lang="en-US" altLang="zh-CN" sz="2700" dirty="0" err="1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Relu</a:t>
            </a:r>
            <a:endParaRPr lang="zh-CN" altLang="en-US" sz="2700" dirty="0">
              <a:solidFill>
                <a:srgbClr val="330909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38950" y="3261978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每一个神经网络节点</a:t>
            </a:r>
            <a:endParaRPr lang="zh-CN" altLang="en-US" sz="2700" dirty="0">
              <a:solidFill>
                <a:srgbClr val="330909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53162" y="3796287"/>
            <a:ext cx="2395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归一化 </a:t>
            </a:r>
            <a:r>
              <a:rPr lang="en-US" altLang="zh-CN" sz="2400" dirty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[-1,1]</a:t>
            </a:r>
            <a:endParaRPr lang="zh-CN" altLang="en-US" sz="2400" dirty="0">
              <a:solidFill>
                <a:srgbClr val="330909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66000" y="2240868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损失函数</a:t>
            </a:r>
            <a:r>
              <a:rPr lang="zh-CN" altLang="en-US" sz="2400" dirty="0">
                <a:latin typeface="+mn-ea"/>
                <a:ea typeface="+mn-ea"/>
                <a:cs typeface="Calibri" panose="020F0502020204030204" pitchFamily="34" charset="0"/>
              </a:rPr>
              <a:t>：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交叉熵</a:t>
            </a:r>
            <a:endParaRPr lang="zh-CN" altLang="en-US" sz="2700" dirty="0">
              <a:solidFill>
                <a:srgbClr val="330909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76056" y="3261977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优化器：梯度下降法</a:t>
            </a:r>
            <a:endParaRPr lang="zh-CN" altLang="en-US" sz="2700" dirty="0">
              <a:solidFill>
                <a:srgbClr val="330909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24128" y="3834697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学习率：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0.001</a:t>
            </a:r>
            <a:endParaRPr lang="zh-CN" altLang="en-US" sz="2700" dirty="0">
              <a:solidFill>
                <a:srgbClr val="330909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3162" y="2584302"/>
            <a:ext cx="24769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 smtClean="0">
                <a:latin typeface="+mn-ea"/>
                <a:cs typeface="Calibri" panose="020F0502020204030204" pitchFamily="34" charset="0"/>
              </a:rPr>
              <a:t>· </a:t>
            </a:r>
            <a:r>
              <a:rPr lang="zh-CN" altLang="en-US" sz="2400" dirty="0" smtClean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归一化 </a:t>
            </a:r>
            <a:r>
              <a:rPr lang="en-US" altLang="zh-CN" sz="2700" dirty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[-1,1]</a:t>
            </a:r>
            <a:endParaRPr lang="zh-CN" altLang="en-US" sz="2700" dirty="0">
              <a:solidFill>
                <a:srgbClr val="330909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57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63588" y="512676"/>
            <a:ext cx="7391400" cy="487363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模型和方法 </a:t>
            </a:r>
            <a:r>
              <a:rPr lang="en-US" altLang="zh-CN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zh-CN" altLang="en-US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 </a:t>
            </a:r>
            <a:r>
              <a:rPr lang="en-US" altLang="zh-CN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en-US" altLang="zh-CN" b="0" dirty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VGG16</a:t>
            </a:r>
            <a:endParaRPr lang="zh-CN" altLang="en-US" b="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03979" y="4612963"/>
            <a:ext cx="5262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由于图片较小全连接层只保留一层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536" y="1216050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初始模型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07604" y="2899636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池化层 </a:t>
            </a:r>
            <a:r>
              <a:rPr lang="en-US" altLang="zh-CN" sz="2400" dirty="0" smtClean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M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 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07604" y="1772816"/>
            <a:ext cx="5160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>
                <a:latin typeface="+mn-ea"/>
                <a:ea typeface="+mn-ea"/>
                <a:cs typeface="Calibri" panose="020F0502020204030204" pitchFamily="34" charset="0"/>
              </a:rPr>
              <a:t>卷积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层 </a:t>
            </a:r>
            <a:r>
              <a:rPr lang="en-US" altLang="zh-CN" sz="2400" dirty="0" smtClean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C(</a:t>
            </a:r>
            <a:r>
              <a:rPr lang="en-US" altLang="zh-CN" sz="2400" dirty="0" err="1" smtClean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inChannels</a:t>
            </a:r>
            <a:r>
              <a:rPr lang="en-US" altLang="zh-CN" sz="2400" dirty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, </a:t>
            </a:r>
            <a:r>
              <a:rPr lang="en-US" altLang="zh-CN" sz="2400" dirty="0" err="1" smtClean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outChannels</a:t>
            </a:r>
            <a:r>
              <a:rPr lang="en-US" altLang="zh-CN" sz="2400" dirty="0" smtClean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)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4096" y="2336226"/>
            <a:ext cx="5617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 err="1" smtClean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kernelSize</a:t>
            </a:r>
            <a:r>
              <a:rPr lang="en-US" altLang="zh-CN" sz="2400" dirty="0" smtClean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= 3</a:t>
            </a:r>
            <a:r>
              <a:rPr lang="zh-CN" altLang="en-US" sz="2400" dirty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*</a:t>
            </a:r>
            <a:r>
              <a:rPr lang="en-US" altLang="zh-CN" sz="2400" dirty="0" smtClean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3</a:t>
            </a:r>
            <a:r>
              <a:rPr lang="zh-CN" altLang="en-US" sz="2400" dirty="0" smtClean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，</a:t>
            </a:r>
            <a:r>
              <a:rPr lang="en-US" altLang="zh-CN" sz="2400" dirty="0" smtClean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stride=1</a:t>
            </a:r>
            <a:r>
              <a:rPr lang="zh-CN" altLang="en-US" sz="2400" dirty="0" smtClean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，</a:t>
            </a:r>
            <a:r>
              <a:rPr lang="en-US" altLang="zh-CN" sz="2400" dirty="0" smtClean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padding=1</a:t>
            </a:r>
            <a:r>
              <a:rPr lang="zh-CN" altLang="en-US" sz="2400" dirty="0" smtClean="0">
                <a:latin typeface="+mn-ea"/>
                <a:cs typeface="Calibri" panose="020F0502020204030204" pitchFamily="34" charset="0"/>
              </a:rPr>
              <a:t> 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1703979" y="3463476"/>
            <a:ext cx="4441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2400" dirty="0" err="1" smtClean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maxpool</a:t>
            </a:r>
            <a:r>
              <a:rPr lang="zh-CN" altLang="en-US" sz="2400" dirty="0" smtClean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，</a:t>
            </a:r>
            <a:r>
              <a:rPr lang="en-US" altLang="zh-CN" sz="2400" dirty="0" smtClean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size=2</a:t>
            </a:r>
            <a:r>
              <a:rPr lang="zh-CN" altLang="en-US" sz="2400" dirty="0" smtClean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*</a:t>
            </a:r>
            <a:r>
              <a:rPr lang="en-US" altLang="zh-CN" sz="2400" dirty="0" smtClean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2</a:t>
            </a:r>
            <a:r>
              <a:rPr lang="zh-CN" altLang="en-US" sz="2400" dirty="0" smtClean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，</a:t>
            </a:r>
            <a:r>
              <a:rPr lang="en-US" altLang="zh-CN" sz="2400" dirty="0" smtClean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stride=2</a:t>
            </a:r>
            <a:endParaRPr lang="zh-CN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1011762" y="3987132"/>
            <a:ext cx="5222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全连接层 </a:t>
            </a:r>
            <a:r>
              <a:rPr lang="en-US" altLang="zh-CN" sz="2400" dirty="0" smtClean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FC(</a:t>
            </a:r>
            <a:r>
              <a:rPr lang="en-US" altLang="zh-CN" sz="2400" dirty="0" err="1" smtClean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inputSize,outputSize</a:t>
            </a:r>
            <a:r>
              <a:rPr lang="en-US" altLang="zh-CN" sz="2400" dirty="0" smtClean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)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 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30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63588" y="512676"/>
            <a:ext cx="7391400" cy="487363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模型和方法 </a:t>
            </a:r>
            <a:r>
              <a:rPr lang="en-US" altLang="zh-CN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zh-CN" altLang="en-US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 </a:t>
            </a:r>
            <a:r>
              <a:rPr lang="en-US" altLang="zh-CN" b="0" dirty="0">
                <a:solidFill>
                  <a:srgbClr val="3309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en-US" altLang="zh-CN" b="0" dirty="0">
                <a:solidFill>
                  <a:srgbClr val="33090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VGG16</a:t>
            </a:r>
            <a:endParaRPr lang="zh-CN" altLang="en-US" b="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3528" y="1844824"/>
            <a:ext cx="36000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# 1. 3*32*32    -&gt;  卷积核个数:64</a:t>
            </a:r>
          </a:p>
          <a:p>
            <a:r>
              <a:rPr lang="zh-CN" altLang="en-US" sz="1600" dirty="0"/>
              <a:t># 2. 64*32*32   -&gt;  卷积核个数:64</a:t>
            </a:r>
          </a:p>
          <a:p>
            <a:r>
              <a:rPr lang="zh-CN" altLang="en-US" sz="1600" dirty="0"/>
              <a:t># 3. 64*32*32   -&gt;  maxpool:2*2</a:t>
            </a:r>
          </a:p>
          <a:p>
            <a:r>
              <a:rPr lang="zh-CN" altLang="en-US" sz="1600" dirty="0"/>
              <a:t># 4. 64*16*16   -&gt;  卷积核个数:128</a:t>
            </a:r>
          </a:p>
          <a:p>
            <a:r>
              <a:rPr lang="zh-CN" altLang="en-US" sz="1600" dirty="0"/>
              <a:t># 5. 128*16*16  -&gt;  卷积核个数:128</a:t>
            </a:r>
          </a:p>
          <a:p>
            <a:r>
              <a:rPr lang="zh-CN" altLang="en-US" sz="1600" dirty="0"/>
              <a:t># 6. 128*16*16  -&gt;  maxpool:2*2</a:t>
            </a:r>
          </a:p>
          <a:p>
            <a:r>
              <a:rPr lang="zh-CN" altLang="en-US" sz="1600" dirty="0"/>
              <a:t># 7. 128*8*8    -&gt;  卷积核个数:256</a:t>
            </a:r>
          </a:p>
          <a:p>
            <a:r>
              <a:rPr lang="zh-CN" altLang="en-US" sz="1600" dirty="0"/>
              <a:t># 8. 256*8*8    -&gt;  卷积核个数:256</a:t>
            </a:r>
          </a:p>
          <a:p>
            <a:r>
              <a:rPr lang="zh-CN" altLang="en-US" sz="1600" dirty="0"/>
              <a:t># 9. 256*8*8    -&gt;  卷积核个数:256</a:t>
            </a:r>
          </a:p>
          <a:p>
            <a:r>
              <a:rPr lang="zh-CN" altLang="en-US" sz="1600" dirty="0"/>
              <a:t>#10. 256*8*8    -&gt;  maxpool:2*</a:t>
            </a:r>
            <a:r>
              <a:rPr lang="zh-CN" altLang="en-US" sz="1600" dirty="0" smtClean="0"/>
              <a:t>2</a:t>
            </a:r>
            <a:endParaRPr lang="zh-CN" altLang="en-US" sz="1600" dirty="0"/>
          </a:p>
        </p:txBody>
      </p:sp>
      <p:sp>
        <p:nvSpPr>
          <p:cNvPr id="72" name="矩形 71"/>
          <p:cNvSpPr/>
          <p:nvPr/>
        </p:nvSpPr>
        <p:spPr>
          <a:xfrm>
            <a:off x="4559288" y="181404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#11. 256*4*4    -&gt;  卷积核个数:512</a:t>
            </a:r>
          </a:p>
          <a:p>
            <a:r>
              <a:rPr lang="zh-CN" altLang="en-US" dirty="0"/>
              <a:t>#12. 512*4*4    -&gt;  卷积核个数:512</a:t>
            </a:r>
          </a:p>
          <a:p>
            <a:r>
              <a:rPr lang="zh-CN" altLang="en-US" dirty="0"/>
              <a:t>#13. 512*4*4    -&gt;  卷积核个数:512</a:t>
            </a:r>
          </a:p>
          <a:p>
            <a:r>
              <a:rPr lang="zh-CN" altLang="en-US" dirty="0"/>
              <a:t>#14. 512*4*4    -&gt;  maxpool:2*2</a:t>
            </a:r>
          </a:p>
          <a:p>
            <a:r>
              <a:rPr lang="zh-CN" altLang="en-US" dirty="0"/>
              <a:t>#15. 512*2*2    -&gt;  卷积核个数:512</a:t>
            </a:r>
          </a:p>
          <a:p>
            <a:r>
              <a:rPr lang="zh-CN" altLang="en-US" dirty="0"/>
              <a:t>#16. 512*2*2    -&gt;  卷积核个数:512</a:t>
            </a:r>
          </a:p>
          <a:p>
            <a:r>
              <a:rPr lang="zh-CN" altLang="en-US" dirty="0"/>
              <a:t>#17. 512*2*2    -&gt;  卷积核个数:512</a:t>
            </a:r>
          </a:p>
          <a:p>
            <a:r>
              <a:rPr lang="zh-CN" altLang="en-US" dirty="0"/>
              <a:t>#18. 512*2*2    -&gt;  maxpool:2*2</a:t>
            </a:r>
          </a:p>
          <a:p>
            <a:r>
              <a:rPr lang="zh-CN" altLang="en-US" dirty="0"/>
              <a:t>#19. 512*1*1    -&gt;  Linear:512-&gt;10</a:t>
            </a:r>
          </a:p>
        </p:txBody>
      </p:sp>
      <p:sp>
        <p:nvSpPr>
          <p:cNvPr id="73" name="矩形 72"/>
          <p:cNvSpPr/>
          <p:nvPr/>
        </p:nvSpPr>
        <p:spPr>
          <a:xfrm>
            <a:off x="251520" y="1160748"/>
            <a:ext cx="26548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  <a:cs typeface="Calibri" panose="020F0502020204030204" pitchFamily="34" charset="0"/>
              </a:rPr>
              <a:t>·</a:t>
            </a:r>
            <a:r>
              <a:rPr lang="en-US" altLang="zh-CN" sz="2400" dirty="0">
                <a:latin typeface="+mn-ea"/>
                <a:ea typeface="+mn-ea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latin typeface="+mn-ea"/>
                <a:ea typeface="+mn-ea"/>
                <a:cs typeface="Calibri" panose="020F0502020204030204" pitchFamily="34" charset="0"/>
              </a:rPr>
              <a:t>输入：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32</a:t>
            </a:r>
            <a:r>
              <a:rPr lang="zh-CN" altLang="en-US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*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32</a:t>
            </a:r>
            <a:r>
              <a:rPr lang="zh-CN" altLang="en-US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*</a:t>
            </a:r>
            <a:r>
              <a:rPr lang="en-US" altLang="zh-CN" sz="2400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41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模板">
  <a:themeElements>
    <a:clrScheme name="首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/>
      <a:bodyPr wrap="none" fromWordArt="1">
        <a:prstTxWarp prst="textDeflate">
          <a:avLst>
            <a:gd name="adj" fmla="val 0"/>
          </a:avLst>
        </a:prstTxWarp>
      </a:bodyPr>
      <a:lstStyle>
        <a:defPPr algn="ctr">
          <a:defRPr sz="5400" b="1" kern="10" dirty="0">
            <a:ln w="19050">
              <a:solidFill>
                <a:schemeClr val="bg1"/>
              </a:solidFill>
              <a:round/>
              <a:headEnd/>
              <a:tailEnd/>
            </a:ln>
            <a:gradFill rotWithShape="1">
              <a:gsLst>
                <a:gs pos="0">
                  <a:schemeClr val="tx1"/>
                </a:gs>
                <a:gs pos="100000">
                  <a:schemeClr val="hlink"/>
                </a:gs>
              </a:gsLst>
              <a:lin ang="5400000" scaled="1"/>
            </a:gradFill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latin typeface="Verdana"/>
            <a:ea typeface="+mn-ea"/>
          </a:defRPr>
        </a:defPPr>
      </a:lstStyle>
    </a:spDef>
  </a:objectDefaults>
  <a:extraClrSchemeLst>
    <a:extraClrScheme>
      <a:clrScheme name="首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内容模板">
  <a:themeElements>
    <a:clrScheme name="Office 主题 3">
      <a:dk1>
        <a:srgbClr val="330909"/>
      </a:dk1>
      <a:lt1>
        <a:srgbClr val="FFFFFF"/>
      </a:lt1>
      <a:dk2>
        <a:srgbClr val="CC6600"/>
      </a:dk2>
      <a:lt2>
        <a:srgbClr val="C0C0C0"/>
      </a:lt2>
      <a:accent1>
        <a:srgbClr val="538531"/>
      </a:accent1>
      <a:accent2>
        <a:srgbClr val="D2AC40"/>
      </a:accent2>
      <a:accent3>
        <a:srgbClr val="FFFFFF"/>
      </a:accent3>
      <a:accent4>
        <a:srgbClr val="2A0606"/>
      </a:accent4>
      <a:accent5>
        <a:srgbClr val="B3C2AD"/>
      </a:accent5>
      <a:accent6>
        <a:srgbClr val="BE9B39"/>
      </a:accent6>
      <a:hlink>
        <a:srgbClr val="CC3300"/>
      </a:hlink>
      <a:folHlink>
        <a:srgbClr val="736FC5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400"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a:style>
    </a:txDef>
  </a:objectDefaults>
  <a:extraClrSchemeLst>
    <a:extraClrScheme>
      <a:clrScheme name="Office 主题 1">
        <a:dk1>
          <a:srgbClr val="132767"/>
        </a:dk1>
        <a:lt1>
          <a:srgbClr val="FFFFFF"/>
        </a:lt1>
        <a:dk2>
          <a:srgbClr val="184BB2"/>
        </a:dk2>
        <a:lt2>
          <a:srgbClr val="C0C0C0"/>
        </a:lt2>
        <a:accent1>
          <a:srgbClr val="2A8282"/>
        </a:accent1>
        <a:accent2>
          <a:srgbClr val="D96941"/>
        </a:accent2>
        <a:accent3>
          <a:srgbClr val="FFFFFF"/>
        </a:accent3>
        <a:accent4>
          <a:srgbClr val="0E2057"/>
        </a:accent4>
        <a:accent5>
          <a:srgbClr val="ACC1C1"/>
        </a:accent5>
        <a:accent6>
          <a:srgbClr val="C45E3A"/>
        </a:accent6>
        <a:hlink>
          <a:srgbClr val="824FB1"/>
        </a:hlink>
        <a:folHlink>
          <a:srgbClr val="DCCA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37175B"/>
        </a:dk1>
        <a:lt1>
          <a:srgbClr val="FFFFFF"/>
        </a:lt1>
        <a:dk2>
          <a:srgbClr val="754ECC"/>
        </a:dk2>
        <a:lt2>
          <a:srgbClr val="C0C0C0"/>
        </a:lt2>
        <a:accent1>
          <a:srgbClr val="64B4DC"/>
        </a:accent1>
        <a:accent2>
          <a:srgbClr val="EFA441"/>
        </a:accent2>
        <a:accent3>
          <a:srgbClr val="FFFFFF"/>
        </a:accent3>
        <a:accent4>
          <a:srgbClr val="2D124C"/>
        </a:accent4>
        <a:accent5>
          <a:srgbClr val="B8D6EB"/>
        </a:accent5>
        <a:accent6>
          <a:srgbClr val="D9943A"/>
        </a:accent6>
        <a:hlink>
          <a:srgbClr val="1B469B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330909"/>
        </a:dk1>
        <a:lt1>
          <a:srgbClr val="FFFFFF"/>
        </a:lt1>
        <a:dk2>
          <a:srgbClr val="CC6600"/>
        </a:dk2>
        <a:lt2>
          <a:srgbClr val="C0C0C0"/>
        </a:lt2>
        <a:accent1>
          <a:srgbClr val="538531"/>
        </a:accent1>
        <a:accent2>
          <a:srgbClr val="D2AC40"/>
        </a:accent2>
        <a:accent3>
          <a:srgbClr val="FFFFFF"/>
        </a:accent3>
        <a:accent4>
          <a:srgbClr val="2A0606"/>
        </a:accent4>
        <a:accent5>
          <a:srgbClr val="B3C2AD"/>
        </a:accent5>
        <a:accent6>
          <a:srgbClr val="BE9B39"/>
        </a:accent6>
        <a:hlink>
          <a:srgbClr val="CC3300"/>
        </a:hlink>
        <a:folHlink>
          <a:srgbClr val="736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6278</TotalTime>
  <Words>1362</Words>
  <Application>Microsoft Office PowerPoint</Application>
  <PresentationFormat>全屏显示(4:3)</PresentationFormat>
  <Paragraphs>226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50" baseType="lpstr">
      <vt:lpstr>等线</vt:lpstr>
      <vt:lpstr>等线 Light</vt:lpstr>
      <vt:lpstr>黑体</vt:lpstr>
      <vt:lpstr>华文新魏</vt:lpstr>
      <vt:lpstr>宋体</vt:lpstr>
      <vt:lpstr>宋体</vt:lpstr>
      <vt:lpstr>微软雅黑</vt:lpstr>
      <vt:lpstr>Arial</vt:lpstr>
      <vt:lpstr>Arial Narrow</vt:lpstr>
      <vt:lpstr>Calibri</vt:lpstr>
      <vt:lpstr>Franklin Gothic Book</vt:lpstr>
      <vt:lpstr>Franklin Gothic Medium</vt:lpstr>
      <vt:lpstr>Tahoma</vt:lpstr>
      <vt:lpstr>Wingdings</vt:lpstr>
      <vt:lpstr>封面模板</vt:lpstr>
      <vt:lpstr>内容模板</vt:lpstr>
      <vt:lpstr>Office 主题​​</vt:lpstr>
      <vt:lpstr>CIFAR10 图片分类报告</vt:lpstr>
      <vt:lpstr>内容提要</vt:lpstr>
      <vt:lpstr>背景 - CIFAR10</vt:lpstr>
      <vt:lpstr>背景 - CIFAR10</vt:lpstr>
      <vt:lpstr>PowerPoint 演示文稿</vt:lpstr>
      <vt:lpstr>模型和方法 - 模型 - VGG16</vt:lpstr>
      <vt:lpstr>模型和方法 - 模型 - VGG16</vt:lpstr>
      <vt:lpstr>模型和方法 - 模型 - VGG16</vt:lpstr>
      <vt:lpstr>模型和方法 - 模型 - VGG16</vt:lpstr>
      <vt:lpstr>模型和方法 - 模型 - VGG16</vt:lpstr>
      <vt:lpstr>模型和方法 - 模型 - VGG16</vt:lpstr>
      <vt:lpstr>模型和方法 - 方法  - pytorch</vt:lpstr>
      <vt:lpstr>模型和方法 - 方法  - pytorch</vt:lpstr>
      <vt:lpstr>模型和方法 - 方法  - pytorch</vt:lpstr>
      <vt:lpstr>模型和方法 - 方法  - pytorch</vt:lpstr>
      <vt:lpstr>模型和方法 - 方法  - pytorch</vt:lpstr>
      <vt:lpstr>模型和方法 - 方法  - pytorch</vt:lpstr>
      <vt:lpstr>PowerPoint 演示文稿</vt:lpstr>
      <vt:lpstr>实验分析与展示 – version1</vt:lpstr>
      <vt:lpstr>实验分析与展示 – version2</vt:lpstr>
      <vt:lpstr>实验分析与展示 – version2</vt:lpstr>
      <vt:lpstr>实验分析与展示 – version3(FractionalMaxPool + dropout)</vt:lpstr>
      <vt:lpstr>实验分析与展示 – version3</vt:lpstr>
      <vt:lpstr>实验分析与展示 – version4 </vt:lpstr>
      <vt:lpstr>PowerPoint 演示文稿</vt:lpstr>
      <vt:lpstr>实验分析与展示 – version4</vt:lpstr>
      <vt:lpstr>实验分析与展示 – version5</vt:lpstr>
      <vt:lpstr>实验分析与展示 – version5</vt:lpstr>
      <vt:lpstr>实验分析与展示 – version6</vt:lpstr>
      <vt:lpstr>实验分析与展示 – version6</vt:lpstr>
      <vt:lpstr>PowerPoint 演示文稿</vt:lpstr>
      <vt:lpstr>总结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Wendy</dc:creator>
  <cp:lastModifiedBy>金 浩杰</cp:lastModifiedBy>
  <cp:revision>420</cp:revision>
  <cp:lastPrinted>1601-01-01T00:00:00Z</cp:lastPrinted>
  <dcterms:created xsi:type="dcterms:W3CDTF">1601-01-01T00:00:00Z</dcterms:created>
  <dcterms:modified xsi:type="dcterms:W3CDTF">2020-04-05T01:06:09Z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