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267" r:id="rId3"/>
    <p:sldId id="270" r:id="rId4"/>
    <p:sldId id="264" r:id="rId5"/>
    <p:sldId id="268" r:id="rId6"/>
    <p:sldId id="273" r:id="rId7"/>
    <p:sldId id="272" r:id="rId8"/>
    <p:sldId id="269" r:id="rId9"/>
    <p:sldId id="271" r:id="rId10"/>
    <p:sldId id="266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2" r:id="rId19"/>
    <p:sldId id="281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82" autoAdjust="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A8AF-587A-4CB6-96D4-8F3EDB168FA1}" type="datetimeFigureOut">
              <a:rPr lang="zh-CN" altLang="en-US" smtClean="0"/>
              <a:t>2021/7/22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E9653-1620-445C-8D3D-C93BEF8A8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0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85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54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612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7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548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380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22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091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52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22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27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090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83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77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04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05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3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3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72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E9653-1620-445C-8D3D-C93BEF8A861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3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95225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259654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53554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26415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399787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0" y="228600"/>
                </a:moveTo>
                <a:lnTo>
                  <a:pt x="9144000" y="228600"/>
                </a:lnTo>
                <a:lnTo>
                  <a:pt x="91440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2101" y="235965"/>
            <a:ext cx="948859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719" y="1881530"/>
            <a:ext cx="95563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64340" y="6643511"/>
            <a:ext cx="222672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pPr marL="25400">
              <a:spcBef>
                <a:spcPts val="25"/>
              </a:spcBef>
            </a:pPr>
            <a:fld id="{81D60167-4931-47E6-BA6A-407CBD079E47}" type="slidenum">
              <a:rPr lang="en-US" altLang="zh-CN" spc="-5" smtClean="0"/>
              <a:pPr marL="25400">
                <a:spcBef>
                  <a:spcPts val="25"/>
                </a:spcBef>
              </a:pPr>
              <a:t>‹#›</a:t>
            </a:fld>
            <a:endParaRPr lang="en-US" altLang="zh-CN" spc="-5" dirty="0"/>
          </a:p>
        </p:txBody>
      </p:sp>
    </p:spTree>
    <p:extLst>
      <p:ext uri="{BB962C8B-B14F-4D97-AF65-F5344CB8AC3E}">
        <p14:creationId xmlns:p14="http://schemas.microsoft.com/office/powerpoint/2010/main" val="102802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YK4y1T7yY?p=3" TargetMode="External"/><Relationship Id="rId7" Type="http://schemas.openxmlformats.org/officeDocument/2006/relationships/hyperlink" Target="https://software.intel.com/content/dam/develop/external/us/en/documents/vsm-paper-182629.pdf" TargetMode="External"/><Relationship Id="rId2" Type="http://schemas.openxmlformats.org/officeDocument/2006/relationships/hyperlink" Target="https://learnopengl-cn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rdoob/three.js/blob/master/examples/webgl_shadowmap_pcss.html" TargetMode="External"/><Relationship Id="rId5" Type="http://schemas.openxmlformats.org/officeDocument/2006/relationships/hyperlink" Target="http://developer.download.nvidia.com/whitepapers/2007/SDK10/VarianceShadowMapping.pdf" TargetMode="External"/><Relationship Id="rId4" Type="http://schemas.openxmlformats.org/officeDocument/2006/relationships/hyperlink" Target="https://www.bilibili.com/video/BV1YK4y1T7yY?p=4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/>
          <p:cNvSpPr txBox="1">
            <a:spLocks/>
          </p:cNvSpPr>
          <p:nvPr/>
        </p:nvSpPr>
        <p:spPr>
          <a:xfrm>
            <a:off x="2474599" y="1613714"/>
            <a:ext cx="708977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华文仿宋" panose="02010600040101010101" pitchFamily="2" charset="-122"/>
                <a:cs typeface="Calibri"/>
              </a:rPr>
              <a:t>各种阴影算法的实现</a:t>
            </a:r>
            <a:endParaRPr kumimoji="0" lang="en-US" altLang="zh-CN" sz="3600" b="0" i="0" u="none" strike="noStrike" kern="0" cap="none" spc="-5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华文仿宋" panose="02010600040101010101" pitchFamily="2" charset="-122"/>
              <a:cs typeface="Calibri"/>
            </a:endParaRPr>
          </a:p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kern="0" spc="-5" dirty="0" smtClean="0">
                <a:solidFill>
                  <a:prstClr val="black"/>
                </a:solidFill>
                <a:ea typeface="华文仿宋" panose="02010600040101010101" pitchFamily="2" charset="-122"/>
              </a:rPr>
              <a:t>——SM</a:t>
            </a:r>
            <a:r>
              <a:rPr lang="zh-CN" altLang="en-US" sz="2800" b="0" kern="0" spc="-5" dirty="0" smtClean="0">
                <a:solidFill>
                  <a:prstClr val="black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b="0" kern="0" spc="-5" dirty="0" smtClean="0">
                <a:solidFill>
                  <a:prstClr val="black"/>
                </a:solidFill>
                <a:ea typeface="华文仿宋" panose="02010600040101010101" pitchFamily="2" charset="-122"/>
              </a:rPr>
              <a:t>PCF</a:t>
            </a:r>
            <a:r>
              <a:rPr lang="zh-CN" altLang="en-US" sz="2800" b="0" kern="0" spc="-5" dirty="0" smtClean="0">
                <a:solidFill>
                  <a:prstClr val="black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b="0" kern="0" spc="-5" dirty="0" smtClean="0">
                <a:solidFill>
                  <a:prstClr val="black"/>
                </a:solidFill>
                <a:ea typeface="华文仿宋" panose="02010600040101010101" pitchFamily="2" charset="-122"/>
              </a:rPr>
              <a:t>PCSS</a:t>
            </a:r>
            <a:r>
              <a:rPr lang="zh-CN" altLang="en-US" sz="2800" b="0" kern="0" spc="-5" dirty="0" smtClean="0">
                <a:solidFill>
                  <a:prstClr val="black"/>
                </a:solidFill>
                <a:ea typeface="华文仿宋" panose="02010600040101010101" pitchFamily="2" charset="-122"/>
              </a:rPr>
              <a:t>、</a:t>
            </a:r>
            <a:r>
              <a:rPr lang="en-US" altLang="zh-CN" sz="2800" b="0" kern="0" spc="-5" dirty="0" smtClean="0">
                <a:solidFill>
                  <a:prstClr val="black"/>
                </a:solidFill>
                <a:ea typeface="华文仿宋" panose="02010600040101010101" pitchFamily="2" charset="-122"/>
              </a:rPr>
              <a:t>VSM</a:t>
            </a:r>
            <a:endParaRPr kumimoji="0" lang="en-US" sz="2800" b="0" i="0" u="none" strike="noStrike" kern="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1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50993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PCF(Percentage Closer Filter)</a:t>
            </a: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1084884" y="1557451"/>
            <a:ext cx="10264987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69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spc="-5" dirty="0">
                <a:latin typeface="+mn-lt"/>
                <a:ea typeface="仿宋" panose="02010609060101010101" pitchFamily="49" charset="-122"/>
                <a:cs typeface="+mn-cs"/>
              </a:rPr>
              <a:t>软阴影 </a:t>
            </a:r>
            <a:r>
              <a:rPr lang="en-US" altLang="zh-CN" sz="2400" b="0" kern="0" spc="-5" dirty="0">
                <a:latin typeface="+mn-lt"/>
                <a:ea typeface="仿宋" panose="02010609060101010101" pitchFamily="49" charset="-122"/>
                <a:cs typeface="+mn-cs"/>
              </a:rPr>
              <a:t>=&gt; </a:t>
            </a:r>
            <a:r>
              <a:rPr lang="zh-CN" altLang="en-US" sz="2400" b="0" kern="0" spc="-5" dirty="0">
                <a:latin typeface="+mn-lt"/>
                <a:ea typeface="仿宋" panose="02010609060101010101" pitchFamily="49" charset="-122"/>
                <a:cs typeface="+mn-cs"/>
              </a:rPr>
              <a:t>多采样几个点 </a:t>
            </a:r>
            <a:r>
              <a:rPr lang="en-US" altLang="zh-CN" sz="2400" b="0" kern="0" spc="-5" dirty="0">
                <a:latin typeface="+mn-lt"/>
                <a:ea typeface="仿宋" panose="02010609060101010101" pitchFamily="49" charset="-122"/>
                <a:cs typeface="+mn-cs"/>
              </a:rPr>
              <a:t>=&gt; visibility </a:t>
            </a:r>
            <a:r>
              <a:rPr lang="zh-CN" altLang="en-US" sz="2400" b="0" kern="0" spc="-5" dirty="0">
                <a:latin typeface="+mn-lt"/>
                <a:ea typeface="仿宋" panose="02010609060101010101" pitchFamily="49" charset="-122"/>
                <a:cs typeface="+mn-cs"/>
              </a:rPr>
              <a:t>不是非零即一</a:t>
            </a:r>
            <a:r>
              <a:rPr lang="zh-CN" altLang="en-US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的值</a:t>
            </a:r>
            <a:endParaRPr lang="en-US" altLang="zh-CN" sz="600" b="0" kern="0" spc="-5" dirty="0">
              <a:latin typeface="+mn-lt"/>
              <a:ea typeface="仿宋" panose="02010609060101010101" pitchFamily="49" charset="-122"/>
              <a:cs typeface="+mn-cs"/>
            </a:endParaRPr>
          </a:p>
          <a:p>
            <a:pPr marL="469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b="0" kern="0" spc="-5" dirty="0" smtClean="0">
              <a:latin typeface="+mn-lt"/>
              <a:ea typeface="仿宋" panose="02010609060101010101" pitchFamily="49" charset="-122"/>
              <a:cs typeface="+mn-cs"/>
            </a:endParaRPr>
          </a:p>
          <a:p>
            <a:pPr marL="4699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第 </a:t>
            </a:r>
            <a:r>
              <a:rPr lang="en-US" altLang="zh-CN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2 </a:t>
            </a:r>
            <a:r>
              <a:rPr lang="zh-CN" altLang="en-US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个 </a:t>
            </a:r>
            <a:r>
              <a:rPr lang="en-US" altLang="zh-CN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pass </a:t>
            </a:r>
            <a:r>
              <a:rPr lang="zh-CN" altLang="en-US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的时候，设定一个半径 </a:t>
            </a:r>
            <a:r>
              <a:rPr lang="en-US" altLang="zh-CN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R</a:t>
            </a:r>
            <a:r>
              <a:rPr lang="zh-CN" altLang="en-US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，在半径 </a:t>
            </a:r>
            <a:r>
              <a:rPr lang="en-US" altLang="zh-CN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R </a:t>
            </a:r>
            <a:r>
              <a:rPr lang="zh-CN" altLang="en-US" sz="2400" b="0" kern="0" spc="-5" dirty="0" smtClean="0">
                <a:latin typeface="+mn-lt"/>
                <a:ea typeface="仿宋" panose="02010609060101010101" pitchFamily="49" charset="-122"/>
                <a:cs typeface="+mn-cs"/>
              </a:rPr>
              <a:t>中采样若干个点，将当前点的深度与这若干个点的</a:t>
            </a:r>
            <a:r>
              <a:rPr lang="zh-CN" altLang="en-US" sz="2400" b="0" dirty="0" smtClean="0">
                <a:ea typeface="仿宋" panose="02010609060101010101" pitchFamily="49" charset="-122"/>
              </a:rPr>
              <a:t>深度记录值作比较</a:t>
            </a: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2" y="3648307"/>
            <a:ext cx="6119390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50993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PCF(Percentage Closer Filter)</a:t>
            </a:r>
          </a:p>
        </p:txBody>
      </p:sp>
      <p:sp>
        <p:nvSpPr>
          <p:cNvPr id="7" name="矩形 6"/>
          <p:cNvSpPr/>
          <p:nvPr/>
        </p:nvSpPr>
        <p:spPr>
          <a:xfrm>
            <a:off x="532224" y="1196188"/>
            <a:ext cx="8782598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ea typeface="仿宋" panose="02010609060101010101" pitchFamily="49" charset="-122"/>
              </a:rPr>
              <a:t>实现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我们不采样</a:t>
            </a:r>
            <a:r>
              <a:rPr lang="zh-CN" altLang="en-US" sz="240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，</a:t>
            </a: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直接对周围 </a:t>
            </a:r>
            <a:r>
              <a:rPr lang="en-US" altLang="zh-CN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N*N </a:t>
            </a: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的点进行比较</a:t>
            </a:r>
            <a:endParaRPr lang="en-US" altLang="zh-CN" sz="240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84" y="2253802"/>
            <a:ext cx="9465886" cy="439928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66092" y="4541855"/>
            <a:ext cx="9254532" cy="1396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4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50993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PCF(Percentage Closer Filter)</a:t>
            </a:r>
          </a:p>
        </p:txBody>
      </p:sp>
      <p:pic>
        <p:nvPicPr>
          <p:cNvPr id="3074" name="Picture 2" descr="https://banbao991.github.io/2021/06/18/CG/Algorithm/SM-PCF-PCSS-VSM/2021.06.18-21.06.33.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81" y="1302649"/>
            <a:ext cx="6589869" cy="49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498642" y="1603475"/>
            <a:ext cx="4383892" cy="3518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kern="0" spc="-5" dirty="0" smtClean="0">
                <a:ea typeface="仿宋" panose="02010609060101010101" pitchFamily="49" charset="-122"/>
              </a:rPr>
              <a:t>PCF </a:t>
            </a:r>
            <a:r>
              <a:rPr lang="zh-CN" altLang="en-US" sz="2400" kern="0" spc="-5" dirty="0" smtClean="0">
                <a:ea typeface="仿宋" panose="02010609060101010101" pitchFamily="49" charset="-122"/>
              </a:rPr>
              <a:t>效果如左图所示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kern="0" spc="-5" dirty="0">
              <a:ea typeface="仿宋" panose="02010609060101010101" pitchFamily="49" charset="-122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软</a:t>
            </a: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阴影的软硬程度是一样的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不够真实</a:t>
            </a:r>
            <a:endParaRPr lang="en-US" altLang="zh-CN" sz="240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我们的采样半径是一样的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解决方法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动态决定采样半径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PCSS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55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PCSS(Percentage Closer Soft Shadow)</a:t>
            </a:r>
          </a:p>
        </p:txBody>
      </p:sp>
      <p:sp>
        <p:nvSpPr>
          <p:cNvPr id="8" name="矩形 7"/>
          <p:cNvSpPr/>
          <p:nvPr/>
        </p:nvSpPr>
        <p:spPr>
          <a:xfrm>
            <a:off x="726052" y="1255237"/>
            <a:ext cx="1772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>
                <a:ea typeface="仿宋" panose="02010609060101010101" pitchFamily="49" charset="-122"/>
              </a:rPr>
              <a:t>生活场景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</p:txBody>
      </p:sp>
      <p:pic>
        <p:nvPicPr>
          <p:cNvPr id="4098" name="Picture 2" descr="https://banbao991.github.io/2021/06/18/CG/Algorithm/SM-PCF-PCSS-VSM/image-202104071750071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191" y="1808874"/>
            <a:ext cx="5708301" cy="42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498642" y="1603475"/>
            <a:ext cx="4549332" cy="2741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阴影软硬程度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笔尖部分的阴影更硬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远离笔尖部分的阴影更软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12700">
              <a:spcBef>
                <a:spcPts val="100"/>
              </a:spcBef>
            </a:pP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物体离成阴影平面越近，阴影过渡区域（半影）越小</a:t>
            </a:r>
            <a:endParaRPr lang="en-US" altLang="zh-CN" sz="240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PCSS(Percentage Closer Soft Shadow)</a:t>
            </a:r>
          </a:p>
        </p:txBody>
      </p:sp>
      <p:sp>
        <p:nvSpPr>
          <p:cNvPr id="7" name="矩形 6"/>
          <p:cNvSpPr/>
          <p:nvPr/>
        </p:nvSpPr>
        <p:spPr>
          <a:xfrm>
            <a:off x="432080" y="958697"/>
            <a:ext cx="9083710" cy="843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物体离成阴影平面越近，阴影过渡区域（半影）越小</a:t>
            </a:r>
            <a:endParaRPr lang="en-US" altLang="zh-CN" sz="240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3093" y="2222531"/>
            <a:ext cx="6040749" cy="3853148"/>
            <a:chOff x="1435559" y="759826"/>
            <a:chExt cx="6040749" cy="3853148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4850674" y="909711"/>
              <a:ext cx="4963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54286" y="2594150"/>
              <a:ext cx="151529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3770438" y="909711"/>
              <a:ext cx="1080237" cy="357520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850674" y="909711"/>
              <a:ext cx="2116183" cy="3575203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743200" y="4484914"/>
              <a:ext cx="4733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743200" y="3117668"/>
              <a:ext cx="46558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3200213" y="909710"/>
              <a:ext cx="2129246" cy="3575204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329459" y="909709"/>
              <a:ext cx="1123966" cy="357520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200213" y="4484914"/>
              <a:ext cx="57022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453425" y="4484914"/>
              <a:ext cx="51343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4025443" y="3117668"/>
              <a:ext cx="18079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029503" y="3117668"/>
              <a:ext cx="14269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770438" y="4484914"/>
              <a:ext cx="2682987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4206240" y="3117668"/>
              <a:ext cx="1823263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792675" y="7598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光源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468562" y="24094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物体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35559" y="2933002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阴影平面</a:t>
              </a:r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35559" y="4243642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阴影平面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7" name="直接连接符 26"/>
            <p:cNvCxnSpPr/>
            <p:nvPr/>
          </p:nvCxnSpPr>
          <p:spPr>
            <a:xfrm flipH="1">
              <a:off x="3770438" y="909708"/>
              <a:ext cx="1565553" cy="357520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/>
          <p:cNvSpPr/>
          <p:nvPr/>
        </p:nvSpPr>
        <p:spPr>
          <a:xfrm>
            <a:off x="7344844" y="2504180"/>
            <a:ext cx="48471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红色区域表示半影区域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黄色部分表示全影区域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阴影平面 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1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上半影区域更小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阴影平面 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1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上半影区域占全影区域的比例也更小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根据</a:t>
            </a:r>
            <a:r>
              <a:rPr lang="zh-CN" altLang="en-US" sz="2400" b="1" dirty="0" smtClean="0">
                <a:latin typeface="+mj-lt"/>
                <a:ea typeface="仿宋" panose="02010609060101010101" pitchFamily="49" charset="-122"/>
              </a:rPr>
              <a:t>物体到阴影平面的距离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来决定阴影的软硬程度，也就是采样半径 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R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的大小</a:t>
            </a:r>
            <a:endParaRPr lang="zh-CN" altLang="en-US" sz="2400" dirty="0"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33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PCSS(Percentage Closer Soft Shadow)</a:t>
            </a:r>
          </a:p>
        </p:txBody>
      </p:sp>
      <p:sp>
        <p:nvSpPr>
          <p:cNvPr id="29" name="矩形 28"/>
          <p:cNvSpPr/>
          <p:nvPr/>
        </p:nvSpPr>
        <p:spPr>
          <a:xfrm>
            <a:off x="903850" y="1388813"/>
            <a:ext cx="4847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估计方法：相似三角形</a:t>
            </a:r>
            <a:endParaRPr lang="zh-CN" altLang="en-US" sz="2400" dirty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6146" name="Picture 2" descr="https://banbao991.github.io/2021/06/18/CG/Algorithm/SM-PCF-PCSS-VSM/image-202104071752564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927" y="1095373"/>
            <a:ext cx="3745447" cy="494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86" y="1919633"/>
            <a:ext cx="5722329" cy="1165418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903850" y="3568678"/>
            <a:ext cx="4847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估计 </a:t>
            </a:r>
            <a:r>
              <a:rPr lang="en-US" altLang="zh-CN" sz="2400" dirty="0" err="1" smtClean="0">
                <a:latin typeface="+mj-lt"/>
                <a:ea typeface="仿宋" panose="02010609060101010101" pitchFamily="49" charset="-122"/>
              </a:rPr>
              <a:t>d_Blocker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 ? (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给定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R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 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/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启发式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)</a:t>
            </a:r>
          </a:p>
        </p:txBody>
      </p:sp>
      <p:pic>
        <p:nvPicPr>
          <p:cNvPr id="6148" name="Picture 4" descr="https://banbao991.github.io/2021/06/18/CG/Algorithm/SM-PCF-PCSS-VSM/image-2021040718181029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98" y="4249816"/>
            <a:ext cx="4739005" cy="217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5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PCSS(Percentage Closer Soft Shadow)</a:t>
            </a:r>
          </a:p>
        </p:txBody>
      </p:sp>
      <p:sp>
        <p:nvSpPr>
          <p:cNvPr id="29" name="矩形 28"/>
          <p:cNvSpPr/>
          <p:nvPr/>
        </p:nvSpPr>
        <p:spPr>
          <a:xfrm>
            <a:off x="934330" y="1388813"/>
            <a:ext cx="90427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实现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PCSS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分为 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3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个步骤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Step 1: Blocker search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在某个区域内计算平均遮挡深度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Step 2: Penumbra estimation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通过计算出来的平均遮挡深度来计算半影的大小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Step 3: Percentage Closer Filtering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根据 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Step 2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计算出来的大小进行 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PCF</a:t>
            </a:r>
            <a:endParaRPr lang="zh-CN" altLang="en-US" sz="2400" dirty="0"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67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PCSS(Percentage Closer Soft Shadow)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024266"/>
            <a:ext cx="6421120" cy="58032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34330" y="1388813"/>
            <a:ext cx="3739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总体逻辑如右图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需要使用</a:t>
            </a:r>
            <a:r>
              <a:rPr lang="zh-CN" altLang="en-US" sz="2400" b="1" dirty="0" smtClean="0">
                <a:latin typeface="+mj-lt"/>
                <a:ea typeface="仿宋" panose="02010609060101010101" pitchFamily="49" charset="-122"/>
              </a:rPr>
              <a:t>线性深度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计算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84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467639" y="46756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PCSS(Percentage Closer Soft Shadow)</a:t>
            </a:r>
          </a:p>
        </p:txBody>
      </p:sp>
      <p:sp>
        <p:nvSpPr>
          <p:cNvPr id="5" name="矩形 4"/>
          <p:cNvSpPr/>
          <p:nvPr/>
        </p:nvSpPr>
        <p:spPr>
          <a:xfrm>
            <a:off x="264160" y="1388813"/>
            <a:ext cx="44094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仿宋" panose="02010609060101010101" pitchFamily="49" charset="-122"/>
              </a:rPr>
              <a:t>Step 1: Blocker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如果没有遮挡物，直接可见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487" y="982395"/>
            <a:ext cx="7187730" cy="57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467639" y="46756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PCSS(Percentage Closer Soft Shadow)</a:t>
            </a:r>
          </a:p>
        </p:txBody>
      </p:sp>
      <p:sp>
        <p:nvSpPr>
          <p:cNvPr id="5" name="矩形 4"/>
          <p:cNvSpPr/>
          <p:nvPr/>
        </p:nvSpPr>
        <p:spPr>
          <a:xfrm>
            <a:off x="7782560" y="1409133"/>
            <a:ext cx="4409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仿宋" panose="02010609060101010101" pitchFamily="49" charset="-122"/>
              </a:rPr>
              <a:t>PCSS </a:t>
            </a:r>
            <a:r>
              <a:rPr lang="zh-CN" altLang="en-US" sz="2400" dirty="0" smtClean="0">
                <a:ea typeface="仿宋" panose="02010609060101010101" pitchFamily="49" charset="-122"/>
              </a:rPr>
              <a:t>效果如左图</a:t>
            </a:r>
            <a:endParaRPr lang="en-US" altLang="zh-CN" sz="2400" dirty="0" smtClean="0"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  <a:ea typeface="仿宋" panose="02010609060101010101" pitchFamily="49" charset="-122"/>
              </a:rPr>
              <a:t>软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硬阴影层次明显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采样很慢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?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不采样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VSM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直接估计</a:t>
            </a:r>
            <a:endParaRPr lang="en-US" altLang="zh-CN" sz="2400" dirty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9218" name="Picture 2" descr="https://banbao991.github.io/2021/06/18/CG/Algorithm/SM-PCF-PCSS-VSM/2021.06.18-21.06.34.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" y="1409133"/>
            <a:ext cx="6875145" cy="515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2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54" y="1571063"/>
            <a:ext cx="6404194" cy="47426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09485" y="4148348"/>
            <a:ext cx="3155351" cy="1608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ea typeface="仿宋" panose="02010609060101010101" pitchFamily="49" charset="-122"/>
              </a:rPr>
              <a:t>场景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>
                <a:ea typeface="仿宋" panose="02010609060101010101" pitchFamily="49" charset="-122"/>
              </a:rPr>
              <a:t>白色</a:t>
            </a:r>
            <a:r>
              <a:rPr lang="zh-CN" altLang="en-US" sz="2400" kern="0" spc="-5" dirty="0" smtClean="0">
                <a:ea typeface="仿宋" panose="02010609060101010101" pitchFamily="49" charset="-122"/>
              </a:rPr>
              <a:t>光源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ea typeface="仿宋" panose="02010609060101010101" pitchFamily="49" charset="-122"/>
              </a:rPr>
              <a:t>蓝色柱子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ea typeface="仿宋" panose="02010609060101010101" pitchFamily="49" charset="-122"/>
              </a:rPr>
              <a:t>跳动的红色小球</a:t>
            </a:r>
            <a:endParaRPr lang="en-US" altLang="zh-CN" sz="2400" kern="0" spc="-5" dirty="0">
              <a:ea typeface="仿宋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09485" y="1858884"/>
            <a:ext cx="3184846" cy="1608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>
                <a:ea typeface="仿宋" panose="02010609060101010101" pitchFamily="49" charset="-122"/>
              </a:rPr>
              <a:t>实现</a:t>
            </a:r>
            <a:r>
              <a:rPr lang="zh-CN" altLang="en-US" sz="2400" kern="0" spc="-5" dirty="0" smtClean="0">
                <a:ea typeface="仿宋" panose="02010609060101010101" pitchFamily="49" charset="-122"/>
              </a:rPr>
              <a:t>环境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kern="0" spc="-5" dirty="0" smtClean="0">
                <a:ea typeface="仿宋" panose="02010609060101010101" pitchFamily="49" charset="-122"/>
              </a:rPr>
              <a:t>VS2017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kern="0" spc="-5" dirty="0" smtClean="0">
                <a:ea typeface="仿宋" panose="02010609060101010101" pitchFamily="49" charset="-122"/>
              </a:rPr>
              <a:t>OpenGL 4.6(&gt;3.3)</a:t>
            </a: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kern="0" spc="-5" dirty="0" smtClean="0">
                <a:ea typeface="仿宋" panose="02010609060101010101" pitchFamily="49" charset="-122"/>
              </a:rPr>
              <a:t>GTX 1050</a:t>
            </a:r>
            <a:endParaRPr lang="en-US" altLang="zh-CN" sz="2400" kern="0" spc="-5" dirty="0">
              <a:ea typeface="仿宋" panose="02010609060101010101" pitchFamily="49" charset="-122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13079" y="538684"/>
            <a:ext cx="54145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b="0" kern="0" spc="-5" dirty="0" smtClean="0">
                <a:ea typeface="仿宋" panose="02010609060101010101" pitchFamily="49" charset="-122"/>
              </a:rPr>
              <a:t>环境与场景</a:t>
            </a:r>
            <a:endParaRPr lang="en-US" altLang="zh-CN" sz="2800" b="0" kern="0" spc="-5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6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467639" y="46756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VSM(Variance Shadow Mapping)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34330" y="1388813"/>
                <a:ext cx="904279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采样的目的是什么</a:t>
                </a:r>
                <a:r>
                  <a:rPr lang="en-US" altLang="zh-CN" sz="2400" dirty="0" smtClean="0">
                    <a:latin typeface="+mj-lt"/>
                    <a:ea typeface="仿宋" panose="02010609060101010101" pitchFamily="49" charset="-122"/>
                  </a:rPr>
                  <a:t>?</a:t>
                </a: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 </a:t>
                </a: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为了得到当前点在周围点的深度排名</a:t>
                </a: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深度越大，排名越靠前</a:t>
                </a: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+mj-lt"/>
                    <a:ea typeface="仿宋" panose="02010609060101010101" pitchFamily="49" charset="-122"/>
                  </a:rPr>
                  <a:t>visibility =  </a:t>
                </a: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排名</a:t>
                </a:r>
                <a:r>
                  <a:rPr lang="en-US" altLang="zh-CN" sz="2400" dirty="0" smtClean="0">
                    <a:latin typeface="+mj-lt"/>
                    <a:ea typeface="仿宋" panose="02010609060101010101" pitchFamily="49" charset="-122"/>
                  </a:rPr>
                  <a:t>/</a:t>
                </a: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总数</a:t>
                </a: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一阶切比雪夫不等式估计</a:t>
                </a: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单峰</a:t>
                </a: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𝜇</m:t>
                    </m:r>
                  </m:oMath>
                </a14:m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+mj-lt"/>
                  <a:ea typeface="仿宋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j-lt"/>
                    <a:ea typeface="仿宋" panose="02010609060101010101" pitchFamily="49" charset="-122"/>
                  </a:rPr>
                  <a:t>实时渲染</a:t>
                </a: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中直接把不等式当作等式</a:t>
                </a:r>
                <a:r>
                  <a:rPr lang="en-US" altLang="zh-CN" sz="2400" dirty="0" smtClean="0">
                    <a:latin typeface="+mj-lt"/>
                    <a:ea typeface="仿宋" panose="02010609060101010101" pitchFamily="49" charset="-122"/>
                  </a:rPr>
                  <a:t>!!!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30" y="1388813"/>
                <a:ext cx="9042790" cy="3785652"/>
              </a:xfrm>
              <a:prstGeom prst="rect">
                <a:avLst/>
              </a:prstGeom>
              <a:blipFill>
                <a:blip r:embed="rId3"/>
                <a:stretch>
                  <a:fillRect l="-876" t="-1932"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107" y="3281639"/>
            <a:ext cx="4757561" cy="13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467639" y="46756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VSM(Variance Shadow Mapping)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0330" y="1165293"/>
                <a:ext cx="1079031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实现</a:t>
                </a:r>
                <a:endParaRPr lang="en-US" altLang="zh-CN" sz="2400" b="0" i="1" dirty="0" smtClean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400" b="0" i="1" dirty="0" smtClean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𝑣𝑎𝑟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𝑋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𝐸𝑋</m:t>
                            </m:r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j-lt"/>
                    <a:ea typeface="仿宋" panose="02010609060101010101" pitchFamily="49" charset="-122"/>
                  </a:rPr>
                  <a:t>保存两</a:t>
                </a: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张纹理图</a:t>
                </a:r>
                <a:endParaRPr lang="en-US" altLang="zh-CN" sz="2400" dirty="0">
                  <a:latin typeface="+mj-lt"/>
                  <a:ea typeface="仿宋" panose="02010609060101010101" pitchFamily="49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一张图保存周围点的深度值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𝑑</m:t>
                    </m:r>
                  </m:oMath>
                </a14:m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 的平均值</a:t>
                </a: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一张图保存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latin typeface="+mj-lt"/>
                    <a:ea typeface="仿宋" panose="02010609060101010101" pitchFamily="49" charset="-122"/>
                  </a:rPr>
                  <a:t>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+mj-lt"/>
                    <a:ea typeface="仿宋" panose="02010609060101010101" pitchFamily="49" charset="-122"/>
                  </a:rPr>
                  <a:t>注意必须</a:t>
                </a: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都是</a:t>
                </a:r>
                <a:r>
                  <a:rPr lang="zh-CN" altLang="en-US" sz="2400" b="1" dirty="0" smtClean="0">
                    <a:latin typeface="+mj-lt"/>
                    <a:ea typeface="仿宋" panose="02010609060101010101" pitchFamily="49" charset="-122"/>
                  </a:rPr>
                  <a:t>线性深度</a:t>
                </a:r>
                <a:endParaRPr lang="en-US" altLang="zh-CN" sz="2400" b="1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400" b="1" dirty="0">
                  <a:latin typeface="+mj-lt"/>
                  <a:ea typeface="仿宋" panose="02010609060101010101" pitchFamily="49" charset="-12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怎么计算</a:t>
                </a:r>
                <a:r>
                  <a:rPr lang="en-US" altLang="zh-CN" sz="2400" dirty="0">
                    <a:latin typeface="+mj-lt"/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 </a:t>
                </a:r>
                <a:r>
                  <a:rPr lang="en-US" altLang="zh-CN" sz="2400" dirty="0" smtClean="0">
                    <a:latin typeface="+mj-lt"/>
                    <a:ea typeface="仿宋" panose="02010609060101010101" pitchFamily="49" charset="-122"/>
                  </a:rPr>
                  <a:t>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直接对每个点求周围点的平均值</a:t>
                </a: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+mj-lt"/>
                    <a:ea typeface="仿宋" panose="02010609060101010101" pitchFamily="49" charset="-122"/>
                  </a:rPr>
                  <a:t>O(R^2)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优化：通过两趟 </a:t>
                </a:r>
                <a:r>
                  <a:rPr lang="en-US" altLang="zh-CN" sz="2400" dirty="0" smtClean="0">
                    <a:latin typeface="+mj-lt"/>
                    <a:ea typeface="仿宋" panose="02010609060101010101" pitchFamily="49" charset="-122"/>
                  </a:rPr>
                  <a:t>pass</a:t>
                </a:r>
                <a:r>
                  <a:rPr lang="zh-CN" altLang="en-US" sz="2400" dirty="0" smtClean="0">
                    <a:latin typeface="+mj-lt"/>
                    <a:ea typeface="仿宋" panose="02010609060101010101" pitchFamily="49" charset="-122"/>
                  </a:rPr>
                  <a:t>，分别横向计算一次纵向计算一次，得到平均值</a:t>
                </a:r>
                <a:endParaRPr lang="en-US" altLang="zh-CN" sz="2400" dirty="0" smtClean="0">
                  <a:latin typeface="+mj-lt"/>
                  <a:ea typeface="仿宋" panose="02010609060101010101" pitchFamily="49" charset="-12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latin typeface="+mj-lt"/>
                    <a:ea typeface="仿宋" panose="02010609060101010101" pitchFamily="49" charset="-122"/>
                  </a:rPr>
                  <a:t>O(2R)</a:t>
                </a:r>
                <a:endParaRPr lang="zh-CN" altLang="en-US" sz="2400" dirty="0" smtClean="0">
                  <a:latin typeface="+mj-lt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30" y="1165293"/>
                <a:ext cx="10790310" cy="5262979"/>
              </a:xfrm>
              <a:prstGeom prst="rect">
                <a:avLst/>
              </a:prstGeom>
              <a:blipFill>
                <a:blip r:embed="rId3"/>
                <a:stretch>
                  <a:fillRect l="-791" t="-1273" b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5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467639" y="46756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VSM(Variance Shadow Mapping)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96239" y="1612333"/>
                <a:ext cx="43789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Cambria Math" panose="02040503050406030204" pitchFamily="18" charset="0"/>
                    <a:ea typeface="仿宋" panose="02010609060101010101" pitchFamily="49" charset="-122"/>
                  </a:rPr>
                  <a:t>如果不满足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𝜇</m:t>
                    </m:r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  <a:ea typeface="仿宋" panose="02010609060101010101" pitchFamily="49" charset="-122"/>
                  </a:rPr>
                  <a:t> 的条件则直接可见 </a:t>
                </a:r>
                <a:endParaRPr lang="en-US" altLang="zh-CN" sz="2400" b="0" dirty="0" smtClean="0">
                  <a:latin typeface="Cambria Math" panose="020405030504060302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39" y="1612333"/>
                <a:ext cx="4378961" cy="830997"/>
              </a:xfrm>
              <a:prstGeom prst="rect">
                <a:avLst/>
              </a:prstGeom>
              <a:blipFill>
                <a:blip r:embed="rId3"/>
                <a:stretch>
                  <a:fillRect l="-1811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1" y="955001"/>
            <a:ext cx="6456932" cy="52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467639" y="46756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VSM(Variance Shadow Mapping)</a:t>
            </a:r>
          </a:p>
        </p:txBody>
      </p:sp>
      <p:sp>
        <p:nvSpPr>
          <p:cNvPr id="7" name="矩形 6"/>
          <p:cNvSpPr/>
          <p:nvPr/>
        </p:nvSpPr>
        <p:spPr>
          <a:xfrm>
            <a:off x="7528560" y="1409133"/>
            <a:ext cx="46634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仿宋" panose="02010609060101010101" pitchFamily="49" charset="-122"/>
              </a:rPr>
              <a:t>VSM</a:t>
            </a:r>
            <a:r>
              <a:rPr lang="en-US" altLang="zh-CN" sz="2400" dirty="0" smtClean="0">
                <a:ea typeface="仿宋" panose="02010609060101010101" pitchFamily="49" charset="-122"/>
              </a:rPr>
              <a:t> </a:t>
            </a:r>
            <a:r>
              <a:rPr lang="zh-CN" altLang="en-US" sz="2400" dirty="0" smtClean="0">
                <a:ea typeface="仿宋" panose="02010609060101010101" pitchFamily="49" charset="-122"/>
              </a:rPr>
              <a:t>效果如左图</a:t>
            </a:r>
            <a:endParaRPr lang="en-US" altLang="zh-CN" sz="2400" dirty="0" smtClean="0"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  <a:ea typeface="仿宋" panose="02010609060101010101" pitchFamily="49" charset="-122"/>
              </a:rPr>
              <a:t>软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硬阴影层次明显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效果很好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和 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PCSS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的区别是，柱子的底部阴影更小了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VSM 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大问题</a:t>
            </a:r>
            <a:r>
              <a:rPr lang="en-US" altLang="zh-CN" sz="24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400" b="1" dirty="0" smtClean="0">
                <a:latin typeface="+mj-lt"/>
                <a:ea typeface="仿宋" panose="02010609060101010101" pitchFamily="49" charset="-122"/>
              </a:rPr>
              <a:t>漏光</a:t>
            </a:r>
            <a:endParaRPr lang="en-US" altLang="zh-CN" sz="2400" b="1" dirty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13314" name="Picture 2" descr="https://banbao991.github.io/2021/06/18/CG/Algorithm/SM-PCF-PCSS-VSM/2021.06.18-21.06.37.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9" y="1437263"/>
            <a:ext cx="6918681" cy="518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3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467639" y="46756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VSM(Variance Shadow Mapping)</a:t>
            </a:r>
          </a:p>
        </p:txBody>
      </p:sp>
      <p:sp>
        <p:nvSpPr>
          <p:cNvPr id="7" name="矩形 6"/>
          <p:cNvSpPr/>
          <p:nvPr/>
        </p:nvSpPr>
        <p:spPr>
          <a:xfrm>
            <a:off x="7947429" y="1561954"/>
            <a:ext cx="30716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a typeface="仿宋" panose="02010609060101010101" pitchFamily="49" charset="-122"/>
              </a:rPr>
              <a:t>漏光</a:t>
            </a:r>
            <a:endParaRPr lang="en-US" altLang="zh-CN" sz="2400" dirty="0"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ea typeface="仿宋" panose="02010609060101010101" pitchFamily="49" charset="-122"/>
              </a:rPr>
              <a:t>不满足一阶切比雪夫不等式的单峰条件</a:t>
            </a:r>
            <a:endParaRPr lang="en-US" altLang="zh-CN" sz="2400" dirty="0"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</p:txBody>
      </p:sp>
      <p:pic>
        <p:nvPicPr>
          <p:cNvPr id="15363" name="Picture 3" descr="https://banbao991.github.io/2021/06/18/CG/Algorithm/SM-PCF-PCSS-VSM/2021.06.18-21.52.38.8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37" y="1437263"/>
            <a:ext cx="6918683" cy="51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3926978" y="3376255"/>
            <a:ext cx="2262545" cy="22625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6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/>
          </p:cNvSpPr>
          <p:nvPr/>
        </p:nvSpPr>
        <p:spPr>
          <a:xfrm>
            <a:off x="467639" y="46756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方法对比</a:t>
            </a:r>
            <a:endParaRPr lang="en-US" altLang="zh-CN" sz="2800" b="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3995" y="1640022"/>
            <a:ext cx="71147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SM</a:t>
            </a:r>
            <a:endParaRPr lang="en-US" altLang="zh-CN" sz="2400" dirty="0">
              <a:latin typeface="+mj-lt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只能产生硬阴影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PCF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  <a:ea typeface="仿宋" panose="02010609060101010101" pitchFamily="49" charset="-122"/>
              </a:rPr>
              <a:t>能产生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软阴影，但是软硬程度都相同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PCSS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  <a:ea typeface="仿宋" panose="02010609060101010101" pitchFamily="49" charset="-122"/>
              </a:rPr>
              <a:t>能够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产生软硬程度不同的软阴影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  <a:ea typeface="仿宋" panose="02010609060101010101" pitchFamily="49" charset="-122"/>
              </a:rPr>
              <a:t>需要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采样，相对慢些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有一些参数需要调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VSM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ea typeface="仿宋" panose="02010609060101010101" pitchFamily="49" charset="-122"/>
              </a:rPr>
              <a:t>能够产生软硬程度不同的软阴影</a:t>
            </a:r>
            <a:endParaRPr lang="en-US" altLang="zh-CN" sz="2400" dirty="0">
              <a:ea typeface="仿宋" panose="02010609060101010101" pitchFamily="49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直接计算得到结果</a:t>
            </a:r>
            <a:r>
              <a:rPr lang="zh-CN" altLang="en-US" sz="2400" dirty="0">
                <a:latin typeface="+mj-lt"/>
                <a:ea typeface="仿宋" panose="02010609060101010101" pitchFamily="49" charset="-122"/>
              </a:rPr>
              <a:t>，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很快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38887" y="2563352"/>
            <a:ext cx="34152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硬件进步现在采样已经不慢了，而且我们用循环代替采样也并不慢</a:t>
            </a:r>
            <a:endParaRPr lang="en-US" altLang="zh-CN" sz="2400" dirty="0" smtClean="0">
              <a:latin typeface="+mj-lt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  <a:ea typeface="仿宋" panose="02010609060101010101" pitchFamily="49" charset="-122"/>
              </a:rPr>
              <a:t>都能</a:t>
            </a:r>
            <a:r>
              <a:rPr lang="zh-CN" altLang="en-US" sz="2400" dirty="0" smtClean="0">
                <a:latin typeface="+mj-lt"/>
                <a:ea typeface="仿宋" panose="02010609060101010101" pitchFamily="49" charset="-122"/>
              </a:rPr>
              <a:t>达到 </a:t>
            </a:r>
            <a:r>
              <a:rPr lang="en-US" altLang="zh-CN" sz="2400" dirty="0" smtClean="0">
                <a:latin typeface="+mj-lt"/>
                <a:ea typeface="仿宋" panose="02010609060101010101" pitchFamily="49" charset="-122"/>
              </a:rPr>
              <a:t>60 fps</a:t>
            </a:r>
          </a:p>
        </p:txBody>
      </p:sp>
    </p:spTree>
    <p:extLst>
      <p:ext uri="{BB962C8B-B14F-4D97-AF65-F5344CB8AC3E}">
        <p14:creationId xmlns:p14="http://schemas.microsoft.com/office/powerpoint/2010/main" val="2199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920240" y="1548721"/>
            <a:ext cx="6217920" cy="382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仿宋" panose="02010609060101010101" pitchFamily="49" charset="-122"/>
                <a:hlinkClick r:id="rId2"/>
              </a:rPr>
              <a:t>LearnOpenGL 框架性代码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j-lt"/>
              <a:ea typeface="仿宋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j-lt"/>
              <a:ea typeface="仿宋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仿宋" panose="02010609060101010101" pitchFamily="49" charset="-122"/>
              </a:rPr>
              <a:t>GAMES202 课程：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仿宋" panose="02010609060101010101" pitchFamily="49" charset="-122"/>
                <a:hlinkClick r:id="rId3"/>
              </a:rPr>
              <a:t>PCSS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仿宋" panose="02010609060101010101" pitchFamily="49" charset="-122"/>
              </a:rPr>
              <a:t>、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仿宋" panose="02010609060101010101" pitchFamily="49" charset="-122"/>
                <a:hlinkClick r:id="rId4"/>
              </a:rPr>
              <a:t>PCSS/VSM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j-lt"/>
              <a:ea typeface="仿宋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183C4"/>
              </a:solidFill>
              <a:effectLst/>
              <a:latin typeface="+mj-lt"/>
              <a:ea typeface="仿宋" panose="02010609060101010101" pitchFamily="49" charset="-122"/>
              <a:hlinkClick r:id="rId5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仿宋" panose="02010609060101010101" pitchFamily="49" charset="-122"/>
                <a:hlinkClick r:id="rId5"/>
              </a:rPr>
              <a:t>Nvidia VSM 白皮书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j-lt"/>
              <a:ea typeface="仿宋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183C4"/>
              </a:solidFill>
              <a:effectLst/>
              <a:latin typeface="+mj-lt"/>
              <a:ea typeface="仿宋" panose="02010609060101010101" pitchFamily="49" charset="-122"/>
              <a:hlinkClick r:id="rId6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仿宋" panose="02010609060101010101" pitchFamily="49" charset="-122"/>
                <a:hlinkClick r:id="rId6"/>
              </a:rPr>
              <a:t>PCSS 的平行投影实现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j-lt"/>
              <a:ea typeface="仿宋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j-lt"/>
              <a:ea typeface="仿宋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ea typeface="仿宋" panose="02010609060101010101" pitchFamily="49" charset="-122"/>
              </a:rPr>
              <a:t>论文：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+mj-lt"/>
                <a:ea typeface="仿宋" panose="02010609060101010101" pitchFamily="49" charset="-122"/>
                <a:hlinkClick r:id="rId7"/>
              </a:rPr>
              <a:t>Variance Shadow Maps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j-lt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仿宋" panose="02010609060101010101" pitchFamily="49" charset="-122"/>
            </a:endParaRPr>
          </a:p>
        </p:txBody>
      </p:sp>
      <p:sp>
        <p:nvSpPr>
          <p:cNvPr id="6" name="object 3"/>
          <p:cNvSpPr txBox="1">
            <a:spLocks/>
          </p:cNvSpPr>
          <p:nvPr/>
        </p:nvSpPr>
        <p:spPr>
          <a:xfrm>
            <a:off x="467639" y="467564"/>
            <a:ext cx="60298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0" dirty="0">
                <a:solidFill>
                  <a:srgbClr val="333333"/>
                </a:solidFill>
                <a:ea typeface="仿宋" panose="02010609060101010101" pitchFamily="49" charset="-122"/>
              </a:rPr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270848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4763589" y="3117668"/>
            <a:ext cx="319604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zh-CN" altLang="en-US" sz="4000" kern="0" spc="-5" dirty="0" smtClean="0">
                <a:ea typeface="仿宋" panose="02010609060101010101" pitchFamily="49" charset="-122"/>
              </a:rPr>
              <a:t>谢谢大家！</a:t>
            </a:r>
            <a:endParaRPr lang="en-US" altLang="zh-CN" sz="4000" kern="0" spc="-5" dirty="0">
              <a:solidFill>
                <a:srgbClr val="FF0000"/>
              </a:solidFill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631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54" y="1571063"/>
            <a:ext cx="6404194" cy="4742652"/>
          </a:xfrm>
          <a:prstGeom prst="rect">
            <a:avLst/>
          </a:prstGeom>
        </p:spPr>
      </p:pic>
      <p:sp>
        <p:nvSpPr>
          <p:cNvPr id="11" name="object 3"/>
          <p:cNvSpPr txBox="1">
            <a:spLocks/>
          </p:cNvSpPr>
          <p:nvPr/>
        </p:nvSpPr>
        <p:spPr>
          <a:xfrm>
            <a:off x="813079" y="538684"/>
            <a:ext cx="54145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b="0" kern="0" spc="-5" dirty="0" smtClean="0">
                <a:ea typeface="仿宋" panose="02010609060101010101" pitchFamily="49" charset="-122"/>
              </a:rPr>
              <a:t>着色模型：</a:t>
            </a:r>
            <a:r>
              <a:rPr lang="en-US" altLang="zh-CN" sz="2800" b="0" kern="0" spc="-5" dirty="0" err="1" smtClean="0">
                <a:ea typeface="仿宋" panose="02010609060101010101" pitchFamily="49" charset="-122"/>
              </a:rPr>
              <a:t>Blinn-Phong</a:t>
            </a:r>
            <a:endParaRPr lang="en-US" altLang="zh-CN" sz="2800" b="0" kern="0" spc="-5" dirty="0"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721" y="382146"/>
            <a:ext cx="4877223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4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7" y="2083849"/>
            <a:ext cx="5576793" cy="41299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620" y="2083850"/>
            <a:ext cx="5572557" cy="4129916"/>
          </a:xfrm>
          <a:prstGeom prst="rect">
            <a:avLst/>
          </a:prstGeom>
        </p:spPr>
      </p:pic>
      <p:sp>
        <p:nvSpPr>
          <p:cNvPr id="9" name="object 3"/>
          <p:cNvSpPr txBox="1">
            <a:spLocks/>
          </p:cNvSpPr>
          <p:nvPr/>
        </p:nvSpPr>
        <p:spPr>
          <a:xfrm>
            <a:off x="813079" y="538684"/>
            <a:ext cx="54145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b="0" kern="0" spc="-5" dirty="0" smtClean="0">
                <a:ea typeface="仿宋" panose="02010609060101010101" pitchFamily="49" charset="-122"/>
              </a:rPr>
              <a:t>为什么要引入阴影 </a:t>
            </a:r>
            <a:r>
              <a:rPr lang="en-US" altLang="zh-CN" sz="2800" b="0" kern="0" spc="-5" dirty="0" smtClean="0">
                <a:ea typeface="仿宋" panose="02010609060101010101" pitchFamily="49" charset="-122"/>
              </a:rPr>
              <a:t>=&gt; </a:t>
            </a:r>
            <a:r>
              <a:rPr lang="zh-CN" altLang="en-US" sz="2800" b="0" kern="0" spc="-5" dirty="0" smtClean="0">
                <a:ea typeface="仿宋" panose="02010609060101010101" pitchFamily="49" charset="-122"/>
              </a:rPr>
              <a:t>真实感</a:t>
            </a:r>
            <a:endParaRPr lang="en-US" altLang="zh-CN" sz="2800" b="0" kern="0" spc="-5" dirty="0"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65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/>
          </p:cNvSpPr>
          <p:nvPr/>
        </p:nvSpPr>
        <p:spPr>
          <a:xfrm>
            <a:off x="1855634" y="1537299"/>
            <a:ext cx="7290247" cy="35009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800" b="0" kern="0" spc="-5" dirty="0" smtClean="0">
                <a:ea typeface="仿宋" panose="02010609060101010101" pitchFamily="49" charset="-122"/>
              </a:rPr>
              <a:t>不同阴影算法</a:t>
            </a:r>
            <a:r>
              <a:rPr lang="zh-CN" altLang="en-US" sz="2800" b="0" kern="0" spc="-5" dirty="0">
                <a:ea typeface="仿宋" panose="02010609060101010101" pitchFamily="49" charset="-122"/>
              </a:rPr>
              <a:t>实现与效果</a:t>
            </a:r>
            <a:r>
              <a:rPr lang="zh-CN" altLang="en-US" sz="2800" b="0" kern="0" spc="-5" dirty="0" smtClean="0">
                <a:ea typeface="仿宋" panose="02010609060101010101" pitchFamily="49" charset="-122"/>
              </a:rPr>
              <a:t>展示</a:t>
            </a:r>
            <a:endParaRPr lang="en-US" altLang="zh-CN" sz="28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SM(Shadow Mapping)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PCF(Percentage </a:t>
            </a:r>
            <a:r>
              <a:rPr lang="en-US" altLang="zh-CN" sz="24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Closer Filter</a:t>
            </a: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PCSS(Percentage </a:t>
            </a:r>
            <a:r>
              <a:rPr lang="en-US" altLang="zh-CN" sz="24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Closer Soft Shadow</a:t>
            </a: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)</a:t>
            </a: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VSM(Variance </a:t>
            </a:r>
            <a:r>
              <a:rPr lang="en-US" altLang="zh-CN" sz="2400" b="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Shadow Mapping)</a:t>
            </a: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3985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smtClean="0">
                <a:ea typeface="仿宋" panose="02010609060101010101" pitchFamily="49" charset="-122"/>
              </a:rPr>
              <a:t>SM(Shadow Mapping)</a:t>
            </a:r>
            <a:endParaRPr lang="en-US" altLang="zh-CN" sz="2800" b="0" kern="0" spc="-5" dirty="0"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077" y="2545527"/>
            <a:ext cx="10310448" cy="272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经典的 </a:t>
            </a: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2-pass </a:t>
            </a: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算法</a:t>
            </a: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第一个 </a:t>
            </a: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pass</a:t>
            </a: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，切换到以光源为视点的观察坐标系中，利用帧缓冲生成一张深度图 </a:t>
            </a:r>
            <a:r>
              <a:rPr lang="en-US" altLang="zh-CN" sz="2400" b="0" kern="0" spc="-5" dirty="0" err="1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DepthMap</a:t>
            </a: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第二个 </a:t>
            </a: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pass</a:t>
            </a: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，正常渲染，对渲染的每一个 </a:t>
            </a: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fragment </a:t>
            </a: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做可见性判断，得到一个</a:t>
            </a:r>
            <a:r>
              <a:rPr lang="zh-CN" altLang="en-US" sz="2400" b="0" kern="0" spc="-5" dirty="0" smtClean="0">
                <a:solidFill>
                  <a:srgbClr val="FF0000"/>
                </a:solidFill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非零即一</a:t>
            </a: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的 </a:t>
            </a: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visibility</a:t>
            </a:r>
          </a:p>
        </p:txBody>
      </p:sp>
      <p:sp>
        <p:nvSpPr>
          <p:cNvPr id="7" name="矩形 6"/>
          <p:cNvSpPr/>
          <p:nvPr/>
        </p:nvSpPr>
        <p:spPr>
          <a:xfrm>
            <a:off x="813077" y="1427850"/>
            <a:ext cx="9848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怎么判断一个点在阴影中：从光源看过去，不能直接看到这个点</a:t>
            </a: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9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3985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smtClean="0">
                <a:ea typeface="仿宋" panose="02010609060101010101" pitchFamily="49" charset="-122"/>
              </a:rPr>
              <a:t>SM(Shadow Mapping)</a:t>
            </a:r>
            <a:endParaRPr lang="en-US" altLang="zh-CN" sz="2800" b="0" kern="0" spc="-5" dirty="0">
              <a:ea typeface="仿宋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949" y="1665667"/>
            <a:ext cx="5185789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实现</a:t>
            </a:r>
            <a:endParaRPr lang="en-US" altLang="zh-CN" sz="2400" b="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第一个 </a:t>
            </a:r>
            <a:r>
              <a:rPr lang="en-US" altLang="zh-CN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pass</a:t>
            </a: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自动生成深度图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第二个 </a:t>
            </a:r>
            <a:r>
              <a:rPr lang="en-US" altLang="zh-CN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pass</a:t>
            </a:r>
            <a:endParaRPr lang="en-US" altLang="zh-CN" sz="240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927100" lvl="1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比较当前点的深度和记录深度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不需要转化为线性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1384300" lvl="2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相对深度</a:t>
            </a:r>
            <a:endParaRPr lang="en-US" altLang="zh-CN" sz="2400" b="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173" y="803868"/>
            <a:ext cx="6155257" cy="49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9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3985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ea typeface="仿宋" panose="02010609060101010101" pitchFamily="49" charset="-122"/>
              </a:rPr>
              <a:t>SM(Shadow Mapping)</a:t>
            </a:r>
          </a:p>
        </p:txBody>
      </p:sp>
      <p:pic>
        <p:nvPicPr>
          <p:cNvPr id="1026" name="Picture 2" descr="https://banbao991.github.io/2021/06/18/CG/Algorithm/SM-PCF-PCSS-VSM/2021.06.18-21.10.09.7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01" y="1507796"/>
            <a:ext cx="6086571" cy="456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156998" y="1085886"/>
            <a:ext cx="3913251" cy="843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ea typeface="仿宋" panose="02010609060101010101" pitchFamily="49" charset="-122"/>
              </a:rPr>
              <a:t>黑白条纹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kern="0" spc="-5" dirty="0">
                <a:ea typeface="仿宋" panose="02010609060101010101" pitchFamily="49" charset="-122"/>
              </a:rPr>
              <a:t>s</a:t>
            </a:r>
            <a:r>
              <a:rPr lang="en-US" altLang="zh-CN" sz="2400" kern="0" spc="-5" dirty="0" smtClean="0">
                <a:ea typeface="仿宋" panose="02010609060101010101" pitchFamily="49" charset="-122"/>
              </a:rPr>
              <a:t>hadow map </a:t>
            </a:r>
            <a:r>
              <a:rPr lang="zh-CN" altLang="en-US" sz="2400" kern="0" spc="-5" dirty="0" smtClean="0">
                <a:ea typeface="仿宋" panose="02010609060101010101" pitchFamily="49" charset="-122"/>
              </a:rPr>
              <a:t>的分辨率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</p:txBody>
      </p:sp>
      <p:pic>
        <p:nvPicPr>
          <p:cNvPr id="1028" name="Picture 4" descr="https://banbao991.github.io/2021/06/18/CG/Algorithm/SM-PCF-PCSS-VSM/image-202104071602469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998" y="1998482"/>
            <a:ext cx="4750911" cy="305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7156997" y="5489774"/>
            <a:ext cx="4415952" cy="782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ea typeface="仿宋" panose="02010609060101010101" pitchFamily="49" charset="-122"/>
              </a:rPr>
              <a:t>引入</a:t>
            </a:r>
            <a:r>
              <a:rPr lang="en-US" altLang="zh-CN" sz="2400" kern="0" spc="-5" dirty="0" smtClean="0">
                <a:ea typeface="仿宋" panose="02010609060101010101" pitchFamily="49" charset="-122"/>
              </a:rPr>
              <a:t>BIAS </a:t>
            </a:r>
            <a:r>
              <a:rPr lang="zh-CN" altLang="en-US" sz="2400" kern="0" spc="-5" dirty="0" smtClean="0">
                <a:ea typeface="仿宋" panose="02010609060101010101" pitchFamily="49" charset="-122"/>
              </a:rPr>
              <a:t>解决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000" kern="0" spc="-5" dirty="0">
                <a:ea typeface="仿宋" panose="02010609060101010101" pitchFamily="49" charset="-122"/>
              </a:rPr>
              <a:t>比较的</a:t>
            </a:r>
            <a:r>
              <a:rPr lang="zh-CN" altLang="en-US" sz="2000" kern="0" spc="-5" dirty="0" smtClean="0">
                <a:ea typeface="仿宋" panose="02010609060101010101" pitchFamily="49" charset="-122"/>
              </a:rPr>
              <a:t>时候，将当前深度</a:t>
            </a:r>
            <a:r>
              <a:rPr lang="en-US" altLang="zh-CN" sz="2000" kern="0" spc="-5" dirty="0">
                <a:ea typeface="仿宋" panose="02010609060101010101" pitchFamily="49" charset="-122"/>
              </a:rPr>
              <a:t>-</a:t>
            </a:r>
            <a:r>
              <a:rPr lang="en-US" altLang="zh-CN" sz="2000" kern="0" spc="-5" dirty="0" smtClean="0">
                <a:ea typeface="仿宋" panose="02010609060101010101" pitchFamily="49" charset="-122"/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7179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/>
          </p:cNvSpPr>
          <p:nvPr/>
        </p:nvSpPr>
        <p:spPr>
          <a:xfrm>
            <a:off x="813079" y="538684"/>
            <a:ext cx="39853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CN" sz="2800" b="0" kern="0" spc="-5" dirty="0">
                <a:ea typeface="仿宋" panose="02010609060101010101" pitchFamily="49" charset="-122"/>
              </a:rPr>
              <a:t>SM(Shadow Mapping)</a:t>
            </a:r>
          </a:p>
        </p:txBody>
      </p:sp>
      <p:sp>
        <p:nvSpPr>
          <p:cNvPr id="7" name="矩形 6"/>
          <p:cNvSpPr/>
          <p:nvPr/>
        </p:nvSpPr>
        <p:spPr>
          <a:xfrm>
            <a:off x="7498642" y="1603475"/>
            <a:ext cx="4383892" cy="35189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ea typeface="仿宋" panose="02010609060101010101" pitchFamily="49" charset="-122"/>
              </a:rPr>
              <a:t>添加 </a:t>
            </a:r>
            <a:r>
              <a:rPr lang="en-US" altLang="zh-CN" sz="2400" kern="0" spc="-5" dirty="0" smtClean="0">
                <a:ea typeface="仿宋" panose="02010609060101010101" pitchFamily="49" charset="-122"/>
              </a:rPr>
              <a:t>BIAS </a:t>
            </a:r>
            <a:r>
              <a:rPr lang="zh-CN" altLang="en-US" sz="2400" kern="0" spc="-5" dirty="0" smtClean="0">
                <a:ea typeface="仿宋" panose="02010609060101010101" pitchFamily="49" charset="-122"/>
              </a:rPr>
              <a:t>的效果如左图所示</a:t>
            </a:r>
            <a:endParaRPr lang="en-US" altLang="zh-CN" sz="2400" kern="0" spc="-5" dirty="0" smtClean="0">
              <a:ea typeface="仿宋" panose="02010609060101010101" pitchFamily="49" charset="-122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kern="0" spc="-5" dirty="0">
              <a:ea typeface="仿宋" panose="02010609060101010101" pitchFamily="49" charset="-122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硬阴影</a:t>
            </a:r>
            <a:r>
              <a:rPr lang="zh-CN" altLang="en-US" sz="2400" b="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，不够真实</a:t>
            </a:r>
            <a:endParaRPr lang="en-US" altLang="zh-CN" sz="2400" kern="0" spc="-5" dirty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非零即一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因为我们只采样了一个点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35560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解决方案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zh-CN" altLang="en-US" sz="2400" kern="0" spc="-5" dirty="0" smtClean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多采样几个点</a:t>
            </a:r>
            <a:endParaRPr lang="en-US" altLang="zh-CN" sz="2400" kern="0" spc="-5" dirty="0" smtClean="0">
              <a:latin typeface="Calibri" panose="020F0502020204030204" pitchFamily="34" charset="0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marL="812800" lvl="1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kern="0" spc="-5" dirty="0">
                <a:latin typeface="Calibri" panose="020F0502020204030204" pitchFamily="34" charset="0"/>
                <a:ea typeface="仿宋" panose="02010609060101010101" pitchFamily="49" charset="-122"/>
                <a:cs typeface="Calibri" panose="020F0502020204030204" pitchFamily="34" charset="0"/>
              </a:rPr>
              <a:t>PCF</a:t>
            </a:r>
          </a:p>
        </p:txBody>
      </p:sp>
      <p:pic>
        <p:nvPicPr>
          <p:cNvPr id="2050" name="Picture 2" descr="https://banbao991.github.io/2021/06/18/CG/Algorithm/SM-PCF-PCSS-VSM/2021.06.18-21.06.30.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2" y="1603475"/>
            <a:ext cx="6549676" cy="49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2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846</Words>
  <Application>Microsoft Office PowerPoint</Application>
  <PresentationFormat>宽屏</PresentationFormat>
  <Paragraphs>204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仿宋</vt:lpstr>
      <vt:lpstr>华文仿宋</vt:lpstr>
      <vt:lpstr>宋体</vt:lpstr>
      <vt:lpstr>Arial</vt:lpstr>
      <vt:lpstr>Arial Narrow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1700012122 金浩杰 1700012115 韩林宾 1700012188 陈雪雁</dc:title>
  <dc:creator>神秘嘉宾990</dc:creator>
  <cp:lastModifiedBy>神秘嘉宾990</cp:lastModifiedBy>
  <cp:revision>46</cp:revision>
  <dcterms:created xsi:type="dcterms:W3CDTF">2021-07-02T12:06:31Z</dcterms:created>
  <dcterms:modified xsi:type="dcterms:W3CDTF">2021-07-22T12:01:48Z</dcterms:modified>
</cp:coreProperties>
</file>