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3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303" r:id="rId11"/>
    <p:sldId id="304" r:id="rId12"/>
    <p:sldId id="305" r:id="rId13"/>
    <p:sldId id="306" r:id="rId14"/>
    <p:sldId id="29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239078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4784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143357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402758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123072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101" y="235965"/>
            <a:ext cx="948859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719" y="1881530"/>
            <a:ext cx="95563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4340" y="6643511"/>
            <a:ext cx="22267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57615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Nr4y1i7xa/" TargetMode="External"/><Relationship Id="rId2" Type="http://schemas.openxmlformats.org/officeDocument/2006/relationships/hyperlink" Target="https://www.shadertoy.com/view/7dsyDN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hadertoy.com/view/NdXc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</p:spPr>
        <p:txBody>
          <a:bodyPr/>
          <a:lstStyle/>
          <a:p>
            <a:r>
              <a:rPr lang="zh-CN" altLang="en-US" spc="-5" dirty="0">
                <a:solidFill>
                  <a:prstClr val="black"/>
                </a:solidFill>
                <a:ea typeface="仿宋" panose="02010609060101010101" pitchFamily="49" charset="-122"/>
              </a:rPr>
              <a:t>有向距离场 </a:t>
            </a:r>
            <a:r>
              <a:rPr lang="en-US" altLang="zh-CN" b="0" spc="-5" dirty="0">
                <a:solidFill>
                  <a:prstClr val="black"/>
                </a:solidFill>
                <a:ea typeface="仿宋" panose="02010609060101010101" pitchFamily="49" charset="-122"/>
              </a:rPr>
              <a:t>(Signed Distance Field)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64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1" y="388620"/>
            <a:ext cx="3853493" cy="430887"/>
          </a:xfrm>
        </p:spPr>
        <p:txBody>
          <a:bodyPr/>
          <a:lstStyle/>
          <a:p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场景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50E5E7-13D7-4ED0-AE2A-7E17F39D9746}"/>
              </a:ext>
            </a:extLst>
          </p:cNvPr>
          <p:cNvSpPr txBox="1"/>
          <p:nvPr/>
        </p:nvSpPr>
        <p:spPr>
          <a:xfrm>
            <a:off x="621792" y="1230958"/>
            <a:ext cx="9216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苹果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甜甜圈拼接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+mj-lt"/>
                <a:ea typeface="仿宋" panose="02010609060101010101" pitchFamily="49" charset="-122"/>
              </a:rPr>
              <a:t>smin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代替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min (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二者取小的时候使用插值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)</a:t>
            </a:r>
            <a:endParaRPr lang="zh-CN" altLang="en-US" sz="2000" b="1" dirty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C2E7B7-EEFF-4BFC-AACB-A45B5CF01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916" y="2648243"/>
            <a:ext cx="3350112" cy="28454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70B7E6-4300-499B-83DE-D8E1A60F5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273" y="2797464"/>
            <a:ext cx="3445119" cy="26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1" y="388620"/>
            <a:ext cx="3853493" cy="430887"/>
          </a:xfrm>
        </p:spPr>
        <p:txBody>
          <a:bodyPr/>
          <a:lstStyle/>
          <a:p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场景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50E5E7-13D7-4ED0-AE2A-7E17F39D9746}"/>
              </a:ext>
            </a:extLst>
          </p:cNvPr>
          <p:cNvSpPr txBox="1"/>
          <p:nvPr/>
        </p:nvSpPr>
        <p:spPr>
          <a:xfrm>
            <a:off x="621792" y="1230958"/>
            <a:ext cx="9216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小人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圆弧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+ 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圆柱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 + 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球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+mj-lt"/>
                <a:ea typeface="仿宋" panose="02010609060101010101" pitchFamily="49" charset="-122"/>
              </a:rPr>
              <a:t>smax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走路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旋转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A42E2-BC1F-45BA-8AEA-C709024D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11" y="2702131"/>
            <a:ext cx="3848100" cy="3390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41988F-AB78-4AD2-9EB1-E66A0C16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41" y="2949781"/>
            <a:ext cx="29908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1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1" y="388620"/>
            <a:ext cx="3853493" cy="430887"/>
          </a:xfrm>
        </p:spPr>
        <p:txBody>
          <a:bodyPr/>
          <a:lstStyle/>
          <a:p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场景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50E5E7-13D7-4ED0-AE2A-7E17F39D9746}"/>
              </a:ext>
            </a:extLst>
          </p:cNvPr>
          <p:cNvSpPr txBox="1"/>
          <p:nvPr/>
        </p:nvSpPr>
        <p:spPr>
          <a:xfrm>
            <a:off x="621792" y="1230958"/>
            <a:ext cx="454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杯子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空心圆柱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+ 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甜甜圈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+ </a:t>
            </a:r>
            <a:r>
              <a:rPr lang="en-US" altLang="zh-CN" sz="2000" b="1" dirty="0" err="1">
                <a:latin typeface="+mj-lt"/>
                <a:ea typeface="仿宋" panose="02010609060101010101" pitchFamily="49" charset="-122"/>
              </a:rPr>
              <a:t>smax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A2BF49-39EE-4CE3-8B50-7D7027CF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85" y="2393740"/>
            <a:ext cx="3314700" cy="3905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6DC380-E11A-4733-985B-16F32943C4BF}"/>
              </a:ext>
            </a:extLst>
          </p:cNvPr>
          <p:cNvSpPr txBox="1"/>
          <p:nvPr/>
        </p:nvSpPr>
        <p:spPr>
          <a:xfrm>
            <a:off x="6890239" y="1230958"/>
            <a:ext cx="4389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仿宋" panose="02010609060101010101" pitchFamily="49" charset="-122"/>
              </a:rPr>
              <a:t>桌子</a:t>
            </a:r>
            <a:endParaRPr lang="en-US" altLang="zh-CN" sz="2000" b="1" dirty="0"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仿宋" panose="02010609060101010101" pitchFamily="49" charset="-122"/>
              </a:rPr>
              <a:t>长方体拼接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FF040C-6C7D-400B-9A58-D6674A1EA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75" y="2565889"/>
            <a:ext cx="5953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1" y="388620"/>
            <a:ext cx="3853493" cy="430887"/>
          </a:xfrm>
        </p:spPr>
        <p:txBody>
          <a:bodyPr/>
          <a:lstStyle/>
          <a:p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演示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50E5E7-13D7-4ED0-AE2A-7E17F39D9746}"/>
              </a:ext>
            </a:extLst>
          </p:cNvPr>
          <p:cNvSpPr txBox="1"/>
          <p:nvPr/>
        </p:nvSpPr>
        <p:spPr>
          <a:xfrm>
            <a:off x="621791" y="1230958"/>
            <a:ext cx="60955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代码演示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本地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OpenGL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+mj-lt"/>
                <a:ea typeface="仿宋" panose="02010609060101010101" pitchFamily="49" charset="-122"/>
                <a:hlinkClick r:id="rId2"/>
              </a:rPr>
              <a:t>shadertoy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视频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j-lt"/>
                <a:ea typeface="仿宋" panose="02010609060101010101" pitchFamily="49" charset="-122"/>
                <a:hlinkClick r:id="rId3"/>
              </a:rPr>
              <a:t>https://www.bilibili.com/video/BV1Nr4y1i7xa/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66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4763589" y="3117668"/>
            <a:ext cx="319604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仿宋" panose="02010609060101010101" pitchFamily="49" charset="-122"/>
                <a:cs typeface="Calibri"/>
              </a:rPr>
              <a:t>谢谢大家！</a:t>
            </a:r>
            <a:endParaRPr kumimoji="0" lang="en-US" altLang="zh-CN" sz="4000" b="1" i="0" u="none" strike="noStrike" kern="0" cap="none" spc="-5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仿宋" panose="02010609060101010101" pitchFamily="49" charset="-12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3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388620"/>
            <a:ext cx="3456432" cy="430887"/>
          </a:xfrm>
        </p:spPr>
        <p:txBody>
          <a:bodyPr/>
          <a:lstStyle/>
          <a:p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功能实现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B29CD5-4FB0-48B2-84FE-0C0E9E96D5E1}"/>
              </a:ext>
            </a:extLst>
          </p:cNvPr>
          <p:cNvSpPr txBox="1"/>
          <p:nvPr/>
        </p:nvSpPr>
        <p:spPr>
          <a:xfrm>
            <a:off x="1702191" y="1690062"/>
            <a:ext cx="4402167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利用有向距离场构建了一个小场景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实现了有向距离场上的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j-lt"/>
                <a:ea typeface="仿宋" panose="02010609060101010101" pitchFamily="49" charset="-122"/>
              </a:rPr>
              <a:t>Blinn-</a:t>
            </a:r>
            <a:r>
              <a:rPr lang="en-US" altLang="zh-CN" b="1" dirty="0" err="1">
                <a:latin typeface="+mj-lt"/>
                <a:ea typeface="仿宋" panose="02010609060101010101" pitchFamily="49" charset="-122"/>
              </a:rPr>
              <a:t>Phong</a:t>
            </a:r>
            <a:r>
              <a:rPr lang="zh-CN" altLang="en-US" b="1" dirty="0">
                <a:latin typeface="+mj-lt"/>
                <a:ea typeface="仿宋" panose="02010609060101010101" pitchFamily="49" charset="-122"/>
              </a:rPr>
              <a:t>光照模型</a:t>
            </a:r>
            <a:endParaRPr lang="en-US" altLang="zh-CN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j-lt"/>
                <a:ea typeface="仿宋" panose="02010609060101010101" pitchFamily="49" charset="-122"/>
              </a:rPr>
              <a:t>软阴影</a:t>
            </a:r>
            <a:endParaRPr lang="en-US" altLang="zh-CN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j-lt"/>
                <a:ea typeface="仿宋" panose="02010609060101010101" pitchFamily="49" charset="-122"/>
              </a:rPr>
              <a:t>环境光遮蔽</a:t>
            </a:r>
            <a:endParaRPr lang="en-US" altLang="zh-CN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j-lt"/>
                <a:ea typeface="仿宋" panose="02010609060101010101" pitchFamily="49" charset="-122"/>
              </a:rPr>
              <a:t>凹凸贴图</a:t>
            </a:r>
            <a:r>
              <a:rPr lang="en-US" altLang="zh-CN" b="1" dirty="0">
                <a:latin typeface="+mj-lt"/>
                <a:ea typeface="仿宋" panose="02010609060101010101" pitchFamily="49" charset="-122"/>
              </a:rPr>
              <a:t>(</a:t>
            </a:r>
            <a:r>
              <a:rPr lang="zh-CN" altLang="en-US" b="1" dirty="0">
                <a:latin typeface="+mj-lt"/>
                <a:ea typeface="仿宋" panose="02010609060101010101" pitchFamily="49" charset="-122"/>
              </a:rPr>
              <a:t>法线扰动</a:t>
            </a:r>
            <a:r>
              <a:rPr lang="en-US" altLang="zh-CN" b="1" dirty="0">
                <a:latin typeface="+mj-lt"/>
                <a:ea typeface="仿宋" panose="02010609060101010101" pitchFamily="49" charset="-12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b="1" dirty="0">
              <a:latin typeface="+mj-lt"/>
              <a:ea typeface="仿宋" panose="02010609060101010101" pitchFamily="49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ea typeface="仿宋" panose="02010609060101010101" pitchFamily="49" charset="-122"/>
              </a:rPr>
              <a:t>加入了相机控制，实现自由视点</a:t>
            </a:r>
            <a:endParaRPr lang="en-US" altLang="zh-CN" sz="2000" b="1" dirty="0">
              <a:solidFill>
                <a:prstClr val="black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21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34D7695-7BE5-4598-B7DD-26B100EA6EF2}"/>
              </a:ext>
            </a:extLst>
          </p:cNvPr>
          <p:cNvSpPr txBox="1"/>
          <p:nvPr/>
        </p:nvSpPr>
        <p:spPr>
          <a:xfrm>
            <a:off x="1298800" y="4663808"/>
            <a:ext cx="852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仿宋" panose="02010609060101010101" pitchFamily="49" charset="-122"/>
              </a:rPr>
              <a:t>复杂的场景可以通过基本图元的组合得到</a:t>
            </a:r>
            <a:endParaRPr lang="en-US" altLang="zh-CN" sz="2000" b="1" dirty="0"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为了表达方便，记作函数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SDF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388620"/>
            <a:ext cx="3456432" cy="430887"/>
          </a:xfrm>
        </p:spPr>
        <p:txBody>
          <a:bodyPr/>
          <a:lstStyle/>
          <a:p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有向距离场概念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BB28A4-737E-42A3-985A-16EB41C63A34}"/>
              </a:ext>
            </a:extLst>
          </p:cNvPr>
          <p:cNvSpPr txBox="1"/>
          <p:nvPr/>
        </p:nvSpPr>
        <p:spPr>
          <a:xfrm>
            <a:off x="1298800" y="1263566"/>
            <a:ext cx="8513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一个数据结构，可以获取任意点到场景中物体表面的距离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有向距离，内部为负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例如，如果场景中只有一个球，有向距离场可以表示为如下函数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0B34FC-DB09-404F-8DF5-3A581B36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207" y="2693601"/>
            <a:ext cx="4528039" cy="17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6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388620"/>
            <a:ext cx="3456432" cy="430887"/>
          </a:xfrm>
        </p:spPr>
        <p:txBody>
          <a:bodyPr/>
          <a:lstStyle/>
          <a:p>
            <a:r>
              <a:rPr lang="en-US" altLang="zh-CN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Blinn-</a:t>
            </a:r>
            <a:r>
              <a:rPr lang="en-US" altLang="zh-CN" sz="2800" spc="-5" dirty="0" err="1">
                <a:solidFill>
                  <a:prstClr val="black"/>
                </a:solidFill>
                <a:ea typeface="仿宋" panose="02010609060101010101" pitchFamily="49" charset="-122"/>
              </a:rPr>
              <a:t>Phong</a:t>
            </a:r>
            <a:r>
              <a:rPr lang="en-US" altLang="zh-CN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 </a:t>
            </a:r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模型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ACC17E-BFDC-44E1-83FE-381FE39A3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41474"/>
            <a:ext cx="7907215" cy="24253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8F08CE-A201-4F0B-A9C1-933860EF566D}"/>
              </a:ext>
            </a:extLst>
          </p:cNvPr>
          <p:cNvSpPr txBox="1"/>
          <p:nvPr/>
        </p:nvSpPr>
        <p:spPr>
          <a:xfrm>
            <a:off x="1298800" y="1263566"/>
            <a:ext cx="851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环境光、漫反射、镜面反射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B92AFC-2F4C-4431-901F-5A8E44C55B61}"/>
              </a:ext>
            </a:extLst>
          </p:cNvPr>
          <p:cNvSpPr txBox="1"/>
          <p:nvPr/>
        </p:nvSpPr>
        <p:spPr>
          <a:xfrm>
            <a:off x="1298800" y="4723927"/>
            <a:ext cx="8513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问题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如何知道交点？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如何知道法线？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57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388620"/>
            <a:ext cx="3791946" cy="430887"/>
          </a:xfrm>
        </p:spPr>
        <p:txBody>
          <a:bodyPr/>
          <a:lstStyle/>
          <a:p>
            <a:r>
              <a:rPr lang="en-US" altLang="zh-CN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Blinn-</a:t>
            </a:r>
            <a:r>
              <a:rPr lang="en-US" altLang="zh-CN" sz="2800" spc="-5" dirty="0" err="1">
                <a:solidFill>
                  <a:prstClr val="black"/>
                </a:solidFill>
                <a:ea typeface="仿宋" panose="02010609060101010101" pitchFamily="49" charset="-122"/>
              </a:rPr>
              <a:t>Phong</a:t>
            </a:r>
            <a:r>
              <a:rPr lang="en-US" altLang="zh-CN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 </a:t>
            </a:r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模型</a:t>
            </a:r>
            <a:r>
              <a:rPr lang="en-US" altLang="zh-CN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(</a:t>
            </a:r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交点</a:t>
            </a:r>
            <a:r>
              <a:rPr lang="en-US" altLang="zh-CN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)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BB28A4-737E-42A3-985A-16EB41C63A34}"/>
              </a:ext>
            </a:extLst>
          </p:cNvPr>
          <p:cNvSpPr txBox="1"/>
          <p:nvPr/>
        </p:nvSpPr>
        <p:spPr>
          <a:xfrm>
            <a:off x="621793" y="1281151"/>
            <a:ext cx="40029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从相机出发的光线和场景求交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光线步进算法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光线和物体求交的时候，对于光线当前所在的点，如果知道其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SDF 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函数值为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R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，那么光线向前前进长度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R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，都不会碰到物体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B8FE11-3EB2-4592-8F1B-77617C88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95" y="819507"/>
            <a:ext cx="6954716" cy="52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1" y="388620"/>
            <a:ext cx="3853493" cy="430887"/>
          </a:xfrm>
        </p:spPr>
        <p:txBody>
          <a:bodyPr/>
          <a:lstStyle/>
          <a:p>
            <a:r>
              <a:rPr lang="en-US" altLang="zh-CN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Blinn-</a:t>
            </a:r>
            <a:r>
              <a:rPr lang="en-US" altLang="zh-CN" sz="2800" spc="-5" dirty="0" err="1">
                <a:solidFill>
                  <a:prstClr val="black"/>
                </a:solidFill>
                <a:ea typeface="仿宋" panose="02010609060101010101" pitchFamily="49" charset="-122"/>
              </a:rPr>
              <a:t>Phong</a:t>
            </a:r>
            <a:r>
              <a:rPr lang="en-US" altLang="zh-CN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 </a:t>
            </a:r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模型</a:t>
            </a:r>
            <a:r>
              <a:rPr lang="en-US" altLang="zh-CN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(</a:t>
            </a:r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法线</a:t>
            </a:r>
            <a:r>
              <a:rPr lang="en-US" altLang="zh-CN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)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BB28A4-737E-42A3-985A-16EB41C63A34}"/>
              </a:ext>
            </a:extLst>
          </p:cNvPr>
          <p:cNvSpPr txBox="1"/>
          <p:nvPr/>
        </p:nvSpPr>
        <p:spPr>
          <a:xfrm>
            <a:off x="621793" y="1230958"/>
            <a:ext cx="484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法线方向就是有向距离场的梯度方向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j-lt"/>
                <a:ea typeface="仿宋" panose="02010609060101010101" pitchFamily="49" charset="-122"/>
                <a:hlinkClick r:id="rId2"/>
              </a:rPr>
              <a:t>2D 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  <a:hlinkClick r:id="rId2"/>
              </a:rPr>
              <a:t>可视化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73108-4442-4E37-B2FA-E0728DD7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307" y="468741"/>
            <a:ext cx="6591300" cy="37076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B8E75-7435-4783-9115-54182A753627}"/>
              </a:ext>
            </a:extLst>
          </p:cNvPr>
          <p:cNvSpPr txBox="1"/>
          <p:nvPr/>
        </p:nvSpPr>
        <p:spPr>
          <a:xfrm>
            <a:off x="756609" y="4075593"/>
            <a:ext cx="484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计算梯度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(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中心差分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维度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x 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为例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2B93F9-939B-40DE-9F25-9ECE41ED7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974" y="4840987"/>
            <a:ext cx="4847022" cy="10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1" y="388620"/>
            <a:ext cx="3853493" cy="430887"/>
          </a:xfrm>
        </p:spPr>
        <p:txBody>
          <a:bodyPr/>
          <a:lstStyle/>
          <a:p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软阴影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BB28A4-737E-42A3-985A-16EB41C63A34}"/>
              </a:ext>
            </a:extLst>
          </p:cNvPr>
          <p:cNvSpPr txBox="1"/>
          <p:nvPr/>
        </p:nvSpPr>
        <p:spPr>
          <a:xfrm>
            <a:off x="621792" y="1230958"/>
            <a:ext cx="9216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硬阴影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向着光源的方向步进，如果碰到物体则在阴影中，没有则不在阴影中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软阴影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考虑较小的 </a:t>
            </a:r>
            <a:r>
              <a:rPr lang="en-US" altLang="zh-CN" sz="2000" b="1" dirty="0">
                <a:ea typeface="仿宋" panose="02010609060101010101" pitchFamily="49" charset="-122"/>
              </a:rPr>
              <a:t>SDF </a:t>
            </a:r>
            <a:r>
              <a:rPr lang="zh-CN" altLang="en-US" sz="2000" b="1" dirty="0">
                <a:ea typeface="仿宋" panose="02010609060101010101" pitchFamily="49" charset="-122"/>
              </a:rPr>
              <a:t>值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仿宋" panose="02010609060101010101" pitchFamily="49" charset="-122"/>
              </a:rPr>
              <a:t>向着光源的方向步进，对于每一个步进点，考虑他离物体表面的距离和到着色点的距离</a:t>
            </a:r>
            <a:r>
              <a:rPr lang="en-US" altLang="zh-CN" sz="2000" b="1" dirty="0">
                <a:ea typeface="仿宋" panose="02010609060101010101" pitchFamily="49" charset="-122"/>
              </a:rPr>
              <a:t>(</a:t>
            </a:r>
            <a:r>
              <a:rPr lang="zh-CN" altLang="en-US" sz="2000" b="1" dirty="0">
                <a:ea typeface="仿宋" panose="02010609060101010101" pitchFamily="49" charset="-122"/>
              </a:rPr>
              <a:t>如果 </a:t>
            </a:r>
            <a:r>
              <a:rPr lang="en-US" altLang="zh-CN" sz="2000" b="1" dirty="0">
                <a:ea typeface="仿宋" panose="02010609060101010101" pitchFamily="49" charset="-122"/>
              </a:rPr>
              <a:t>SDF </a:t>
            </a:r>
            <a:r>
              <a:rPr lang="zh-CN" altLang="en-US" sz="2000" b="1" dirty="0">
                <a:ea typeface="仿宋" panose="02010609060101010101" pitchFamily="49" charset="-122"/>
              </a:rPr>
              <a:t>值比较小，则认为他部分落于阴影中</a:t>
            </a:r>
            <a:r>
              <a:rPr lang="en-US" altLang="zh-CN" sz="2000" b="1" dirty="0">
                <a:ea typeface="仿宋" panose="02010609060101010101" pitchFamily="49" charset="-122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离着色点越近，则阴影越硬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离物体越近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(SDF 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值越小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，则阴影越硬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A031E7-2923-4E0D-9760-42D10CA22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77" y="3451332"/>
            <a:ext cx="4202254" cy="315169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42E3C427-BFAB-4621-B411-BDD59158622D}"/>
              </a:ext>
            </a:extLst>
          </p:cNvPr>
          <p:cNvGrpSpPr/>
          <p:nvPr/>
        </p:nvGrpSpPr>
        <p:grpSpPr>
          <a:xfrm>
            <a:off x="1368793" y="4093280"/>
            <a:ext cx="5234231" cy="2592958"/>
            <a:chOff x="1368793" y="4093280"/>
            <a:chExt cx="5234231" cy="259295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B9CB565-7BFB-40ED-BD30-DF5F3D69D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8793" y="4093280"/>
              <a:ext cx="5234231" cy="2592958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83150E-FC50-478F-871E-0D0E6BF918A9}"/>
                </a:ext>
              </a:extLst>
            </p:cNvPr>
            <p:cNvSpPr/>
            <p:nvPr/>
          </p:nvSpPr>
          <p:spPr>
            <a:xfrm>
              <a:off x="3006969" y="5741377"/>
              <a:ext cx="518746" cy="2110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8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1" y="388620"/>
            <a:ext cx="3853493" cy="430887"/>
          </a:xfrm>
        </p:spPr>
        <p:txBody>
          <a:bodyPr/>
          <a:lstStyle/>
          <a:p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环境光遮蔽</a:t>
            </a:r>
            <a:endParaRPr lang="zh-CN" altLang="en-US" sz="2800" dirty="0"/>
          </a:p>
        </p:txBody>
      </p:sp>
      <p:pic>
        <p:nvPicPr>
          <p:cNvPr id="1026" name="Picture 2" descr="D:\my_files\GIT\-\banbao991.github.io\source\_posts\CG\Algorithm\rwwtt\ao.png">
            <a:extLst>
              <a:ext uri="{FF2B5EF4-FFF2-40B4-BE49-F238E27FC236}">
                <a16:creationId xmlns:a16="http://schemas.microsoft.com/office/drawing/2014/main" id="{AF48A175-D2F5-46A5-8602-F072DC55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41" y="3038475"/>
            <a:ext cx="4762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0271AF-A080-47C0-9237-D3F31F51222E}"/>
              </a:ext>
            </a:extLst>
          </p:cNvPr>
          <p:cNvSpPr txBox="1"/>
          <p:nvPr/>
        </p:nvSpPr>
        <p:spPr>
          <a:xfrm>
            <a:off x="621792" y="1230958"/>
            <a:ext cx="9216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在着色点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p 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的周围采样若干个点，计算它们的 </a:t>
            </a:r>
            <a:r>
              <a:rPr lang="en-US" altLang="zh-CN" sz="2000" b="1" dirty="0">
                <a:ea typeface="仿宋" panose="02010609060101010101" pitchFamily="49" charset="-122"/>
              </a:rPr>
              <a:t>SDF </a:t>
            </a:r>
            <a:r>
              <a:rPr lang="zh-CN" altLang="en-US" sz="2000" b="1" dirty="0">
                <a:ea typeface="仿宋" panose="02010609060101010101" pitchFamily="49" charset="-122"/>
              </a:rPr>
              <a:t>值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，和到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p </a:t>
            </a: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点的距离作比较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二者相差越大，则更可能是在凹陷的场景处，需要遮蔽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如下图，粉红色和黄色的值相差越大，说明周围遮蔽越严重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7FDAF4-C5B2-4E30-9252-2380B112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46" y="3770097"/>
            <a:ext cx="5092213" cy="15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5AF4C-EA4A-4E6F-9735-093884C9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1" y="388620"/>
            <a:ext cx="3853493" cy="430887"/>
          </a:xfrm>
        </p:spPr>
        <p:txBody>
          <a:bodyPr/>
          <a:lstStyle/>
          <a:p>
            <a:r>
              <a:rPr lang="zh-CN" altLang="en-US" sz="2800" spc="-5" dirty="0">
                <a:solidFill>
                  <a:prstClr val="black"/>
                </a:solidFill>
                <a:ea typeface="仿宋" panose="02010609060101010101" pitchFamily="49" charset="-122"/>
              </a:rPr>
              <a:t>场景</a:t>
            </a:r>
            <a:endParaRPr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254CC8-84F2-43DB-A706-5DB27800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786261"/>
            <a:ext cx="10429875" cy="2809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50E5E7-13D7-4ED0-AE2A-7E17F39D9746}"/>
              </a:ext>
            </a:extLst>
          </p:cNvPr>
          <p:cNvSpPr txBox="1"/>
          <p:nvPr/>
        </p:nvSpPr>
        <p:spPr>
          <a:xfrm>
            <a:off x="621792" y="1230958"/>
            <a:ext cx="9216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书本</a:t>
            </a:r>
            <a:endParaRPr lang="en-US" altLang="zh-CN" sz="2000" b="1" dirty="0">
              <a:latin typeface="+mj-lt"/>
              <a:ea typeface="仿宋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j-lt"/>
                <a:ea typeface="仿宋" panose="02010609060101010101" pitchFamily="49" charset="-122"/>
              </a:rPr>
              <a:t>正方体拼接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32BC1A-6AAA-43C9-A105-CF5BFF4B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484" y="604063"/>
            <a:ext cx="5125916" cy="29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5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436</Words>
  <Application>Microsoft Office PowerPoint</Application>
  <PresentationFormat>宽屏</PresentationFormat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仿宋</vt:lpstr>
      <vt:lpstr>宋体</vt:lpstr>
      <vt:lpstr>Arial</vt:lpstr>
      <vt:lpstr>Arial Narrow</vt:lpstr>
      <vt:lpstr>Calibri</vt:lpstr>
      <vt:lpstr>Office Theme</vt:lpstr>
      <vt:lpstr>有向距离场 (Signed Distance Field)</vt:lpstr>
      <vt:lpstr>功能实现</vt:lpstr>
      <vt:lpstr>有向距离场概念</vt:lpstr>
      <vt:lpstr>Blinn-Phong 模型</vt:lpstr>
      <vt:lpstr>Blinn-Phong 模型(交点)</vt:lpstr>
      <vt:lpstr>Blinn-Phong 模型(法线)</vt:lpstr>
      <vt:lpstr>软阴影</vt:lpstr>
      <vt:lpstr>环境光遮蔽</vt:lpstr>
      <vt:lpstr>场景</vt:lpstr>
      <vt:lpstr>场景</vt:lpstr>
      <vt:lpstr>场景</vt:lpstr>
      <vt:lpstr>场景</vt:lpstr>
      <vt:lpstr>演示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神秘嘉宾990</dc:creator>
  <cp:lastModifiedBy>神秘嘉宾990</cp:lastModifiedBy>
  <cp:revision>80</cp:revision>
  <dcterms:created xsi:type="dcterms:W3CDTF">2022-01-23T14:11:25Z</dcterms:created>
  <dcterms:modified xsi:type="dcterms:W3CDTF">2022-01-26T13:08:07Z</dcterms:modified>
</cp:coreProperties>
</file>