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93" r:id="rId3"/>
    <p:sldId id="272" r:id="rId4"/>
    <p:sldId id="276" r:id="rId5"/>
    <p:sldId id="313" r:id="rId6"/>
    <p:sldId id="278" r:id="rId7"/>
    <p:sldId id="312" r:id="rId8"/>
    <p:sldId id="289" r:id="rId9"/>
    <p:sldId id="311" r:id="rId10"/>
    <p:sldId id="290" r:id="rId11"/>
    <p:sldId id="306" r:id="rId12"/>
    <p:sldId id="310" r:id="rId13"/>
    <p:sldId id="314" r:id="rId14"/>
    <p:sldId id="292" r:id="rId15"/>
    <p:sldId id="309" r:id="rId16"/>
    <p:sldId id="308" r:id="rId17"/>
    <p:sldId id="298" r:id="rId18"/>
    <p:sldId id="299" r:id="rId19"/>
    <p:sldId id="300" r:id="rId20"/>
    <p:sldId id="258" r:id="rId21"/>
    <p:sldId id="269" r:id="rId22"/>
    <p:sldId id="270" r:id="rId23"/>
    <p:sldId id="301" r:id="rId24"/>
    <p:sldId id="259" r:id="rId25"/>
    <p:sldId id="302" r:id="rId26"/>
    <p:sldId id="260" r:id="rId27"/>
    <p:sldId id="303" r:id="rId28"/>
    <p:sldId id="261" r:id="rId29"/>
    <p:sldId id="304" r:id="rId30"/>
    <p:sldId id="265" r:id="rId31"/>
    <p:sldId id="266" r:id="rId32"/>
    <p:sldId id="271" r:id="rId33"/>
    <p:sldId id="305" r:id="rId34"/>
    <p:sldId id="264" r:id="rId35"/>
    <p:sldId id="307" r:id="rId36"/>
    <p:sldId id="263" r:id="rId37"/>
    <p:sldId id="268" r:id="rId3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/>
    <p:restoredTop sz="93775"/>
  </p:normalViewPr>
  <p:slideViewPr>
    <p:cSldViewPr snapToGrid="0" snapToObjects="1" showGuides="1">
      <p:cViewPr varScale="1">
        <p:scale>
          <a:sx n="109" d="100"/>
          <a:sy n="109" d="100"/>
        </p:scale>
        <p:origin x="704" y="192"/>
      </p:cViewPr>
      <p:guideLst>
        <p:guide orient="horz" pos="2137"/>
        <p:guide pos="3795"/>
      </p:guideLst>
    </p:cSldViewPr>
  </p:slideViewPr>
  <p:notesTextViewPr>
    <p:cViewPr>
      <p:scale>
        <a:sx n="60" d="100"/>
        <a:sy n="6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339403161865962E-2"/>
          <c:y val="7.3548334441795329E-2"/>
          <c:w val="0.91721074752419607"/>
          <c:h val="0.811705300763652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3136226649034556E-3"/>
                  <c:y val="4.087175922350094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354-BA48-A265-82F3014762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喜び</c:v>
                </c:pt>
                <c:pt idx="1">
                  <c:v>悲しみ</c:v>
                </c:pt>
                <c:pt idx="2">
                  <c:v>怒り</c:v>
                </c:pt>
                <c:pt idx="3">
                  <c:v>恐怖(驚き)</c:v>
                </c:pt>
                <c:pt idx="4">
                  <c:v>ニュートラル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2773</c:v>
                </c:pt>
                <c:pt idx="1">
                  <c:v>2571</c:v>
                </c:pt>
                <c:pt idx="2">
                  <c:v>1117</c:v>
                </c:pt>
                <c:pt idx="3">
                  <c:v>1728</c:v>
                </c:pt>
                <c:pt idx="4">
                  <c:v>1506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D2-B145-9937-16926371F2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478885599"/>
        <c:axId val="2126911520"/>
      </c:barChart>
      <c:dateAx>
        <c:axId val="47888559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26911520"/>
        <c:crosses val="autoZero"/>
        <c:auto val="0"/>
        <c:lblOffset val="100"/>
        <c:baseTimeUnit val="days"/>
      </c:dateAx>
      <c:valAx>
        <c:axId val="21269115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8885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2512D-D1FB-F14C-B939-2C3557FB6DF7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C9371-EE20-A149-9680-6F27838D9B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408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C9371-EE20-A149-9680-6F27838D9BD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044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C9371-EE20-A149-9680-6F27838D9BDD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279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C9371-EE20-A149-9680-6F27838D9BDD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679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C9371-EE20-A149-9680-6F27838D9BDD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177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C9371-EE20-A149-9680-6F27838D9BDD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12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C9371-EE20-A149-9680-6F27838D9BDD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132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C9371-EE20-A149-9680-6F27838D9BDD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609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C9371-EE20-A149-9680-6F27838D9BDD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723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C9371-EE20-A149-9680-6F27838D9BDD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964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C9371-EE20-A149-9680-6F27838D9BDD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657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C9371-EE20-A149-9680-6F27838D9BDD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40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C9371-EE20-A149-9680-6F27838D9BD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284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C9371-EE20-A149-9680-6F27838D9BDD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905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C9371-EE20-A149-9680-6F27838D9BDD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979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C9371-EE20-A149-9680-6F27838D9BDD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448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C9371-EE20-A149-9680-6F27838D9BDD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002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班員は、自然言語処理の統計的処理手法について学ぶことができました。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C9371-EE20-A149-9680-6F27838D9BDD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0035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C9371-EE20-A149-9680-6F27838D9BDD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774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C9371-EE20-A149-9680-6F27838D9BDD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05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C9371-EE20-A149-9680-6F27838D9BD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293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C9371-EE20-A149-9680-6F27838D9BD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07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C9371-EE20-A149-9680-6F27838D9BD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162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C9371-EE20-A149-9680-6F27838D9BD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19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C9371-EE20-A149-9680-6F27838D9BD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691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C9371-EE20-A149-9680-6F27838D9BD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187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C9371-EE20-A149-9680-6F27838D9BDD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46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50811-5A22-DA48-84FC-1333B4A68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F7900B-AB03-0B4E-9A8F-D00EC6BA1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8599B-55CA-A943-BA40-717F663B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B07E-167A-0645-A967-94FAB52634C5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C3B9FD-B75A-CC43-8090-3D3E2BEA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A7E78A-2778-0747-B2F1-8A0E7A49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ECFA-8181-A64C-9619-0B0A9463C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36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54A09-81F3-664F-9246-EFDCB08B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31A27E-6189-1748-BFE2-C91A0EE17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3027F5-0D92-DD4F-B5E7-429A3C42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B07E-167A-0645-A967-94FAB52634C5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CC245D-4E1C-0048-A5C4-83A08B80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6AA5F6-170D-A043-8129-3C569223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ECFA-8181-A64C-9619-0B0A9463C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8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CD4CB56-A733-4442-BC0A-D485F5567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FA5DE6-FF57-044F-9D60-69869F98F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183FD9-F4F4-2F46-9889-5C78AF35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B07E-167A-0645-A967-94FAB52634C5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5238FE-6C8C-B843-8B24-EB355FBD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897F8F-8C27-C048-804E-B14C55E7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ECFA-8181-A64C-9619-0B0A9463C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18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E6304B-81FD-0E41-BDA1-88FEC5BB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9B4480-E87E-AB41-AF3C-05B83ECE3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03D3A8-DFB4-DB49-894D-7DF03C93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B07E-167A-0645-A967-94FAB52634C5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818D7B-9224-8F44-87F9-C8077908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8AFBF9-BEED-A745-80A7-5642EA12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ECFA-8181-A64C-9619-0B0A9463C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82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E0D1B-216D-1847-BADD-BF817F0C3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CAEF3D-27D6-BD4C-8943-1EE5FE588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CEB43E-E5E3-BC40-8E8F-44357BE2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B07E-167A-0645-A967-94FAB52634C5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133B71-EB3E-7949-B03C-E8A496D0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3008B4-4761-6744-8130-992BEAFE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ECFA-8181-A64C-9619-0B0A9463C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94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3CE18-91E8-D847-8225-55D92AD0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BECDE7-4BC2-B142-AA8E-88736FBEE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B5E2E1-C116-1544-A726-A56ADE196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99A5F4-D995-B04F-BD1E-AB697E5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B07E-167A-0645-A967-94FAB52634C5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B5CC6F-25A8-7548-A8BC-EEB2721B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16FAF3-4DA8-5642-953E-20CC0FDD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ECFA-8181-A64C-9619-0B0A9463C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76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D960DF-C2A4-5D40-8694-59AB6682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F502D7-B470-DA47-BF64-23F33868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962712-3680-7440-9B5F-81EAF6545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95007EA-A601-8645-97E2-B941E68EC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15E2424-0C47-3F42-9450-69764B44E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B043C5-DBCB-7440-BF28-ACB29B24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B07E-167A-0645-A967-94FAB52634C5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A3A372-08B7-4146-9822-CAA6C985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972AED-F69B-DF46-9D68-0A0E46C8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ECFA-8181-A64C-9619-0B0A9463C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9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F6D43A-5756-ED4A-A187-E8631172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E3EDB6F-3829-0C4C-BC87-FE749EBA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B07E-167A-0645-A967-94FAB52634C5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6C8CCE-9F8D-C34E-8C42-A5FE750D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435C6E6-EF7B-F44B-8172-901C8E87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ECFA-8181-A64C-9619-0B0A9463C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95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6AB4F94-6A59-E74F-87D9-0D510B38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B07E-167A-0645-A967-94FAB52634C5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CCC0A5-48BF-344B-B70F-94C25578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9E890A-DD97-D44D-8CB9-FA8DC1F0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ECFA-8181-A64C-9619-0B0A9463C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69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D0FC17-A64A-B342-BB34-74956D95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A9C6D6-EF9F-E945-BD72-D5DC38A8F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C43295-5995-7743-9192-6876CCC63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E103FF-06D8-0B4A-AEA8-5B87811A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B07E-167A-0645-A967-94FAB52634C5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FF07B7-7FD2-084C-98CD-831B9C92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48C395-8193-6B4C-A008-31A471C5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ECFA-8181-A64C-9619-0B0A9463C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89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3CEE3-9924-1B49-B95D-693F6C3F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ACA5B5-1A6C-2A49-925F-BB96EB666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19D339-F7FB-C341-B496-5118A12E0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6442BA-D6A3-5546-B6AE-6EB8F12B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B07E-167A-0645-A967-94FAB52634C5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76CD77-55AC-4E42-B7AF-D1ED2B48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369C68-7AF2-4245-BEB9-160168D5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ECFA-8181-A64C-9619-0B0A9463C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81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FB28FF-7D3A-7342-B275-316CB946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C2CBD5-7254-7249-BE77-792570392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3D0F21-9F27-D948-A1FC-6CBAEB7AC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6B07E-167A-0645-A967-94FAB52634C5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2BB072-03D7-754C-B10E-B575CCFCC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8D8A53-FE4A-7349-8200-75C02848F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DECFA-8181-A64C-9619-0B0A9463C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13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91345-DD37-45B4-928D-B456A773C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154" y="1686187"/>
            <a:ext cx="10353692" cy="1862356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sz="6000"/>
              <a:t>コーパスと音声データ</a:t>
            </a:r>
            <a:br>
              <a:rPr lang="en-US" altLang="ja-JP" sz="6000" dirty="0"/>
            </a:br>
            <a:r>
              <a:rPr lang="ja-JP" altLang="en-US" sz="6000"/>
              <a:t>から</a:t>
            </a:r>
            <a:r>
              <a:rPr lang="ja-JP" altLang="en-US" sz="6000" dirty="0"/>
              <a:t>の感情分析</a:t>
            </a:r>
            <a:br>
              <a:rPr kumimoji="1" lang="en-US" altLang="ja-JP" sz="6000" dirty="0"/>
            </a:br>
            <a:r>
              <a:rPr kumimoji="1" lang="en-US" altLang="ja-JP" sz="6000" dirty="0"/>
              <a:t>              </a:t>
            </a:r>
            <a:endParaRPr kumimoji="1" lang="ja-JP" altLang="en-US" sz="6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E245E01-8109-421B-9AEF-ED8ED2F61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5445374"/>
            <a:ext cx="10058400" cy="1143000"/>
          </a:xfrm>
        </p:spPr>
        <p:txBody>
          <a:bodyPr>
            <a:normAutofit/>
          </a:bodyPr>
          <a:lstStyle/>
          <a:p>
            <a:pPr algn="l"/>
            <a:r>
              <a:rPr lang="ja-JP" altLang="en-US"/>
              <a:t>　　</a:t>
            </a:r>
            <a:r>
              <a:rPr kumimoji="1" lang="ja-JP" altLang="en-US"/>
              <a:t>長濱　志歩　　坂上　</a:t>
            </a:r>
            <a:r>
              <a:rPr kumimoji="1" lang="ja-JP" altLang="en-US" dirty="0"/>
              <a:t>太一　　　北原　</a:t>
            </a:r>
            <a:r>
              <a:rPr kumimoji="1" lang="ja-JP" altLang="en-US"/>
              <a:t>優江</a:t>
            </a:r>
            <a:endParaRPr lang="en-US" altLang="ja-JP" dirty="0"/>
          </a:p>
          <a:p>
            <a:pPr algn="l"/>
            <a:r>
              <a:rPr lang="ja-JP" altLang="en-US"/>
              <a:t>　　越塚　毅　       小滝　遼  　  　  </a:t>
            </a:r>
            <a:r>
              <a:rPr lang="en-US" altLang="ja-JP" dirty="0"/>
              <a:t> </a:t>
            </a:r>
            <a:r>
              <a:rPr lang="ja-JP" altLang="en-US"/>
              <a:t>原田　</a:t>
            </a:r>
            <a:r>
              <a:rPr lang="ja-JP" altLang="en-US" dirty="0"/>
              <a:t>暁生　　　藤澤　夏帆　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D6583A-E622-44B7-BD67-B7781889786A}"/>
              </a:ext>
            </a:extLst>
          </p:cNvPr>
          <p:cNvSpPr txBox="1"/>
          <p:nvPr/>
        </p:nvSpPr>
        <p:spPr>
          <a:xfrm>
            <a:off x="4573093" y="3023694"/>
            <a:ext cx="3112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/>
              <a:t>最終発表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767268-1109-7E4A-B9F0-951D3FEC2164}"/>
              </a:ext>
            </a:extLst>
          </p:cNvPr>
          <p:cNvSpPr txBox="1"/>
          <p:nvPr/>
        </p:nvSpPr>
        <p:spPr>
          <a:xfrm>
            <a:off x="1286933" y="4673600"/>
            <a:ext cx="744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</a:t>
            </a:r>
            <a:r>
              <a:rPr kumimoji="1" lang="ja-JP" altLang="en-US" sz="2800"/>
              <a:t>班</a:t>
            </a:r>
          </a:p>
        </p:txBody>
      </p:sp>
    </p:spTree>
    <p:extLst>
      <p:ext uri="{BB962C8B-B14F-4D97-AF65-F5344CB8AC3E}">
        <p14:creationId xmlns:p14="http://schemas.microsoft.com/office/powerpoint/2010/main" val="1389459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71FB9-6F11-F94A-BFCD-AAE880F8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3-3.</a:t>
            </a:r>
            <a:r>
              <a:rPr kumimoji="1" lang="ja-JP" altLang="en-US"/>
              <a:t>  実験結果①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3F2535-A219-3747-ADD5-49B9FAECA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　</a:t>
            </a:r>
            <a:r>
              <a:rPr kumimoji="1" lang="en-US" altLang="ja-JP" dirty="0"/>
              <a:t>Dataset1</a:t>
            </a:r>
            <a:r>
              <a:rPr kumimoji="1" lang="ja-JP" altLang="en-US"/>
              <a:t>に対し</a:t>
            </a:r>
            <a:r>
              <a:rPr kumimoji="1" lang="en-US" altLang="ja-JP" dirty="0"/>
              <a:t>, </a:t>
            </a:r>
            <a:r>
              <a:rPr kumimoji="1" lang="ja-JP" altLang="en-US"/>
              <a:t>スペクトル包絡に主成分分析を適用</a:t>
            </a:r>
            <a:r>
              <a:rPr kumimoji="1" lang="en-US" altLang="ja-JP" dirty="0"/>
              <a:t>.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0FCF80-95A7-BE4D-8359-C9335D2E1DA5}"/>
              </a:ext>
            </a:extLst>
          </p:cNvPr>
          <p:cNvSpPr txBox="1"/>
          <p:nvPr/>
        </p:nvSpPr>
        <p:spPr>
          <a:xfrm>
            <a:off x="1257816" y="6249451"/>
            <a:ext cx="4838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先行研究</a:t>
            </a:r>
            <a:r>
              <a:rPr kumimoji="1" lang="en-US" altLang="ja-JP" sz="2400" dirty="0"/>
              <a:t> </a:t>
            </a:r>
            <a:r>
              <a:rPr lang="en-US" altLang="ja-JP" sz="2400" dirty="0"/>
              <a:t>[</a:t>
            </a:r>
            <a:r>
              <a:rPr lang="ja-JP" altLang="en-US" sz="2400"/>
              <a:t>庄子</a:t>
            </a:r>
            <a:r>
              <a:rPr lang="en-US" altLang="ja-JP" sz="2400" dirty="0"/>
              <a:t>,</a:t>
            </a:r>
            <a:r>
              <a:rPr lang="ja-JP" altLang="en-US" sz="2400"/>
              <a:t>安藤</a:t>
            </a:r>
            <a:r>
              <a:rPr lang="en-US" altLang="ja-JP" sz="2400" dirty="0"/>
              <a:t> 2016] </a:t>
            </a:r>
            <a:r>
              <a:rPr kumimoji="1" lang="ja-JP" altLang="en-US" sz="2400"/>
              <a:t>の結果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CE11935-1399-514D-8248-0C8E790081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3" t="9492" r="9453" b="2884"/>
          <a:stretch/>
        </p:blipFill>
        <p:spPr>
          <a:xfrm>
            <a:off x="5743862" y="2683266"/>
            <a:ext cx="6256569" cy="328156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DBBA10F-DADB-8C4E-BF86-F3282E543F24}"/>
              </a:ext>
            </a:extLst>
          </p:cNvPr>
          <p:cNvSpPr txBox="1"/>
          <p:nvPr/>
        </p:nvSpPr>
        <p:spPr>
          <a:xfrm>
            <a:off x="7828694" y="6247506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Dataset1</a:t>
            </a:r>
            <a:r>
              <a:rPr kumimoji="1" lang="ja-JP" altLang="en-US" sz="2400"/>
              <a:t>の結果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31F5F6D-C90E-2D45-8CCD-6844F0DEC38F}"/>
              </a:ext>
            </a:extLst>
          </p:cNvPr>
          <p:cNvSpPr txBox="1"/>
          <p:nvPr/>
        </p:nvSpPr>
        <p:spPr>
          <a:xfrm>
            <a:off x="807427" y="3562626"/>
            <a:ext cx="492443" cy="13747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ja-JP" altLang="en-US" sz="2000"/>
              <a:t>第３主成分</a:t>
            </a:r>
            <a:endParaRPr kumimoji="1" lang="ja-JP" altLang="en-US" sz="2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08F9DCD-B1B0-2042-A2C4-523746B87CAB}"/>
              </a:ext>
            </a:extLst>
          </p:cNvPr>
          <p:cNvSpPr txBox="1"/>
          <p:nvPr/>
        </p:nvSpPr>
        <p:spPr>
          <a:xfrm>
            <a:off x="2841355" y="5807631"/>
            <a:ext cx="1353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第</a:t>
            </a:r>
            <a:r>
              <a:rPr lang="en-US" altLang="ja-JP" sz="2000" dirty="0"/>
              <a:t>2</a:t>
            </a:r>
            <a:r>
              <a:rPr lang="ja-JP" altLang="en-US" sz="2000"/>
              <a:t>主成分</a:t>
            </a:r>
            <a:endParaRPr kumimoji="1" lang="ja-JP" altLang="en-US" sz="200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1BD047D-02E9-6A47-93F1-91F10A2F0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82" y="2626788"/>
            <a:ext cx="4106767" cy="3246412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56C3381-9447-7E44-842A-3BB71889A2D5}"/>
              </a:ext>
            </a:extLst>
          </p:cNvPr>
          <p:cNvSpPr txBox="1"/>
          <p:nvPr/>
        </p:nvSpPr>
        <p:spPr>
          <a:xfrm>
            <a:off x="8195518" y="5792242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第</a:t>
            </a:r>
            <a:r>
              <a:rPr lang="en-US" altLang="ja-JP" sz="2000" dirty="0"/>
              <a:t>2</a:t>
            </a:r>
            <a:r>
              <a:rPr lang="ja-JP" altLang="en-US" sz="2000"/>
              <a:t>主成分</a:t>
            </a:r>
            <a:endParaRPr kumimoji="1" lang="ja-JP" altLang="en-US" sz="20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5AC3F10-28C0-5647-9FB2-733C52F08E32}"/>
              </a:ext>
            </a:extLst>
          </p:cNvPr>
          <p:cNvSpPr txBox="1"/>
          <p:nvPr/>
        </p:nvSpPr>
        <p:spPr>
          <a:xfrm>
            <a:off x="5341890" y="3562626"/>
            <a:ext cx="492443" cy="13747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ja-JP" altLang="en-US" sz="2000"/>
              <a:t>第３主成分</a:t>
            </a:r>
            <a:endParaRPr kumimoji="1" lang="ja-JP" altLang="en-US" sz="2000"/>
          </a:p>
        </p:txBody>
      </p:sp>
      <p:sp>
        <p:nvSpPr>
          <p:cNvPr id="16" name="楕円 12">
            <a:extLst>
              <a:ext uri="{FF2B5EF4-FFF2-40B4-BE49-F238E27FC236}">
                <a16:creationId xmlns:a16="http://schemas.microsoft.com/office/drawing/2014/main" id="{8CB7593B-B05B-E84B-A62A-5044DBA96075}"/>
              </a:ext>
            </a:extLst>
          </p:cNvPr>
          <p:cNvSpPr/>
          <p:nvPr/>
        </p:nvSpPr>
        <p:spPr>
          <a:xfrm>
            <a:off x="10538232" y="1657960"/>
            <a:ext cx="390617" cy="42195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E369DA-22C3-EF4D-A925-57D49931313F}"/>
              </a:ext>
            </a:extLst>
          </p:cNvPr>
          <p:cNvSpPr txBox="1"/>
          <p:nvPr/>
        </p:nvSpPr>
        <p:spPr>
          <a:xfrm>
            <a:off x="11004986" y="167980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怒り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64F518C-EF34-1644-A75A-AD1977D6F962}"/>
              </a:ext>
            </a:extLst>
          </p:cNvPr>
          <p:cNvSpPr/>
          <p:nvPr/>
        </p:nvSpPr>
        <p:spPr>
          <a:xfrm rot="2784944">
            <a:off x="10568956" y="2224195"/>
            <a:ext cx="329168" cy="342007"/>
          </a:xfrm>
          <a:prstGeom prst="rect">
            <a:avLst/>
          </a:prstGeom>
          <a:solidFill>
            <a:srgbClr val="F117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42D2CBB-2F65-B04C-9FFB-88774291C24E}"/>
              </a:ext>
            </a:extLst>
          </p:cNvPr>
          <p:cNvSpPr txBox="1"/>
          <p:nvPr/>
        </p:nvSpPr>
        <p:spPr>
          <a:xfrm>
            <a:off x="11004985" y="226659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喜び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62872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1FA2F1-F506-CF4B-86AD-92A1A960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3-3.</a:t>
            </a:r>
            <a:r>
              <a:rPr lang="ja-JP" altLang="en-US"/>
              <a:t>  実験結果①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658B65F-ECDF-6245-A109-85A5020F1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69" y="2588008"/>
            <a:ext cx="4030295" cy="3281812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C1F20A8B-EF35-AF4B-8246-49A61C029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/>
              <a:t>　</a:t>
            </a:r>
            <a:r>
              <a:rPr kumimoji="1" lang="en-US" altLang="ja-JP" dirty="0"/>
              <a:t>Dataset1</a:t>
            </a:r>
            <a:r>
              <a:rPr kumimoji="1" lang="ja-JP" altLang="en-US"/>
              <a:t>に対し</a:t>
            </a:r>
            <a:r>
              <a:rPr kumimoji="1" lang="en-US" altLang="ja-JP" dirty="0"/>
              <a:t>, </a:t>
            </a:r>
            <a:r>
              <a:rPr kumimoji="1" lang="ja-JP" altLang="en-US"/>
              <a:t>スペクトル包絡に主成分分析を適用</a:t>
            </a:r>
            <a:r>
              <a:rPr kumimoji="1" lang="en-US" altLang="ja-JP" dirty="0"/>
              <a:t>.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402AD5-A3AC-F546-B1B4-209ED8EA1BD2}"/>
              </a:ext>
            </a:extLst>
          </p:cNvPr>
          <p:cNvSpPr txBox="1"/>
          <p:nvPr/>
        </p:nvSpPr>
        <p:spPr>
          <a:xfrm>
            <a:off x="1349439" y="6232875"/>
            <a:ext cx="4233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先行研究</a:t>
            </a:r>
            <a:r>
              <a:rPr kumimoji="1" lang="en-US" altLang="ja-JP" sz="2400" dirty="0"/>
              <a:t> </a:t>
            </a:r>
            <a:r>
              <a:rPr lang="en-US" altLang="ja-JP" dirty="0"/>
              <a:t>[</a:t>
            </a:r>
            <a:r>
              <a:rPr lang="ja-JP" altLang="en-US"/>
              <a:t>庄子</a:t>
            </a:r>
            <a:r>
              <a:rPr lang="en-US" altLang="ja-JP" dirty="0"/>
              <a:t>,</a:t>
            </a:r>
            <a:r>
              <a:rPr lang="ja-JP" altLang="en-US"/>
              <a:t>安藤</a:t>
            </a:r>
            <a:r>
              <a:rPr lang="en-US" altLang="ja-JP" dirty="0"/>
              <a:t> 2016] </a:t>
            </a:r>
            <a:r>
              <a:rPr kumimoji="1" lang="ja-JP" altLang="en-US" sz="2400"/>
              <a:t>の結果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6C730E-E682-4B44-BF40-57A18D023539}"/>
              </a:ext>
            </a:extLst>
          </p:cNvPr>
          <p:cNvSpPr txBox="1"/>
          <p:nvPr/>
        </p:nvSpPr>
        <p:spPr>
          <a:xfrm>
            <a:off x="7756319" y="6232875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Dataset1</a:t>
            </a:r>
            <a:r>
              <a:rPr kumimoji="1" lang="ja-JP" altLang="en-US" sz="2400"/>
              <a:t>の結果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FE7275-BD21-3D4E-83D3-6826E1336F8E}"/>
              </a:ext>
            </a:extLst>
          </p:cNvPr>
          <p:cNvSpPr txBox="1"/>
          <p:nvPr/>
        </p:nvSpPr>
        <p:spPr>
          <a:xfrm>
            <a:off x="838205" y="3626746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ja-JP" altLang="en-US"/>
              <a:t>第５主成分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26932DA-BCAD-6746-AA30-03ADD739B67C}"/>
              </a:ext>
            </a:extLst>
          </p:cNvPr>
          <p:cNvSpPr txBox="1"/>
          <p:nvPr/>
        </p:nvSpPr>
        <p:spPr>
          <a:xfrm>
            <a:off x="2841355" y="5807631"/>
            <a:ext cx="135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第</a:t>
            </a:r>
            <a:r>
              <a:rPr lang="en-US" altLang="ja-JP" dirty="0"/>
              <a:t>4</a:t>
            </a:r>
            <a:r>
              <a:rPr lang="ja-JP" altLang="en-US"/>
              <a:t>主成分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682CFB-AD9F-AF49-AC12-298BC3CE28A2}"/>
              </a:ext>
            </a:extLst>
          </p:cNvPr>
          <p:cNvSpPr txBox="1"/>
          <p:nvPr/>
        </p:nvSpPr>
        <p:spPr>
          <a:xfrm>
            <a:off x="8195518" y="579224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第</a:t>
            </a:r>
            <a:r>
              <a:rPr lang="en-US" altLang="ja-JP" dirty="0"/>
              <a:t>4</a:t>
            </a:r>
            <a:r>
              <a:rPr lang="ja-JP" altLang="en-US"/>
              <a:t>主成分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8263755-D22E-5644-969C-0390F19F1BF8}"/>
              </a:ext>
            </a:extLst>
          </p:cNvPr>
          <p:cNvSpPr txBox="1"/>
          <p:nvPr/>
        </p:nvSpPr>
        <p:spPr>
          <a:xfrm>
            <a:off x="5372668" y="3626746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ja-JP" altLang="en-US"/>
              <a:t>第５主成分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A2DE191-4266-554F-BFD4-35A36002FD40}"/>
              </a:ext>
            </a:extLst>
          </p:cNvPr>
          <p:cNvSpPr txBox="1"/>
          <p:nvPr/>
        </p:nvSpPr>
        <p:spPr>
          <a:xfrm>
            <a:off x="11004986" y="16798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悲しみ</a:t>
            </a:r>
            <a:endParaRPr kumimoji="1" lang="ja-JP" altLang="en-US" sz="20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9F78493-3C91-6B41-9B10-1DA9573B8CD2}"/>
              </a:ext>
            </a:extLst>
          </p:cNvPr>
          <p:cNvSpPr/>
          <p:nvPr/>
        </p:nvSpPr>
        <p:spPr>
          <a:xfrm rot="2784944">
            <a:off x="10568956" y="2224195"/>
            <a:ext cx="329168" cy="342007"/>
          </a:xfrm>
          <a:prstGeom prst="rect">
            <a:avLst/>
          </a:prstGeom>
          <a:solidFill>
            <a:srgbClr val="F117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03202B-6680-6E4A-AA50-A65D0E22271C}"/>
              </a:ext>
            </a:extLst>
          </p:cNvPr>
          <p:cNvSpPr txBox="1"/>
          <p:nvPr/>
        </p:nvSpPr>
        <p:spPr>
          <a:xfrm>
            <a:off x="11004985" y="226659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喜び</a:t>
            </a:r>
            <a:endParaRPr kumimoji="1" lang="ja-JP" altLang="en-US" sz="200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82F22E66-814F-0C4C-BE99-87D85DD8F6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 t="10878" r="9453" b="2558"/>
          <a:stretch/>
        </p:blipFill>
        <p:spPr>
          <a:xfrm>
            <a:off x="5732302" y="2722618"/>
            <a:ext cx="5970310" cy="3102947"/>
          </a:xfrm>
          <a:prstGeom prst="rect">
            <a:avLst/>
          </a:prstGeom>
        </p:spPr>
      </p:pic>
      <p:sp>
        <p:nvSpPr>
          <p:cNvPr id="19" name="二等辺三角形 15">
            <a:extLst>
              <a:ext uri="{FF2B5EF4-FFF2-40B4-BE49-F238E27FC236}">
                <a16:creationId xmlns:a16="http://schemas.microsoft.com/office/drawing/2014/main" id="{175D36DD-9F35-1A48-A73F-7E7C56939A05}"/>
              </a:ext>
            </a:extLst>
          </p:cNvPr>
          <p:cNvSpPr/>
          <p:nvPr/>
        </p:nvSpPr>
        <p:spPr>
          <a:xfrm>
            <a:off x="10496204" y="1655652"/>
            <a:ext cx="474672" cy="407339"/>
          </a:xfrm>
          <a:prstGeom prst="triangl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74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0F72F503-489F-EB42-A332-D8C766AB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</a:t>
            </a:r>
            <a:r>
              <a:rPr lang="ja-JP" altLang="en-US"/>
              <a:t>  音声処理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43E2F1-2FAB-7948-AAA0-0B238283CEC2}"/>
              </a:ext>
            </a:extLst>
          </p:cNvPr>
          <p:cNvSpPr txBox="1"/>
          <p:nvPr/>
        </p:nvSpPr>
        <p:spPr>
          <a:xfrm>
            <a:off x="2523547" y="1996440"/>
            <a:ext cx="653255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3-1.</a:t>
            </a:r>
            <a:r>
              <a:rPr lang="en-US" altLang="ja-JP" sz="4000" dirty="0"/>
              <a:t>	</a:t>
            </a:r>
            <a:r>
              <a:rPr kumimoji="1" lang="ja-JP" altLang="en-US" sz="4000"/>
              <a:t>特徴量について</a:t>
            </a:r>
            <a:endParaRPr kumimoji="1" lang="en-US" altLang="ja-JP" sz="4000" dirty="0"/>
          </a:p>
          <a:p>
            <a:r>
              <a:rPr lang="en-US" altLang="ja-JP" sz="4000" dirty="0"/>
              <a:t>3-2.	</a:t>
            </a:r>
            <a:r>
              <a:rPr lang="ja-JP" altLang="en-US" sz="4000"/>
              <a:t>実験</a:t>
            </a:r>
            <a:r>
              <a:rPr lang="en-US" altLang="ja-JP" sz="4000" dirty="0"/>
              <a:t>(</a:t>
            </a:r>
            <a:r>
              <a:rPr lang="ja-JP" altLang="en-US" sz="4000"/>
              <a:t>データの説明</a:t>
            </a:r>
            <a:r>
              <a:rPr lang="en-US" altLang="ja-JP" sz="4000" dirty="0"/>
              <a:t>)</a:t>
            </a:r>
          </a:p>
          <a:p>
            <a:r>
              <a:rPr lang="en-US" altLang="ja-JP" sz="4000" dirty="0"/>
              <a:t>3-3.	</a:t>
            </a:r>
            <a:r>
              <a:rPr lang="ja-JP" altLang="en-US" sz="4000"/>
              <a:t>実験結果① </a:t>
            </a:r>
            <a:endParaRPr lang="en-US" altLang="ja-JP" sz="4000" dirty="0"/>
          </a:p>
          <a:p>
            <a:r>
              <a:rPr kumimoji="1" lang="en-US" altLang="ja-JP" sz="4000" dirty="0">
                <a:solidFill>
                  <a:srgbClr val="FF0000"/>
                </a:solidFill>
              </a:rPr>
              <a:t>3-4.	</a:t>
            </a:r>
            <a:r>
              <a:rPr kumimoji="1" lang="ja-JP" altLang="en-US" sz="4000">
                <a:solidFill>
                  <a:srgbClr val="FF0000"/>
                </a:solidFill>
              </a:rPr>
              <a:t>実験結果②</a:t>
            </a:r>
            <a:endParaRPr kumimoji="1" lang="en-US" altLang="ja-JP" sz="4000" dirty="0">
              <a:solidFill>
                <a:srgbClr val="FF0000"/>
              </a:solidFill>
            </a:endParaRPr>
          </a:p>
          <a:p>
            <a:r>
              <a:rPr lang="en-US" altLang="ja-JP" sz="4000" dirty="0"/>
              <a:t>3-5.	</a:t>
            </a:r>
            <a:r>
              <a:rPr lang="ja-JP" altLang="en-US" sz="4000"/>
              <a:t>特徴量の重要度</a:t>
            </a:r>
            <a:endParaRPr kumimoji="1" lang="en-US" altLang="ja-JP" sz="4000" dirty="0"/>
          </a:p>
          <a:p>
            <a:r>
              <a:rPr lang="en-US" altLang="ja-JP" sz="4000" dirty="0"/>
              <a:t>3-5.	</a:t>
            </a:r>
            <a:r>
              <a:rPr lang="ja-JP" altLang="en-US" sz="4000"/>
              <a:t>考察</a:t>
            </a:r>
            <a:r>
              <a:rPr lang="en-US" altLang="ja-JP" sz="4000" dirty="0"/>
              <a:t> 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716247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C6F3DD-A036-5C40-B1FB-7B895C2A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3-4.</a:t>
            </a:r>
            <a:r>
              <a:rPr kumimoji="1" lang="ja-JP" altLang="en-US"/>
              <a:t>  実験結果②</a:t>
            </a:r>
            <a:r>
              <a:rPr lang="ja-JP" altLang="en-US"/>
              <a:t> </a:t>
            </a:r>
            <a:r>
              <a:rPr lang="en-US" altLang="ja-JP" dirty="0"/>
              <a:t>(Dataset1)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77E9D8-6C23-E442-8C84-3980CB54C15A}"/>
              </a:ext>
            </a:extLst>
          </p:cNvPr>
          <p:cNvSpPr txBox="1"/>
          <p:nvPr/>
        </p:nvSpPr>
        <p:spPr>
          <a:xfrm>
            <a:off x="1665837" y="1895133"/>
            <a:ext cx="835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バリデーション手法</a:t>
            </a:r>
            <a:r>
              <a:rPr lang="en-US" altLang="ja-JP" sz="2400" dirty="0"/>
              <a:t> : leave-one-out,  </a:t>
            </a:r>
            <a:r>
              <a:rPr lang="ja-JP" altLang="en-US" sz="2400" dirty="0"/>
              <a:t>評価指標</a:t>
            </a:r>
            <a:r>
              <a:rPr lang="en-US" altLang="ja-JP" sz="2400" dirty="0"/>
              <a:t> : accuracy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6403B7A2-A1CC-4B48-9199-9B101B5C3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095380"/>
              </p:ext>
            </p:extLst>
          </p:nvPr>
        </p:nvGraphicFramePr>
        <p:xfrm>
          <a:off x="838200" y="2562097"/>
          <a:ext cx="10241132" cy="2707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025">
                  <a:extLst>
                    <a:ext uri="{9D8B030D-6E8A-4147-A177-3AD203B41FA5}">
                      <a16:colId xmlns:a16="http://schemas.microsoft.com/office/drawing/2014/main" val="1715000389"/>
                    </a:ext>
                  </a:extLst>
                </a:gridCol>
                <a:gridCol w="3571875">
                  <a:extLst>
                    <a:ext uri="{9D8B030D-6E8A-4147-A177-3AD203B41FA5}">
                      <a16:colId xmlns:a16="http://schemas.microsoft.com/office/drawing/2014/main" val="3395202651"/>
                    </a:ext>
                  </a:extLst>
                </a:gridCol>
                <a:gridCol w="4183232">
                  <a:extLst>
                    <a:ext uri="{9D8B030D-6E8A-4147-A177-3AD203B41FA5}">
                      <a16:colId xmlns:a16="http://schemas.microsoft.com/office/drawing/2014/main" val="3478819879"/>
                    </a:ext>
                  </a:extLst>
                </a:gridCol>
              </a:tblGrid>
              <a:tr h="518365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T="41564" marB="41564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+mn-lt"/>
                        </a:rPr>
                        <a:t>線形カーネル</a:t>
                      </a:r>
                      <a:r>
                        <a:rPr kumimoji="1" lang="en-US" altLang="ja-JP" sz="2000" dirty="0">
                          <a:latin typeface="+mn-lt"/>
                        </a:rPr>
                        <a:t>SVM</a:t>
                      </a:r>
                      <a:endParaRPr kumimoji="1" lang="ja-JP" altLang="en-US" sz="2000" dirty="0">
                        <a:latin typeface="+mn-lt"/>
                      </a:endParaRP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lt"/>
                        </a:rPr>
                        <a:t>ガウシアンカーネル</a:t>
                      </a:r>
                      <a:r>
                        <a:rPr kumimoji="1" lang="en-US" altLang="ja-JP" sz="2000" dirty="0">
                          <a:latin typeface="+mn-lt"/>
                        </a:rPr>
                        <a:t>SVM</a:t>
                      </a:r>
                      <a:endParaRPr kumimoji="1" lang="ja-JP" altLang="en-US" sz="2000" dirty="0">
                        <a:latin typeface="+mn-lt"/>
                      </a:endParaRPr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val="303300086"/>
                  </a:ext>
                </a:extLst>
              </a:tr>
              <a:tr h="10503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+mn-lt"/>
                          <a:ea typeface="ＭＳ Ｐゴシック" panose="020B0600070205080204" pitchFamily="50" charset="-128"/>
                        </a:rPr>
                        <a:t>100 Samples</a:t>
                      </a: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+mn-lt"/>
                          <a:ea typeface="ＭＳ Ｐゴシック" panose="020B0600070205080204" pitchFamily="50" charset="-128"/>
                        </a:rPr>
                        <a:t>0.32</a:t>
                      </a:r>
                      <a:endParaRPr kumimoji="1" lang="ja-JP" altLang="en-US" sz="2400" dirty="0"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+mn-lt"/>
                          <a:ea typeface="ＭＳ Ｐゴシック" panose="020B0600070205080204" pitchFamily="50" charset="-128"/>
                        </a:rPr>
                        <a:t>0.41</a:t>
                      </a:r>
                      <a:endParaRPr kumimoji="1" lang="ja-JP" altLang="en-US" sz="2400" dirty="0"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val="1304294828"/>
                  </a:ext>
                </a:extLst>
              </a:tr>
              <a:tr h="113913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+mn-lt"/>
                          <a:ea typeface="ＭＳ Ｐゴシック" panose="020B0600070205080204" pitchFamily="50" charset="-128"/>
                        </a:rPr>
                        <a:t>800 Samples</a:t>
                      </a: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+mn-lt"/>
                          <a:ea typeface="ＭＳ Ｐゴシック" panose="020B0600070205080204" pitchFamily="50" charset="-128"/>
                        </a:rPr>
                        <a:t>0.33</a:t>
                      </a:r>
                      <a:endParaRPr kumimoji="1" lang="ja-JP" altLang="en-US" sz="2400" dirty="0"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+mn-lt"/>
                          <a:ea typeface="ＭＳ Ｐゴシック" panose="020B0600070205080204" pitchFamily="50" charset="-128"/>
                        </a:rPr>
                        <a:t>0.32</a:t>
                      </a:r>
                      <a:endParaRPr kumimoji="1" lang="ja-JP" altLang="en-US" sz="2400" dirty="0"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val="186675490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D77E3F4-A0D3-43BE-A6C4-C3056DEFB7D1}"/>
              </a:ext>
            </a:extLst>
          </p:cNvPr>
          <p:cNvSpPr txBox="1"/>
          <p:nvPr/>
        </p:nvSpPr>
        <p:spPr>
          <a:xfrm>
            <a:off x="2363260" y="5679707"/>
            <a:ext cx="1024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+mn-ea"/>
              </a:rPr>
              <a:t>800 Samples </a:t>
            </a:r>
            <a:r>
              <a:rPr kumimoji="1" lang="ja-JP" altLang="en-US" sz="2400">
                <a:latin typeface="+mn-ea"/>
              </a:rPr>
              <a:t>は</a:t>
            </a:r>
            <a:r>
              <a:rPr lang="ja-JP" altLang="en-US" sz="2400">
                <a:latin typeface="+mn-ea"/>
              </a:rPr>
              <a:t>ノイズを加える等で拡張をしたデータ</a:t>
            </a:r>
            <a:endParaRPr lang="en-US" altLang="ja-JP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9796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C51F82-13CC-7F4B-A5AE-8A4BEE94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3-4.</a:t>
            </a:r>
            <a:r>
              <a:rPr lang="ja-JP" altLang="en-US"/>
              <a:t>  </a:t>
            </a:r>
            <a:r>
              <a:rPr kumimoji="1" lang="ja-JP" altLang="en-US"/>
              <a:t>実験結果②</a:t>
            </a:r>
            <a:r>
              <a:rPr kumimoji="1" lang="en-US" altLang="ja-JP" dirty="0"/>
              <a:t> (Dataset2)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73B234-066C-1245-8F4E-D2958A6A8CFD}"/>
              </a:ext>
            </a:extLst>
          </p:cNvPr>
          <p:cNvSpPr txBox="1"/>
          <p:nvPr/>
        </p:nvSpPr>
        <p:spPr>
          <a:xfrm>
            <a:off x="1823836" y="1891100"/>
            <a:ext cx="855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バリデーション手法</a:t>
            </a:r>
            <a:r>
              <a:rPr lang="en-US" altLang="ja-JP" sz="2400" dirty="0"/>
              <a:t> : stratified 6-fold,  </a:t>
            </a:r>
            <a:r>
              <a:rPr lang="ja-JP" altLang="en-US" sz="2400"/>
              <a:t>評価指標</a:t>
            </a:r>
            <a:r>
              <a:rPr lang="en-US" altLang="ja-JP" sz="2400" dirty="0"/>
              <a:t> : accuracy</a:t>
            </a:r>
          </a:p>
        </p:txBody>
      </p:sp>
      <p:graphicFrame>
        <p:nvGraphicFramePr>
          <p:cNvPr id="7" name="コンテンツ プレースホルダー 3">
            <a:extLst>
              <a:ext uri="{FF2B5EF4-FFF2-40B4-BE49-F238E27FC236}">
                <a16:creationId xmlns:a16="http://schemas.microsoft.com/office/drawing/2014/main" id="{969B807C-52FD-2042-88A6-322FF8F1F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855015"/>
              </p:ext>
            </p:extLst>
          </p:nvPr>
        </p:nvGraphicFramePr>
        <p:xfrm>
          <a:off x="1865027" y="3012858"/>
          <a:ext cx="8461945" cy="1915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483">
                  <a:extLst>
                    <a:ext uri="{9D8B030D-6E8A-4147-A177-3AD203B41FA5}">
                      <a16:colId xmlns:a16="http://schemas.microsoft.com/office/drawing/2014/main" val="3395202651"/>
                    </a:ext>
                  </a:extLst>
                </a:gridCol>
                <a:gridCol w="2969731">
                  <a:extLst>
                    <a:ext uri="{9D8B030D-6E8A-4147-A177-3AD203B41FA5}">
                      <a16:colId xmlns:a16="http://schemas.microsoft.com/office/drawing/2014/main" val="1683449885"/>
                    </a:ext>
                  </a:extLst>
                </a:gridCol>
                <a:gridCol w="2969731">
                  <a:extLst>
                    <a:ext uri="{9D8B030D-6E8A-4147-A177-3AD203B41FA5}">
                      <a16:colId xmlns:a16="http://schemas.microsoft.com/office/drawing/2014/main" val="138948547"/>
                    </a:ext>
                  </a:extLst>
                </a:gridCol>
              </a:tblGrid>
              <a:tr h="957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線形カーネル</a:t>
                      </a:r>
                      <a:r>
                        <a:rPr kumimoji="1" lang="en-US" altLang="ja-JP" sz="2000" dirty="0">
                          <a:latin typeface="+mn-ea"/>
                          <a:ea typeface="+mn-ea"/>
                        </a:rPr>
                        <a:t>SVM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>
                          <a:latin typeface="+mn-ea"/>
                          <a:ea typeface="+mn-ea"/>
                        </a:rPr>
                        <a:t>ガウシアンカーネル</a:t>
                      </a:r>
                      <a:endParaRPr kumimoji="1" lang="en-US" altLang="ja-JP" sz="2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>
                          <a:latin typeface="+mn-ea"/>
                          <a:ea typeface="+mn-ea"/>
                        </a:rPr>
                        <a:t>SVM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>
                          <a:latin typeface="+mn-ea"/>
                          <a:ea typeface="+mn-ea"/>
                        </a:rPr>
                        <a:t>MLP(2~4 Layers)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00086"/>
                  </a:ext>
                </a:extLst>
              </a:tr>
              <a:tr h="9576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+mn-ea"/>
                          <a:ea typeface="+mn-ea"/>
                        </a:rPr>
                        <a:t>0.64</a:t>
                      </a:r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+mn-ea"/>
                          <a:ea typeface="+mn-ea"/>
                        </a:rPr>
                        <a:t>0.60</a:t>
                      </a:r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762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75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0F72F503-489F-EB42-A332-D8C766AB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</a:t>
            </a:r>
            <a:r>
              <a:rPr lang="ja-JP" altLang="en-US"/>
              <a:t>  音声処理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43E2F1-2FAB-7948-AAA0-0B238283CEC2}"/>
              </a:ext>
            </a:extLst>
          </p:cNvPr>
          <p:cNvSpPr txBox="1"/>
          <p:nvPr/>
        </p:nvSpPr>
        <p:spPr>
          <a:xfrm>
            <a:off x="2523547" y="1996440"/>
            <a:ext cx="653255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3-1.</a:t>
            </a:r>
            <a:r>
              <a:rPr lang="en-US" altLang="ja-JP" sz="4000" dirty="0"/>
              <a:t>	</a:t>
            </a:r>
            <a:r>
              <a:rPr kumimoji="1" lang="ja-JP" altLang="en-US" sz="4000"/>
              <a:t>特徴量について</a:t>
            </a:r>
            <a:endParaRPr kumimoji="1" lang="en-US" altLang="ja-JP" sz="4000" dirty="0"/>
          </a:p>
          <a:p>
            <a:r>
              <a:rPr lang="en-US" altLang="ja-JP" sz="4000" dirty="0"/>
              <a:t>3-2.	</a:t>
            </a:r>
            <a:r>
              <a:rPr lang="ja-JP" altLang="en-US" sz="4000"/>
              <a:t>実験</a:t>
            </a:r>
            <a:r>
              <a:rPr lang="en-US" altLang="ja-JP" sz="4000" dirty="0"/>
              <a:t>(</a:t>
            </a:r>
            <a:r>
              <a:rPr lang="ja-JP" altLang="en-US" sz="4000"/>
              <a:t>データの説明</a:t>
            </a:r>
            <a:r>
              <a:rPr lang="en-US" altLang="ja-JP" sz="4000" dirty="0"/>
              <a:t>)</a:t>
            </a:r>
          </a:p>
          <a:p>
            <a:r>
              <a:rPr lang="en-US" altLang="ja-JP" sz="4000" dirty="0"/>
              <a:t>3-3.	</a:t>
            </a:r>
            <a:r>
              <a:rPr lang="ja-JP" altLang="en-US" sz="4000"/>
              <a:t>実験結果① </a:t>
            </a:r>
            <a:endParaRPr lang="en-US" altLang="ja-JP" sz="4000" dirty="0"/>
          </a:p>
          <a:p>
            <a:r>
              <a:rPr kumimoji="1" lang="en-US" altLang="ja-JP" sz="4000" dirty="0"/>
              <a:t>3-4.	</a:t>
            </a:r>
            <a:r>
              <a:rPr kumimoji="1" lang="ja-JP" altLang="en-US" sz="4000"/>
              <a:t>実験結果②</a:t>
            </a:r>
            <a:endParaRPr kumimoji="1" lang="en-US" altLang="ja-JP" sz="4000" dirty="0"/>
          </a:p>
          <a:p>
            <a:r>
              <a:rPr lang="en-US" altLang="ja-JP" sz="4000" dirty="0">
                <a:solidFill>
                  <a:srgbClr val="FF0000"/>
                </a:solidFill>
              </a:rPr>
              <a:t>3-5.	</a:t>
            </a:r>
            <a:r>
              <a:rPr lang="ja-JP" altLang="en-US" sz="4000">
                <a:solidFill>
                  <a:srgbClr val="FF0000"/>
                </a:solidFill>
              </a:rPr>
              <a:t>特徴量の重要度</a:t>
            </a:r>
            <a:endParaRPr kumimoji="1" lang="en-US" altLang="ja-JP" sz="4000" dirty="0">
              <a:solidFill>
                <a:srgbClr val="FF0000"/>
              </a:solidFill>
            </a:endParaRPr>
          </a:p>
          <a:p>
            <a:r>
              <a:rPr lang="en-US" altLang="ja-JP" sz="4000" dirty="0"/>
              <a:t>3-5.	</a:t>
            </a:r>
            <a:r>
              <a:rPr lang="ja-JP" altLang="en-US" sz="4000"/>
              <a:t>考察</a:t>
            </a:r>
            <a:r>
              <a:rPr lang="en-US" altLang="ja-JP" sz="4000" dirty="0"/>
              <a:t> 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3130073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E6759C-F1AD-904E-8A9C-022D4F95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3-5.  </a:t>
            </a:r>
            <a:r>
              <a:rPr lang="ja-JP" altLang="en-US"/>
              <a:t>特徴量の重要度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21F153-6965-654D-909C-32F59063A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ja-JP" dirty="0"/>
              <a:t> Permutation Importance</a:t>
            </a:r>
          </a:p>
          <a:p>
            <a:pPr marL="0" indent="0">
              <a:buNone/>
            </a:pPr>
            <a:r>
              <a:rPr lang="ja-JP" altLang="en-US"/>
              <a:t>　</a:t>
            </a:r>
            <a:endParaRPr kumimoji="1" lang="ja-JP" altLang="en-US" sz="200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B974F84-917B-9A4E-BC5A-45ADF35D1752}"/>
              </a:ext>
            </a:extLst>
          </p:cNvPr>
          <p:cNvGrpSpPr/>
          <p:nvPr/>
        </p:nvGrpSpPr>
        <p:grpSpPr>
          <a:xfrm>
            <a:off x="5960012" y="1825625"/>
            <a:ext cx="6231988" cy="4183170"/>
            <a:chOff x="5406683" y="1690688"/>
            <a:chExt cx="6536788" cy="448627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69B9435C-875B-E240-9611-9BCCDF8E8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06683" y="1690688"/>
              <a:ext cx="6536788" cy="4357859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3C1474C-F5BB-514E-BF7C-436F6AB46119}"/>
                </a:ext>
              </a:extLst>
            </p:cNvPr>
            <p:cNvSpPr/>
            <p:nvPr/>
          </p:nvSpPr>
          <p:spPr>
            <a:xfrm>
              <a:off x="6096000" y="5613009"/>
              <a:ext cx="5257800" cy="563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5916DF46-0361-2543-8C18-F72FE8BC295C}"/>
                </a:ext>
              </a:extLst>
            </p:cNvPr>
            <p:cNvSpPr txBox="1"/>
            <p:nvPr/>
          </p:nvSpPr>
          <p:spPr>
            <a:xfrm>
              <a:off x="8508571" y="5613008"/>
              <a:ext cx="946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Delta</a:t>
              </a:r>
              <a:endParaRPr kumimoji="1" lang="ja-JP" altLang="en-US" sz="240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19FA39F-6885-1C42-A197-22ABF58E1D22}"/>
                </a:ext>
              </a:extLst>
            </p:cNvPr>
            <p:cNvSpPr txBox="1"/>
            <p:nvPr/>
          </p:nvSpPr>
          <p:spPr>
            <a:xfrm>
              <a:off x="10574302" y="5613009"/>
              <a:ext cx="10743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MFCC</a:t>
              </a:r>
              <a:endParaRPr kumimoji="1" lang="ja-JP" altLang="en-US" sz="24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106A995-F999-4145-9982-C386AF1D9A55}"/>
                </a:ext>
              </a:extLst>
            </p:cNvPr>
            <p:cNvSpPr txBox="1"/>
            <p:nvPr/>
          </p:nvSpPr>
          <p:spPr>
            <a:xfrm>
              <a:off x="6087254" y="5608231"/>
              <a:ext cx="1136966" cy="495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srgbClr val="FF0000"/>
                  </a:solidFill>
                </a:rPr>
                <a:t>Power</a:t>
              </a:r>
              <a:endParaRPr kumimoji="1" lang="ja-JP" altLang="en-US" sz="2400">
                <a:solidFill>
                  <a:srgbClr val="FF0000"/>
                </a:solidFill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64430F-A342-F343-8CCF-79BFE9E0DB2D}"/>
              </a:ext>
            </a:extLst>
          </p:cNvPr>
          <p:cNvSpPr txBox="1"/>
          <p:nvPr/>
        </p:nvSpPr>
        <p:spPr>
          <a:xfrm>
            <a:off x="1038205" y="2536666"/>
            <a:ext cx="5057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特徴量の列をシャッフルして、</a:t>
            </a:r>
            <a:endParaRPr lang="en-US" altLang="ja-JP" sz="2000" dirty="0"/>
          </a:p>
          <a:p>
            <a:r>
              <a:rPr lang="ja-JP" altLang="en-US" sz="2000"/>
              <a:t>ベースラインからどれだけ精度が落ちるか</a:t>
            </a:r>
          </a:p>
          <a:p>
            <a:endParaRPr kumimoji="1" lang="ja-JP" altLang="en-US" sz="20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8326C8D-E987-2841-A42E-D8B66476022C}"/>
              </a:ext>
            </a:extLst>
          </p:cNvPr>
          <p:cNvSpPr txBox="1"/>
          <p:nvPr/>
        </p:nvSpPr>
        <p:spPr>
          <a:xfrm>
            <a:off x="1038205" y="3687266"/>
            <a:ext cx="45448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緑色のエラーバーは、精度の下り幅が</a:t>
            </a:r>
            <a:endParaRPr kumimoji="1" lang="en-US" altLang="ja-JP" sz="2000" dirty="0"/>
          </a:p>
          <a:p>
            <a:r>
              <a:rPr lang="ja-JP" altLang="en-US" sz="2000"/>
              <a:t>正規分布に従うと仮定した場合の</a:t>
            </a:r>
            <a:endParaRPr lang="en-US" altLang="ja-JP" sz="2000" dirty="0"/>
          </a:p>
          <a:p>
            <a:r>
              <a:rPr lang="en-US" altLang="ja-JP" sz="2000" dirty="0"/>
              <a:t>95%</a:t>
            </a:r>
            <a:r>
              <a:rPr lang="ja-JP" altLang="en-US" sz="2000"/>
              <a:t>信頼区間</a:t>
            </a:r>
            <a:endParaRPr kumimoji="1" lang="en-US" altLang="ja-JP" sz="2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907BDFA-3A4A-F949-93A1-7A4FFC78143E}"/>
              </a:ext>
            </a:extLst>
          </p:cNvPr>
          <p:cNvSpPr txBox="1"/>
          <p:nvPr/>
        </p:nvSpPr>
        <p:spPr>
          <a:xfrm>
            <a:off x="5477770" y="197669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ベースラインからの</a:t>
            </a:r>
            <a:endParaRPr kumimoji="1" lang="en-US" altLang="ja-JP" dirty="0"/>
          </a:p>
          <a:p>
            <a:pPr algn="ctr"/>
            <a:r>
              <a:rPr lang="ja-JP" altLang="en-US"/>
              <a:t>精度差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D5E5B5D-1085-2347-A304-2E7559AAE3CB}"/>
              </a:ext>
            </a:extLst>
          </p:cNvPr>
          <p:cNvSpPr txBox="1"/>
          <p:nvPr/>
        </p:nvSpPr>
        <p:spPr>
          <a:xfrm>
            <a:off x="6135161" y="594015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rgbClr val="FF0000"/>
                </a:solidFill>
              </a:rPr>
              <a:t>重要な特徴量</a:t>
            </a:r>
          </a:p>
        </p:txBody>
      </p:sp>
    </p:spTree>
    <p:extLst>
      <p:ext uri="{BB962C8B-B14F-4D97-AF65-F5344CB8AC3E}">
        <p14:creationId xmlns:p14="http://schemas.microsoft.com/office/powerpoint/2010/main" val="2756838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0F72F503-489F-EB42-A332-D8C766AB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</a:t>
            </a:r>
            <a:r>
              <a:rPr lang="ja-JP" altLang="en-US"/>
              <a:t>  音声処理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43E2F1-2FAB-7948-AAA0-0B238283CEC2}"/>
              </a:ext>
            </a:extLst>
          </p:cNvPr>
          <p:cNvSpPr txBox="1"/>
          <p:nvPr/>
        </p:nvSpPr>
        <p:spPr>
          <a:xfrm>
            <a:off x="2523547" y="1996440"/>
            <a:ext cx="653255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3-1.</a:t>
            </a:r>
            <a:r>
              <a:rPr lang="en-US" altLang="ja-JP" sz="4000" dirty="0"/>
              <a:t>	</a:t>
            </a:r>
            <a:r>
              <a:rPr kumimoji="1" lang="ja-JP" altLang="en-US" sz="4000"/>
              <a:t>特徴量について</a:t>
            </a:r>
            <a:endParaRPr kumimoji="1" lang="en-US" altLang="ja-JP" sz="4000" dirty="0"/>
          </a:p>
          <a:p>
            <a:r>
              <a:rPr lang="en-US" altLang="ja-JP" sz="4000" dirty="0"/>
              <a:t>3-2.	</a:t>
            </a:r>
            <a:r>
              <a:rPr lang="ja-JP" altLang="en-US" sz="4000"/>
              <a:t>実験</a:t>
            </a:r>
            <a:r>
              <a:rPr lang="en-US" altLang="ja-JP" sz="4000" dirty="0"/>
              <a:t>(</a:t>
            </a:r>
            <a:r>
              <a:rPr lang="ja-JP" altLang="en-US" sz="4000"/>
              <a:t>データの説明</a:t>
            </a:r>
            <a:r>
              <a:rPr lang="en-US" altLang="ja-JP" sz="4000" dirty="0"/>
              <a:t>)</a:t>
            </a:r>
          </a:p>
          <a:p>
            <a:r>
              <a:rPr lang="en-US" altLang="ja-JP" sz="4000" dirty="0"/>
              <a:t>3-3.	</a:t>
            </a:r>
            <a:r>
              <a:rPr lang="ja-JP" altLang="en-US" sz="4000"/>
              <a:t>実験結果① </a:t>
            </a:r>
            <a:endParaRPr lang="en-US" altLang="ja-JP" sz="4000" dirty="0"/>
          </a:p>
          <a:p>
            <a:r>
              <a:rPr kumimoji="1" lang="en-US" altLang="ja-JP" sz="4000" dirty="0"/>
              <a:t>3-4.	</a:t>
            </a:r>
            <a:r>
              <a:rPr kumimoji="1" lang="ja-JP" altLang="en-US" sz="4000"/>
              <a:t>実験結果②</a:t>
            </a:r>
            <a:endParaRPr kumimoji="1" lang="en-US" altLang="ja-JP" sz="4000" dirty="0"/>
          </a:p>
          <a:p>
            <a:r>
              <a:rPr lang="en-US" altLang="ja-JP" sz="4000" dirty="0"/>
              <a:t>3-5.	</a:t>
            </a:r>
            <a:r>
              <a:rPr lang="ja-JP" altLang="en-US" sz="4000"/>
              <a:t>特徴量の重要度</a:t>
            </a:r>
            <a:endParaRPr kumimoji="1" lang="en-US" altLang="ja-JP" sz="4000" dirty="0"/>
          </a:p>
          <a:p>
            <a:r>
              <a:rPr lang="en-US" altLang="ja-JP" sz="4000" dirty="0">
                <a:solidFill>
                  <a:srgbClr val="FF0000"/>
                </a:solidFill>
              </a:rPr>
              <a:t>3-5.	</a:t>
            </a:r>
            <a:r>
              <a:rPr lang="ja-JP" altLang="en-US" sz="4000">
                <a:solidFill>
                  <a:srgbClr val="FF0000"/>
                </a:solidFill>
              </a:rPr>
              <a:t>考察</a:t>
            </a:r>
            <a:r>
              <a:rPr lang="en-US" altLang="ja-JP" sz="4000" dirty="0">
                <a:solidFill>
                  <a:srgbClr val="FF0000"/>
                </a:solidFill>
              </a:rPr>
              <a:t> </a:t>
            </a:r>
            <a:endParaRPr kumimoji="1" lang="ja-JP" altLang="en-US" sz="4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500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ABD4B3-580B-BA42-A138-83BDD9CD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3-6. </a:t>
            </a:r>
            <a:r>
              <a:rPr kumimoji="1" lang="ja-JP" altLang="en-US"/>
              <a:t> 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9522B7-4314-D841-AE1F-EF299024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85938" cy="4351338"/>
          </a:xfrm>
        </p:spPr>
        <p:txBody>
          <a:bodyPr/>
          <a:lstStyle/>
          <a:p>
            <a:endParaRPr kumimoji="1" lang="en-US" altLang="ja-JP" dirty="0"/>
          </a:p>
          <a:p>
            <a:r>
              <a:rPr kumimoji="1" lang="ja-JP" altLang="en-US"/>
              <a:t>　</a:t>
            </a:r>
            <a:r>
              <a:rPr lang="en-US" altLang="ja-JP" dirty="0"/>
              <a:t>Dataset1</a:t>
            </a:r>
            <a:r>
              <a:rPr lang="ja-JP" altLang="en-US"/>
              <a:t>のスペクトル包絡に対する主成分分析の結果が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期待する結果とならなかった。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→  データ数が少なく、本来の低次元空間を求められなかった。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Permutation Importance</a:t>
            </a:r>
            <a:r>
              <a:rPr lang="ja-JP" altLang="en-US"/>
              <a:t>の結果は、</a:t>
            </a:r>
            <a:r>
              <a:rPr lang="en-US" altLang="ja-JP" dirty="0"/>
              <a:t>Power</a:t>
            </a:r>
            <a:r>
              <a:rPr lang="ja-JP" altLang="en-US"/>
              <a:t>が最も精度が落ちた。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→   音声からの感情解析では、</a:t>
            </a:r>
            <a:r>
              <a:rPr lang="en-US" altLang="ja-JP" dirty="0"/>
              <a:t>Power</a:t>
            </a:r>
            <a:r>
              <a:rPr lang="ja-JP" altLang="en-US"/>
              <a:t>が重要な特徴量である。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18865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0F72F503-489F-EB42-A332-D8C766AB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</a:t>
            </a:r>
            <a:r>
              <a:rPr lang="ja-JP" altLang="en-US"/>
              <a:t>  自然言語処理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43E2F1-2FAB-7948-AAA0-0B238283CEC2}"/>
              </a:ext>
            </a:extLst>
          </p:cNvPr>
          <p:cNvSpPr txBox="1"/>
          <p:nvPr/>
        </p:nvSpPr>
        <p:spPr>
          <a:xfrm>
            <a:off x="2581691" y="2026920"/>
            <a:ext cx="75584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4-1.</a:t>
            </a:r>
            <a:r>
              <a:rPr lang="ja-JP" altLang="en-US" sz="4000">
                <a:solidFill>
                  <a:srgbClr val="FF0000"/>
                </a:solidFill>
              </a:rPr>
              <a:t> </a:t>
            </a:r>
            <a:r>
              <a:rPr lang="ja-JP" altLang="en-US" sz="4000" dirty="0">
                <a:solidFill>
                  <a:srgbClr val="FF0000"/>
                </a:solidFill>
              </a:rPr>
              <a:t> </a:t>
            </a:r>
            <a:r>
              <a:rPr lang="ja-JP" altLang="en-US" sz="4000">
                <a:solidFill>
                  <a:srgbClr val="FF0000"/>
                </a:solidFill>
              </a:rPr>
              <a:t>単語分散表現を用いる手法</a:t>
            </a:r>
            <a:endParaRPr lang="en-US" altLang="ja-JP" sz="4000" dirty="0">
              <a:solidFill>
                <a:srgbClr val="FF0000"/>
              </a:solidFill>
            </a:endParaRPr>
          </a:p>
          <a:p>
            <a:r>
              <a:rPr lang="en-US" altLang="ja-JP" sz="4000" dirty="0"/>
              <a:t>4-2.</a:t>
            </a:r>
            <a:r>
              <a:rPr lang="ja-JP" altLang="en-US" sz="4000"/>
              <a:t>  文章分散表現を求める手法</a:t>
            </a:r>
            <a:endParaRPr lang="en-US" altLang="ja-JP" sz="4000" dirty="0"/>
          </a:p>
          <a:p>
            <a:r>
              <a:rPr lang="en-US" altLang="ja-JP" sz="4000" dirty="0"/>
              <a:t>4-3.</a:t>
            </a:r>
            <a:r>
              <a:rPr lang="ja-JP" altLang="en-US" sz="4000"/>
              <a:t>  深層学習を用いる手法</a:t>
            </a:r>
            <a:endParaRPr lang="en-US" altLang="ja-JP" sz="4000" dirty="0"/>
          </a:p>
          <a:p>
            <a:r>
              <a:rPr lang="en-US" altLang="ja-JP" sz="4000" dirty="0"/>
              <a:t>4-4.</a:t>
            </a:r>
            <a:r>
              <a:rPr lang="ja-JP" altLang="en-US" sz="4000"/>
              <a:t>  実験</a:t>
            </a:r>
            <a:r>
              <a:rPr lang="en-US" altLang="ja-JP" sz="4000" dirty="0"/>
              <a:t>(</a:t>
            </a:r>
            <a:r>
              <a:rPr lang="ja-JP" altLang="en-US" sz="4000"/>
              <a:t>データの説明</a:t>
            </a:r>
            <a:r>
              <a:rPr lang="en-US" altLang="ja-JP" sz="4000" dirty="0"/>
              <a:t>)</a:t>
            </a:r>
          </a:p>
          <a:p>
            <a:r>
              <a:rPr lang="en-US" altLang="ja-JP" sz="4000" dirty="0"/>
              <a:t>4-5.</a:t>
            </a:r>
            <a:r>
              <a:rPr lang="ja-JP" altLang="en-US" sz="4000"/>
              <a:t>  実験結果</a:t>
            </a:r>
            <a:endParaRPr lang="en-US" altLang="ja-JP" sz="4000" dirty="0"/>
          </a:p>
          <a:p>
            <a:r>
              <a:rPr lang="en-US" altLang="ja-JP" sz="4000" dirty="0"/>
              <a:t>4-6.</a:t>
            </a:r>
            <a:r>
              <a:rPr lang="ja-JP" altLang="en-US" sz="4000"/>
              <a:t>  考察</a:t>
            </a:r>
            <a:endParaRPr kumimoji="1" lang="ja-JP" altLang="en-US" sz="4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8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0F72F503-489F-EB42-A332-D8C766AB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2FEFF2-40C7-D444-A2A1-C98D47FF9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プロジェクト課題の目的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中間発表からの変更点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音声処理</a:t>
            </a:r>
          </a:p>
          <a:p>
            <a:pPr marL="0" indent="0">
              <a:buNone/>
            </a:pPr>
            <a:r>
              <a:rPr lang="ja-JP" altLang="en-US"/>
              <a:t>　　　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99C2254-634D-5148-9798-82286F217BBD}"/>
              </a:ext>
            </a:extLst>
          </p:cNvPr>
          <p:cNvSpPr txBox="1"/>
          <p:nvPr/>
        </p:nvSpPr>
        <p:spPr>
          <a:xfrm>
            <a:off x="1196376" y="3429000"/>
            <a:ext cx="468750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3-1.</a:t>
            </a:r>
            <a:r>
              <a:rPr lang="en-US" altLang="ja-JP" sz="2800" dirty="0"/>
              <a:t>	</a:t>
            </a:r>
            <a:r>
              <a:rPr kumimoji="1" lang="ja-JP" altLang="en-US" sz="2800"/>
              <a:t>特徴量について</a:t>
            </a:r>
            <a:endParaRPr kumimoji="1" lang="en-US" altLang="ja-JP" sz="2800" dirty="0"/>
          </a:p>
          <a:p>
            <a:r>
              <a:rPr lang="en-US" altLang="ja-JP" sz="2800" dirty="0"/>
              <a:t>3-2.	</a:t>
            </a:r>
            <a:r>
              <a:rPr lang="ja-JP" altLang="en-US" sz="2800"/>
              <a:t>実験</a:t>
            </a:r>
            <a:r>
              <a:rPr lang="en-US" altLang="ja-JP" sz="2800" dirty="0"/>
              <a:t>(</a:t>
            </a:r>
            <a:r>
              <a:rPr lang="ja-JP" altLang="en-US" sz="2800"/>
              <a:t>データの説明</a:t>
            </a:r>
            <a:r>
              <a:rPr lang="en-US" altLang="ja-JP" sz="2800" dirty="0"/>
              <a:t>)</a:t>
            </a:r>
          </a:p>
          <a:p>
            <a:r>
              <a:rPr lang="en-US" altLang="ja-JP" sz="2800" dirty="0"/>
              <a:t>3-3.	</a:t>
            </a:r>
            <a:r>
              <a:rPr lang="ja-JP" altLang="en-US" sz="2800"/>
              <a:t>実験結果① </a:t>
            </a:r>
            <a:endParaRPr lang="en-US" altLang="ja-JP" sz="2800" dirty="0"/>
          </a:p>
          <a:p>
            <a:r>
              <a:rPr kumimoji="1" lang="en-US" altLang="ja-JP" sz="2800" dirty="0"/>
              <a:t>3-4.	</a:t>
            </a:r>
            <a:r>
              <a:rPr kumimoji="1" lang="ja-JP" altLang="en-US" sz="2800"/>
              <a:t>実験結果②</a:t>
            </a:r>
            <a:r>
              <a:rPr lang="en-US" altLang="ja-JP" sz="2800" dirty="0"/>
              <a:t>(Dataset1)</a:t>
            </a:r>
          </a:p>
          <a:p>
            <a:r>
              <a:rPr lang="en-US" altLang="ja-JP" sz="2800" dirty="0"/>
              <a:t>3-5.</a:t>
            </a:r>
            <a:r>
              <a:rPr lang="ja-JP" altLang="en-US" sz="2800"/>
              <a:t>  </a:t>
            </a:r>
            <a:r>
              <a:rPr lang="en-US" altLang="ja-JP" sz="2800" dirty="0"/>
              <a:t> </a:t>
            </a:r>
            <a:r>
              <a:rPr lang="ja-JP" altLang="en-US" sz="2800"/>
              <a:t>特徴量の重要度</a:t>
            </a:r>
            <a:endParaRPr lang="en-US" altLang="ja-JP" sz="2800" dirty="0"/>
          </a:p>
          <a:p>
            <a:r>
              <a:rPr lang="en-US" altLang="ja-JP" sz="2800" dirty="0"/>
              <a:t>3-6.	</a:t>
            </a:r>
            <a:r>
              <a:rPr lang="ja-JP" altLang="en-US" sz="2800"/>
              <a:t>考察</a:t>
            </a:r>
            <a:r>
              <a:rPr lang="en-US" altLang="ja-JP" sz="2800" dirty="0"/>
              <a:t> </a:t>
            </a:r>
            <a:endParaRPr kumimoji="1" lang="ja-JP" altLang="en-US" sz="28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CEEA92D5-7F6A-BB4E-8B6B-EF47BD3D4FA9}"/>
              </a:ext>
            </a:extLst>
          </p:cNvPr>
          <p:cNvSpPr txBox="1">
            <a:spLocks/>
          </p:cNvSpPr>
          <p:nvPr/>
        </p:nvSpPr>
        <p:spPr>
          <a:xfrm>
            <a:off x="6024563" y="1825625"/>
            <a:ext cx="52578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 startAt="4"/>
            </a:pPr>
            <a:r>
              <a:rPr lang="ja-JP" altLang="en-US"/>
              <a:t>自然言語処理</a:t>
            </a:r>
            <a:endParaRPr lang="en-US" altLang="ja-JP" dirty="0"/>
          </a:p>
          <a:p>
            <a:pPr marL="514350" indent="-514350">
              <a:buAutoNum type="arabicPeriod" startAt="4"/>
            </a:pPr>
            <a:endParaRPr lang="en-US" altLang="ja-JP" dirty="0"/>
          </a:p>
          <a:p>
            <a:pPr marL="514350" indent="-514350">
              <a:buAutoNum type="arabicPeriod" startAt="4"/>
            </a:pPr>
            <a:endParaRPr lang="en-US" altLang="ja-JP" dirty="0"/>
          </a:p>
          <a:p>
            <a:pPr marL="514350" indent="-514350">
              <a:buAutoNum type="arabicPeriod" startAt="4"/>
            </a:pPr>
            <a:endParaRPr lang="en-US" altLang="ja-JP" dirty="0"/>
          </a:p>
          <a:p>
            <a:pPr marL="514350" indent="-514350">
              <a:buAutoNum type="arabicPeriod" startAt="4"/>
            </a:pPr>
            <a:endParaRPr lang="en-US" altLang="ja-JP" dirty="0"/>
          </a:p>
          <a:p>
            <a:pPr marL="514350" indent="-514350">
              <a:buAutoNum type="arabicPeriod" startAt="4"/>
            </a:pPr>
            <a:endParaRPr lang="en-US" altLang="ja-JP" dirty="0"/>
          </a:p>
          <a:p>
            <a:pPr marL="514350" indent="-514350">
              <a:buAutoNum type="arabicPeriod" startAt="4"/>
            </a:pPr>
            <a:endParaRPr lang="en-US" altLang="ja-JP" dirty="0"/>
          </a:p>
          <a:p>
            <a:pPr marL="514350" indent="-514350">
              <a:buAutoNum type="arabicPeriod" startAt="4"/>
            </a:pPr>
            <a:r>
              <a:rPr lang="ja-JP" altLang="en-US"/>
              <a:t>まとめ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D9033A-2562-D245-AACD-D9E30F08DA01}"/>
              </a:ext>
            </a:extLst>
          </p:cNvPr>
          <p:cNvSpPr txBox="1"/>
          <p:nvPr/>
        </p:nvSpPr>
        <p:spPr>
          <a:xfrm>
            <a:off x="6521835" y="2447747"/>
            <a:ext cx="54168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4</a:t>
            </a:r>
            <a:r>
              <a:rPr kumimoji="1" lang="en-US" altLang="ja-JP" sz="2800" dirty="0"/>
              <a:t>-1.</a:t>
            </a:r>
            <a:r>
              <a:rPr lang="en-US" altLang="ja-JP" sz="2800" dirty="0"/>
              <a:t>	</a:t>
            </a:r>
            <a:r>
              <a:rPr lang="ja-JP" altLang="en-US" sz="2800"/>
              <a:t>単語分散表現を用いる手法</a:t>
            </a:r>
            <a:endParaRPr kumimoji="1" lang="en-US" altLang="ja-JP" sz="2800" dirty="0"/>
          </a:p>
          <a:p>
            <a:r>
              <a:rPr lang="en-US" altLang="ja-JP" sz="2800" dirty="0"/>
              <a:t>4-2.	</a:t>
            </a:r>
            <a:r>
              <a:rPr lang="ja-JP" altLang="en-US" sz="2800"/>
              <a:t>文章分散表現を求める手法</a:t>
            </a:r>
            <a:endParaRPr lang="en-US" altLang="ja-JP" sz="2800" dirty="0"/>
          </a:p>
          <a:p>
            <a:r>
              <a:rPr lang="en-US" altLang="ja-JP" sz="2800" dirty="0"/>
              <a:t>4-3.	</a:t>
            </a:r>
            <a:r>
              <a:rPr lang="ja-JP" altLang="en-US" sz="2800"/>
              <a:t>深層学習を用いる手法</a:t>
            </a:r>
            <a:endParaRPr lang="en-US" altLang="ja-JP" sz="2800" dirty="0"/>
          </a:p>
          <a:p>
            <a:r>
              <a:rPr lang="en-US" altLang="ja-JP" sz="2800" dirty="0"/>
              <a:t>4</a:t>
            </a:r>
            <a:r>
              <a:rPr kumimoji="1" lang="en-US" altLang="ja-JP" sz="2800" dirty="0"/>
              <a:t>-4.	</a:t>
            </a:r>
            <a:r>
              <a:rPr kumimoji="1" lang="ja-JP" altLang="en-US" sz="2800"/>
              <a:t>実験</a:t>
            </a:r>
            <a:r>
              <a:rPr kumimoji="1" lang="en-US" altLang="ja-JP" sz="2800" dirty="0"/>
              <a:t>(</a:t>
            </a:r>
            <a:r>
              <a:rPr kumimoji="1" lang="ja-JP" altLang="en-US" sz="2800"/>
              <a:t>データの説明</a:t>
            </a:r>
            <a:r>
              <a:rPr kumimoji="1" lang="en-US" altLang="ja-JP" sz="2800" dirty="0"/>
              <a:t>)</a:t>
            </a:r>
          </a:p>
          <a:p>
            <a:r>
              <a:rPr lang="en-US" altLang="ja-JP" sz="2800" dirty="0"/>
              <a:t>4-5.	</a:t>
            </a:r>
            <a:r>
              <a:rPr lang="ja-JP" altLang="en-US" sz="2800"/>
              <a:t>実験結果</a:t>
            </a:r>
            <a:endParaRPr lang="en-US" altLang="ja-JP" sz="2800" dirty="0"/>
          </a:p>
          <a:p>
            <a:r>
              <a:rPr lang="en-US" altLang="ja-JP" sz="2800" dirty="0"/>
              <a:t>4-6.	</a:t>
            </a:r>
            <a:r>
              <a:rPr lang="ja-JP" altLang="en-US" sz="2800"/>
              <a:t>考察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1873796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FBB01-C090-6745-AF91-77BDF6D6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4-1.</a:t>
            </a:r>
            <a:r>
              <a:rPr kumimoji="1" lang="ja-JP" altLang="en-US"/>
              <a:t>  単語分散表現を用いる手法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242C30-8ABD-204C-89E8-D683EBCDC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29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Step1. </a:t>
            </a:r>
            <a:r>
              <a:rPr lang="ja-JP" altLang="en-US"/>
              <a:t>単語分散表現の獲得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9498FC-94E2-684C-AD75-0EBBAA096380}"/>
              </a:ext>
            </a:extLst>
          </p:cNvPr>
          <p:cNvSpPr txBox="1"/>
          <p:nvPr/>
        </p:nvSpPr>
        <p:spPr>
          <a:xfrm>
            <a:off x="1068913" y="2371683"/>
            <a:ext cx="4312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□</a:t>
            </a:r>
            <a:r>
              <a:rPr kumimoji="1" lang="en-US" altLang="ja-JP" sz="2400" dirty="0"/>
              <a:t> Word2vec </a:t>
            </a:r>
            <a:r>
              <a:rPr kumimoji="1" lang="en-US" altLang="ja-JP" dirty="0"/>
              <a:t> </a:t>
            </a:r>
            <a:r>
              <a:rPr lang="en-US" altLang="ja-JP" dirty="0"/>
              <a:t>[</a:t>
            </a:r>
            <a:r>
              <a:rPr lang="en-US" altLang="ja-JP" dirty="0" err="1"/>
              <a:t>Mikolov</a:t>
            </a:r>
            <a:r>
              <a:rPr lang="en-US" altLang="ja-JP" dirty="0"/>
              <a:t> et al. 2013]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6EFCE9A-6110-4C48-A3CA-65285FBF4D9D}"/>
              </a:ext>
            </a:extLst>
          </p:cNvPr>
          <p:cNvSpPr txBox="1"/>
          <p:nvPr/>
        </p:nvSpPr>
        <p:spPr>
          <a:xfrm>
            <a:off x="6115520" y="2355288"/>
            <a:ext cx="4708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□</a:t>
            </a:r>
            <a:r>
              <a:rPr lang="en-US" altLang="ja-JP" sz="2400" dirty="0"/>
              <a:t> </a:t>
            </a:r>
            <a:r>
              <a:rPr lang="en-US" altLang="ja-JP" sz="2400" dirty="0" err="1"/>
              <a:t>Fasttext</a:t>
            </a:r>
            <a:r>
              <a:rPr lang="en-US" altLang="ja-JP" sz="2400" dirty="0"/>
              <a:t>  </a:t>
            </a:r>
            <a:r>
              <a:rPr lang="en-US" altLang="ja-JP" dirty="0"/>
              <a:t>[P.</a:t>
            </a:r>
            <a:r>
              <a:rPr lang="en" altLang="ja-JP" dirty="0"/>
              <a:t>Bojanowski</a:t>
            </a:r>
            <a:r>
              <a:rPr lang="en-US" altLang="ja-JP" dirty="0"/>
              <a:t> et al. 2016]</a:t>
            </a:r>
            <a:endParaRPr kumimoji="1" lang="ja-JP" altLang="en-US"/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B573559D-7630-5C42-B24B-599CD909B5D8}"/>
              </a:ext>
            </a:extLst>
          </p:cNvPr>
          <p:cNvSpPr txBox="1"/>
          <p:nvPr/>
        </p:nvSpPr>
        <p:spPr>
          <a:xfrm>
            <a:off x="1464300" y="5786789"/>
            <a:ext cx="338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</a:rPr>
              <a:t>低次元高密度ベクトル</a:t>
            </a:r>
          </a:p>
        </p:txBody>
      </p: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E8C7BE87-0E66-9C4B-8AC7-C64048DB61B0}"/>
              </a:ext>
            </a:extLst>
          </p:cNvPr>
          <p:cNvSpPr txBox="1"/>
          <p:nvPr/>
        </p:nvSpPr>
        <p:spPr>
          <a:xfrm>
            <a:off x="6434226" y="5477212"/>
            <a:ext cx="5586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[</a:t>
            </a:r>
            <a:r>
              <a:rPr kumimoji="1" lang="ja-JP" altLang="en-US" sz="2000">
                <a:solidFill>
                  <a:srgbClr val="FF0000"/>
                </a:solidFill>
              </a:rPr>
              <a:t>良</a:t>
            </a:r>
            <a:r>
              <a:rPr kumimoji="1" lang="en-US" altLang="ja-JP" sz="2000" dirty="0"/>
              <a:t>] </a:t>
            </a:r>
            <a:r>
              <a:rPr kumimoji="1" lang="ja-JP" altLang="en-US" sz="2000"/>
              <a:t>見出し語化で対応できてない部分を補える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lang="en-US" altLang="ja-JP" sz="2000" dirty="0"/>
              <a:t>[</a:t>
            </a:r>
            <a:r>
              <a:rPr lang="ja-JP" altLang="en-US" sz="2000">
                <a:solidFill>
                  <a:srgbClr val="0070C0"/>
                </a:solidFill>
              </a:rPr>
              <a:t>悪</a:t>
            </a:r>
            <a:r>
              <a:rPr lang="en-US" altLang="ja-JP" sz="2000" dirty="0"/>
              <a:t>] </a:t>
            </a:r>
            <a:r>
              <a:rPr lang="ja-JP" altLang="en-US" sz="2000"/>
              <a:t>関係ない単語が関連付けられる可能性</a:t>
            </a:r>
            <a:endParaRPr lang="en-US" altLang="ja-JP" sz="2000" dirty="0"/>
          </a:p>
        </p:txBody>
      </p:sp>
      <p:sp>
        <p:nvSpPr>
          <p:cNvPr id="246" name="テキスト ボックス 245">
            <a:extLst>
              <a:ext uri="{FF2B5EF4-FFF2-40B4-BE49-F238E27FC236}">
                <a16:creationId xmlns:a16="http://schemas.microsoft.com/office/drawing/2014/main" id="{B037F966-79CE-3849-81A8-CC3D2F19CF3F}"/>
              </a:ext>
            </a:extLst>
          </p:cNvPr>
          <p:cNvSpPr txBox="1"/>
          <p:nvPr/>
        </p:nvSpPr>
        <p:spPr>
          <a:xfrm>
            <a:off x="6605814" y="3262630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247" name="テキスト ボックス 246">
            <a:extLst>
              <a:ext uri="{FF2B5EF4-FFF2-40B4-BE49-F238E27FC236}">
                <a16:creationId xmlns:a16="http://schemas.microsoft.com/office/drawing/2014/main" id="{40659CF9-8BF2-944A-A3E7-A8EFE42F10E7}"/>
              </a:ext>
            </a:extLst>
          </p:cNvPr>
          <p:cNvSpPr txBox="1"/>
          <p:nvPr/>
        </p:nvSpPr>
        <p:spPr>
          <a:xfrm>
            <a:off x="7165881" y="3156264"/>
            <a:ext cx="3895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Subword</a:t>
            </a:r>
            <a:r>
              <a:rPr kumimoji="1" lang="en-US" altLang="ja-JP" sz="2000" dirty="0"/>
              <a:t> model </a:t>
            </a:r>
            <a:r>
              <a:rPr kumimoji="1" lang="ja-JP" altLang="en-US" sz="2000"/>
              <a:t>による精度向上</a:t>
            </a:r>
          </a:p>
        </p:txBody>
      </p:sp>
      <p:pic>
        <p:nvPicPr>
          <p:cNvPr id="249" name="図 248">
            <a:extLst>
              <a:ext uri="{FF2B5EF4-FFF2-40B4-BE49-F238E27FC236}">
                <a16:creationId xmlns:a16="http://schemas.microsoft.com/office/drawing/2014/main" id="{FB0B4FE7-85CC-1144-8FE0-C744630FE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844" y="3767979"/>
            <a:ext cx="5260606" cy="1335700"/>
          </a:xfrm>
          <a:prstGeom prst="rect">
            <a:avLst/>
          </a:prstGeom>
        </p:spPr>
      </p:pic>
      <p:sp>
        <p:nvSpPr>
          <p:cNvPr id="252" name="テキスト ボックス 251">
            <a:extLst>
              <a:ext uri="{FF2B5EF4-FFF2-40B4-BE49-F238E27FC236}">
                <a16:creationId xmlns:a16="http://schemas.microsoft.com/office/drawing/2014/main" id="{A283BCB7-D686-D340-8744-9FFF4528CCA1}"/>
              </a:ext>
            </a:extLst>
          </p:cNvPr>
          <p:cNvSpPr txBox="1"/>
          <p:nvPr/>
        </p:nvSpPr>
        <p:spPr>
          <a:xfrm>
            <a:off x="1344761" y="3055637"/>
            <a:ext cx="262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Skip-Gram</a:t>
            </a:r>
            <a:r>
              <a:rPr lang="ja-JP" altLang="en-US" sz="2400"/>
              <a:t>モデル</a:t>
            </a:r>
            <a:endParaRPr kumimoji="1" lang="ja-JP" altLang="en-US" sz="2400"/>
          </a:p>
        </p:txBody>
      </p:sp>
      <p:sp>
        <p:nvSpPr>
          <p:cNvPr id="254" name="テキスト ボックス 253">
            <a:extLst>
              <a:ext uri="{FF2B5EF4-FFF2-40B4-BE49-F238E27FC236}">
                <a16:creationId xmlns:a16="http://schemas.microsoft.com/office/drawing/2014/main" id="{C4696FD1-3F31-5640-AF2E-549641876500}"/>
              </a:ext>
            </a:extLst>
          </p:cNvPr>
          <p:cNvSpPr txBox="1"/>
          <p:nvPr/>
        </p:nvSpPr>
        <p:spPr>
          <a:xfrm>
            <a:off x="1464300" y="3767979"/>
            <a:ext cx="447430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000"/>
              <a:t>今日</a:t>
            </a:r>
            <a:r>
              <a:rPr lang="en-US" altLang="ja-JP" sz="2000" dirty="0"/>
              <a:t> </a:t>
            </a:r>
            <a:r>
              <a:rPr lang="ja-JP" altLang="en-US" sz="2000"/>
              <a:t>は</a:t>
            </a:r>
            <a:r>
              <a:rPr lang="en-US" altLang="ja-JP" sz="2000" dirty="0"/>
              <a:t> </a:t>
            </a:r>
            <a:r>
              <a:rPr lang="ja-JP" altLang="en-US" sz="2000">
                <a:highlight>
                  <a:srgbClr val="000000"/>
                </a:highlight>
              </a:rPr>
              <a:t>電車</a:t>
            </a:r>
            <a:r>
              <a:rPr lang="en-US" altLang="ja-JP" sz="2000" dirty="0"/>
              <a:t> </a:t>
            </a:r>
            <a:r>
              <a:rPr lang="ja-JP" altLang="en-US" sz="2000"/>
              <a:t>混ん</a:t>
            </a:r>
            <a:r>
              <a:rPr lang="en-US" altLang="ja-JP" sz="2000" dirty="0"/>
              <a:t> </a:t>
            </a:r>
            <a:r>
              <a:rPr lang="ja-JP" altLang="en-US" sz="2000">
                <a:highlight>
                  <a:srgbClr val="000000"/>
                </a:highlight>
              </a:rPr>
              <a:t>でる</a:t>
            </a:r>
            <a:r>
              <a:rPr lang="en-US" altLang="ja-JP" sz="2000" dirty="0"/>
              <a:t> </a:t>
            </a:r>
            <a:r>
              <a:rPr lang="ja-JP" altLang="en-US" sz="2000"/>
              <a:t>から</a:t>
            </a:r>
            <a:r>
              <a:rPr lang="en-US" altLang="ja-JP" sz="2000" dirty="0"/>
              <a:t> </a:t>
            </a:r>
            <a:r>
              <a:rPr lang="ja-JP" altLang="en-US" sz="2000"/>
              <a:t>しんどい</a:t>
            </a:r>
            <a:endParaRPr kumimoji="1" lang="ja-JP" altLang="en-US" sz="2000"/>
          </a:p>
        </p:txBody>
      </p:sp>
      <p:sp>
        <p:nvSpPr>
          <p:cNvPr id="261" name="曲折矢印 260">
            <a:extLst>
              <a:ext uri="{FF2B5EF4-FFF2-40B4-BE49-F238E27FC236}">
                <a16:creationId xmlns:a16="http://schemas.microsoft.com/office/drawing/2014/main" id="{3A01C32D-EAF2-2E47-AE2F-A977E47848DB}"/>
              </a:ext>
            </a:extLst>
          </p:cNvPr>
          <p:cNvSpPr/>
          <p:nvPr/>
        </p:nvSpPr>
        <p:spPr>
          <a:xfrm rot="13662831">
            <a:off x="2693384" y="4037681"/>
            <a:ext cx="473553" cy="486643"/>
          </a:xfrm>
          <a:prstGeom prst="ben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5" name="曲折矢印 264">
            <a:extLst>
              <a:ext uri="{FF2B5EF4-FFF2-40B4-BE49-F238E27FC236}">
                <a16:creationId xmlns:a16="http://schemas.microsoft.com/office/drawing/2014/main" id="{EE664363-5C81-5646-891D-507EFA1CB87E}"/>
              </a:ext>
            </a:extLst>
          </p:cNvPr>
          <p:cNvSpPr/>
          <p:nvPr/>
        </p:nvSpPr>
        <p:spPr>
          <a:xfrm rot="7937169" flipH="1">
            <a:off x="3471715" y="4037681"/>
            <a:ext cx="473553" cy="486643"/>
          </a:xfrm>
          <a:prstGeom prst="ben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6" name="テキスト ボックス 265">
            <a:extLst>
              <a:ext uri="{FF2B5EF4-FFF2-40B4-BE49-F238E27FC236}">
                <a16:creationId xmlns:a16="http://schemas.microsoft.com/office/drawing/2014/main" id="{2E18D65F-D5E2-5142-B128-E562C8FE3CE1}"/>
              </a:ext>
            </a:extLst>
          </p:cNvPr>
          <p:cNvSpPr txBox="1"/>
          <p:nvPr/>
        </p:nvSpPr>
        <p:spPr>
          <a:xfrm>
            <a:off x="2969062" y="458461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予測</a:t>
            </a:r>
          </a:p>
        </p:txBody>
      </p:sp>
      <p:sp>
        <p:nvSpPr>
          <p:cNvPr id="267" name="テキスト ボックス 266">
            <a:extLst>
              <a:ext uri="{FF2B5EF4-FFF2-40B4-BE49-F238E27FC236}">
                <a16:creationId xmlns:a16="http://schemas.microsoft.com/office/drawing/2014/main" id="{57E6F6C8-72A6-054F-A15A-F24CE9261032}"/>
              </a:ext>
            </a:extLst>
          </p:cNvPr>
          <p:cNvSpPr txBox="1"/>
          <p:nvPr/>
        </p:nvSpPr>
        <p:spPr>
          <a:xfrm>
            <a:off x="1464300" y="5162197"/>
            <a:ext cx="2829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2</a:t>
            </a:r>
            <a:r>
              <a:rPr kumimoji="1" lang="ja-JP" altLang="en-US" sz="2000"/>
              <a:t>層の</a:t>
            </a:r>
            <a:r>
              <a:rPr kumimoji="1" lang="en-US" altLang="ja-JP" sz="2000" dirty="0"/>
              <a:t>NN</a:t>
            </a:r>
            <a:r>
              <a:rPr kumimoji="1" lang="ja-JP" altLang="en-US" sz="2000"/>
              <a:t>を用いて推定</a:t>
            </a:r>
            <a:r>
              <a:rPr kumimoji="1" lang="en-US" altLang="ja-JP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3531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EF78D2-3535-DF40-94BD-F3C599D5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4-1.  </a:t>
            </a:r>
            <a:r>
              <a:rPr lang="ja-JP" altLang="en-US"/>
              <a:t>単語分散表現を用いる手法</a:t>
            </a:r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00D279E0-E4F1-0F44-9016-2CB26E761CD3}"/>
              </a:ext>
            </a:extLst>
          </p:cNvPr>
          <p:cNvSpPr txBox="1">
            <a:spLocks/>
          </p:cNvSpPr>
          <p:nvPr/>
        </p:nvSpPr>
        <p:spPr>
          <a:xfrm>
            <a:off x="838200" y="172297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Step2-1. </a:t>
            </a:r>
            <a:r>
              <a:rPr lang="ja-JP" altLang="en-US"/>
              <a:t>単語分散表現から文章分散表現へ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2400" dirty="0"/>
              <a:t>	SWEM (Simple Word-Embedding-Based Model</a:t>
            </a:r>
            <a:r>
              <a:rPr lang="en-US" altLang="ja-JP" sz="1800" dirty="0"/>
              <a:t>)  [D Shen et al. 2018]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endParaRPr lang="ja-JP" altLang="en-US" sz="180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E12ED9-DAE6-914F-91BB-B440625F9C79}"/>
              </a:ext>
            </a:extLst>
          </p:cNvPr>
          <p:cNvSpPr txBox="1"/>
          <p:nvPr/>
        </p:nvSpPr>
        <p:spPr>
          <a:xfrm>
            <a:off x="1058779" y="3026625"/>
            <a:ext cx="427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□</a:t>
            </a:r>
            <a:r>
              <a:rPr lang="en-US" altLang="ja-JP" sz="2400" dirty="0"/>
              <a:t> SWEM-aver / SWEM-max</a:t>
            </a:r>
            <a:endParaRPr lang="ja-JP" altLang="en-US" sz="2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5D7FC3-8989-CE4D-8A9C-BB43A2C2CABF}"/>
              </a:ext>
            </a:extLst>
          </p:cNvPr>
          <p:cNvSpPr txBox="1"/>
          <p:nvPr/>
        </p:nvSpPr>
        <p:spPr>
          <a:xfrm>
            <a:off x="6149423" y="3026625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□</a:t>
            </a:r>
            <a:r>
              <a:rPr lang="en-US" altLang="ja-JP" sz="2400" dirty="0"/>
              <a:t> SWEM-</a:t>
            </a:r>
            <a:r>
              <a:rPr lang="en-US" altLang="ja-JP" sz="2400" dirty="0" err="1"/>
              <a:t>hier</a:t>
            </a:r>
            <a:endParaRPr lang="ja-JP" altLang="en-US" sz="240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26F0DBEC-B04B-134D-9155-46317997A8FA}"/>
              </a:ext>
            </a:extLst>
          </p:cNvPr>
          <p:cNvGrpSpPr>
            <a:grpSpLocks noChangeAspect="1"/>
          </p:cNvGrpSpPr>
          <p:nvPr/>
        </p:nvGrpSpPr>
        <p:grpSpPr>
          <a:xfrm>
            <a:off x="2294940" y="4083309"/>
            <a:ext cx="1800000" cy="360000"/>
            <a:chOff x="1440000" y="3600000"/>
            <a:chExt cx="1800000" cy="36000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2FD21E44-E554-D947-A4DF-FD732857A962}"/>
                </a:ext>
              </a:extLst>
            </p:cNvPr>
            <p:cNvSpPr/>
            <p:nvPr/>
          </p:nvSpPr>
          <p:spPr>
            <a:xfrm>
              <a:off x="1440000" y="3600000"/>
              <a:ext cx="36000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75EA6252-332C-2346-AA94-74EB804C5F38}"/>
                </a:ext>
              </a:extLst>
            </p:cNvPr>
            <p:cNvSpPr/>
            <p:nvPr/>
          </p:nvSpPr>
          <p:spPr>
            <a:xfrm>
              <a:off x="1800000" y="3600000"/>
              <a:ext cx="360000" cy="36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2A2C7F9B-8D13-6B41-B82D-F6B754EB774C}"/>
                </a:ext>
              </a:extLst>
            </p:cNvPr>
            <p:cNvSpPr/>
            <p:nvPr/>
          </p:nvSpPr>
          <p:spPr>
            <a:xfrm>
              <a:off x="2160000" y="3600000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C2612C4-03D6-5D48-A12D-DC85373ECBAA}"/>
                </a:ext>
              </a:extLst>
            </p:cNvPr>
            <p:cNvSpPr/>
            <p:nvPr/>
          </p:nvSpPr>
          <p:spPr>
            <a:xfrm>
              <a:off x="2880000" y="3600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8479F50-C9E2-B64C-80E4-E674F195E216}"/>
                </a:ext>
              </a:extLst>
            </p:cNvPr>
            <p:cNvSpPr/>
            <p:nvPr/>
          </p:nvSpPr>
          <p:spPr>
            <a:xfrm>
              <a:off x="2520000" y="3600000"/>
              <a:ext cx="360000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7DF82EC-927D-1C45-A5A4-BC42753B7EC2}"/>
              </a:ext>
            </a:extLst>
          </p:cNvPr>
          <p:cNvGrpSpPr/>
          <p:nvPr/>
        </p:nvGrpSpPr>
        <p:grpSpPr>
          <a:xfrm>
            <a:off x="2294940" y="4443309"/>
            <a:ext cx="1800000" cy="360000"/>
            <a:chOff x="1440000" y="3600000"/>
            <a:chExt cx="1800000" cy="36000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18891FD-B5C0-454E-8FC1-582B9E142EE5}"/>
                </a:ext>
              </a:extLst>
            </p:cNvPr>
            <p:cNvSpPr/>
            <p:nvPr/>
          </p:nvSpPr>
          <p:spPr>
            <a:xfrm>
              <a:off x="1440000" y="3600000"/>
              <a:ext cx="36000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8F2791E-2601-3941-A398-87134B02E461}"/>
                </a:ext>
              </a:extLst>
            </p:cNvPr>
            <p:cNvSpPr/>
            <p:nvPr/>
          </p:nvSpPr>
          <p:spPr>
            <a:xfrm>
              <a:off x="1800000" y="3600000"/>
              <a:ext cx="360000" cy="36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D8F0350-6356-6E46-84AB-43C86AF89BBB}"/>
                </a:ext>
              </a:extLst>
            </p:cNvPr>
            <p:cNvSpPr/>
            <p:nvPr/>
          </p:nvSpPr>
          <p:spPr>
            <a:xfrm>
              <a:off x="2160000" y="3600000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745D954-09A7-4146-9988-F532098146DF}"/>
                </a:ext>
              </a:extLst>
            </p:cNvPr>
            <p:cNvSpPr/>
            <p:nvPr/>
          </p:nvSpPr>
          <p:spPr>
            <a:xfrm>
              <a:off x="2880000" y="3600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EC449661-DB55-1C46-895C-06327EA31003}"/>
                </a:ext>
              </a:extLst>
            </p:cNvPr>
            <p:cNvSpPr/>
            <p:nvPr/>
          </p:nvSpPr>
          <p:spPr>
            <a:xfrm>
              <a:off x="2520000" y="3600000"/>
              <a:ext cx="360000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01E67C29-9A31-404B-A4D4-F28CE768FEB5}"/>
              </a:ext>
            </a:extLst>
          </p:cNvPr>
          <p:cNvGrpSpPr/>
          <p:nvPr/>
        </p:nvGrpSpPr>
        <p:grpSpPr>
          <a:xfrm>
            <a:off x="2294940" y="4803309"/>
            <a:ext cx="1800000" cy="360000"/>
            <a:chOff x="1440000" y="3600000"/>
            <a:chExt cx="1800000" cy="360000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9632EA65-E25F-AD40-8B13-1116EAC505E9}"/>
                </a:ext>
              </a:extLst>
            </p:cNvPr>
            <p:cNvSpPr/>
            <p:nvPr/>
          </p:nvSpPr>
          <p:spPr>
            <a:xfrm>
              <a:off x="1440000" y="3600000"/>
              <a:ext cx="36000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7210CA73-393F-6041-804B-EEFC051E2F3D}"/>
                </a:ext>
              </a:extLst>
            </p:cNvPr>
            <p:cNvSpPr/>
            <p:nvPr/>
          </p:nvSpPr>
          <p:spPr>
            <a:xfrm>
              <a:off x="1800000" y="3600000"/>
              <a:ext cx="360000" cy="36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497866F9-5D4A-924E-ABF8-C7BAB4FD2937}"/>
                </a:ext>
              </a:extLst>
            </p:cNvPr>
            <p:cNvSpPr/>
            <p:nvPr/>
          </p:nvSpPr>
          <p:spPr>
            <a:xfrm>
              <a:off x="2160000" y="3600000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92318078-76D1-8D49-844C-1313684A03AA}"/>
                </a:ext>
              </a:extLst>
            </p:cNvPr>
            <p:cNvSpPr/>
            <p:nvPr/>
          </p:nvSpPr>
          <p:spPr>
            <a:xfrm>
              <a:off x="2880000" y="3600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5D517BBD-93E7-0B48-9FAE-FA1FF5CAC26F}"/>
                </a:ext>
              </a:extLst>
            </p:cNvPr>
            <p:cNvSpPr/>
            <p:nvPr/>
          </p:nvSpPr>
          <p:spPr>
            <a:xfrm>
              <a:off x="2520000" y="3600000"/>
              <a:ext cx="360000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29FB27D1-6F1D-3E44-BA10-012F1591763E}"/>
              </a:ext>
            </a:extLst>
          </p:cNvPr>
          <p:cNvGrpSpPr/>
          <p:nvPr/>
        </p:nvGrpSpPr>
        <p:grpSpPr>
          <a:xfrm>
            <a:off x="2294940" y="5163309"/>
            <a:ext cx="1800000" cy="360000"/>
            <a:chOff x="1440000" y="3600000"/>
            <a:chExt cx="1800000" cy="360000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5D3E752A-00EA-C94C-93D1-FF098C521124}"/>
                </a:ext>
              </a:extLst>
            </p:cNvPr>
            <p:cNvSpPr/>
            <p:nvPr/>
          </p:nvSpPr>
          <p:spPr>
            <a:xfrm>
              <a:off x="1440000" y="3600000"/>
              <a:ext cx="36000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CBD49C28-F5C7-E34F-942F-EA1C9DBFDBDC}"/>
                </a:ext>
              </a:extLst>
            </p:cNvPr>
            <p:cNvSpPr/>
            <p:nvPr/>
          </p:nvSpPr>
          <p:spPr>
            <a:xfrm>
              <a:off x="1800000" y="3600000"/>
              <a:ext cx="360000" cy="36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AE94EE9A-17AD-664D-A5D1-7FCC642A96CB}"/>
                </a:ext>
              </a:extLst>
            </p:cNvPr>
            <p:cNvSpPr/>
            <p:nvPr/>
          </p:nvSpPr>
          <p:spPr>
            <a:xfrm>
              <a:off x="2160000" y="3600000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CF064337-E217-1446-A46F-290B1857015C}"/>
                </a:ext>
              </a:extLst>
            </p:cNvPr>
            <p:cNvSpPr/>
            <p:nvPr/>
          </p:nvSpPr>
          <p:spPr>
            <a:xfrm>
              <a:off x="2880000" y="3600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5A797F97-8AB3-864C-A506-74CCB81A2C7A}"/>
                </a:ext>
              </a:extLst>
            </p:cNvPr>
            <p:cNvSpPr/>
            <p:nvPr/>
          </p:nvSpPr>
          <p:spPr>
            <a:xfrm>
              <a:off x="2520000" y="3600000"/>
              <a:ext cx="360000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D939624E-2DC1-7444-8B2F-3F678AA098BF}"/>
              </a:ext>
            </a:extLst>
          </p:cNvPr>
          <p:cNvGrpSpPr/>
          <p:nvPr/>
        </p:nvGrpSpPr>
        <p:grpSpPr>
          <a:xfrm>
            <a:off x="2294940" y="6096233"/>
            <a:ext cx="1800000" cy="360000"/>
            <a:chOff x="1440000" y="3600000"/>
            <a:chExt cx="1800000" cy="360000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FCC8A513-395B-B64F-96E9-4D298B199CAB}"/>
                </a:ext>
              </a:extLst>
            </p:cNvPr>
            <p:cNvSpPr/>
            <p:nvPr/>
          </p:nvSpPr>
          <p:spPr>
            <a:xfrm>
              <a:off x="1440000" y="3600000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004787C1-C5C0-9C45-AF85-A26C595784AC}"/>
                </a:ext>
              </a:extLst>
            </p:cNvPr>
            <p:cNvSpPr/>
            <p:nvPr/>
          </p:nvSpPr>
          <p:spPr>
            <a:xfrm>
              <a:off x="1800000" y="3600000"/>
              <a:ext cx="360000" cy="36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3EF23EDA-A20A-274A-BD73-E146F5672614}"/>
                </a:ext>
              </a:extLst>
            </p:cNvPr>
            <p:cNvSpPr/>
            <p:nvPr/>
          </p:nvSpPr>
          <p:spPr>
            <a:xfrm>
              <a:off x="2160000" y="3600000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38ED60F3-19B1-1546-A053-C37FFD435F11}"/>
                </a:ext>
              </a:extLst>
            </p:cNvPr>
            <p:cNvSpPr/>
            <p:nvPr/>
          </p:nvSpPr>
          <p:spPr>
            <a:xfrm>
              <a:off x="2880000" y="3600000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63A9A7CD-71DB-EE49-873C-D67F93371CF6}"/>
                </a:ext>
              </a:extLst>
            </p:cNvPr>
            <p:cNvSpPr/>
            <p:nvPr/>
          </p:nvSpPr>
          <p:spPr>
            <a:xfrm>
              <a:off x="2520000" y="3600000"/>
              <a:ext cx="360000" cy="36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C095B82-38F8-4E46-A732-887D50D2C7BB}"/>
              </a:ext>
            </a:extLst>
          </p:cNvPr>
          <p:cNvSpPr txBox="1"/>
          <p:nvPr/>
        </p:nvSpPr>
        <p:spPr>
          <a:xfrm>
            <a:off x="1828176" y="409418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私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30965E2-40B0-2B43-B13E-AD41EAB288BA}"/>
              </a:ext>
            </a:extLst>
          </p:cNvPr>
          <p:cNvSpPr txBox="1"/>
          <p:nvPr/>
        </p:nvSpPr>
        <p:spPr>
          <a:xfrm>
            <a:off x="2333166" y="352931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単語分散表現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524F635-7E80-D049-B73F-9115E84DD434}"/>
              </a:ext>
            </a:extLst>
          </p:cNvPr>
          <p:cNvSpPr txBox="1"/>
          <p:nvPr/>
        </p:nvSpPr>
        <p:spPr>
          <a:xfrm>
            <a:off x="1828176" y="444330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は</a:t>
            </a:r>
            <a:endParaRPr kumimoji="1" lang="ja-JP" altLang="en-US" sz="20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9B19BDC-B876-1747-8290-4E316F2062D8}"/>
              </a:ext>
            </a:extLst>
          </p:cNvPr>
          <p:cNvSpPr txBox="1"/>
          <p:nvPr/>
        </p:nvSpPr>
        <p:spPr>
          <a:xfrm>
            <a:off x="1362411" y="478325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とても</a:t>
            </a:r>
            <a:endParaRPr kumimoji="1" lang="ja-JP" altLang="en-US" sz="200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6F0F4C7-A9EF-5A4C-A474-2152CCBBE26F}"/>
              </a:ext>
            </a:extLst>
          </p:cNvPr>
          <p:cNvSpPr txBox="1"/>
          <p:nvPr/>
        </p:nvSpPr>
        <p:spPr>
          <a:xfrm>
            <a:off x="1340833" y="514121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嬉しい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9184142-B229-3E4E-89DF-E7B4DCDA1B6C}"/>
              </a:ext>
            </a:extLst>
          </p:cNvPr>
          <p:cNvSpPr txBox="1"/>
          <p:nvPr/>
        </p:nvSpPr>
        <p:spPr>
          <a:xfrm>
            <a:off x="977690" y="5953067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私はとても</a:t>
            </a:r>
            <a:endParaRPr lang="en-US" altLang="ja-JP" dirty="0"/>
          </a:p>
          <a:p>
            <a:pPr algn="ctr"/>
            <a:r>
              <a:rPr lang="ja-JP" altLang="en-US"/>
              <a:t>嬉しい</a:t>
            </a:r>
            <a:endParaRPr kumimoji="1" lang="ja-JP" altLang="en-US"/>
          </a:p>
        </p:txBody>
      </p:sp>
      <p:sp>
        <p:nvSpPr>
          <p:cNvPr id="60" name="下矢印 59">
            <a:extLst>
              <a:ext uri="{FF2B5EF4-FFF2-40B4-BE49-F238E27FC236}">
                <a16:creationId xmlns:a16="http://schemas.microsoft.com/office/drawing/2014/main" id="{CB4D519A-A18C-4F49-BCFD-8CC3B4016C8F}"/>
              </a:ext>
            </a:extLst>
          </p:cNvPr>
          <p:cNvSpPr/>
          <p:nvPr/>
        </p:nvSpPr>
        <p:spPr>
          <a:xfrm>
            <a:off x="2355276" y="5592339"/>
            <a:ext cx="1701439" cy="46846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45AFFCA-3B3B-CA41-A51F-F04AAE3F9B06}"/>
              </a:ext>
            </a:extLst>
          </p:cNvPr>
          <p:cNvSpPr txBox="1"/>
          <p:nvPr/>
        </p:nvSpPr>
        <p:spPr>
          <a:xfrm>
            <a:off x="4079286" y="5581228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Average/ Max</a:t>
            </a:r>
            <a:endParaRPr kumimoji="1" lang="ja-JP" altLang="en-US" sz="240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F8D15DC-D289-944A-B418-82828C5AC527}"/>
              </a:ext>
            </a:extLst>
          </p:cNvPr>
          <p:cNvSpPr txBox="1"/>
          <p:nvPr/>
        </p:nvSpPr>
        <p:spPr>
          <a:xfrm>
            <a:off x="7547287" y="350684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単語分散表現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EEABD15E-035F-D849-9AC9-2FB490A32B8B}"/>
              </a:ext>
            </a:extLst>
          </p:cNvPr>
          <p:cNvSpPr txBox="1"/>
          <p:nvPr/>
        </p:nvSpPr>
        <p:spPr>
          <a:xfrm>
            <a:off x="8524386" y="598336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私はとても</a:t>
            </a:r>
            <a:endParaRPr lang="en-US" altLang="ja-JP" dirty="0"/>
          </a:p>
          <a:p>
            <a:pPr algn="ctr"/>
            <a:r>
              <a:rPr lang="ja-JP" altLang="en-US"/>
              <a:t>嬉しい</a:t>
            </a:r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C733DEA-6615-D94C-960E-8990E158BD71}"/>
              </a:ext>
            </a:extLst>
          </p:cNvPr>
          <p:cNvGrpSpPr/>
          <p:nvPr/>
        </p:nvGrpSpPr>
        <p:grpSpPr>
          <a:xfrm>
            <a:off x="6554954" y="4060838"/>
            <a:ext cx="5204156" cy="2395394"/>
            <a:chOff x="6554954" y="4060838"/>
            <a:chExt cx="5204156" cy="2395394"/>
          </a:xfrm>
        </p:grpSpPr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009EE2AF-74E3-EE48-BCE4-3B54340FFCB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09061" y="4060838"/>
              <a:ext cx="1800000" cy="360000"/>
              <a:chOff x="1440000" y="3600000"/>
              <a:chExt cx="1800000" cy="360000"/>
            </a:xfrm>
            <a:noFill/>
          </p:grpSpPr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B5D3570F-CF1D-574A-ABD2-EDB8A051D18E}"/>
                  </a:ext>
                </a:extLst>
              </p:cNvPr>
              <p:cNvSpPr/>
              <p:nvPr/>
            </p:nvSpPr>
            <p:spPr>
              <a:xfrm>
                <a:off x="144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0BEB2B37-EBF7-9C4E-A92A-950FB235C0E8}"/>
                  </a:ext>
                </a:extLst>
              </p:cNvPr>
              <p:cNvSpPr/>
              <p:nvPr/>
            </p:nvSpPr>
            <p:spPr>
              <a:xfrm>
                <a:off x="180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DCD7350C-3980-D846-8096-B5AAA2DE11BE}"/>
                  </a:ext>
                </a:extLst>
              </p:cNvPr>
              <p:cNvSpPr/>
              <p:nvPr/>
            </p:nvSpPr>
            <p:spPr>
              <a:xfrm>
                <a:off x="216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B6766F27-30C2-4543-8695-9CF24BB1E3C5}"/>
                  </a:ext>
                </a:extLst>
              </p:cNvPr>
              <p:cNvSpPr/>
              <p:nvPr/>
            </p:nvSpPr>
            <p:spPr>
              <a:xfrm>
                <a:off x="2880000" y="360000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E5A0F111-9C46-4145-9237-0064CD46F751}"/>
                  </a:ext>
                </a:extLst>
              </p:cNvPr>
              <p:cNvSpPr/>
              <p:nvPr/>
            </p:nvSpPr>
            <p:spPr>
              <a:xfrm>
                <a:off x="252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9E80280F-2216-5F4F-B4E7-569436469C3A}"/>
                </a:ext>
              </a:extLst>
            </p:cNvPr>
            <p:cNvGrpSpPr/>
            <p:nvPr/>
          </p:nvGrpSpPr>
          <p:grpSpPr>
            <a:xfrm>
              <a:off x="7509061" y="4420838"/>
              <a:ext cx="1800000" cy="360000"/>
              <a:chOff x="1440000" y="3600000"/>
              <a:chExt cx="1800000" cy="360000"/>
            </a:xfrm>
            <a:noFill/>
          </p:grpSpPr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59861065-4942-634B-BF60-613413B5C98B}"/>
                  </a:ext>
                </a:extLst>
              </p:cNvPr>
              <p:cNvSpPr/>
              <p:nvPr/>
            </p:nvSpPr>
            <p:spPr>
              <a:xfrm>
                <a:off x="144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02F4BE01-B61C-9E4C-ACC5-B4300C176268}"/>
                  </a:ext>
                </a:extLst>
              </p:cNvPr>
              <p:cNvSpPr/>
              <p:nvPr/>
            </p:nvSpPr>
            <p:spPr>
              <a:xfrm>
                <a:off x="180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6BA044C0-4D25-EC44-9B72-19A7A4F88037}"/>
                  </a:ext>
                </a:extLst>
              </p:cNvPr>
              <p:cNvSpPr/>
              <p:nvPr/>
            </p:nvSpPr>
            <p:spPr>
              <a:xfrm>
                <a:off x="216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D208DE8E-A1FD-6641-8EB8-3BEF9B227ED2}"/>
                  </a:ext>
                </a:extLst>
              </p:cNvPr>
              <p:cNvSpPr/>
              <p:nvPr/>
            </p:nvSpPr>
            <p:spPr>
              <a:xfrm>
                <a:off x="288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51225A55-E146-664B-9ACF-B175604D56B9}"/>
                  </a:ext>
                </a:extLst>
              </p:cNvPr>
              <p:cNvSpPr/>
              <p:nvPr/>
            </p:nvSpPr>
            <p:spPr>
              <a:xfrm>
                <a:off x="252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A948BD90-69C1-924D-B1C5-67B7E052D354}"/>
                </a:ext>
              </a:extLst>
            </p:cNvPr>
            <p:cNvGrpSpPr/>
            <p:nvPr/>
          </p:nvGrpSpPr>
          <p:grpSpPr>
            <a:xfrm>
              <a:off x="7509061" y="4780838"/>
              <a:ext cx="1800000" cy="360000"/>
              <a:chOff x="1440000" y="3600000"/>
              <a:chExt cx="1800000" cy="360000"/>
            </a:xfrm>
            <a:noFill/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C88327C1-BAD9-0F4F-A3AC-652AEB5620FA}"/>
                  </a:ext>
                </a:extLst>
              </p:cNvPr>
              <p:cNvSpPr/>
              <p:nvPr/>
            </p:nvSpPr>
            <p:spPr>
              <a:xfrm>
                <a:off x="144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ACCA42DC-855C-604C-81A8-2B99C3BB450C}"/>
                  </a:ext>
                </a:extLst>
              </p:cNvPr>
              <p:cNvSpPr/>
              <p:nvPr/>
            </p:nvSpPr>
            <p:spPr>
              <a:xfrm>
                <a:off x="180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正方形/長方形 76">
                <a:extLst>
                  <a:ext uri="{FF2B5EF4-FFF2-40B4-BE49-F238E27FC236}">
                    <a16:creationId xmlns:a16="http://schemas.microsoft.com/office/drawing/2014/main" id="{ACEC5E47-5455-7A4E-9F4C-C032211B0AF7}"/>
                  </a:ext>
                </a:extLst>
              </p:cNvPr>
              <p:cNvSpPr/>
              <p:nvPr/>
            </p:nvSpPr>
            <p:spPr>
              <a:xfrm>
                <a:off x="216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7E8C5026-2F50-F248-9097-05A971ABECF7}"/>
                  </a:ext>
                </a:extLst>
              </p:cNvPr>
              <p:cNvSpPr/>
              <p:nvPr/>
            </p:nvSpPr>
            <p:spPr>
              <a:xfrm>
                <a:off x="288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D1AC44E6-58A2-E849-9CD1-C0790703903C}"/>
                  </a:ext>
                </a:extLst>
              </p:cNvPr>
              <p:cNvSpPr/>
              <p:nvPr/>
            </p:nvSpPr>
            <p:spPr>
              <a:xfrm>
                <a:off x="252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91B2B07C-0F58-E54F-87D6-377C51E49A1E}"/>
                </a:ext>
              </a:extLst>
            </p:cNvPr>
            <p:cNvGrpSpPr/>
            <p:nvPr/>
          </p:nvGrpSpPr>
          <p:grpSpPr>
            <a:xfrm>
              <a:off x="7509061" y="5140838"/>
              <a:ext cx="1800000" cy="360000"/>
              <a:chOff x="1440000" y="3600000"/>
              <a:chExt cx="1800000" cy="360000"/>
            </a:xfrm>
            <a:noFill/>
          </p:grpSpPr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C1ADDCDC-81FC-DA42-A2C7-75F521917FD7}"/>
                  </a:ext>
                </a:extLst>
              </p:cNvPr>
              <p:cNvSpPr/>
              <p:nvPr/>
            </p:nvSpPr>
            <p:spPr>
              <a:xfrm>
                <a:off x="144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CCA5B0A3-98CA-2647-B89F-40FD02FC2377}"/>
                  </a:ext>
                </a:extLst>
              </p:cNvPr>
              <p:cNvSpPr/>
              <p:nvPr/>
            </p:nvSpPr>
            <p:spPr>
              <a:xfrm>
                <a:off x="180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2682EE26-E30E-C748-8A1F-4F09377D1740}"/>
                  </a:ext>
                </a:extLst>
              </p:cNvPr>
              <p:cNvSpPr/>
              <p:nvPr/>
            </p:nvSpPr>
            <p:spPr>
              <a:xfrm>
                <a:off x="216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C92AECC6-6923-A94C-9C3D-94356DEF10E8}"/>
                  </a:ext>
                </a:extLst>
              </p:cNvPr>
              <p:cNvSpPr/>
              <p:nvPr/>
            </p:nvSpPr>
            <p:spPr>
              <a:xfrm>
                <a:off x="288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0068183A-E66C-114A-B3E4-5456C2F49EF7}"/>
                  </a:ext>
                </a:extLst>
              </p:cNvPr>
              <p:cNvSpPr/>
              <p:nvPr/>
            </p:nvSpPr>
            <p:spPr>
              <a:xfrm>
                <a:off x="252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795E37DB-9466-4845-8BC5-964BF13CD7A0}"/>
                </a:ext>
              </a:extLst>
            </p:cNvPr>
            <p:cNvGrpSpPr/>
            <p:nvPr/>
          </p:nvGrpSpPr>
          <p:grpSpPr>
            <a:xfrm>
              <a:off x="9913800" y="6096232"/>
              <a:ext cx="1800000" cy="360000"/>
              <a:chOff x="1440000" y="3600000"/>
              <a:chExt cx="1800000" cy="360000"/>
            </a:xfrm>
            <a:noFill/>
          </p:grpSpPr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95DB6DCF-96EE-3340-ACFE-50661EC41DFE}"/>
                  </a:ext>
                </a:extLst>
              </p:cNvPr>
              <p:cNvSpPr/>
              <p:nvPr/>
            </p:nvSpPr>
            <p:spPr>
              <a:xfrm>
                <a:off x="144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BAA4AE98-FEAC-654B-9376-A319013A4521}"/>
                  </a:ext>
                </a:extLst>
              </p:cNvPr>
              <p:cNvSpPr/>
              <p:nvPr/>
            </p:nvSpPr>
            <p:spPr>
              <a:xfrm>
                <a:off x="180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975C247D-94DE-854D-A4AC-EDDF9F2044FB}"/>
                  </a:ext>
                </a:extLst>
              </p:cNvPr>
              <p:cNvSpPr/>
              <p:nvPr/>
            </p:nvSpPr>
            <p:spPr>
              <a:xfrm>
                <a:off x="216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A56AE286-EE19-7444-9D5F-A1209657AC9F}"/>
                  </a:ext>
                </a:extLst>
              </p:cNvPr>
              <p:cNvSpPr/>
              <p:nvPr/>
            </p:nvSpPr>
            <p:spPr>
              <a:xfrm>
                <a:off x="288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8B9F70F5-CA02-BA47-8B4E-8BFB43E062B4}"/>
                  </a:ext>
                </a:extLst>
              </p:cNvPr>
              <p:cNvSpPr/>
              <p:nvPr/>
            </p:nvSpPr>
            <p:spPr>
              <a:xfrm>
                <a:off x="252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3051BCFA-7398-B140-BA34-7129FCA5BE85}"/>
                </a:ext>
              </a:extLst>
            </p:cNvPr>
            <p:cNvSpPr txBox="1"/>
            <p:nvPr/>
          </p:nvSpPr>
          <p:spPr>
            <a:xfrm>
              <a:off x="7042297" y="4071716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/>
                <a:t>私</a:t>
              </a: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1412B528-8DCB-5246-A0FE-B6DA01E3C626}"/>
                </a:ext>
              </a:extLst>
            </p:cNvPr>
            <p:cNvSpPr txBox="1"/>
            <p:nvPr/>
          </p:nvSpPr>
          <p:spPr>
            <a:xfrm>
              <a:off x="7042297" y="442083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/>
                <a:t>は</a:t>
              </a:r>
              <a:endParaRPr kumimoji="1" lang="ja-JP" altLang="en-US" sz="2000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AC0D3B28-B631-F944-8D29-FE64801EBD98}"/>
                </a:ext>
              </a:extLst>
            </p:cNvPr>
            <p:cNvSpPr txBox="1"/>
            <p:nvPr/>
          </p:nvSpPr>
          <p:spPr>
            <a:xfrm>
              <a:off x="6576532" y="4760783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/>
                <a:t>とても</a:t>
              </a:r>
              <a:endParaRPr kumimoji="1" lang="ja-JP" altLang="en-US" sz="2000"/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D9CD51E1-1F54-2D44-87E2-8F4C6CF2046B}"/>
                </a:ext>
              </a:extLst>
            </p:cNvPr>
            <p:cNvSpPr txBox="1"/>
            <p:nvPr/>
          </p:nvSpPr>
          <p:spPr>
            <a:xfrm>
              <a:off x="6554954" y="5118743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/>
                <a:t>嬉しい</a:t>
              </a:r>
            </a:p>
          </p:txBody>
        </p:sp>
        <p:sp>
          <p:nvSpPr>
            <p:cNvPr id="98" name="下矢印 97">
              <a:extLst>
                <a:ext uri="{FF2B5EF4-FFF2-40B4-BE49-F238E27FC236}">
                  <a16:creationId xmlns:a16="http://schemas.microsoft.com/office/drawing/2014/main" id="{B23D63CD-5E99-0C47-A65B-B2159981D024}"/>
                </a:ext>
              </a:extLst>
            </p:cNvPr>
            <p:cNvSpPr/>
            <p:nvPr/>
          </p:nvSpPr>
          <p:spPr>
            <a:xfrm>
              <a:off x="9959110" y="5413878"/>
              <a:ext cx="1701439" cy="468460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E0FBC770-4C85-294F-B790-E3837D8147D8}"/>
                </a:ext>
              </a:extLst>
            </p:cNvPr>
            <p:cNvSpPr txBox="1"/>
            <p:nvPr/>
          </p:nvSpPr>
          <p:spPr>
            <a:xfrm>
              <a:off x="10491472" y="5442729"/>
              <a:ext cx="6880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Max</a:t>
              </a:r>
              <a:endParaRPr kumimoji="1" lang="ja-JP" altLang="en-US" sz="2000"/>
            </a:p>
          </p:txBody>
        </p:sp>
        <p:sp>
          <p:nvSpPr>
            <p:cNvPr id="100" name="台形 99">
              <a:extLst>
                <a:ext uri="{FF2B5EF4-FFF2-40B4-BE49-F238E27FC236}">
                  <a16:creationId xmlns:a16="http://schemas.microsoft.com/office/drawing/2014/main" id="{AE8B1D96-9E7D-4143-8462-E04A54D8480E}"/>
                </a:ext>
              </a:extLst>
            </p:cNvPr>
            <p:cNvSpPr/>
            <p:nvPr/>
          </p:nvSpPr>
          <p:spPr>
            <a:xfrm rot="5400000">
              <a:off x="9138632" y="4298269"/>
              <a:ext cx="1057905" cy="583045"/>
            </a:xfrm>
            <a:prstGeom prst="trapezoid">
              <a:avLst>
                <a:gd name="adj" fmla="val 5710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台形 100">
              <a:extLst>
                <a:ext uri="{FF2B5EF4-FFF2-40B4-BE49-F238E27FC236}">
                  <a16:creationId xmlns:a16="http://schemas.microsoft.com/office/drawing/2014/main" id="{1B3D6BC0-EE2C-0745-B24F-06C68AA92DFA}"/>
                </a:ext>
              </a:extLst>
            </p:cNvPr>
            <p:cNvSpPr/>
            <p:nvPr/>
          </p:nvSpPr>
          <p:spPr>
            <a:xfrm rot="5400000">
              <a:off x="9138633" y="4680362"/>
              <a:ext cx="1057905" cy="583047"/>
            </a:xfrm>
            <a:prstGeom prst="trapezoid">
              <a:avLst>
                <a:gd name="adj" fmla="val 622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A4350012-E1AD-A846-9588-D59155DF4173}"/>
                </a:ext>
              </a:extLst>
            </p:cNvPr>
            <p:cNvGrpSpPr/>
            <p:nvPr/>
          </p:nvGrpSpPr>
          <p:grpSpPr>
            <a:xfrm>
              <a:off x="9959110" y="4809689"/>
              <a:ext cx="1800000" cy="360000"/>
              <a:chOff x="1440000" y="3600000"/>
              <a:chExt cx="1800000" cy="360000"/>
            </a:xfrm>
            <a:noFill/>
          </p:grpSpPr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B6EA9D8D-56C9-9547-81EB-C461D406A4C6}"/>
                  </a:ext>
                </a:extLst>
              </p:cNvPr>
              <p:cNvSpPr/>
              <p:nvPr/>
            </p:nvSpPr>
            <p:spPr>
              <a:xfrm>
                <a:off x="144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11CA2DF3-E75B-B644-8B55-6429A4ECE258}"/>
                  </a:ext>
                </a:extLst>
              </p:cNvPr>
              <p:cNvSpPr/>
              <p:nvPr/>
            </p:nvSpPr>
            <p:spPr>
              <a:xfrm>
                <a:off x="180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41BF139B-E412-724C-A9C5-74EDD4FA6F37}"/>
                  </a:ext>
                </a:extLst>
              </p:cNvPr>
              <p:cNvSpPr/>
              <p:nvPr/>
            </p:nvSpPr>
            <p:spPr>
              <a:xfrm>
                <a:off x="216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正方形/長方形 105">
                <a:extLst>
                  <a:ext uri="{FF2B5EF4-FFF2-40B4-BE49-F238E27FC236}">
                    <a16:creationId xmlns:a16="http://schemas.microsoft.com/office/drawing/2014/main" id="{B40C8D25-2E84-7944-A29E-DD0424D91F51}"/>
                  </a:ext>
                </a:extLst>
              </p:cNvPr>
              <p:cNvSpPr/>
              <p:nvPr/>
            </p:nvSpPr>
            <p:spPr>
              <a:xfrm>
                <a:off x="288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51E71908-4C8E-DE45-9842-4F1733B090F0}"/>
                  </a:ext>
                </a:extLst>
              </p:cNvPr>
              <p:cNvSpPr/>
              <p:nvPr/>
            </p:nvSpPr>
            <p:spPr>
              <a:xfrm>
                <a:off x="252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4CF88E60-69A9-5B41-9707-55E808CEC99D}"/>
                </a:ext>
              </a:extLst>
            </p:cNvPr>
            <p:cNvGrpSpPr/>
            <p:nvPr/>
          </p:nvGrpSpPr>
          <p:grpSpPr>
            <a:xfrm>
              <a:off x="9959110" y="4420838"/>
              <a:ext cx="1800000" cy="360000"/>
              <a:chOff x="1440000" y="3600000"/>
              <a:chExt cx="1800000" cy="360000"/>
            </a:xfrm>
            <a:noFill/>
          </p:grpSpPr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6F6F1D42-0912-A440-B1C6-30486F081A66}"/>
                  </a:ext>
                </a:extLst>
              </p:cNvPr>
              <p:cNvSpPr/>
              <p:nvPr/>
            </p:nvSpPr>
            <p:spPr>
              <a:xfrm>
                <a:off x="144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7FFBA85C-10BE-6E41-ACE4-68826FF5E5C4}"/>
                  </a:ext>
                </a:extLst>
              </p:cNvPr>
              <p:cNvSpPr/>
              <p:nvPr/>
            </p:nvSpPr>
            <p:spPr>
              <a:xfrm>
                <a:off x="180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56FA02FF-ACA8-FA4F-ABC7-6B14F281C92B}"/>
                  </a:ext>
                </a:extLst>
              </p:cNvPr>
              <p:cNvSpPr/>
              <p:nvPr/>
            </p:nvSpPr>
            <p:spPr>
              <a:xfrm>
                <a:off x="216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16B87D90-DB1E-0C46-9DD9-1D09D8A55C39}"/>
                  </a:ext>
                </a:extLst>
              </p:cNvPr>
              <p:cNvSpPr/>
              <p:nvPr/>
            </p:nvSpPr>
            <p:spPr>
              <a:xfrm>
                <a:off x="288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正方形/長方形 112">
                <a:extLst>
                  <a:ext uri="{FF2B5EF4-FFF2-40B4-BE49-F238E27FC236}">
                    <a16:creationId xmlns:a16="http://schemas.microsoft.com/office/drawing/2014/main" id="{31FEA194-B528-3444-8AD0-7B3662D38E46}"/>
                  </a:ext>
                </a:extLst>
              </p:cNvPr>
              <p:cNvSpPr/>
              <p:nvPr/>
            </p:nvSpPr>
            <p:spPr>
              <a:xfrm>
                <a:off x="2520000" y="360000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F4DC499B-8120-5345-B1D0-7054B4162374}"/>
              </a:ext>
            </a:extLst>
          </p:cNvPr>
          <p:cNvSpPr txBox="1"/>
          <p:nvPr/>
        </p:nvSpPr>
        <p:spPr>
          <a:xfrm>
            <a:off x="9476574" y="3838294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A</a:t>
            </a:r>
            <a:r>
              <a:rPr kumimoji="1" lang="en-US" altLang="ja-JP" sz="2000" dirty="0"/>
              <a:t>verage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753116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C25653-8481-D249-93EF-F87700C40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4-1.  </a:t>
            </a:r>
            <a:r>
              <a:rPr lang="ja-JP" altLang="en-US"/>
              <a:t>単語分散表現を用いる手法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FF0737-B38B-E94A-9320-3B29EBA5F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9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Step2-2. </a:t>
            </a:r>
            <a:r>
              <a:rPr lang="ja-JP" altLang="en-US"/>
              <a:t>単語分散表現から文章分散表現へ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  <a:r>
              <a:rPr lang="ja-JP" altLang="en-US" sz="2400"/>
              <a:t>極性辞書を用いる手法</a:t>
            </a:r>
            <a:r>
              <a:rPr lang="en-US" altLang="ja-JP" sz="2400" dirty="0"/>
              <a:t> ( Sentiment Document Vector )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FDAD0524-D114-0546-963C-941200A4341F}"/>
              </a:ext>
            </a:extLst>
          </p:cNvPr>
          <p:cNvGrpSpPr/>
          <p:nvPr/>
        </p:nvGrpSpPr>
        <p:grpSpPr>
          <a:xfrm>
            <a:off x="9226473" y="3848046"/>
            <a:ext cx="1800000" cy="360000"/>
            <a:chOff x="1440000" y="3600000"/>
            <a:chExt cx="1800000" cy="360000"/>
          </a:xfrm>
          <a:solidFill>
            <a:srgbClr val="0070C0"/>
          </a:solidFill>
        </p:grpSpPr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D53014C-3D86-4840-B215-CA37A8A78C56}"/>
                </a:ext>
              </a:extLst>
            </p:cNvPr>
            <p:cNvSpPr/>
            <p:nvPr/>
          </p:nvSpPr>
          <p:spPr>
            <a:xfrm>
              <a:off x="144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FC0301DC-2B43-3B48-80C9-22836465F94A}"/>
                </a:ext>
              </a:extLst>
            </p:cNvPr>
            <p:cNvSpPr/>
            <p:nvPr/>
          </p:nvSpPr>
          <p:spPr>
            <a:xfrm>
              <a:off x="180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28E3331E-F7B2-4B4E-AC60-934D48A10B0B}"/>
                </a:ext>
              </a:extLst>
            </p:cNvPr>
            <p:cNvSpPr/>
            <p:nvPr/>
          </p:nvSpPr>
          <p:spPr>
            <a:xfrm>
              <a:off x="216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3B3087A6-665C-9340-951A-60BABED69C86}"/>
                </a:ext>
              </a:extLst>
            </p:cNvPr>
            <p:cNvSpPr/>
            <p:nvPr/>
          </p:nvSpPr>
          <p:spPr>
            <a:xfrm>
              <a:off x="288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4682008F-F4C2-1149-9C1D-E2CD8F7B5CFF}"/>
                </a:ext>
              </a:extLst>
            </p:cNvPr>
            <p:cNvSpPr/>
            <p:nvPr/>
          </p:nvSpPr>
          <p:spPr>
            <a:xfrm>
              <a:off x="252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4DAB25A-63BC-3746-B4FE-F5C8CEB93728}"/>
              </a:ext>
            </a:extLst>
          </p:cNvPr>
          <p:cNvSpPr txBox="1"/>
          <p:nvPr/>
        </p:nvSpPr>
        <p:spPr>
          <a:xfrm>
            <a:off x="5229145" y="288214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「今日は楽しい</a:t>
            </a:r>
            <a:r>
              <a:rPr lang="ja-JP" altLang="en-US"/>
              <a:t>が疲れる」</a:t>
            </a:r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F76DF82-EFE0-3B4D-91E7-2A1F877B8305}"/>
              </a:ext>
            </a:extLst>
          </p:cNvPr>
          <p:cNvSpPr txBox="1"/>
          <p:nvPr/>
        </p:nvSpPr>
        <p:spPr>
          <a:xfrm>
            <a:off x="4232917" y="4871005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Average</a:t>
            </a:r>
            <a:endParaRPr kumimoji="1" lang="ja-JP" altLang="en-US" sz="240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DA116E8F-29B1-4D42-A33E-19F8AD3AE8CC}"/>
              </a:ext>
            </a:extLst>
          </p:cNvPr>
          <p:cNvSpPr txBox="1"/>
          <p:nvPr/>
        </p:nvSpPr>
        <p:spPr>
          <a:xfrm>
            <a:off x="2413808" y="510183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極性を考慮</a:t>
            </a: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DA335974-BC9C-F948-AEAA-3B20068519A0}"/>
              </a:ext>
            </a:extLst>
          </p:cNvPr>
          <p:cNvGrpSpPr/>
          <p:nvPr/>
        </p:nvGrpSpPr>
        <p:grpSpPr>
          <a:xfrm>
            <a:off x="7426473" y="3848046"/>
            <a:ext cx="1800000" cy="360000"/>
            <a:chOff x="1440000" y="3600000"/>
            <a:chExt cx="1800000" cy="360000"/>
          </a:xfrm>
          <a:solidFill>
            <a:srgbClr val="FF0000"/>
          </a:solidFill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BD165F82-882F-AE44-9C39-FA5B6D423457}"/>
                </a:ext>
              </a:extLst>
            </p:cNvPr>
            <p:cNvSpPr/>
            <p:nvPr/>
          </p:nvSpPr>
          <p:spPr>
            <a:xfrm>
              <a:off x="144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D11D5152-7AC2-714A-B16E-5F496ECF4CC1}"/>
                </a:ext>
              </a:extLst>
            </p:cNvPr>
            <p:cNvSpPr/>
            <p:nvPr/>
          </p:nvSpPr>
          <p:spPr>
            <a:xfrm>
              <a:off x="180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F16E7EFB-D68F-C94A-9721-AE8578FD1237}"/>
                </a:ext>
              </a:extLst>
            </p:cNvPr>
            <p:cNvSpPr/>
            <p:nvPr/>
          </p:nvSpPr>
          <p:spPr>
            <a:xfrm>
              <a:off x="216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CBB7161A-31EB-014B-B2AD-962B85176331}"/>
                </a:ext>
              </a:extLst>
            </p:cNvPr>
            <p:cNvSpPr/>
            <p:nvPr/>
          </p:nvSpPr>
          <p:spPr>
            <a:xfrm>
              <a:off x="288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F5F3BED1-D340-8B4B-97C6-9F128C8AE2F3}"/>
                </a:ext>
              </a:extLst>
            </p:cNvPr>
            <p:cNvSpPr/>
            <p:nvPr/>
          </p:nvSpPr>
          <p:spPr>
            <a:xfrm>
              <a:off x="252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790BFDDF-9CBC-9C45-ABFA-A24D5654CBE5}"/>
              </a:ext>
            </a:extLst>
          </p:cNvPr>
          <p:cNvGrpSpPr/>
          <p:nvPr/>
        </p:nvGrpSpPr>
        <p:grpSpPr>
          <a:xfrm>
            <a:off x="5626473" y="3857872"/>
            <a:ext cx="1800000" cy="360000"/>
            <a:chOff x="1440000" y="3600000"/>
            <a:chExt cx="1800000" cy="360000"/>
          </a:xfrm>
          <a:noFill/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D668A956-365D-E942-9112-8C6B70DA731A}"/>
                </a:ext>
              </a:extLst>
            </p:cNvPr>
            <p:cNvSpPr/>
            <p:nvPr/>
          </p:nvSpPr>
          <p:spPr>
            <a:xfrm>
              <a:off x="144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B939FE21-9655-AA44-88C3-91409012BDA5}"/>
                </a:ext>
              </a:extLst>
            </p:cNvPr>
            <p:cNvSpPr/>
            <p:nvPr/>
          </p:nvSpPr>
          <p:spPr>
            <a:xfrm>
              <a:off x="180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7D88BC16-1100-6B4C-84E5-3F888242BDE7}"/>
                </a:ext>
              </a:extLst>
            </p:cNvPr>
            <p:cNvSpPr/>
            <p:nvPr/>
          </p:nvSpPr>
          <p:spPr>
            <a:xfrm>
              <a:off x="216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00703091-1D48-F140-970D-0A1822E3F099}"/>
                </a:ext>
              </a:extLst>
            </p:cNvPr>
            <p:cNvSpPr/>
            <p:nvPr/>
          </p:nvSpPr>
          <p:spPr>
            <a:xfrm>
              <a:off x="288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6AF2CAB1-DA14-4C46-82F4-6411B17049C4}"/>
                </a:ext>
              </a:extLst>
            </p:cNvPr>
            <p:cNvSpPr/>
            <p:nvPr/>
          </p:nvSpPr>
          <p:spPr>
            <a:xfrm>
              <a:off x="252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5" name="下矢印 94">
            <a:extLst>
              <a:ext uri="{FF2B5EF4-FFF2-40B4-BE49-F238E27FC236}">
                <a16:creationId xmlns:a16="http://schemas.microsoft.com/office/drawing/2014/main" id="{2BDBE188-10FF-DF4F-9A4F-D46706B6A8C2}"/>
              </a:ext>
            </a:extLst>
          </p:cNvPr>
          <p:cNvSpPr/>
          <p:nvPr/>
        </p:nvSpPr>
        <p:spPr>
          <a:xfrm rot="16200000">
            <a:off x="4047605" y="3597155"/>
            <a:ext cx="1701439" cy="80164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EF5114A1-2C4A-ED41-BDF5-64A016FBD582}"/>
              </a:ext>
            </a:extLst>
          </p:cNvPr>
          <p:cNvSpPr/>
          <p:nvPr/>
        </p:nvSpPr>
        <p:spPr>
          <a:xfrm>
            <a:off x="2247342" y="3143377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21095A99-D89C-C544-9DC5-9A92223159E9}"/>
              </a:ext>
            </a:extLst>
          </p:cNvPr>
          <p:cNvSpPr/>
          <p:nvPr/>
        </p:nvSpPr>
        <p:spPr>
          <a:xfrm>
            <a:off x="2607342" y="3143377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E7061B6D-505F-EA45-9F14-C7C808AA0AEF}"/>
              </a:ext>
            </a:extLst>
          </p:cNvPr>
          <p:cNvSpPr/>
          <p:nvPr/>
        </p:nvSpPr>
        <p:spPr>
          <a:xfrm>
            <a:off x="2967342" y="3143377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EFBD3553-748F-5343-A6CE-FAA165DCFC0F}"/>
              </a:ext>
            </a:extLst>
          </p:cNvPr>
          <p:cNvSpPr/>
          <p:nvPr/>
        </p:nvSpPr>
        <p:spPr>
          <a:xfrm>
            <a:off x="3687342" y="3143377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24955A76-DBDC-F542-9EAC-F4F6BEBDDA3C}"/>
              </a:ext>
            </a:extLst>
          </p:cNvPr>
          <p:cNvSpPr/>
          <p:nvPr/>
        </p:nvSpPr>
        <p:spPr>
          <a:xfrm>
            <a:off x="3327342" y="3143377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BE699E05-7D4D-0F45-901F-4E10888DD57E}"/>
              </a:ext>
            </a:extLst>
          </p:cNvPr>
          <p:cNvSpPr/>
          <p:nvPr/>
        </p:nvSpPr>
        <p:spPr>
          <a:xfrm>
            <a:off x="2247342" y="350337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114D76F1-46F0-584F-AE01-49F8EB06B240}"/>
              </a:ext>
            </a:extLst>
          </p:cNvPr>
          <p:cNvSpPr/>
          <p:nvPr/>
        </p:nvSpPr>
        <p:spPr>
          <a:xfrm>
            <a:off x="2607342" y="350337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832EB080-7627-7D40-BD9D-D4E7FACFABB8}"/>
              </a:ext>
            </a:extLst>
          </p:cNvPr>
          <p:cNvSpPr/>
          <p:nvPr/>
        </p:nvSpPr>
        <p:spPr>
          <a:xfrm>
            <a:off x="2967342" y="350337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F6D30E31-E786-AA44-9B01-B139116FC5AD}"/>
              </a:ext>
            </a:extLst>
          </p:cNvPr>
          <p:cNvSpPr/>
          <p:nvPr/>
        </p:nvSpPr>
        <p:spPr>
          <a:xfrm>
            <a:off x="3687342" y="350337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43773972-6A51-F94E-A28F-CDDEA4438A02}"/>
              </a:ext>
            </a:extLst>
          </p:cNvPr>
          <p:cNvSpPr/>
          <p:nvPr/>
        </p:nvSpPr>
        <p:spPr>
          <a:xfrm>
            <a:off x="3327342" y="350337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FB7F862A-A796-DF49-A379-BE02E3C5F8FC}"/>
              </a:ext>
            </a:extLst>
          </p:cNvPr>
          <p:cNvSpPr/>
          <p:nvPr/>
        </p:nvSpPr>
        <p:spPr>
          <a:xfrm>
            <a:off x="2247342" y="386337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6BB90E1-9803-E149-AD60-27C51892724A}"/>
              </a:ext>
            </a:extLst>
          </p:cNvPr>
          <p:cNvSpPr/>
          <p:nvPr/>
        </p:nvSpPr>
        <p:spPr>
          <a:xfrm>
            <a:off x="2607342" y="386337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940B0156-F5A1-BF41-B383-F13E8338DDAD}"/>
              </a:ext>
            </a:extLst>
          </p:cNvPr>
          <p:cNvSpPr/>
          <p:nvPr/>
        </p:nvSpPr>
        <p:spPr>
          <a:xfrm>
            <a:off x="2967342" y="386337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3D50ED79-B280-CE49-B3A4-F120C6BA20BD}"/>
              </a:ext>
            </a:extLst>
          </p:cNvPr>
          <p:cNvSpPr/>
          <p:nvPr/>
        </p:nvSpPr>
        <p:spPr>
          <a:xfrm>
            <a:off x="3687342" y="386337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9C48E0AF-E5D1-9241-BF84-2553F0FBB573}"/>
              </a:ext>
            </a:extLst>
          </p:cNvPr>
          <p:cNvSpPr/>
          <p:nvPr/>
        </p:nvSpPr>
        <p:spPr>
          <a:xfrm>
            <a:off x="3327342" y="386337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F898F572-6CC9-5F48-B162-2D5CE384D79A}"/>
              </a:ext>
            </a:extLst>
          </p:cNvPr>
          <p:cNvGrpSpPr/>
          <p:nvPr/>
        </p:nvGrpSpPr>
        <p:grpSpPr>
          <a:xfrm>
            <a:off x="2247342" y="4223377"/>
            <a:ext cx="1800000" cy="360000"/>
            <a:chOff x="2361646" y="4120153"/>
            <a:chExt cx="1800000" cy="360000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0ED996DC-E44A-3F41-98FB-AEF73A082CBF}"/>
                </a:ext>
              </a:extLst>
            </p:cNvPr>
            <p:cNvSpPr/>
            <p:nvPr/>
          </p:nvSpPr>
          <p:spPr>
            <a:xfrm>
              <a:off x="2361646" y="4120153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B0357895-70EB-7A4F-B245-BF3A13C8A190}"/>
                </a:ext>
              </a:extLst>
            </p:cNvPr>
            <p:cNvSpPr/>
            <p:nvPr/>
          </p:nvSpPr>
          <p:spPr>
            <a:xfrm>
              <a:off x="2721646" y="4120153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7C6FD1AD-2BB1-C647-8298-F1A294CC9EEF}"/>
                </a:ext>
              </a:extLst>
            </p:cNvPr>
            <p:cNvSpPr/>
            <p:nvPr/>
          </p:nvSpPr>
          <p:spPr>
            <a:xfrm>
              <a:off x="3081646" y="4120153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D649DA94-8A9C-DB41-B371-DDB271512735}"/>
                </a:ext>
              </a:extLst>
            </p:cNvPr>
            <p:cNvSpPr/>
            <p:nvPr/>
          </p:nvSpPr>
          <p:spPr>
            <a:xfrm>
              <a:off x="3801646" y="4120153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7D60A486-762E-D249-8CB0-998BA9CA2A7F}"/>
                </a:ext>
              </a:extLst>
            </p:cNvPr>
            <p:cNvSpPr/>
            <p:nvPr/>
          </p:nvSpPr>
          <p:spPr>
            <a:xfrm>
              <a:off x="3441646" y="4120153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B53F6B7B-B8AD-884D-B2F4-B807C4855582}"/>
              </a:ext>
            </a:extLst>
          </p:cNvPr>
          <p:cNvSpPr txBox="1"/>
          <p:nvPr/>
        </p:nvSpPr>
        <p:spPr>
          <a:xfrm>
            <a:off x="1571293" y="312480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今日</a:t>
            </a:r>
            <a:endParaRPr kumimoji="1" lang="ja-JP" altLang="en-US" sz="200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E807A40F-98C3-3548-9185-DACEFD4B05CB}"/>
              </a:ext>
            </a:extLst>
          </p:cNvPr>
          <p:cNvSpPr txBox="1"/>
          <p:nvPr/>
        </p:nvSpPr>
        <p:spPr>
          <a:xfrm>
            <a:off x="1780578" y="350337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は</a:t>
            </a:r>
            <a:endParaRPr kumimoji="1" lang="ja-JP" altLang="en-US" sz="200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93389996-2B8C-8C48-9F4F-790424D030C6}"/>
              </a:ext>
            </a:extLst>
          </p:cNvPr>
          <p:cNvSpPr txBox="1"/>
          <p:nvPr/>
        </p:nvSpPr>
        <p:spPr>
          <a:xfrm>
            <a:off x="1303523" y="385787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楽しい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3ECD656A-91D8-F948-A0D0-ED8929D39836}"/>
              </a:ext>
            </a:extLst>
          </p:cNvPr>
          <p:cNvSpPr txBox="1"/>
          <p:nvPr/>
        </p:nvSpPr>
        <p:spPr>
          <a:xfrm>
            <a:off x="1797393" y="422189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が</a:t>
            </a:r>
          </a:p>
        </p:txBody>
      </p: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F8E03978-FA93-4E45-9C15-69A0F4236D6F}"/>
              </a:ext>
            </a:extLst>
          </p:cNvPr>
          <p:cNvGrpSpPr/>
          <p:nvPr/>
        </p:nvGrpSpPr>
        <p:grpSpPr>
          <a:xfrm>
            <a:off x="2247342" y="4579297"/>
            <a:ext cx="1800000" cy="360000"/>
            <a:chOff x="2361646" y="4120153"/>
            <a:chExt cx="1800000" cy="360000"/>
          </a:xfrm>
          <a:solidFill>
            <a:srgbClr val="0070C0"/>
          </a:solidFill>
        </p:grpSpPr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E5C06FA8-683B-5843-BA96-CF7045367DF4}"/>
                </a:ext>
              </a:extLst>
            </p:cNvPr>
            <p:cNvSpPr/>
            <p:nvPr/>
          </p:nvSpPr>
          <p:spPr>
            <a:xfrm>
              <a:off x="2361646" y="412015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77AFF0E8-0F57-4042-8456-FAE1748B192A}"/>
                </a:ext>
              </a:extLst>
            </p:cNvPr>
            <p:cNvSpPr/>
            <p:nvPr/>
          </p:nvSpPr>
          <p:spPr>
            <a:xfrm>
              <a:off x="2721646" y="412015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B83EA122-5873-7E44-A2FA-095D42692FEA}"/>
                </a:ext>
              </a:extLst>
            </p:cNvPr>
            <p:cNvSpPr/>
            <p:nvPr/>
          </p:nvSpPr>
          <p:spPr>
            <a:xfrm>
              <a:off x="3081646" y="412015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4F81395A-5320-444F-B1C3-B6E59C0C778F}"/>
                </a:ext>
              </a:extLst>
            </p:cNvPr>
            <p:cNvSpPr/>
            <p:nvPr/>
          </p:nvSpPr>
          <p:spPr>
            <a:xfrm>
              <a:off x="3801646" y="412015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601F77CD-2C0C-0F49-911A-0212DB1B17AE}"/>
                </a:ext>
              </a:extLst>
            </p:cNvPr>
            <p:cNvSpPr/>
            <p:nvPr/>
          </p:nvSpPr>
          <p:spPr>
            <a:xfrm>
              <a:off x="3441646" y="412015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47006E7A-F42D-F440-922F-EDFFF11250C1}"/>
              </a:ext>
            </a:extLst>
          </p:cNvPr>
          <p:cNvSpPr txBox="1"/>
          <p:nvPr/>
        </p:nvSpPr>
        <p:spPr>
          <a:xfrm>
            <a:off x="1303524" y="462750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疲れる</a:t>
            </a:r>
            <a:endParaRPr kumimoji="1" lang="ja-JP" altLang="en-US" sz="200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3A4C034C-9CB5-D64E-8D5E-B81B41CC7E04}"/>
              </a:ext>
            </a:extLst>
          </p:cNvPr>
          <p:cNvSpPr txBox="1"/>
          <p:nvPr/>
        </p:nvSpPr>
        <p:spPr>
          <a:xfrm>
            <a:off x="7821366" y="3435301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positive</a:t>
            </a:r>
            <a:endParaRPr kumimoji="1" lang="ja-JP" altLang="en-US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E5F43182-F518-A94B-AE2D-A503FAE3B77D}"/>
              </a:ext>
            </a:extLst>
          </p:cNvPr>
          <p:cNvSpPr txBox="1"/>
          <p:nvPr/>
        </p:nvSpPr>
        <p:spPr>
          <a:xfrm>
            <a:off x="9659028" y="343530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negative</a:t>
            </a:r>
            <a:endParaRPr kumimoji="1" lang="ja-JP" altLang="en-US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EA6B9B6A-9073-CD4A-93D8-D10AD470B15F}"/>
              </a:ext>
            </a:extLst>
          </p:cNvPr>
          <p:cNvSpPr txBox="1"/>
          <p:nvPr/>
        </p:nvSpPr>
        <p:spPr>
          <a:xfrm>
            <a:off x="6110083" y="3435301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neutral</a:t>
            </a:r>
            <a:endParaRPr kumimoji="1" lang="ja-JP" altLang="en-US"/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685D6057-B3FE-C843-9A75-7A6D6F0B86DE}"/>
              </a:ext>
            </a:extLst>
          </p:cNvPr>
          <p:cNvSpPr txBox="1"/>
          <p:nvPr/>
        </p:nvSpPr>
        <p:spPr>
          <a:xfrm>
            <a:off x="3020330" y="5708849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感情に関係する単語が</a:t>
            </a:r>
            <a:r>
              <a:rPr lang="ja-JP" altLang="en-US" sz="2400"/>
              <a:t>埋もれないようにする</a:t>
            </a:r>
            <a:endParaRPr kumimoji="1" lang="en-US" altLang="ja-JP" sz="2400" dirty="0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CB39A4E7-D0C3-C447-BB5F-96D2E75AAFD1}"/>
              </a:ext>
            </a:extLst>
          </p:cNvPr>
          <p:cNvSpPr txBox="1"/>
          <p:nvPr/>
        </p:nvSpPr>
        <p:spPr>
          <a:xfrm>
            <a:off x="2307333" y="272852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単語分散表現</a:t>
            </a: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E6E43A0B-14B2-834B-BB66-45B1C66B6E57}"/>
              </a:ext>
            </a:extLst>
          </p:cNvPr>
          <p:cNvSpPr txBox="1"/>
          <p:nvPr/>
        </p:nvSpPr>
        <p:spPr>
          <a:xfrm>
            <a:off x="5299146" y="6282281"/>
            <a:ext cx="6761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参考</a:t>
            </a:r>
            <a:r>
              <a:rPr kumimoji="1" lang="en-US" altLang="ja-JP" sz="2000" dirty="0"/>
              <a:t>: TWE  </a:t>
            </a:r>
            <a:r>
              <a:rPr kumimoji="1" lang="en-US" altLang="ja-JP" dirty="0"/>
              <a:t>[Y Liu et al. 2015], </a:t>
            </a:r>
            <a:r>
              <a:rPr kumimoji="1" lang="en-US" altLang="ja-JP" sz="2000" dirty="0"/>
              <a:t>SCDV </a:t>
            </a:r>
            <a:r>
              <a:rPr kumimoji="1" lang="en-US" altLang="ja-JP" dirty="0"/>
              <a:t>[</a:t>
            </a:r>
            <a:r>
              <a:rPr lang="en" altLang="ja-JP" dirty="0"/>
              <a:t>D. </a:t>
            </a:r>
            <a:r>
              <a:rPr lang="en" altLang="ja-JP" dirty="0" err="1"/>
              <a:t>Mekala</a:t>
            </a:r>
            <a:r>
              <a:rPr lang="en" altLang="ja-JP" dirty="0"/>
              <a:t> et al. 2017]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762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0F72F503-489F-EB42-A332-D8C766AB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</a:t>
            </a:r>
            <a:r>
              <a:rPr lang="ja-JP" altLang="en-US"/>
              <a:t>  自然言語処理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43E2F1-2FAB-7948-AAA0-0B238283CEC2}"/>
              </a:ext>
            </a:extLst>
          </p:cNvPr>
          <p:cNvSpPr txBox="1"/>
          <p:nvPr/>
        </p:nvSpPr>
        <p:spPr>
          <a:xfrm>
            <a:off x="2581691" y="2026920"/>
            <a:ext cx="75584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4-1.</a:t>
            </a:r>
            <a:r>
              <a:rPr lang="ja-JP" altLang="en-US" sz="4000"/>
              <a:t> </a:t>
            </a:r>
            <a:r>
              <a:rPr lang="ja-JP" altLang="en-US" sz="4000" dirty="0"/>
              <a:t> </a:t>
            </a:r>
            <a:r>
              <a:rPr lang="ja-JP" altLang="en-US" sz="4000"/>
              <a:t>単語分散表現を用いる手法</a:t>
            </a:r>
            <a:endParaRPr lang="en-US" altLang="ja-JP" sz="4000" dirty="0"/>
          </a:p>
          <a:p>
            <a:r>
              <a:rPr lang="en-US" altLang="ja-JP" sz="4000" dirty="0">
                <a:solidFill>
                  <a:srgbClr val="FF0000"/>
                </a:solidFill>
              </a:rPr>
              <a:t>4-2.</a:t>
            </a:r>
            <a:r>
              <a:rPr lang="ja-JP" altLang="en-US" sz="4000">
                <a:solidFill>
                  <a:srgbClr val="FF0000"/>
                </a:solidFill>
              </a:rPr>
              <a:t>  文章分散表現を求める手法</a:t>
            </a:r>
            <a:endParaRPr lang="en-US" altLang="ja-JP" sz="4000" dirty="0">
              <a:solidFill>
                <a:srgbClr val="FF0000"/>
              </a:solidFill>
            </a:endParaRPr>
          </a:p>
          <a:p>
            <a:r>
              <a:rPr lang="en-US" altLang="ja-JP" sz="4000" dirty="0"/>
              <a:t>4-3.</a:t>
            </a:r>
            <a:r>
              <a:rPr lang="ja-JP" altLang="en-US" sz="4000"/>
              <a:t>  深層学習を用いる手法</a:t>
            </a:r>
            <a:endParaRPr lang="en-US" altLang="ja-JP" sz="4000" dirty="0"/>
          </a:p>
          <a:p>
            <a:r>
              <a:rPr lang="en-US" altLang="ja-JP" sz="4000" dirty="0"/>
              <a:t>4-4.</a:t>
            </a:r>
            <a:r>
              <a:rPr lang="ja-JP" altLang="en-US" sz="4000"/>
              <a:t>  実験</a:t>
            </a:r>
            <a:r>
              <a:rPr lang="en-US" altLang="ja-JP" sz="4000" dirty="0"/>
              <a:t>(</a:t>
            </a:r>
            <a:r>
              <a:rPr lang="ja-JP" altLang="en-US" sz="4000"/>
              <a:t>データの説明</a:t>
            </a:r>
            <a:r>
              <a:rPr lang="en-US" altLang="ja-JP" sz="4000" dirty="0"/>
              <a:t>)</a:t>
            </a:r>
          </a:p>
          <a:p>
            <a:r>
              <a:rPr lang="en-US" altLang="ja-JP" sz="4000" dirty="0"/>
              <a:t>4-5.</a:t>
            </a:r>
            <a:r>
              <a:rPr lang="ja-JP" altLang="en-US" sz="4000"/>
              <a:t>  実験結果</a:t>
            </a:r>
            <a:endParaRPr lang="en-US" altLang="ja-JP" sz="4000" dirty="0"/>
          </a:p>
          <a:p>
            <a:r>
              <a:rPr lang="en-US" altLang="ja-JP" sz="4000" dirty="0"/>
              <a:t>4-6.</a:t>
            </a:r>
            <a:r>
              <a:rPr lang="ja-JP" altLang="en-US" sz="4000"/>
              <a:t>  考察</a:t>
            </a:r>
            <a:endParaRPr kumimoji="1" lang="ja-JP" altLang="en-US" sz="4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434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CD9E7F-E766-A647-A1A1-A5008354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4-2.  </a:t>
            </a:r>
            <a:r>
              <a:rPr lang="ja-JP" altLang="en-US"/>
              <a:t>文章分散表現を直接求める手法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0E108C-2DA0-EB4E-9138-90A160F4E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216" y="18924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/>
              <a:t>□ </a:t>
            </a:r>
            <a:r>
              <a:rPr kumimoji="1" lang="en-US" altLang="ja-JP" dirty="0"/>
              <a:t>Doc2vec (PV-DM/PV-DBOW)</a:t>
            </a:r>
            <a:r>
              <a:rPr kumimoji="1" lang="en-US" altLang="ja-JP" sz="1800" dirty="0"/>
              <a:t> [Quoc </a:t>
            </a:r>
            <a:r>
              <a:rPr kumimoji="1" lang="en-US" altLang="ja-JP" sz="1800" dirty="0" err="1"/>
              <a:t>V.Le</a:t>
            </a:r>
            <a:r>
              <a:rPr kumimoji="1" lang="en-US" altLang="ja-JP" sz="1800" dirty="0"/>
              <a:t> 2014]</a:t>
            </a:r>
            <a:endParaRPr kumimoji="1" lang="ja-JP" altLang="en-US" sz="180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E454D5D-6EDC-AA49-8E57-53904A6E7391}"/>
              </a:ext>
            </a:extLst>
          </p:cNvPr>
          <p:cNvSpPr txBox="1"/>
          <p:nvPr/>
        </p:nvSpPr>
        <p:spPr>
          <a:xfrm>
            <a:off x="1785941" y="2544088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</a:t>
            </a:r>
            <a:endParaRPr kumimoji="1" lang="ja-JP" altLang="en-US"/>
          </a:p>
        </p:txBody>
      </p:sp>
      <p:grpSp>
        <p:nvGrpSpPr>
          <p:cNvPr id="231" name="グループ化 230">
            <a:extLst>
              <a:ext uri="{FF2B5EF4-FFF2-40B4-BE49-F238E27FC236}">
                <a16:creationId xmlns:a16="http://schemas.microsoft.com/office/drawing/2014/main" id="{3717CCC6-2461-1C4B-914D-F5B72DD99A6F}"/>
              </a:ext>
            </a:extLst>
          </p:cNvPr>
          <p:cNvGrpSpPr/>
          <p:nvPr/>
        </p:nvGrpSpPr>
        <p:grpSpPr>
          <a:xfrm>
            <a:off x="8767900" y="1916301"/>
            <a:ext cx="2457724" cy="771822"/>
            <a:chOff x="8723829" y="2578005"/>
            <a:chExt cx="2457724" cy="771822"/>
          </a:xfrm>
        </p:grpSpPr>
        <p:sp>
          <p:nvSpPr>
            <p:cNvPr id="222" name="テキスト ボックス 221">
              <a:extLst>
                <a:ext uri="{FF2B5EF4-FFF2-40B4-BE49-F238E27FC236}">
                  <a16:creationId xmlns:a16="http://schemas.microsoft.com/office/drawing/2014/main" id="{4B6ECF2A-28E1-2540-8A7A-6C39479FA843}"/>
                </a:ext>
              </a:extLst>
            </p:cNvPr>
            <p:cNvSpPr txBox="1"/>
            <p:nvPr/>
          </p:nvSpPr>
          <p:spPr>
            <a:xfrm>
              <a:off x="8723829" y="2578005"/>
              <a:ext cx="24577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/>
                <a:t>私</a:t>
              </a:r>
              <a:r>
                <a:rPr lang="en-US" altLang="ja-JP" sz="2000" dirty="0"/>
                <a:t> </a:t>
              </a:r>
              <a:r>
                <a:rPr lang="ja-JP" altLang="en-US" sz="2000"/>
                <a:t>は</a:t>
              </a:r>
              <a:r>
                <a:rPr lang="en-US" altLang="ja-JP" sz="2000" dirty="0"/>
                <a:t> </a:t>
              </a:r>
              <a:r>
                <a:rPr lang="ja-JP" altLang="en-US" sz="2000"/>
                <a:t>とても</a:t>
              </a:r>
              <a:r>
                <a:rPr lang="en-US" altLang="ja-JP" sz="2000" dirty="0"/>
                <a:t> </a:t>
              </a:r>
              <a:r>
                <a:rPr lang="ja-JP" altLang="en-US" sz="2000">
                  <a:highlight>
                    <a:srgbClr val="000000"/>
                  </a:highlight>
                </a:rPr>
                <a:t>嬉しい</a:t>
              </a:r>
              <a:endParaRPr kumimoji="1" lang="ja-JP" altLang="en-US" sz="2000"/>
            </a:p>
          </p:txBody>
        </p:sp>
        <p:sp>
          <p:nvSpPr>
            <p:cNvPr id="223" name="曲折矢印 222">
              <a:extLst>
                <a:ext uri="{FF2B5EF4-FFF2-40B4-BE49-F238E27FC236}">
                  <a16:creationId xmlns:a16="http://schemas.microsoft.com/office/drawing/2014/main" id="{F4325FE1-402C-E643-A0EC-6BEF59A9F5C1}"/>
                </a:ext>
              </a:extLst>
            </p:cNvPr>
            <p:cNvSpPr/>
            <p:nvPr/>
          </p:nvSpPr>
          <p:spPr>
            <a:xfrm rot="7937169" flipH="1">
              <a:off x="10055233" y="2869729"/>
              <a:ext cx="473553" cy="486643"/>
            </a:xfrm>
            <a:prstGeom prst="ben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8" name="グループ化 237">
            <a:extLst>
              <a:ext uri="{FF2B5EF4-FFF2-40B4-BE49-F238E27FC236}">
                <a16:creationId xmlns:a16="http://schemas.microsoft.com/office/drawing/2014/main" id="{21DC0409-465C-7246-A25C-E2192DCA8979}"/>
              </a:ext>
            </a:extLst>
          </p:cNvPr>
          <p:cNvGrpSpPr/>
          <p:nvPr/>
        </p:nvGrpSpPr>
        <p:grpSpPr>
          <a:xfrm>
            <a:off x="1378592" y="2876367"/>
            <a:ext cx="10570788" cy="3700538"/>
            <a:chOff x="980385" y="2884033"/>
            <a:chExt cx="10570788" cy="3700538"/>
          </a:xfrm>
        </p:grpSpPr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7D4DAE0B-E348-1042-9DE9-B24C0FE4BF41}"/>
                </a:ext>
              </a:extLst>
            </p:cNvPr>
            <p:cNvGrpSpPr/>
            <p:nvPr/>
          </p:nvGrpSpPr>
          <p:grpSpPr>
            <a:xfrm rot="16200000">
              <a:off x="3523772" y="5557597"/>
              <a:ext cx="368036" cy="1451206"/>
              <a:chOff x="963839" y="3921125"/>
              <a:chExt cx="368036" cy="1451206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CFC023D3-2D82-564B-8D98-3B2D9CBF74E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1875" y="392112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DD0D4DAF-7C14-8D4F-8B68-7B0240EDCCC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1875" y="428112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正方形/長方形 99">
                <a:extLst>
                  <a:ext uri="{FF2B5EF4-FFF2-40B4-BE49-F238E27FC236}">
                    <a16:creationId xmlns:a16="http://schemas.microsoft.com/office/drawing/2014/main" id="{DDA85A47-3AF0-8646-89A3-0745EDC229B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1875" y="4641125"/>
                <a:ext cx="360000" cy="3600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F68A044B-12A3-874D-9EDB-344DA7849AF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63839" y="5012331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4FD452A1-F9E4-3D45-8841-FF811409E2F9}"/>
                </a:ext>
              </a:extLst>
            </p:cNvPr>
            <p:cNvGrpSpPr/>
            <p:nvPr/>
          </p:nvGrpSpPr>
          <p:grpSpPr>
            <a:xfrm>
              <a:off x="3015656" y="2988102"/>
              <a:ext cx="366597" cy="1798803"/>
              <a:chOff x="971875" y="3921125"/>
              <a:chExt cx="366597" cy="1798803"/>
            </a:xfrm>
          </p:grpSpPr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B6768333-385F-8F40-B563-C20CBACA903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1875" y="3921125"/>
                <a:ext cx="360000" cy="36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569B00B6-233F-6041-AC13-0F11A3F1766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1875" y="428112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2996487C-3588-0B4B-8C12-8446E86FBF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1875" y="464112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0C189BF7-C986-A84E-A846-4DFF312C0F7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1875" y="500112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239D5996-46D1-8644-A06F-2209DAE1482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8472" y="5359928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4" name="グループ化 103">
              <a:extLst>
                <a:ext uri="{FF2B5EF4-FFF2-40B4-BE49-F238E27FC236}">
                  <a16:creationId xmlns:a16="http://schemas.microsoft.com/office/drawing/2014/main" id="{B972C3D8-D4B2-9F4E-A8B1-F447C3B9BE9D}"/>
                </a:ext>
              </a:extLst>
            </p:cNvPr>
            <p:cNvGrpSpPr/>
            <p:nvPr/>
          </p:nvGrpSpPr>
          <p:grpSpPr>
            <a:xfrm>
              <a:off x="3168056" y="3140502"/>
              <a:ext cx="366597" cy="1798803"/>
              <a:chOff x="971875" y="3921125"/>
              <a:chExt cx="366597" cy="1798803"/>
            </a:xfrm>
          </p:grpSpPr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18874FEC-6274-C146-B02A-A6E5DCB629A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1875" y="392112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正方形/長方形 105">
                <a:extLst>
                  <a:ext uri="{FF2B5EF4-FFF2-40B4-BE49-F238E27FC236}">
                    <a16:creationId xmlns:a16="http://schemas.microsoft.com/office/drawing/2014/main" id="{A28F587F-BB56-E846-AF5E-CD1A9ED760D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1875" y="428112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2EB93A41-A1CC-9D44-A59A-81403C9F982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1875" y="464112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5A2FE9F3-E85F-A542-A890-528956E113C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1875" y="5001125"/>
                <a:ext cx="360000" cy="36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092E5BA6-EF3E-5749-86BE-B3DF5C6DBEA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8472" y="5359928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0" name="グループ化 109">
              <a:extLst>
                <a:ext uri="{FF2B5EF4-FFF2-40B4-BE49-F238E27FC236}">
                  <a16:creationId xmlns:a16="http://schemas.microsoft.com/office/drawing/2014/main" id="{4DFC9FA0-6D55-9547-832F-B4803EBCBD1E}"/>
                </a:ext>
              </a:extLst>
            </p:cNvPr>
            <p:cNvGrpSpPr/>
            <p:nvPr/>
          </p:nvGrpSpPr>
          <p:grpSpPr>
            <a:xfrm>
              <a:off x="3320456" y="3292902"/>
              <a:ext cx="365026" cy="1798803"/>
              <a:chOff x="971875" y="3921125"/>
              <a:chExt cx="365026" cy="1798803"/>
            </a:xfrm>
          </p:grpSpPr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68FF1280-95EB-AB4A-8E95-BB0A180046A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1875" y="392112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69C6FA1C-5EF5-A046-B152-0557B653BCB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1875" y="4281125"/>
                <a:ext cx="360000" cy="36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正方形/長方形 112">
                <a:extLst>
                  <a:ext uri="{FF2B5EF4-FFF2-40B4-BE49-F238E27FC236}">
                    <a16:creationId xmlns:a16="http://schemas.microsoft.com/office/drawing/2014/main" id="{A3B440B9-34A9-3849-8D1E-0D63661EB0A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1875" y="464112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269FA453-1155-754A-A7B4-16D51A9A330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1875" y="500112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正方形/長方形 114">
                <a:extLst>
                  <a:ext uri="{FF2B5EF4-FFF2-40B4-BE49-F238E27FC236}">
                    <a16:creationId xmlns:a16="http://schemas.microsoft.com/office/drawing/2014/main" id="{8E1BFD10-71A7-4949-A54C-B2C6B0D1B00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6901" y="5359928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D56DBEF3-1690-A549-96A8-6CA83D81DFB1}"/>
                </a:ext>
              </a:extLst>
            </p:cNvPr>
            <p:cNvSpPr txBox="1"/>
            <p:nvPr/>
          </p:nvSpPr>
          <p:spPr>
            <a:xfrm>
              <a:off x="980385" y="4856445"/>
              <a:ext cx="15247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/>
                <a:t>単語</a:t>
              </a:r>
              <a:r>
                <a:rPr lang="en-US" altLang="ja-JP" dirty="0"/>
                <a:t>One-hot</a:t>
              </a:r>
            </a:p>
            <a:p>
              <a:pPr algn="ctr"/>
              <a:r>
                <a:rPr kumimoji="1" lang="ja-JP" altLang="en-US"/>
                <a:t>ベクトル</a:t>
              </a:r>
              <a:endParaRPr kumimoji="1" lang="en-US" altLang="ja-JP" dirty="0"/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C288224-B5E6-4D4C-91CF-D8E5587B29C6}"/>
                </a:ext>
              </a:extLst>
            </p:cNvPr>
            <p:cNvSpPr txBox="1"/>
            <p:nvPr/>
          </p:nvSpPr>
          <p:spPr>
            <a:xfrm>
              <a:off x="1039043" y="5909950"/>
              <a:ext cx="15247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/>
                <a:t>文章</a:t>
              </a:r>
              <a:r>
                <a:rPr lang="en-US" altLang="ja-JP" dirty="0"/>
                <a:t>One-hot</a:t>
              </a:r>
            </a:p>
            <a:p>
              <a:pPr algn="ctr"/>
              <a:r>
                <a:rPr lang="ja-JP" altLang="en-US"/>
                <a:t>ベクトル</a:t>
              </a:r>
              <a:endParaRPr kumimoji="1" lang="ja-JP" altLang="en-US"/>
            </a:p>
          </p:txBody>
        </p: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0201AB68-91FA-4B49-9279-5DCD6ECED096}"/>
                </a:ext>
              </a:extLst>
            </p:cNvPr>
            <p:cNvCxnSpPr>
              <a:cxnSpLocks/>
            </p:cNvCxnSpPr>
            <p:nvPr/>
          </p:nvCxnSpPr>
          <p:spPr>
            <a:xfrm>
              <a:off x="3687053" y="3310807"/>
              <a:ext cx="2255970" cy="4378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600D1542-47B2-784C-88B2-05EF4185BE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5139" y="4854090"/>
              <a:ext cx="2267884" cy="2339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C832550A-0748-DF4D-AA58-A787CE89C4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1132" y="3789737"/>
              <a:ext cx="2981891" cy="23322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4AFC1A2D-238B-1046-8BD9-F03E14966D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1405" y="4833957"/>
              <a:ext cx="1511618" cy="12732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E6499E0F-1D3F-A74C-AB93-664FFFB8F5D9}"/>
                </a:ext>
              </a:extLst>
            </p:cNvPr>
            <p:cNvGrpSpPr/>
            <p:nvPr/>
          </p:nvGrpSpPr>
          <p:grpSpPr>
            <a:xfrm>
              <a:off x="5943023" y="3753956"/>
              <a:ext cx="360000" cy="1080000"/>
              <a:chOff x="971875" y="3921125"/>
              <a:chExt cx="360000" cy="1080000"/>
            </a:xfrm>
          </p:grpSpPr>
          <p:sp>
            <p:nvSpPr>
              <p:cNvPr id="151" name="正方形/長方形 150">
                <a:extLst>
                  <a:ext uri="{FF2B5EF4-FFF2-40B4-BE49-F238E27FC236}">
                    <a16:creationId xmlns:a16="http://schemas.microsoft.com/office/drawing/2014/main" id="{4095975D-5106-F34C-A833-ACCB43F9AC5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1875" y="392112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" name="正方形/長方形 151">
                <a:extLst>
                  <a:ext uri="{FF2B5EF4-FFF2-40B4-BE49-F238E27FC236}">
                    <a16:creationId xmlns:a16="http://schemas.microsoft.com/office/drawing/2014/main" id="{7AE9B791-FDC3-D045-B7CA-66D8C73EFFD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1875" y="428112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正方形/長方形 152">
                <a:extLst>
                  <a:ext uri="{FF2B5EF4-FFF2-40B4-BE49-F238E27FC236}">
                    <a16:creationId xmlns:a16="http://schemas.microsoft.com/office/drawing/2014/main" id="{077565DB-ABA1-2E4B-AFCB-CD4A9ADB262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1875" y="464112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72" name="図 171">
              <a:extLst>
                <a:ext uri="{FF2B5EF4-FFF2-40B4-BE49-F238E27FC236}">
                  <a16:creationId xmlns:a16="http://schemas.microsoft.com/office/drawing/2014/main" id="{14B640BB-F358-144F-B463-3D51AAF7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5734" y="5209769"/>
              <a:ext cx="1016000" cy="584200"/>
            </a:xfrm>
            <a:prstGeom prst="rect">
              <a:avLst/>
            </a:prstGeom>
            <a:ln w="50800">
              <a:solidFill>
                <a:srgbClr val="0070C0"/>
              </a:solidFill>
            </a:ln>
          </p:spPr>
        </p:pic>
        <p:pic>
          <p:nvPicPr>
            <p:cNvPr id="174" name="図 173">
              <a:extLst>
                <a:ext uri="{FF2B5EF4-FFF2-40B4-BE49-F238E27FC236}">
                  <a16:creationId xmlns:a16="http://schemas.microsoft.com/office/drawing/2014/main" id="{9ABF2B72-7C25-2543-A432-D7AA39AE5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1007" y="3935289"/>
              <a:ext cx="1003300" cy="558800"/>
            </a:xfrm>
            <a:prstGeom prst="rect">
              <a:avLst/>
            </a:prstGeom>
          </p:spPr>
        </p:pic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E9F755A8-B226-C848-A28C-1C0517F6A312}"/>
                </a:ext>
              </a:extLst>
            </p:cNvPr>
            <p:cNvSpPr txBox="1"/>
            <p:nvPr/>
          </p:nvSpPr>
          <p:spPr>
            <a:xfrm>
              <a:off x="3694861" y="3985861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V</a:t>
              </a:r>
              <a:endParaRPr kumimoji="1" lang="ja-JP" altLang="en-US"/>
            </a:p>
          </p:txBody>
        </p:sp>
        <p:sp>
          <p:nvSpPr>
            <p:cNvPr id="176" name="テキスト ボックス 175">
              <a:extLst>
                <a:ext uri="{FF2B5EF4-FFF2-40B4-BE49-F238E27FC236}">
                  <a16:creationId xmlns:a16="http://schemas.microsoft.com/office/drawing/2014/main" id="{70AACCC6-B651-C241-B3D5-007B3C330079}"/>
                </a:ext>
              </a:extLst>
            </p:cNvPr>
            <p:cNvSpPr txBox="1"/>
            <p:nvPr/>
          </p:nvSpPr>
          <p:spPr>
            <a:xfrm>
              <a:off x="3341448" y="51251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/>
            </a:p>
          </p:txBody>
        </p:sp>
        <p:sp>
          <p:nvSpPr>
            <p:cNvPr id="177" name="テキスト ボックス 176">
              <a:extLst>
                <a:ext uri="{FF2B5EF4-FFF2-40B4-BE49-F238E27FC236}">
                  <a16:creationId xmlns:a16="http://schemas.microsoft.com/office/drawing/2014/main" id="{A8DE92D8-E286-804F-92F6-0EA8C6769CBA}"/>
                </a:ext>
              </a:extLst>
            </p:cNvPr>
            <p:cNvSpPr txBox="1"/>
            <p:nvPr/>
          </p:nvSpPr>
          <p:spPr>
            <a:xfrm>
              <a:off x="3551497" y="5810273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D</a:t>
              </a:r>
              <a:endParaRPr kumimoji="1" lang="ja-JP" altLang="en-US"/>
            </a:p>
          </p:txBody>
        </p:sp>
        <p:sp>
          <p:nvSpPr>
            <p:cNvPr id="179" name="テキスト ボックス 178">
              <a:extLst>
                <a:ext uri="{FF2B5EF4-FFF2-40B4-BE49-F238E27FC236}">
                  <a16:creationId xmlns:a16="http://schemas.microsoft.com/office/drawing/2014/main" id="{3567C784-BFC2-9D41-AD09-08E5432EB659}"/>
                </a:ext>
              </a:extLst>
            </p:cNvPr>
            <p:cNvSpPr txBox="1"/>
            <p:nvPr/>
          </p:nvSpPr>
          <p:spPr>
            <a:xfrm>
              <a:off x="6297768" y="4170527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K</a:t>
              </a:r>
              <a:endParaRPr kumimoji="1" lang="ja-JP" altLang="en-US"/>
            </a:p>
          </p:txBody>
        </p:sp>
        <p:sp>
          <p:nvSpPr>
            <p:cNvPr id="182" name="テキスト ボックス 181">
              <a:extLst>
                <a:ext uri="{FF2B5EF4-FFF2-40B4-BE49-F238E27FC236}">
                  <a16:creationId xmlns:a16="http://schemas.microsoft.com/office/drawing/2014/main" id="{BCCB3521-7B93-6942-9A36-ABCD60E49772}"/>
                </a:ext>
              </a:extLst>
            </p:cNvPr>
            <p:cNvSpPr txBox="1"/>
            <p:nvPr/>
          </p:nvSpPr>
          <p:spPr>
            <a:xfrm>
              <a:off x="5632576" y="4915589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Average</a:t>
              </a:r>
              <a:endParaRPr kumimoji="1" lang="ja-JP" altLang="en-US"/>
            </a:p>
          </p:txBody>
        </p:sp>
        <p:grpSp>
          <p:nvGrpSpPr>
            <p:cNvPr id="195" name="グループ化 194">
              <a:extLst>
                <a:ext uri="{FF2B5EF4-FFF2-40B4-BE49-F238E27FC236}">
                  <a16:creationId xmlns:a16="http://schemas.microsoft.com/office/drawing/2014/main" id="{C7B25066-41C0-EF49-88CB-5FA252ADDF80}"/>
                </a:ext>
              </a:extLst>
            </p:cNvPr>
            <p:cNvGrpSpPr/>
            <p:nvPr/>
          </p:nvGrpSpPr>
          <p:grpSpPr>
            <a:xfrm>
              <a:off x="7823275" y="3325130"/>
              <a:ext cx="360000" cy="1800000"/>
              <a:chOff x="971875" y="3921125"/>
              <a:chExt cx="360000" cy="1800000"/>
            </a:xfrm>
          </p:grpSpPr>
          <p:sp>
            <p:nvSpPr>
              <p:cNvPr id="196" name="正方形/長方形 195">
                <a:extLst>
                  <a:ext uri="{FF2B5EF4-FFF2-40B4-BE49-F238E27FC236}">
                    <a16:creationId xmlns:a16="http://schemas.microsoft.com/office/drawing/2014/main" id="{C317C681-A567-4F48-AF2F-43BBD0AB630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1875" y="3921125"/>
                <a:ext cx="360000" cy="360000"/>
              </a:xfrm>
              <a:prstGeom prst="rect">
                <a:avLst/>
              </a:prstGeom>
              <a:solidFill>
                <a:srgbClr val="FF0000">
                  <a:alpha val="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" name="正方形/長方形 196">
                <a:extLst>
                  <a:ext uri="{FF2B5EF4-FFF2-40B4-BE49-F238E27FC236}">
                    <a16:creationId xmlns:a16="http://schemas.microsoft.com/office/drawing/2014/main" id="{89028FBC-24A0-4F4B-8487-E60C3355761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1875" y="4281125"/>
                <a:ext cx="360000" cy="360000"/>
              </a:xfrm>
              <a:prstGeom prst="rect">
                <a:avLst/>
              </a:prstGeom>
              <a:solidFill>
                <a:srgbClr val="FF0000">
                  <a:alpha val="3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81F54C79-6D6B-ED48-876E-855FCF3F9BC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1875" y="4641125"/>
                <a:ext cx="360000" cy="3600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08D7B847-E928-9A41-829B-62E200E43FA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1875" y="5001125"/>
                <a:ext cx="360000" cy="360000"/>
              </a:xfrm>
              <a:prstGeom prst="rect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C09CFEC1-ABDD-0C48-84F1-7D99B993BB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1875" y="5361125"/>
                <a:ext cx="360000" cy="36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03" name="直線コネクタ 202">
              <a:extLst>
                <a:ext uri="{FF2B5EF4-FFF2-40B4-BE49-F238E27FC236}">
                  <a16:creationId xmlns:a16="http://schemas.microsoft.com/office/drawing/2014/main" id="{DAF4F23B-F449-DC40-9FC8-1CE430478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7768" y="3372494"/>
              <a:ext cx="1525507" cy="4128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コネクタ 205">
              <a:extLst>
                <a:ext uri="{FF2B5EF4-FFF2-40B4-BE49-F238E27FC236}">
                  <a16:creationId xmlns:a16="http://schemas.microsoft.com/office/drawing/2014/main" id="{7CCE2E4B-20E4-F24A-B2F9-74AE2DECEF2D}"/>
                </a:ext>
              </a:extLst>
            </p:cNvPr>
            <p:cNvCxnSpPr>
              <a:cxnSpLocks/>
            </p:cNvCxnSpPr>
            <p:nvPr/>
          </p:nvCxnSpPr>
          <p:spPr>
            <a:xfrm>
              <a:off x="6297768" y="4833956"/>
              <a:ext cx="1521672" cy="2911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テキスト ボックス 209">
              <a:extLst>
                <a:ext uri="{FF2B5EF4-FFF2-40B4-BE49-F238E27FC236}">
                  <a16:creationId xmlns:a16="http://schemas.microsoft.com/office/drawing/2014/main" id="{68310ADE-409C-DC48-B5F4-7ACFEFDAD388}"/>
                </a:ext>
              </a:extLst>
            </p:cNvPr>
            <p:cNvSpPr txBox="1"/>
            <p:nvPr/>
          </p:nvSpPr>
          <p:spPr>
            <a:xfrm>
              <a:off x="8264589" y="4069417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V</a:t>
              </a:r>
              <a:endParaRPr kumimoji="1" lang="ja-JP" altLang="en-US"/>
            </a:p>
          </p:txBody>
        </p:sp>
        <p:pic>
          <p:nvPicPr>
            <p:cNvPr id="212" name="図 211">
              <a:extLst>
                <a:ext uri="{FF2B5EF4-FFF2-40B4-BE49-F238E27FC236}">
                  <a16:creationId xmlns:a16="http://schemas.microsoft.com/office/drawing/2014/main" id="{876A8EFF-DEFA-8246-9830-7D1CF281A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33365" y="4020906"/>
              <a:ext cx="1054100" cy="546100"/>
            </a:xfrm>
            <a:prstGeom prst="rect">
              <a:avLst/>
            </a:prstGeom>
          </p:spPr>
        </p:pic>
        <p:sp>
          <p:nvSpPr>
            <p:cNvPr id="214" name="テキスト ボックス 213">
              <a:extLst>
                <a:ext uri="{FF2B5EF4-FFF2-40B4-BE49-F238E27FC236}">
                  <a16:creationId xmlns:a16="http://schemas.microsoft.com/office/drawing/2014/main" id="{65555E23-0565-C943-9D86-9BC8AE901D12}"/>
                </a:ext>
              </a:extLst>
            </p:cNvPr>
            <p:cNvSpPr txBox="1"/>
            <p:nvPr/>
          </p:nvSpPr>
          <p:spPr>
            <a:xfrm>
              <a:off x="4778006" y="5833005"/>
              <a:ext cx="1723549" cy="400110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/>
                <a:t>文章分散表現</a:t>
              </a:r>
            </a:p>
          </p:txBody>
        </p:sp>
        <p:sp>
          <p:nvSpPr>
            <p:cNvPr id="216" name="テキスト ボックス 215">
              <a:extLst>
                <a:ext uri="{FF2B5EF4-FFF2-40B4-BE49-F238E27FC236}">
                  <a16:creationId xmlns:a16="http://schemas.microsoft.com/office/drawing/2014/main" id="{27DBA59E-2EDC-6044-BFAF-6400D77140B8}"/>
                </a:ext>
              </a:extLst>
            </p:cNvPr>
            <p:cNvSpPr txBox="1"/>
            <p:nvPr/>
          </p:nvSpPr>
          <p:spPr>
            <a:xfrm>
              <a:off x="2581399" y="300892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私</a:t>
              </a:r>
            </a:p>
          </p:txBody>
        </p:sp>
        <p:sp>
          <p:nvSpPr>
            <p:cNvPr id="217" name="テキスト ボックス 216">
              <a:extLst>
                <a:ext uri="{FF2B5EF4-FFF2-40B4-BE49-F238E27FC236}">
                  <a16:creationId xmlns:a16="http://schemas.microsoft.com/office/drawing/2014/main" id="{297B25BA-51E2-5A4A-A700-176919188457}"/>
                </a:ext>
              </a:extLst>
            </p:cNvPr>
            <p:cNvSpPr txBox="1"/>
            <p:nvPr/>
          </p:nvSpPr>
          <p:spPr>
            <a:xfrm>
              <a:off x="2083969" y="443874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嬉しい</a:t>
              </a:r>
            </a:p>
          </p:txBody>
        </p:sp>
        <p:sp>
          <p:nvSpPr>
            <p:cNvPr id="218" name="テキスト ボックス 217">
              <a:extLst>
                <a:ext uri="{FF2B5EF4-FFF2-40B4-BE49-F238E27FC236}">
                  <a16:creationId xmlns:a16="http://schemas.microsoft.com/office/drawing/2014/main" id="{80B5A252-00F0-2C48-A610-C39B2A91EF4D}"/>
                </a:ext>
              </a:extLst>
            </p:cNvPr>
            <p:cNvSpPr txBox="1"/>
            <p:nvPr/>
          </p:nvSpPr>
          <p:spPr>
            <a:xfrm>
              <a:off x="2545227" y="40807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は</a:t>
              </a:r>
              <a:endParaRPr kumimoji="1" lang="ja-JP" altLang="en-US"/>
            </a:p>
          </p:txBody>
        </p:sp>
        <p:sp>
          <p:nvSpPr>
            <p:cNvPr id="219" name="テキスト ボックス 218">
              <a:extLst>
                <a:ext uri="{FF2B5EF4-FFF2-40B4-BE49-F238E27FC236}">
                  <a16:creationId xmlns:a16="http://schemas.microsoft.com/office/drawing/2014/main" id="{F91DF41A-C0CF-3F46-8AC0-3991CFE774BE}"/>
                </a:ext>
              </a:extLst>
            </p:cNvPr>
            <p:cNvSpPr txBox="1"/>
            <p:nvPr/>
          </p:nvSpPr>
          <p:spPr>
            <a:xfrm>
              <a:off x="7645937" y="5876685"/>
              <a:ext cx="3905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V :</a:t>
              </a:r>
              <a:r>
                <a:rPr kumimoji="1" lang="ja-JP" altLang="en-US" sz="2000"/>
                <a:t> 全ての文章に出現する単語数</a:t>
              </a:r>
              <a:endParaRPr lang="en-US" altLang="ja-JP" sz="2000" dirty="0"/>
            </a:p>
            <a:p>
              <a:r>
                <a:rPr kumimoji="1" lang="en-US" altLang="ja-JP" sz="2000" dirty="0"/>
                <a:t>D : </a:t>
              </a:r>
              <a:r>
                <a:rPr kumimoji="1" lang="ja-JP" altLang="en-US" sz="2000"/>
                <a:t>文章数</a:t>
              </a:r>
            </a:p>
          </p:txBody>
        </p:sp>
        <p:sp>
          <p:nvSpPr>
            <p:cNvPr id="220" name="テキスト ボックス 219">
              <a:extLst>
                <a:ext uri="{FF2B5EF4-FFF2-40B4-BE49-F238E27FC236}">
                  <a16:creationId xmlns:a16="http://schemas.microsoft.com/office/drawing/2014/main" id="{5F89034B-003A-244E-9779-430C0972EF24}"/>
                </a:ext>
              </a:extLst>
            </p:cNvPr>
            <p:cNvSpPr txBox="1"/>
            <p:nvPr/>
          </p:nvSpPr>
          <p:spPr>
            <a:xfrm>
              <a:off x="2137205" y="337103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とても</a:t>
              </a:r>
              <a:endParaRPr kumimoji="1" lang="ja-JP" altLang="en-US"/>
            </a:p>
          </p:txBody>
        </p:sp>
        <p:sp>
          <p:nvSpPr>
            <p:cNvPr id="221" name="テキスト ボックス 220">
              <a:extLst>
                <a:ext uri="{FF2B5EF4-FFF2-40B4-BE49-F238E27FC236}">
                  <a16:creationId xmlns:a16="http://schemas.microsoft.com/office/drawing/2014/main" id="{AD341332-94CF-0E48-82A8-0D470F7E2917}"/>
                </a:ext>
              </a:extLst>
            </p:cNvPr>
            <p:cNvSpPr txBox="1"/>
            <p:nvPr/>
          </p:nvSpPr>
          <p:spPr>
            <a:xfrm>
              <a:off x="2120588" y="371342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すごい</a:t>
              </a:r>
            </a:p>
          </p:txBody>
        </p: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7E7FBD37-CA05-3F45-B296-EE00C17243EC}"/>
                </a:ext>
              </a:extLst>
            </p:cNvPr>
            <p:cNvGrpSpPr/>
            <p:nvPr/>
          </p:nvGrpSpPr>
          <p:grpSpPr>
            <a:xfrm>
              <a:off x="8721392" y="3343262"/>
              <a:ext cx="877163" cy="1836349"/>
              <a:chOff x="8721392" y="3343262"/>
              <a:chExt cx="877163" cy="1836349"/>
            </a:xfrm>
          </p:grpSpPr>
          <p:sp>
            <p:nvSpPr>
              <p:cNvPr id="225" name="テキスト ボックス 224">
                <a:extLst>
                  <a:ext uri="{FF2B5EF4-FFF2-40B4-BE49-F238E27FC236}">
                    <a16:creationId xmlns:a16="http://schemas.microsoft.com/office/drawing/2014/main" id="{2143CCB6-C6C9-F845-9974-8EAA7ACD1C82}"/>
                  </a:ext>
                </a:extLst>
              </p:cNvPr>
              <p:cNvSpPr txBox="1"/>
              <p:nvPr/>
            </p:nvSpPr>
            <p:spPr>
              <a:xfrm>
                <a:off x="8767731" y="3343262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私</a:t>
                </a:r>
              </a:p>
            </p:txBody>
          </p:sp>
          <p:sp>
            <p:nvSpPr>
              <p:cNvPr id="226" name="テキスト ボックス 225">
                <a:extLst>
                  <a:ext uri="{FF2B5EF4-FFF2-40B4-BE49-F238E27FC236}">
                    <a16:creationId xmlns:a16="http://schemas.microsoft.com/office/drawing/2014/main" id="{1DFA39CF-DFDC-2A45-995B-9EFF9B2557DD}"/>
                  </a:ext>
                </a:extLst>
              </p:cNvPr>
              <p:cNvSpPr txBox="1"/>
              <p:nvPr/>
            </p:nvSpPr>
            <p:spPr>
              <a:xfrm>
                <a:off x="8721392" y="4810279"/>
                <a:ext cx="87716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嬉しい</a:t>
                </a:r>
              </a:p>
            </p:txBody>
          </p:sp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26342064-A072-7440-8D34-02308C71630B}"/>
                  </a:ext>
                </a:extLst>
              </p:cNvPr>
              <p:cNvSpPr txBox="1"/>
              <p:nvPr/>
            </p:nvSpPr>
            <p:spPr>
              <a:xfrm>
                <a:off x="8721392" y="4400502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/>
                  <a:t>は</a:t>
                </a:r>
                <a:endParaRPr kumimoji="1" lang="ja-JP" altLang="en-US"/>
              </a:p>
            </p:txBody>
          </p:sp>
          <p:sp>
            <p:nvSpPr>
              <p:cNvPr id="228" name="テキスト ボックス 227">
                <a:extLst>
                  <a:ext uri="{FF2B5EF4-FFF2-40B4-BE49-F238E27FC236}">
                    <a16:creationId xmlns:a16="http://schemas.microsoft.com/office/drawing/2014/main" id="{742998AA-F42C-2F45-A307-BF474A246196}"/>
                  </a:ext>
                </a:extLst>
              </p:cNvPr>
              <p:cNvSpPr txBox="1"/>
              <p:nvPr/>
            </p:nvSpPr>
            <p:spPr>
              <a:xfrm>
                <a:off x="8721392" y="3710251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/>
                  <a:t>とても</a:t>
                </a:r>
                <a:endParaRPr kumimoji="1" lang="ja-JP" altLang="en-US"/>
              </a:p>
            </p:txBody>
          </p:sp>
          <p:sp>
            <p:nvSpPr>
              <p:cNvPr id="229" name="テキスト ボックス 228">
                <a:extLst>
                  <a:ext uri="{FF2B5EF4-FFF2-40B4-BE49-F238E27FC236}">
                    <a16:creationId xmlns:a16="http://schemas.microsoft.com/office/drawing/2014/main" id="{12E934E9-AE5F-8F46-AC34-72462EF37B99}"/>
                  </a:ext>
                </a:extLst>
              </p:cNvPr>
              <p:cNvSpPr txBox="1"/>
              <p:nvPr/>
            </p:nvSpPr>
            <p:spPr>
              <a:xfrm>
                <a:off x="8721392" y="406941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すごい</a:t>
                </a:r>
              </a:p>
            </p:txBody>
          </p:sp>
        </p:grpSp>
        <p:sp>
          <p:nvSpPr>
            <p:cNvPr id="232" name="テキスト ボックス 231">
              <a:extLst>
                <a:ext uri="{FF2B5EF4-FFF2-40B4-BE49-F238E27FC236}">
                  <a16:creationId xmlns:a16="http://schemas.microsoft.com/office/drawing/2014/main" id="{1B0D2BF8-D8FD-0543-9B09-2450711085BD}"/>
                </a:ext>
              </a:extLst>
            </p:cNvPr>
            <p:cNvSpPr txBox="1"/>
            <p:nvPr/>
          </p:nvSpPr>
          <p:spPr>
            <a:xfrm>
              <a:off x="7375895" y="2884033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/>
                <a:t>確率を出力</a:t>
              </a:r>
            </a:p>
          </p:txBody>
        </p:sp>
      </p:grp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ABB4C5A8-D4E6-C041-82E9-32BECBE2DA48}"/>
              </a:ext>
            </a:extLst>
          </p:cNvPr>
          <p:cNvSpPr txBox="1"/>
          <p:nvPr/>
        </p:nvSpPr>
        <p:spPr>
          <a:xfrm>
            <a:off x="1547206" y="2414702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PV-DM</a:t>
            </a:r>
            <a:endParaRPr kumimoji="1" lang="ja-JP" altLang="en-US" sz="2400"/>
          </a:p>
        </p:txBody>
      </p: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E5B5B0AF-050D-5640-A76A-C7FCCF05C555}"/>
              </a:ext>
            </a:extLst>
          </p:cNvPr>
          <p:cNvSpPr txBox="1"/>
          <p:nvPr/>
        </p:nvSpPr>
        <p:spPr>
          <a:xfrm>
            <a:off x="7855441" y="5169842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Softmax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477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0F72F503-489F-EB42-A332-D8C766AB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</a:t>
            </a:r>
            <a:r>
              <a:rPr lang="ja-JP" altLang="en-US"/>
              <a:t>  自然言語処理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43E2F1-2FAB-7948-AAA0-0B238283CEC2}"/>
              </a:ext>
            </a:extLst>
          </p:cNvPr>
          <p:cNvSpPr txBox="1"/>
          <p:nvPr/>
        </p:nvSpPr>
        <p:spPr>
          <a:xfrm>
            <a:off x="2581691" y="2026920"/>
            <a:ext cx="75584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4-1.</a:t>
            </a:r>
            <a:r>
              <a:rPr lang="ja-JP" altLang="en-US" sz="4000"/>
              <a:t> </a:t>
            </a:r>
            <a:r>
              <a:rPr lang="ja-JP" altLang="en-US" sz="4000" dirty="0"/>
              <a:t> </a:t>
            </a:r>
            <a:r>
              <a:rPr lang="ja-JP" altLang="en-US" sz="4000"/>
              <a:t>単語分散表現を用いる手法</a:t>
            </a:r>
            <a:endParaRPr lang="en-US" altLang="ja-JP" sz="4000" dirty="0"/>
          </a:p>
          <a:p>
            <a:r>
              <a:rPr lang="en-US" altLang="ja-JP" sz="4000" dirty="0"/>
              <a:t>4-2.</a:t>
            </a:r>
            <a:r>
              <a:rPr lang="ja-JP" altLang="en-US" sz="4000"/>
              <a:t>  文章分散表現を求める手法</a:t>
            </a:r>
            <a:endParaRPr lang="en-US" altLang="ja-JP" sz="4000" dirty="0"/>
          </a:p>
          <a:p>
            <a:r>
              <a:rPr lang="en-US" altLang="ja-JP" sz="4000" dirty="0">
                <a:solidFill>
                  <a:srgbClr val="FF0000"/>
                </a:solidFill>
              </a:rPr>
              <a:t>4-3.</a:t>
            </a:r>
            <a:r>
              <a:rPr lang="ja-JP" altLang="en-US" sz="4000">
                <a:solidFill>
                  <a:srgbClr val="FF0000"/>
                </a:solidFill>
              </a:rPr>
              <a:t>  深層学習を用いる手法</a:t>
            </a:r>
            <a:endParaRPr lang="en-US" altLang="ja-JP" sz="4000" dirty="0">
              <a:solidFill>
                <a:srgbClr val="FF0000"/>
              </a:solidFill>
            </a:endParaRPr>
          </a:p>
          <a:p>
            <a:r>
              <a:rPr lang="en-US" altLang="ja-JP" sz="4000" dirty="0"/>
              <a:t>4-4.</a:t>
            </a:r>
            <a:r>
              <a:rPr lang="ja-JP" altLang="en-US" sz="4000"/>
              <a:t>  実験</a:t>
            </a:r>
            <a:r>
              <a:rPr lang="en-US" altLang="ja-JP" sz="4000" dirty="0"/>
              <a:t>(</a:t>
            </a:r>
            <a:r>
              <a:rPr lang="ja-JP" altLang="en-US" sz="4000"/>
              <a:t>データの説明</a:t>
            </a:r>
            <a:r>
              <a:rPr lang="en-US" altLang="ja-JP" sz="4000" dirty="0"/>
              <a:t>)</a:t>
            </a:r>
          </a:p>
          <a:p>
            <a:r>
              <a:rPr lang="en-US" altLang="ja-JP" sz="4000" dirty="0"/>
              <a:t>4-5.</a:t>
            </a:r>
            <a:r>
              <a:rPr lang="ja-JP" altLang="en-US" sz="4000"/>
              <a:t>  実験結果</a:t>
            </a:r>
            <a:endParaRPr lang="en-US" altLang="ja-JP" sz="4000" dirty="0"/>
          </a:p>
          <a:p>
            <a:r>
              <a:rPr lang="en-US" altLang="ja-JP" sz="4000" dirty="0"/>
              <a:t>4-6.</a:t>
            </a:r>
            <a:r>
              <a:rPr lang="ja-JP" altLang="en-US" sz="4000"/>
              <a:t>  考察</a:t>
            </a:r>
            <a:endParaRPr kumimoji="1" lang="ja-JP" altLang="en-US" sz="4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797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A0B9C-C2B6-9548-99FA-5A58FBF9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56" y="364996"/>
            <a:ext cx="10515600" cy="1325563"/>
          </a:xfrm>
        </p:spPr>
        <p:txBody>
          <a:bodyPr/>
          <a:lstStyle/>
          <a:p>
            <a:r>
              <a:rPr lang="en-US" altLang="ja-JP" sz="4000" dirty="0"/>
              <a:t>4-3. </a:t>
            </a:r>
            <a:r>
              <a:rPr kumimoji="1" lang="ja-JP" altLang="en-US" sz="4000"/>
              <a:t>深層学習を用いる手法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7C5A8F-33AA-7C4C-A6CF-9DB9E8629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□ </a:t>
            </a:r>
            <a:r>
              <a:rPr kumimoji="1" lang="en-US" altLang="ja-JP" dirty="0"/>
              <a:t>LSTM, Bi-LSTM, GRU</a:t>
            </a:r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F44B177-908A-A244-B8DC-5156867CE8FE}"/>
              </a:ext>
            </a:extLst>
          </p:cNvPr>
          <p:cNvGrpSpPr>
            <a:grpSpLocks noChangeAspect="1"/>
          </p:cNvGrpSpPr>
          <p:nvPr/>
        </p:nvGrpSpPr>
        <p:grpSpPr>
          <a:xfrm>
            <a:off x="1923392" y="3754053"/>
            <a:ext cx="1800000" cy="360000"/>
            <a:chOff x="1440000" y="3600000"/>
            <a:chExt cx="1800000" cy="360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36A789FC-15A4-094F-A671-5E2311E09BE4}"/>
                </a:ext>
              </a:extLst>
            </p:cNvPr>
            <p:cNvSpPr/>
            <p:nvPr/>
          </p:nvSpPr>
          <p:spPr>
            <a:xfrm>
              <a:off x="144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0AEAB55A-9463-8144-B013-C30F66D693B2}"/>
                </a:ext>
              </a:extLst>
            </p:cNvPr>
            <p:cNvSpPr/>
            <p:nvPr/>
          </p:nvSpPr>
          <p:spPr>
            <a:xfrm>
              <a:off x="180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3191F848-372F-9F4F-824C-C465E9CBACEE}"/>
                </a:ext>
              </a:extLst>
            </p:cNvPr>
            <p:cNvSpPr/>
            <p:nvPr/>
          </p:nvSpPr>
          <p:spPr>
            <a:xfrm>
              <a:off x="216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01AEEA58-2289-8E4E-950E-04ACDD407A56}"/>
                </a:ext>
              </a:extLst>
            </p:cNvPr>
            <p:cNvSpPr/>
            <p:nvPr/>
          </p:nvSpPr>
          <p:spPr>
            <a:xfrm>
              <a:off x="288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B6063A47-61A2-0A4B-A9CB-CC49B9011933}"/>
                </a:ext>
              </a:extLst>
            </p:cNvPr>
            <p:cNvSpPr/>
            <p:nvPr/>
          </p:nvSpPr>
          <p:spPr>
            <a:xfrm>
              <a:off x="252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4DAAACB-17FA-0149-97FB-009B5EF67E2F}"/>
              </a:ext>
            </a:extLst>
          </p:cNvPr>
          <p:cNvGrpSpPr/>
          <p:nvPr/>
        </p:nvGrpSpPr>
        <p:grpSpPr>
          <a:xfrm>
            <a:off x="1923392" y="4114053"/>
            <a:ext cx="1800000" cy="360000"/>
            <a:chOff x="1440000" y="3600000"/>
            <a:chExt cx="1800000" cy="360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72338490-AF3B-D04B-9B18-A8041EFA78F9}"/>
                </a:ext>
              </a:extLst>
            </p:cNvPr>
            <p:cNvSpPr/>
            <p:nvPr/>
          </p:nvSpPr>
          <p:spPr>
            <a:xfrm>
              <a:off x="144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106307D-9AB4-EA4E-86E0-ECC390545551}"/>
                </a:ext>
              </a:extLst>
            </p:cNvPr>
            <p:cNvSpPr/>
            <p:nvPr/>
          </p:nvSpPr>
          <p:spPr>
            <a:xfrm>
              <a:off x="180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13E3C3F-14F6-4D4F-8C79-5023F6842FD1}"/>
                </a:ext>
              </a:extLst>
            </p:cNvPr>
            <p:cNvSpPr/>
            <p:nvPr/>
          </p:nvSpPr>
          <p:spPr>
            <a:xfrm>
              <a:off x="216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92D1DD3-7B1D-9E48-8EFA-66A8C43E8FC8}"/>
                </a:ext>
              </a:extLst>
            </p:cNvPr>
            <p:cNvSpPr/>
            <p:nvPr/>
          </p:nvSpPr>
          <p:spPr>
            <a:xfrm>
              <a:off x="288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EC6C7B0-1FDA-8A4C-A7B5-68B040916C51}"/>
                </a:ext>
              </a:extLst>
            </p:cNvPr>
            <p:cNvSpPr/>
            <p:nvPr/>
          </p:nvSpPr>
          <p:spPr>
            <a:xfrm>
              <a:off x="252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84370D7-FDB3-0847-BF49-A9130092C6D0}"/>
              </a:ext>
            </a:extLst>
          </p:cNvPr>
          <p:cNvGrpSpPr/>
          <p:nvPr/>
        </p:nvGrpSpPr>
        <p:grpSpPr>
          <a:xfrm>
            <a:off x="1923392" y="4474053"/>
            <a:ext cx="1800000" cy="360000"/>
            <a:chOff x="1440000" y="3600000"/>
            <a:chExt cx="1800000" cy="360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D63205D2-F68A-D74D-B69A-9904776A69A4}"/>
                </a:ext>
              </a:extLst>
            </p:cNvPr>
            <p:cNvSpPr/>
            <p:nvPr/>
          </p:nvSpPr>
          <p:spPr>
            <a:xfrm>
              <a:off x="144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212088C9-8EA1-2549-B7A2-A09535017137}"/>
                </a:ext>
              </a:extLst>
            </p:cNvPr>
            <p:cNvSpPr/>
            <p:nvPr/>
          </p:nvSpPr>
          <p:spPr>
            <a:xfrm>
              <a:off x="180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FF9DC2FD-DB3E-7D41-90B9-08439D957A7B}"/>
                </a:ext>
              </a:extLst>
            </p:cNvPr>
            <p:cNvSpPr/>
            <p:nvPr/>
          </p:nvSpPr>
          <p:spPr>
            <a:xfrm>
              <a:off x="216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DAAE5B9F-9343-C944-BCC4-A254C4D3BC16}"/>
                </a:ext>
              </a:extLst>
            </p:cNvPr>
            <p:cNvSpPr/>
            <p:nvPr/>
          </p:nvSpPr>
          <p:spPr>
            <a:xfrm>
              <a:off x="288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C8AADF5B-E9B9-7449-B783-7D508B5397E5}"/>
                </a:ext>
              </a:extLst>
            </p:cNvPr>
            <p:cNvSpPr/>
            <p:nvPr/>
          </p:nvSpPr>
          <p:spPr>
            <a:xfrm>
              <a:off x="252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F5165F1-D412-F949-B3E2-B0513AC61D15}"/>
              </a:ext>
            </a:extLst>
          </p:cNvPr>
          <p:cNvGrpSpPr/>
          <p:nvPr/>
        </p:nvGrpSpPr>
        <p:grpSpPr>
          <a:xfrm>
            <a:off x="1923392" y="4834053"/>
            <a:ext cx="1800000" cy="360000"/>
            <a:chOff x="1440000" y="3600000"/>
            <a:chExt cx="1800000" cy="360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C6CD0E7E-E93A-C64D-91A5-32E4AF17E2D6}"/>
                </a:ext>
              </a:extLst>
            </p:cNvPr>
            <p:cNvSpPr/>
            <p:nvPr/>
          </p:nvSpPr>
          <p:spPr>
            <a:xfrm>
              <a:off x="144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5FA86E65-F250-294A-9B2F-FE68B177C3A6}"/>
                </a:ext>
              </a:extLst>
            </p:cNvPr>
            <p:cNvSpPr/>
            <p:nvPr/>
          </p:nvSpPr>
          <p:spPr>
            <a:xfrm>
              <a:off x="180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3EE5F35D-53B1-454E-BC84-F1E08DBD7893}"/>
                </a:ext>
              </a:extLst>
            </p:cNvPr>
            <p:cNvSpPr/>
            <p:nvPr/>
          </p:nvSpPr>
          <p:spPr>
            <a:xfrm>
              <a:off x="216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46B3092B-F219-2342-86B6-A1C4EE41BA28}"/>
                </a:ext>
              </a:extLst>
            </p:cNvPr>
            <p:cNvSpPr/>
            <p:nvPr/>
          </p:nvSpPr>
          <p:spPr>
            <a:xfrm>
              <a:off x="288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DDD9008D-DC0D-A740-ADC8-8965F91CF71E}"/>
                </a:ext>
              </a:extLst>
            </p:cNvPr>
            <p:cNvSpPr/>
            <p:nvPr/>
          </p:nvSpPr>
          <p:spPr>
            <a:xfrm>
              <a:off x="2520000" y="360000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E55EBE2-2E8E-B949-BC58-FB0E2EAA5BA2}"/>
              </a:ext>
            </a:extLst>
          </p:cNvPr>
          <p:cNvSpPr txBox="1"/>
          <p:nvPr/>
        </p:nvSpPr>
        <p:spPr>
          <a:xfrm>
            <a:off x="1456628" y="3764931"/>
            <a:ext cx="44114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私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C3CA255-02DA-1C49-A37A-FBC2DE51800E}"/>
              </a:ext>
            </a:extLst>
          </p:cNvPr>
          <p:cNvSpPr txBox="1"/>
          <p:nvPr/>
        </p:nvSpPr>
        <p:spPr>
          <a:xfrm>
            <a:off x="1456628" y="4114053"/>
            <a:ext cx="44114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000"/>
              <a:t>は</a:t>
            </a:r>
            <a:endParaRPr kumimoji="1" lang="ja-JP" altLang="en-US" sz="20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87DD2DF-ACFA-3243-ADBC-308347D651BA}"/>
              </a:ext>
            </a:extLst>
          </p:cNvPr>
          <p:cNvSpPr txBox="1"/>
          <p:nvPr/>
        </p:nvSpPr>
        <p:spPr>
          <a:xfrm>
            <a:off x="925810" y="4494107"/>
            <a:ext cx="95410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000"/>
              <a:t>とても</a:t>
            </a:r>
            <a:endParaRPr kumimoji="1" lang="ja-JP" altLang="en-US" sz="20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5C18B59-A864-2943-9648-E04072BAE729}"/>
              </a:ext>
            </a:extLst>
          </p:cNvPr>
          <p:cNvSpPr txBox="1"/>
          <p:nvPr/>
        </p:nvSpPr>
        <p:spPr>
          <a:xfrm>
            <a:off x="969285" y="4811958"/>
            <a:ext cx="95410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嬉しい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B0549FA-D28D-6146-9F31-441D2A01FF7D}"/>
              </a:ext>
            </a:extLst>
          </p:cNvPr>
          <p:cNvSpPr txBox="1"/>
          <p:nvPr/>
        </p:nvSpPr>
        <p:spPr>
          <a:xfrm>
            <a:off x="4693848" y="2499378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Bi-LSTM</a:t>
            </a:r>
            <a:endParaRPr kumimoji="1" lang="ja-JP" altLang="en-US" sz="240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F255C704-2747-F746-9082-251988F3242C}"/>
              </a:ext>
            </a:extLst>
          </p:cNvPr>
          <p:cNvGrpSpPr/>
          <p:nvPr/>
        </p:nvGrpSpPr>
        <p:grpSpPr>
          <a:xfrm>
            <a:off x="5406300" y="3040917"/>
            <a:ext cx="654313" cy="2806749"/>
            <a:chOff x="6746313" y="3139958"/>
            <a:chExt cx="654313" cy="2806749"/>
          </a:xfrm>
          <a:solidFill>
            <a:schemeClr val="bg1"/>
          </a:solidFill>
        </p:grpSpPr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741D95D1-E816-4D41-8742-8D92E68F54CA}"/>
                </a:ext>
              </a:extLst>
            </p:cNvPr>
            <p:cNvSpPr/>
            <p:nvPr/>
          </p:nvSpPr>
          <p:spPr>
            <a:xfrm>
              <a:off x="6746313" y="3139958"/>
              <a:ext cx="654313" cy="280674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schemeClr val="tx1"/>
                </a:solidFill>
              </a:endParaRPr>
            </a:p>
          </p:txBody>
        </p: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E4688E79-A17D-2543-A964-DE69D30CFC04}"/>
                </a:ext>
              </a:extLst>
            </p:cNvPr>
            <p:cNvGrpSpPr/>
            <p:nvPr/>
          </p:nvGrpSpPr>
          <p:grpSpPr>
            <a:xfrm>
              <a:off x="6893469" y="3263278"/>
              <a:ext cx="360000" cy="2520000"/>
              <a:chOff x="8140388" y="3600000"/>
              <a:chExt cx="360000" cy="2520000"/>
            </a:xfrm>
            <a:grpFill/>
          </p:grpSpPr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C5981893-FFC4-EA4F-AE88-9BFF3EE18E37}"/>
                  </a:ext>
                </a:extLst>
              </p:cNvPr>
              <p:cNvSpPr/>
              <p:nvPr/>
            </p:nvSpPr>
            <p:spPr>
              <a:xfrm>
                <a:off x="8140388" y="3600000"/>
                <a:ext cx="360000" cy="36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8B8114E9-C92C-C042-8A36-C7665CE6E7D5}"/>
                  </a:ext>
                </a:extLst>
              </p:cNvPr>
              <p:cNvSpPr/>
              <p:nvPr/>
            </p:nvSpPr>
            <p:spPr>
              <a:xfrm>
                <a:off x="8140388" y="4320000"/>
                <a:ext cx="360000" cy="36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2D82DA62-E33C-944F-83BD-A87AC0433705}"/>
                  </a:ext>
                </a:extLst>
              </p:cNvPr>
              <p:cNvSpPr/>
              <p:nvPr/>
            </p:nvSpPr>
            <p:spPr>
              <a:xfrm>
                <a:off x="8140388" y="5040000"/>
                <a:ext cx="360000" cy="36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円/楕円 65">
                <a:extLst>
                  <a:ext uri="{FF2B5EF4-FFF2-40B4-BE49-F238E27FC236}">
                    <a16:creationId xmlns:a16="http://schemas.microsoft.com/office/drawing/2014/main" id="{B0C1BE6A-1EB3-F748-9D84-FBFA7123AEFC}"/>
                  </a:ext>
                </a:extLst>
              </p:cNvPr>
              <p:cNvSpPr/>
              <p:nvPr/>
            </p:nvSpPr>
            <p:spPr>
              <a:xfrm>
                <a:off x="8140388" y="5760000"/>
                <a:ext cx="360000" cy="36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BA275594-A938-5F4C-9896-66A68AAA8BF9}"/>
                  </a:ext>
                </a:extLst>
              </p:cNvPr>
              <p:cNvCxnSpPr>
                <a:stCxn id="64" idx="0"/>
                <a:endCxn id="63" idx="4"/>
              </p:cNvCxnSpPr>
              <p:nvPr/>
            </p:nvCxnSpPr>
            <p:spPr>
              <a:xfrm flipV="1">
                <a:off x="8320388" y="3960000"/>
                <a:ext cx="0" cy="360000"/>
              </a:xfrm>
              <a:prstGeom prst="straightConnector1">
                <a:avLst/>
              </a:prstGeom>
              <a:grpFill/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A8D49EB5-F07E-6E46-8B53-8950CBEC3685}"/>
                  </a:ext>
                </a:extLst>
              </p:cNvPr>
              <p:cNvCxnSpPr>
                <a:stCxn id="65" idx="0"/>
                <a:endCxn id="64" idx="4"/>
              </p:cNvCxnSpPr>
              <p:nvPr/>
            </p:nvCxnSpPr>
            <p:spPr>
              <a:xfrm flipV="1">
                <a:off x="8320388" y="4680000"/>
                <a:ext cx="0" cy="360000"/>
              </a:xfrm>
              <a:prstGeom prst="straightConnector1">
                <a:avLst/>
              </a:prstGeom>
              <a:grpFill/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矢印コネクタ 71">
                <a:extLst>
                  <a:ext uri="{FF2B5EF4-FFF2-40B4-BE49-F238E27FC236}">
                    <a16:creationId xmlns:a16="http://schemas.microsoft.com/office/drawing/2014/main" id="{A08E14AB-0CAA-7B42-B174-5A4C3BE4CDCA}"/>
                  </a:ext>
                </a:extLst>
              </p:cNvPr>
              <p:cNvCxnSpPr>
                <a:stCxn id="66" idx="0"/>
                <a:endCxn id="65" idx="4"/>
              </p:cNvCxnSpPr>
              <p:nvPr/>
            </p:nvCxnSpPr>
            <p:spPr>
              <a:xfrm flipV="1">
                <a:off x="8320388" y="5400000"/>
                <a:ext cx="0" cy="360000"/>
              </a:xfrm>
              <a:prstGeom prst="straightConnector1">
                <a:avLst/>
              </a:prstGeom>
              <a:grpFill/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8A7F3389-C637-B041-9AA8-7B8DF374D008}"/>
              </a:ext>
            </a:extLst>
          </p:cNvPr>
          <p:cNvGrpSpPr/>
          <p:nvPr/>
        </p:nvGrpSpPr>
        <p:grpSpPr>
          <a:xfrm rot="10800000">
            <a:off x="4650861" y="3040917"/>
            <a:ext cx="654313" cy="2806749"/>
            <a:chOff x="6746313" y="3139958"/>
            <a:chExt cx="654313" cy="2806749"/>
          </a:xfrm>
          <a:solidFill>
            <a:schemeClr val="bg1"/>
          </a:solidFill>
        </p:grpSpPr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AD59EBCB-D4DA-F84F-9AFB-B44F5D227844}"/>
                </a:ext>
              </a:extLst>
            </p:cNvPr>
            <p:cNvSpPr/>
            <p:nvPr/>
          </p:nvSpPr>
          <p:spPr>
            <a:xfrm>
              <a:off x="6746313" y="3139958"/>
              <a:ext cx="654313" cy="280674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schemeClr val="tx1"/>
                </a:solidFill>
              </a:endParaRPr>
            </a:p>
          </p:txBody>
        </p: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A9CA0EB2-0EBC-834A-ABCC-F5C2EA666A5C}"/>
                </a:ext>
              </a:extLst>
            </p:cNvPr>
            <p:cNvGrpSpPr/>
            <p:nvPr/>
          </p:nvGrpSpPr>
          <p:grpSpPr>
            <a:xfrm>
              <a:off x="6893469" y="3263278"/>
              <a:ext cx="360000" cy="2520000"/>
              <a:chOff x="8140388" y="3600000"/>
              <a:chExt cx="360000" cy="2520000"/>
            </a:xfrm>
            <a:grpFill/>
          </p:grpSpPr>
          <p:sp>
            <p:nvSpPr>
              <p:cNvPr id="78" name="円/楕円 77">
                <a:extLst>
                  <a:ext uri="{FF2B5EF4-FFF2-40B4-BE49-F238E27FC236}">
                    <a16:creationId xmlns:a16="http://schemas.microsoft.com/office/drawing/2014/main" id="{68C2AC20-DB3B-AD4C-962B-716B30D9ED6D}"/>
                  </a:ext>
                </a:extLst>
              </p:cNvPr>
              <p:cNvSpPr/>
              <p:nvPr/>
            </p:nvSpPr>
            <p:spPr>
              <a:xfrm>
                <a:off x="8140388" y="3600000"/>
                <a:ext cx="360000" cy="36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円/楕円 78">
                <a:extLst>
                  <a:ext uri="{FF2B5EF4-FFF2-40B4-BE49-F238E27FC236}">
                    <a16:creationId xmlns:a16="http://schemas.microsoft.com/office/drawing/2014/main" id="{69530608-0742-C14C-9E5F-318BA59DC9F4}"/>
                  </a:ext>
                </a:extLst>
              </p:cNvPr>
              <p:cNvSpPr/>
              <p:nvPr/>
            </p:nvSpPr>
            <p:spPr>
              <a:xfrm>
                <a:off x="8140388" y="4320000"/>
                <a:ext cx="360000" cy="36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円/楕円 79">
                <a:extLst>
                  <a:ext uri="{FF2B5EF4-FFF2-40B4-BE49-F238E27FC236}">
                    <a16:creationId xmlns:a16="http://schemas.microsoft.com/office/drawing/2014/main" id="{55D8620E-BDCD-964A-9069-00A6DB887765}"/>
                  </a:ext>
                </a:extLst>
              </p:cNvPr>
              <p:cNvSpPr/>
              <p:nvPr/>
            </p:nvSpPr>
            <p:spPr>
              <a:xfrm>
                <a:off x="8140388" y="5040000"/>
                <a:ext cx="360000" cy="36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円/楕円 80">
                <a:extLst>
                  <a:ext uri="{FF2B5EF4-FFF2-40B4-BE49-F238E27FC236}">
                    <a16:creationId xmlns:a16="http://schemas.microsoft.com/office/drawing/2014/main" id="{CAE90A5C-EB6E-3E48-9660-470957A1BE48}"/>
                  </a:ext>
                </a:extLst>
              </p:cNvPr>
              <p:cNvSpPr/>
              <p:nvPr/>
            </p:nvSpPr>
            <p:spPr>
              <a:xfrm>
                <a:off x="8140388" y="5760000"/>
                <a:ext cx="360000" cy="36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C28C6741-147F-F74B-AAC1-548091D49ECE}"/>
                  </a:ext>
                </a:extLst>
              </p:cNvPr>
              <p:cNvCxnSpPr>
                <a:stCxn id="79" idx="0"/>
                <a:endCxn id="78" idx="4"/>
              </p:cNvCxnSpPr>
              <p:nvPr/>
            </p:nvCxnSpPr>
            <p:spPr>
              <a:xfrm flipV="1">
                <a:off x="8320388" y="3960000"/>
                <a:ext cx="0" cy="360000"/>
              </a:xfrm>
              <a:prstGeom prst="straightConnector1">
                <a:avLst/>
              </a:prstGeom>
              <a:grpFill/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7A73FF4B-C675-154D-B4AD-C705F7953C8E}"/>
                  </a:ext>
                </a:extLst>
              </p:cNvPr>
              <p:cNvCxnSpPr>
                <a:stCxn id="80" idx="0"/>
                <a:endCxn id="79" idx="4"/>
              </p:cNvCxnSpPr>
              <p:nvPr/>
            </p:nvCxnSpPr>
            <p:spPr>
              <a:xfrm flipV="1">
                <a:off x="8320388" y="4680000"/>
                <a:ext cx="0" cy="360000"/>
              </a:xfrm>
              <a:prstGeom prst="straightConnector1">
                <a:avLst/>
              </a:prstGeom>
              <a:grpFill/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矢印コネクタ 83">
                <a:extLst>
                  <a:ext uri="{FF2B5EF4-FFF2-40B4-BE49-F238E27FC236}">
                    <a16:creationId xmlns:a16="http://schemas.microsoft.com/office/drawing/2014/main" id="{FA68A829-D0E3-2F4E-93A7-8A227D9D9B48}"/>
                  </a:ext>
                </a:extLst>
              </p:cNvPr>
              <p:cNvCxnSpPr>
                <a:stCxn id="81" idx="0"/>
                <a:endCxn id="80" idx="4"/>
              </p:cNvCxnSpPr>
              <p:nvPr/>
            </p:nvCxnSpPr>
            <p:spPr>
              <a:xfrm flipV="1">
                <a:off x="8320388" y="5400000"/>
                <a:ext cx="0" cy="360000"/>
              </a:xfrm>
              <a:prstGeom prst="straightConnector1">
                <a:avLst/>
              </a:prstGeom>
              <a:grpFill/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0841EA1A-9C50-464C-A444-A2538D37BF11}"/>
              </a:ext>
            </a:extLst>
          </p:cNvPr>
          <p:cNvSpPr/>
          <p:nvPr/>
        </p:nvSpPr>
        <p:spPr>
          <a:xfrm>
            <a:off x="8398699" y="3484094"/>
            <a:ext cx="789909" cy="183393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1D7426AC-6840-A349-965B-49D1A7F5CB66}"/>
              </a:ext>
            </a:extLst>
          </p:cNvPr>
          <p:cNvSpPr/>
          <p:nvPr/>
        </p:nvSpPr>
        <p:spPr>
          <a:xfrm>
            <a:off x="7027748" y="3468820"/>
            <a:ext cx="474113" cy="183393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95287EA5-A44D-BD4F-8519-28546CBCA580}"/>
              </a:ext>
            </a:extLst>
          </p:cNvPr>
          <p:cNvSpPr txBox="1"/>
          <p:nvPr/>
        </p:nvSpPr>
        <p:spPr>
          <a:xfrm>
            <a:off x="1467734" y="2960986"/>
            <a:ext cx="2614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b="1" dirty="0" err="1">
                <a:solidFill>
                  <a:srgbClr val="FF0000"/>
                </a:solidFill>
              </a:rPr>
              <a:t>Fasttext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 algn="ctr"/>
            <a:r>
              <a:rPr lang="ja-JP" altLang="en-US" sz="2000" b="1">
                <a:solidFill>
                  <a:srgbClr val="FF0000"/>
                </a:solidFill>
              </a:rPr>
              <a:t>学習済み</a:t>
            </a:r>
            <a:r>
              <a:rPr lang="en-US" altLang="ja-JP" sz="2000" b="1" dirty="0">
                <a:solidFill>
                  <a:srgbClr val="FF0000"/>
                </a:solidFill>
              </a:rPr>
              <a:t>Embedding</a:t>
            </a: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76568E69-C285-BD4F-B372-04A96D75C35C}"/>
              </a:ext>
            </a:extLst>
          </p:cNvPr>
          <p:cNvSpPr txBox="1"/>
          <p:nvPr/>
        </p:nvSpPr>
        <p:spPr>
          <a:xfrm>
            <a:off x="9163376" y="4508534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(1024, )</a:t>
            </a:r>
            <a:endParaRPr kumimoji="1" lang="ja-JP" altLang="en-US" sz="200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15373A19-9876-B947-A739-6DC2FC2A6236}"/>
              </a:ext>
            </a:extLst>
          </p:cNvPr>
          <p:cNvSpPr txBox="1"/>
          <p:nvPr/>
        </p:nvSpPr>
        <p:spPr>
          <a:xfrm>
            <a:off x="6004151" y="4548486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(T,</a:t>
            </a:r>
            <a:r>
              <a:rPr kumimoji="1" lang="en-US" altLang="ja-JP" sz="2000" dirty="0"/>
              <a:t>400)</a:t>
            </a:r>
            <a:endParaRPr kumimoji="1" lang="ja-JP" altLang="en-US" sz="2000"/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690EF430-061C-9B48-91B7-57E3C83089B8}"/>
              </a:ext>
            </a:extLst>
          </p:cNvPr>
          <p:cNvSpPr txBox="1"/>
          <p:nvPr/>
        </p:nvSpPr>
        <p:spPr>
          <a:xfrm>
            <a:off x="7476317" y="4533097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(400, )</a:t>
            </a:r>
            <a:endParaRPr kumimoji="1" lang="ja-JP" altLang="en-US" sz="2000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368E8C44-2478-8D4F-9B1D-C45F34B3807B}"/>
              </a:ext>
            </a:extLst>
          </p:cNvPr>
          <p:cNvSpPr/>
          <p:nvPr/>
        </p:nvSpPr>
        <p:spPr>
          <a:xfrm>
            <a:off x="10211800" y="4094731"/>
            <a:ext cx="404776" cy="6895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3C9BE0F5-ED3B-3743-A731-23BCBDFD5C94}"/>
              </a:ext>
            </a:extLst>
          </p:cNvPr>
          <p:cNvSpPr/>
          <p:nvPr/>
        </p:nvSpPr>
        <p:spPr>
          <a:xfrm>
            <a:off x="10731661" y="4110614"/>
            <a:ext cx="218584" cy="6647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EE57B096-6C27-2E4C-B63D-74747B4B1C41}"/>
              </a:ext>
            </a:extLst>
          </p:cNvPr>
          <p:cNvSpPr txBox="1"/>
          <p:nvPr/>
        </p:nvSpPr>
        <p:spPr>
          <a:xfrm>
            <a:off x="7851396" y="581847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語順を考慮した学習を行う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EB557D06-9DB3-3742-86FB-49027EF5FB37}"/>
              </a:ext>
            </a:extLst>
          </p:cNvPr>
          <p:cNvSpPr txBox="1"/>
          <p:nvPr/>
        </p:nvSpPr>
        <p:spPr>
          <a:xfrm>
            <a:off x="3151263" y="5996770"/>
            <a:ext cx="4549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全ての時刻の出力</a:t>
            </a:r>
            <a:r>
              <a:rPr kumimoji="1" lang="en-US" altLang="ja-JP" sz="2000" dirty="0"/>
              <a:t>( t = 1, … T )</a:t>
            </a:r>
            <a:r>
              <a:rPr kumimoji="1" lang="ja-JP" altLang="en-US" sz="2000"/>
              <a:t>を返す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63A8987C-B9BF-4A4D-A4FE-5F13157D692F}"/>
              </a:ext>
            </a:extLst>
          </p:cNvPr>
          <p:cNvSpPr txBox="1"/>
          <p:nvPr/>
        </p:nvSpPr>
        <p:spPr>
          <a:xfrm>
            <a:off x="10993103" y="4548486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(6, )</a:t>
            </a:r>
            <a:endParaRPr kumimoji="1" lang="ja-JP" altLang="en-US" sz="2000"/>
          </a:p>
        </p:txBody>
      </p: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8C32F48B-AC2A-7641-BCFC-98D9D9318CE9}"/>
              </a:ext>
            </a:extLst>
          </p:cNvPr>
          <p:cNvCxnSpPr>
            <a:cxnSpLocks/>
          </p:cNvCxnSpPr>
          <p:nvPr/>
        </p:nvCxnSpPr>
        <p:spPr>
          <a:xfrm>
            <a:off x="3819086" y="4453998"/>
            <a:ext cx="7642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24A3586A-93C8-CF4D-90D9-078FCBEEF82A}"/>
              </a:ext>
            </a:extLst>
          </p:cNvPr>
          <p:cNvSpPr txBox="1"/>
          <p:nvPr/>
        </p:nvSpPr>
        <p:spPr>
          <a:xfrm>
            <a:off x="3801745" y="456387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(T, K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54CDF1F0-35C9-5C44-A4D6-23E4BAE99CAC}"/>
              </a:ext>
            </a:extLst>
          </p:cNvPr>
          <p:cNvCxnSpPr>
            <a:cxnSpLocks/>
          </p:cNvCxnSpPr>
          <p:nvPr/>
        </p:nvCxnSpPr>
        <p:spPr>
          <a:xfrm>
            <a:off x="6156108" y="4451033"/>
            <a:ext cx="7642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C528A546-02F7-0042-83B5-B76744E0F387}"/>
              </a:ext>
            </a:extLst>
          </p:cNvPr>
          <p:cNvCxnSpPr>
            <a:cxnSpLocks/>
          </p:cNvCxnSpPr>
          <p:nvPr/>
        </p:nvCxnSpPr>
        <p:spPr>
          <a:xfrm>
            <a:off x="7558464" y="4442390"/>
            <a:ext cx="7642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04456E1B-0786-CB49-BAA2-52831180593A}"/>
              </a:ext>
            </a:extLst>
          </p:cNvPr>
          <p:cNvCxnSpPr>
            <a:cxnSpLocks/>
          </p:cNvCxnSpPr>
          <p:nvPr/>
        </p:nvCxnSpPr>
        <p:spPr>
          <a:xfrm>
            <a:off x="9337391" y="4451033"/>
            <a:ext cx="7642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8DF6BDC7-BAE9-8D43-AA74-5EC9A3B417B8}"/>
              </a:ext>
            </a:extLst>
          </p:cNvPr>
          <p:cNvCxnSpPr>
            <a:cxnSpLocks/>
          </p:cNvCxnSpPr>
          <p:nvPr/>
        </p:nvCxnSpPr>
        <p:spPr>
          <a:xfrm>
            <a:off x="11077810" y="4442390"/>
            <a:ext cx="551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5AEB1B81-FC5B-8842-AF6F-EC26A7A09CCA}"/>
              </a:ext>
            </a:extLst>
          </p:cNvPr>
          <p:cNvSpPr/>
          <p:nvPr/>
        </p:nvSpPr>
        <p:spPr>
          <a:xfrm>
            <a:off x="7213272" y="612485"/>
            <a:ext cx="540000" cy="54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09BB5487-7C36-5F45-A60A-88B02FC0AE2D}"/>
              </a:ext>
            </a:extLst>
          </p:cNvPr>
          <p:cNvSpPr txBox="1"/>
          <p:nvPr/>
        </p:nvSpPr>
        <p:spPr>
          <a:xfrm>
            <a:off x="7800803" y="723765"/>
            <a:ext cx="4280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(Max/Average) Pooling / Attention</a:t>
            </a:r>
            <a:endParaRPr kumimoji="1" lang="ja-JP" altLang="en-US" sz="2000"/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0313EA8C-EA19-944E-944C-2A2254353F01}"/>
              </a:ext>
            </a:extLst>
          </p:cNvPr>
          <p:cNvSpPr/>
          <p:nvPr/>
        </p:nvSpPr>
        <p:spPr>
          <a:xfrm>
            <a:off x="7213272" y="1325536"/>
            <a:ext cx="540000" cy="54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56B6B048-DC10-F54C-BD2D-18D9150EF84C}"/>
              </a:ext>
            </a:extLst>
          </p:cNvPr>
          <p:cNvSpPr txBox="1"/>
          <p:nvPr/>
        </p:nvSpPr>
        <p:spPr>
          <a:xfrm>
            <a:off x="7851396" y="1410411"/>
            <a:ext cx="4342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Full connected Layer (2~4 layers)</a:t>
            </a:r>
            <a:endParaRPr kumimoji="1" lang="ja-JP" altLang="en-US" sz="2000"/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C2A82664-1147-F046-8464-63BD43896408}"/>
              </a:ext>
            </a:extLst>
          </p:cNvPr>
          <p:cNvSpPr/>
          <p:nvPr/>
        </p:nvSpPr>
        <p:spPr>
          <a:xfrm>
            <a:off x="7213272" y="2038587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A3030C3B-A166-4845-8B9B-E9BBDA903E8E}"/>
              </a:ext>
            </a:extLst>
          </p:cNvPr>
          <p:cNvSpPr txBox="1"/>
          <p:nvPr/>
        </p:nvSpPr>
        <p:spPr>
          <a:xfrm>
            <a:off x="7851396" y="2112511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Softmax</a:t>
            </a:r>
            <a:endParaRPr kumimoji="1" lang="ja-JP" altLang="en-US" sz="2000"/>
          </a:p>
        </p:txBody>
      </p: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0E5165ED-582A-7E45-B6B3-4D0C0E776521}"/>
              </a:ext>
            </a:extLst>
          </p:cNvPr>
          <p:cNvCxnSpPr>
            <a:cxnSpLocks/>
          </p:cNvCxnSpPr>
          <p:nvPr/>
        </p:nvCxnSpPr>
        <p:spPr>
          <a:xfrm>
            <a:off x="7940580" y="3384346"/>
            <a:ext cx="0" cy="940857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58F470E4-A3E4-9B4D-BC12-1A7E0E031129}"/>
              </a:ext>
            </a:extLst>
          </p:cNvPr>
          <p:cNvSpPr txBox="1"/>
          <p:nvPr/>
        </p:nvSpPr>
        <p:spPr>
          <a:xfrm>
            <a:off x="7095467" y="2878330"/>
            <a:ext cx="1723549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/>
              <a:t>文章分散表現</a:t>
            </a:r>
            <a:endParaRPr kumimoji="1" lang="ja-JP" altLang="en-US" sz="2000"/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51316FBA-A603-1147-911D-A8561E115E7C}"/>
              </a:ext>
            </a:extLst>
          </p:cNvPr>
          <p:cNvSpPr txBox="1"/>
          <p:nvPr/>
        </p:nvSpPr>
        <p:spPr>
          <a:xfrm>
            <a:off x="2673882" y="522607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014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0F72F503-489F-EB42-A332-D8C766AB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</a:t>
            </a:r>
            <a:r>
              <a:rPr lang="ja-JP" altLang="en-US"/>
              <a:t>  自然言語処理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43E2F1-2FAB-7948-AAA0-0B238283CEC2}"/>
              </a:ext>
            </a:extLst>
          </p:cNvPr>
          <p:cNvSpPr txBox="1"/>
          <p:nvPr/>
        </p:nvSpPr>
        <p:spPr>
          <a:xfrm>
            <a:off x="2581691" y="2026920"/>
            <a:ext cx="75584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4-1.</a:t>
            </a:r>
            <a:r>
              <a:rPr lang="ja-JP" altLang="en-US" sz="4000"/>
              <a:t> </a:t>
            </a:r>
            <a:r>
              <a:rPr lang="ja-JP" altLang="en-US" sz="4000" dirty="0"/>
              <a:t> </a:t>
            </a:r>
            <a:r>
              <a:rPr lang="ja-JP" altLang="en-US" sz="4000"/>
              <a:t>単語分散表現を用いる手法</a:t>
            </a:r>
            <a:endParaRPr lang="en-US" altLang="ja-JP" sz="4000" dirty="0"/>
          </a:p>
          <a:p>
            <a:r>
              <a:rPr lang="en-US" altLang="ja-JP" sz="4000" dirty="0"/>
              <a:t>4-2.</a:t>
            </a:r>
            <a:r>
              <a:rPr lang="ja-JP" altLang="en-US" sz="4000"/>
              <a:t>  文章分散表現を求める手法</a:t>
            </a:r>
            <a:endParaRPr lang="en-US" altLang="ja-JP" sz="4000" dirty="0"/>
          </a:p>
          <a:p>
            <a:r>
              <a:rPr lang="en-US" altLang="ja-JP" sz="4000" dirty="0"/>
              <a:t>4-3.</a:t>
            </a:r>
            <a:r>
              <a:rPr lang="ja-JP" altLang="en-US" sz="4000"/>
              <a:t>  深層学習を用いる手法</a:t>
            </a:r>
            <a:endParaRPr lang="en-US" altLang="ja-JP" sz="4000" dirty="0"/>
          </a:p>
          <a:p>
            <a:r>
              <a:rPr lang="en-US" altLang="ja-JP" sz="4000" dirty="0">
                <a:solidFill>
                  <a:srgbClr val="FF0000"/>
                </a:solidFill>
              </a:rPr>
              <a:t>4-4.</a:t>
            </a:r>
            <a:r>
              <a:rPr lang="ja-JP" altLang="en-US" sz="4000">
                <a:solidFill>
                  <a:srgbClr val="FF0000"/>
                </a:solidFill>
              </a:rPr>
              <a:t>  実験</a:t>
            </a:r>
            <a:r>
              <a:rPr lang="en-US" altLang="ja-JP" sz="4000" dirty="0">
                <a:solidFill>
                  <a:srgbClr val="FF0000"/>
                </a:solidFill>
              </a:rPr>
              <a:t>(</a:t>
            </a:r>
            <a:r>
              <a:rPr lang="ja-JP" altLang="en-US" sz="4000">
                <a:solidFill>
                  <a:srgbClr val="FF0000"/>
                </a:solidFill>
              </a:rPr>
              <a:t>データの説明</a:t>
            </a:r>
            <a:r>
              <a:rPr lang="en-US" altLang="ja-JP" sz="40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4000" dirty="0"/>
              <a:t>4-5.</a:t>
            </a:r>
            <a:r>
              <a:rPr lang="ja-JP" altLang="en-US" sz="4000"/>
              <a:t>  実験結果</a:t>
            </a:r>
            <a:endParaRPr lang="en-US" altLang="ja-JP" sz="4000" dirty="0"/>
          </a:p>
          <a:p>
            <a:r>
              <a:rPr lang="en-US" altLang="ja-JP" sz="4000" dirty="0"/>
              <a:t>4-6.</a:t>
            </a:r>
            <a:r>
              <a:rPr lang="ja-JP" altLang="en-US" sz="4000"/>
              <a:t>  考察</a:t>
            </a:r>
            <a:endParaRPr kumimoji="1" lang="ja-JP" altLang="en-US" sz="4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922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C2B165-3982-F84E-AA2A-D84A7A4E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4-4.  </a:t>
            </a:r>
            <a:r>
              <a:rPr lang="ja-JP" altLang="en-US"/>
              <a:t>実験</a:t>
            </a:r>
            <a:r>
              <a:rPr lang="en-US" altLang="ja-JP" dirty="0"/>
              <a:t>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8A8BF-5AF6-1F45-8DAD-441E15C1D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kumimoji="1" lang="ja-JP" altLang="en-US"/>
              <a:t>　</a:t>
            </a:r>
            <a:r>
              <a:rPr kumimoji="1" lang="en-US" altLang="ja-JP" dirty="0"/>
              <a:t>Twitter</a:t>
            </a:r>
            <a:r>
              <a:rPr kumimoji="1" lang="ja-JP" altLang="en-US"/>
              <a:t>の</a:t>
            </a:r>
            <a:r>
              <a:rPr kumimoji="1" lang="en-US" altLang="ja-JP" dirty="0"/>
              <a:t>5</a:t>
            </a:r>
            <a:r>
              <a:rPr kumimoji="1" lang="ja-JP" altLang="en-US"/>
              <a:t>感情ラベル付きコーパス</a:t>
            </a:r>
            <a:r>
              <a:rPr kumimoji="1" lang="en-US" altLang="ja-JP" dirty="0"/>
              <a:t>(</a:t>
            </a:r>
            <a:r>
              <a:rPr lang="ja-JP" altLang="en-US"/>
              <a:t>自作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9DAD8ED-76B3-074F-B670-AB59601DB409}"/>
              </a:ext>
            </a:extLst>
          </p:cNvPr>
          <p:cNvGrpSpPr/>
          <p:nvPr/>
        </p:nvGrpSpPr>
        <p:grpSpPr>
          <a:xfrm>
            <a:off x="6991582" y="1299163"/>
            <a:ext cx="5137580" cy="5107259"/>
            <a:chOff x="6175757" y="1296830"/>
            <a:chExt cx="5421020" cy="5336656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3EAA8112-2748-AB48-9B7F-112C9A2DE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5027" y="2421941"/>
              <a:ext cx="4323008" cy="3755022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A2B7977-8597-594E-AE2A-86DC65D9E627}"/>
                </a:ext>
              </a:extLst>
            </p:cNvPr>
            <p:cNvSpPr txBox="1"/>
            <p:nvPr/>
          </p:nvSpPr>
          <p:spPr>
            <a:xfrm>
              <a:off x="8236095" y="2063342"/>
              <a:ext cx="1060871" cy="611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/>
                <a:t>喜び</a:t>
              </a:r>
              <a:endParaRPr kumimoji="1" lang="ja-JP" altLang="en-US" sz="3200" b="1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A91A330-BD75-C146-B7DB-6B029C971C6E}"/>
                </a:ext>
              </a:extLst>
            </p:cNvPr>
            <p:cNvSpPr txBox="1"/>
            <p:nvPr/>
          </p:nvSpPr>
          <p:spPr>
            <a:xfrm>
              <a:off x="10535906" y="4033632"/>
              <a:ext cx="1060871" cy="611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b="1"/>
                <a:t>恐怖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C7600F1-75C6-764E-AC20-AE6D3BEFB8B5}"/>
                </a:ext>
              </a:extLst>
            </p:cNvPr>
            <p:cNvSpPr txBox="1"/>
            <p:nvPr/>
          </p:nvSpPr>
          <p:spPr>
            <a:xfrm>
              <a:off x="6175757" y="4033632"/>
              <a:ext cx="1060871" cy="611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b="1"/>
                <a:t>怒り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79AE210-29B0-E148-9743-4441C46F299E}"/>
                </a:ext>
              </a:extLst>
            </p:cNvPr>
            <p:cNvSpPr txBox="1"/>
            <p:nvPr/>
          </p:nvSpPr>
          <p:spPr>
            <a:xfrm>
              <a:off x="8019590" y="6022445"/>
              <a:ext cx="1493880" cy="611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/>
                <a:t>悲しみ</a:t>
              </a:r>
              <a:endParaRPr kumimoji="1" lang="ja-JP" altLang="en-US" sz="3200" b="1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3844997-7AFA-D641-B93E-36B409F5F2AB}"/>
                </a:ext>
              </a:extLst>
            </p:cNvPr>
            <p:cNvSpPr txBox="1"/>
            <p:nvPr/>
          </p:nvSpPr>
          <p:spPr>
            <a:xfrm>
              <a:off x="8766529" y="1296830"/>
              <a:ext cx="2468150" cy="546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/>
                <a:t>ニュートラル</a:t>
              </a:r>
              <a:endParaRPr kumimoji="1" lang="ja-JP" altLang="en-US" sz="2800" b="1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D9F854-B9E0-384F-BF54-378B09A31220}"/>
              </a:ext>
            </a:extLst>
          </p:cNvPr>
          <p:cNvSpPr txBox="1"/>
          <p:nvPr/>
        </p:nvSpPr>
        <p:spPr>
          <a:xfrm>
            <a:off x="1542214" y="2413337"/>
            <a:ext cx="51058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kumimoji="1" lang="ja-JP" altLang="en-US" sz="2000"/>
              <a:t>サンプル数</a:t>
            </a:r>
            <a:r>
              <a:rPr kumimoji="1" lang="en-US" altLang="ja-JP" sz="2000" dirty="0"/>
              <a:t>: </a:t>
            </a:r>
            <a:r>
              <a:rPr kumimoji="1" lang="ja-JP" altLang="en-US" sz="2000"/>
              <a:t>　約</a:t>
            </a:r>
            <a:r>
              <a:rPr kumimoji="1" lang="en-US" altLang="ja-JP" sz="2000" dirty="0"/>
              <a:t>10000</a:t>
            </a:r>
            <a:r>
              <a:rPr lang="ja-JP" altLang="en-US" sz="2000"/>
              <a:t>ツイート</a:t>
            </a:r>
            <a:endParaRPr lang="en-US" altLang="ja-JP" sz="2000" dirty="0"/>
          </a:p>
          <a:p>
            <a:pPr marL="342900" indent="-342900">
              <a:buFont typeface="Wingdings" pitchFamily="2" charset="2"/>
              <a:buChar char="n"/>
            </a:pPr>
            <a:endParaRPr lang="en-US" altLang="ja-JP" sz="2000" dirty="0"/>
          </a:p>
          <a:p>
            <a:pPr marL="342900" indent="-342900">
              <a:buFont typeface="Wingdings" pitchFamily="2" charset="2"/>
              <a:buChar char="n"/>
            </a:pPr>
            <a:r>
              <a:rPr kumimoji="1" lang="ja-JP" altLang="en-US" sz="2000"/>
              <a:t>ラベルの付け方</a:t>
            </a:r>
            <a:r>
              <a:rPr kumimoji="1" lang="en-US" altLang="ja-JP" sz="2000" dirty="0"/>
              <a:t>:</a:t>
            </a:r>
            <a:r>
              <a:rPr lang="ja-JP" altLang="en-US" sz="2000"/>
              <a:t>　</a:t>
            </a:r>
            <a:r>
              <a:rPr kumimoji="1" lang="ja-JP" altLang="en-US" sz="2000"/>
              <a:t>班員</a:t>
            </a:r>
            <a:r>
              <a:rPr kumimoji="1" lang="en-US" altLang="ja-JP" sz="2000" dirty="0"/>
              <a:t>2</a:t>
            </a:r>
            <a:r>
              <a:rPr kumimoji="1" lang="ja-JP" altLang="en-US" sz="2000"/>
              <a:t>名でラベルづけ</a:t>
            </a:r>
            <a:endParaRPr lang="en-US" altLang="ja-JP" sz="2000" dirty="0"/>
          </a:p>
        </p:txBody>
      </p:sp>
      <p:graphicFrame>
        <p:nvGraphicFramePr>
          <p:cNvPr id="15" name="グラフ 14">
            <a:extLst>
              <a:ext uri="{FF2B5EF4-FFF2-40B4-BE49-F238E27FC236}">
                <a16:creationId xmlns:a16="http://schemas.microsoft.com/office/drawing/2014/main" id="{C400D15C-EF7E-C641-A094-8A1921EE8A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089832"/>
              </p:ext>
            </p:extLst>
          </p:nvPr>
        </p:nvGraphicFramePr>
        <p:xfrm>
          <a:off x="1385822" y="3429000"/>
          <a:ext cx="5489227" cy="3291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482C9C1-60F1-4546-BD1C-071148082F84}"/>
              </a:ext>
            </a:extLst>
          </p:cNvPr>
          <p:cNvSpPr txBox="1"/>
          <p:nvPr/>
        </p:nvSpPr>
        <p:spPr>
          <a:xfrm>
            <a:off x="1870291" y="640642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喜び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E93E4B0-4407-E64B-889C-53E46CC7CC6F}"/>
              </a:ext>
            </a:extLst>
          </p:cNvPr>
          <p:cNvSpPr txBox="1"/>
          <p:nvPr/>
        </p:nvSpPr>
        <p:spPr>
          <a:xfrm>
            <a:off x="2755253" y="642177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悲しみ</a:t>
            </a:r>
            <a:endParaRPr kumimoji="1" lang="ja-JP" altLang="en-US" sz="20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33A8AF1-A7ED-DF46-AF3A-C519229A6D3D}"/>
              </a:ext>
            </a:extLst>
          </p:cNvPr>
          <p:cNvSpPr txBox="1"/>
          <p:nvPr/>
        </p:nvSpPr>
        <p:spPr>
          <a:xfrm>
            <a:off x="3918100" y="64179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怒り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4CF80D-8770-1D45-A391-6AF1CF745085}"/>
              </a:ext>
            </a:extLst>
          </p:cNvPr>
          <p:cNvSpPr txBox="1"/>
          <p:nvPr/>
        </p:nvSpPr>
        <p:spPr>
          <a:xfrm>
            <a:off x="4885988" y="640642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恐怖</a:t>
            </a:r>
            <a:endParaRPr kumimoji="1" lang="ja-JP" altLang="en-US" sz="20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7DEA38-D186-544D-866F-42D656181D6E}"/>
              </a:ext>
            </a:extLst>
          </p:cNvPr>
          <p:cNvSpPr txBox="1"/>
          <p:nvPr/>
        </p:nvSpPr>
        <p:spPr>
          <a:xfrm>
            <a:off x="5626831" y="640642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ニュートラル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257048-9FC5-FA4E-8DC7-C68FCAA3222C}"/>
              </a:ext>
            </a:extLst>
          </p:cNvPr>
          <p:cNvSpPr txBox="1"/>
          <p:nvPr/>
        </p:nvSpPr>
        <p:spPr>
          <a:xfrm>
            <a:off x="8188255" y="6391690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プルチックの感情の輪</a:t>
            </a:r>
          </a:p>
        </p:txBody>
      </p:sp>
    </p:spTree>
    <p:extLst>
      <p:ext uri="{BB962C8B-B14F-4D97-AF65-F5344CB8AC3E}">
        <p14:creationId xmlns:p14="http://schemas.microsoft.com/office/powerpoint/2010/main" val="2397899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0F72F503-489F-EB42-A332-D8C766AB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</a:t>
            </a:r>
            <a:r>
              <a:rPr lang="ja-JP" altLang="en-US"/>
              <a:t>  自然言語処理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43E2F1-2FAB-7948-AAA0-0B238283CEC2}"/>
              </a:ext>
            </a:extLst>
          </p:cNvPr>
          <p:cNvSpPr txBox="1"/>
          <p:nvPr/>
        </p:nvSpPr>
        <p:spPr>
          <a:xfrm>
            <a:off x="2581691" y="2026920"/>
            <a:ext cx="75584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4-1.</a:t>
            </a:r>
            <a:r>
              <a:rPr lang="ja-JP" altLang="en-US" sz="4000"/>
              <a:t> </a:t>
            </a:r>
            <a:r>
              <a:rPr lang="ja-JP" altLang="en-US" sz="4000" dirty="0"/>
              <a:t> </a:t>
            </a:r>
            <a:r>
              <a:rPr lang="ja-JP" altLang="en-US" sz="4000"/>
              <a:t>単語分散表現を用いる手法</a:t>
            </a:r>
            <a:endParaRPr lang="en-US" altLang="ja-JP" sz="4000" dirty="0"/>
          </a:p>
          <a:p>
            <a:r>
              <a:rPr lang="en-US" altLang="ja-JP" sz="4000" dirty="0"/>
              <a:t>4-2.</a:t>
            </a:r>
            <a:r>
              <a:rPr lang="ja-JP" altLang="en-US" sz="4000"/>
              <a:t>  文章分散表現を求める手法</a:t>
            </a:r>
            <a:endParaRPr lang="en-US" altLang="ja-JP" sz="4000" dirty="0"/>
          </a:p>
          <a:p>
            <a:r>
              <a:rPr lang="en-US" altLang="ja-JP" sz="4000" dirty="0"/>
              <a:t>4-3.</a:t>
            </a:r>
            <a:r>
              <a:rPr lang="ja-JP" altLang="en-US" sz="4000"/>
              <a:t>  深層学習を用いる手法</a:t>
            </a:r>
            <a:endParaRPr lang="en-US" altLang="ja-JP" sz="4000" dirty="0"/>
          </a:p>
          <a:p>
            <a:r>
              <a:rPr lang="en-US" altLang="ja-JP" sz="4000" dirty="0"/>
              <a:t>4-4.</a:t>
            </a:r>
            <a:r>
              <a:rPr lang="ja-JP" altLang="en-US" sz="4000"/>
              <a:t>  実験</a:t>
            </a:r>
            <a:r>
              <a:rPr lang="en-US" altLang="ja-JP" sz="4000" dirty="0"/>
              <a:t>(</a:t>
            </a:r>
            <a:r>
              <a:rPr lang="ja-JP" altLang="en-US" sz="4000"/>
              <a:t>データの説明</a:t>
            </a:r>
            <a:r>
              <a:rPr lang="en-US" altLang="ja-JP" sz="4000" dirty="0"/>
              <a:t>)</a:t>
            </a:r>
          </a:p>
          <a:p>
            <a:r>
              <a:rPr lang="en-US" altLang="ja-JP" sz="4000" dirty="0">
                <a:solidFill>
                  <a:srgbClr val="FF0000"/>
                </a:solidFill>
              </a:rPr>
              <a:t>4-5.</a:t>
            </a:r>
            <a:r>
              <a:rPr lang="ja-JP" altLang="en-US" sz="4000">
                <a:solidFill>
                  <a:srgbClr val="FF0000"/>
                </a:solidFill>
              </a:rPr>
              <a:t>  実験結果</a:t>
            </a:r>
            <a:endParaRPr lang="en-US" altLang="ja-JP" sz="4000" dirty="0">
              <a:solidFill>
                <a:srgbClr val="FF0000"/>
              </a:solidFill>
            </a:endParaRPr>
          </a:p>
          <a:p>
            <a:r>
              <a:rPr lang="en-US" altLang="ja-JP" sz="4000" dirty="0"/>
              <a:t>4-6.</a:t>
            </a:r>
            <a:r>
              <a:rPr lang="ja-JP" altLang="en-US" sz="4000"/>
              <a:t>  考察</a:t>
            </a:r>
            <a:endParaRPr kumimoji="1" lang="ja-JP" altLang="en-US" sz="4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23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649C6C-E885-7D40-8F26-5E889DFE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/>
              <a:t> プロジェクト課題の目的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06D7A7-3D97-6E45-BEF3-BB0DE81DD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690688"/>
            <a:ext cx="10515600" cy="4351338"/>
          </a:xfrm>
        </p:spPr>
        <p:txBody>
          <a:bodyPr>
            <a:normAutofit/>
          </a:bodyPr>
          <a:lstStyle/>
          <a:p>
            <a:endParaRPr kumimoji="1" lang="en-US" altLang="ja-JP" sz="3200" dirty="0"/>
          </a:p>
          <a:p>
            <a:r>
              <a:rPr lang="ja-JP" altLang="en-US" sz="3200"/>
              <a:t>　音声処理の手法を学ぶ</a:t>
            </a:r>
            <a:endParaRPr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/>
              <a:t>　統計的自然言語処理の手法を学ぶ</a:t>
            </a:r>
            <a:endParaRPr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/>
              <a:t>　機械学習の手法を学ぶ</a:t>
            </a:r>
            <a:endParaRPr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602969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CAB87-6106-F245-96B3-B92164A4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4-5.  </a:t>
            </a:r>
            <a:r>
              <a:rPr kumimoji="1" lang="ja-JP" altLang="en-US"/>
              <a:t>実験結果</a:t>
            </a:r>
            <a:r>
              <a:rPr kumimoji="1" lang="en-US" altLang="ja-JP" dirty="0"/>
              <a:t>(</a:t>
            </a:r>
            <a:r>
              <a:rPr kumimoji="1" lang="ja-JP" altLang="en-US"/>
              <a:t>カウントベース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14F8CB-A3E8-2845-808C-379DC1FBD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755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 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FBE583D-5683-EB46-B7C7-B5B8511B2FB7}"/>
              </a:ext>
            </a:extLst>
          </p:cNvPr>
          <p:cNvSpPr txBox="1"/>
          <p:nvPr/>
        </p:nvSpPr>
        <p:spPr>
          <a:xfrm>
            <a:off x="1390575" y="1689622"/>
            <a:ext cx="8544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バリデーション手法</a:t>
            </a:r>
            <a:r>
              <a:rPr lang="en-US" altLang="ja-JP" sz="2400" dirty="0"/>
              <a:t> : stratified 6-fold,  </a:t>
            </a:r>
            <a:r>
              <a:rPr lang="ja-JP" altLang="en-US" sz="2400"/>
              <a:t>評価指標</a:t>
            </a:r>
            <a:r>
              <a:rPr lang="en-US" altLang="ja-JP" sz="2400" dirty="0"/>
              <a:t> : mean-F1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BE13FB50-73BB-E94E-BA9E-9DF584A8C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21579"/>
              </p:ext>
            </p:extLst>
          </p:nvPr>
        </p:nvGraphicFramePr>
        <p:xfrm>
          <a:off x="838200" y="2317374"/>
          <a:ext cx="10998205" cy="3892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641">
                  <a:extLst>
                    <a:ext uri="{9D8B030D-6E8A-4147-A177-3AD203B41FA5}">
                      <a16:colId xmlns:a16="http://schemas.microsoft.com/office/drawing/2014/main" val="22469166"/>
                    </a:ext>
                  </a:extLst>
                </a:gridCol>
                <a:gridCol w="2199641">
                  <a:extLst>
                    <a:ext uri="{9D8B030D-6E8A-4147-A177-3AD203B41FA5}">
                      <a16:colId xmlns:a16="http://schemas.microsoft.com/office/drawing/2014/main" val="3036725665"/>
                    </a:ext>
                  </a:extLst>
                </a:gridCol>
                <a:gridCol w="2199641">
                  <a:extLst>
                    <a:ext uri="{9D8B030D-6E8A-4147-A177-3AD203B41FA5}">
                      <a16:colId xmlns:a16="http://schemas.microsoft.com/office/drawing/2014/main" val="2462771454"/>
                    </a:ext>
                  </a:extLst>
                </a:gridCol>
                <a:gridCol w="2199641">
                  <a:extLst>
                    <a:ext uri="{9D8B030D-6E8A-4147-A177-3AD203B41FA5}">
                      <a16:colId xmlns:a16="http://schemas.microsoft.com/office/drawing/2014/main" val="2921486232"/>
                    </a:ext>
                  </a:extLst>
                </a:gridCol>
                <a:gridCol w="2199641">
                  <a:extLst>
                    <a:ext uri="{9D8B030D-6E8A-4147-A177-3AD203B41FA5}">
                      <a16:colId xmlns:a16="http://schemas.microsoft.com/office/drawing/2014/main" val="1597401180"/>
                    </a:ext>
                  </a:extLst>
                </a:gridCol>
              </a:tblGrid>
              <a:tr h="7784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特徴量</a:t>
                      </a:r>
                      <a:endParaRPr kumimoji="1" lang="en-US" altLang="ja-JP" sz="2000" dirty="0"/>
                    </a:p>
                    <a:p>
                      <a:pPr algn="ctr"/>
                      <a:r>
                        <a:rPr kumimoji="1" lang="en-US" altLang="ja-JP" sz="2000" dirty="0"/>
                        <a:t>( </a:t>
                      </a:r>
                      <a:r>
                        <a:rPr kumimoji="1" lang="ja-JP" altLang="en-US" sz="2000"/>
                        <a:t>次元数</a:t>
                      </a:r>
                      <a:r>
                        <a:rPr kumimoji="1" lang="en-US" altLang="ja-JP" sz="2000" dirty="0"/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Naïve Beys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</a:t>
                      </a:r>
                      <a:r>
                        <a:rPr kumimoji="1" lang="ja-JP" altLang="en-US" sz="2000"/>
                        <a:t>多項分布モデル</a:t>
                      </a:r>
                      <a:r>
                        <a:rPr kumimoji="1" lang="en-US" altLang="ja-JP" sz="2000" dirty="0"/>
                        <a:t>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Logistic Regression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GBDT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</a:t>
                      </a:r>
                      <a:r>
                        <a:rPr kumimoji="1" lang="en-US" altLang="ja-JP" sz="2000" dirty="0" err="1"/>
                        <a:t>LightGBM</a:t>
                      </a:r>
                      <a:r>
                        <a:rPr kumimoji="1" lang="en-US" altLang="ja-JP" sz="2000" dirty="0"/>
                        <a:t>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MLP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(2~4 Layers)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275912"/>
                  </a:ext>
                </a:extLst>
              </a:tr>
              <a:tr h="7784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単語文章行列</a:t>
                      </a:r>
                      <a:endParaRPr kumimoji="1" lang="en-US" altLang="ja-JP" sz="2000" dirty="0"/>
                    </a:p>
                    <a:p>
                      <a:pPr algn="ctr"/>
                      <a:r>
                        <a:rPr kumimoji="1" lang="en-US" altLang="ja-JP" sz="2000" dirty="0"/>
                        <a:t>(11799)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kern="1200" dirty="0">
                          <a:solidFill>
                            <a:srgbClr val="FF0000"/>
                          </a:solidFill>
                          <a:effectLst/>
                        </a:rPr>
                        <a:t>0.49</a:t>
                      </a:r>
                      <a:endParaRPr kumimoji="1" lang="en-US" altLang="ja-JP" sz="28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kern="1200" dirty="0">
                          <a:solidFill>
                            <a:srgbClr val="FF0000"/>
                          </a:solidFill>
                          <a:effectLst/>
                        </a:rPr>
                        <a:t>0.49</a:t>
                      </a:r>
                      <a:endParaRPr kumimoji="1" lang="ja-JP" alt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0.46</a:t>
                      </a:r>
                      <a:endParaRPr kumimoji="1" lang="ja-JP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001444"/>
                  </a:ext>
                </a:extLst>
              </a:tr>
              <a:tr h="778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/>
                        <a:t>tf-idf</a:t>
                      </a:r>
                      <a:endParaRPr kumimoji="1" lang="en-US" altLang="ja-JP" sz="20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/>
                        <a:t>(11799)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kern="1200" dirty="0">
                          <a:effectLst/>
                        </a:rPr>
                        <a:t>0.45</a:t>
                      </a:r>
                      <a:endParaRPr kumimoji="1" lang="ja-JP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kern="1200" dirty="0">
                          <a:effectLst/>
                        </a:rPr>
                        <a:t>0.43</a:t>
                      </a:r>
                      <a:endParaRPr kumimoji="1" lang="ja-JP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kern="1200" dirty="0">
                          <a:solidFill>
                            <a:srgbClr val="FF0000"/>
                          </a:solidFill>
                          <a:effectLst/>
                        </a:rPr>
                        <a:t>0.49</a:t>
                      </a:r>
                      <a:endParaRPr kumimoji="1" lang="ja-JP" alt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0.46</a:t>
                      </a:r>
                      <a:endParaRPr kumimoji="1" lang="ja-JP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53405"/>
                  </a:ext>
                </a:extLst>
              </a:tr>
              <a:tr h="778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/>
                        <a:t>N-gram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/>
                        <a:t>(155648)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kern="1200" dirty="0">
                          <a:effectLst/>
                        </a:rPr>
                        <a:t>0.48</a:t>
                      </a:r>
                      <a:endParaRPr kumimoji="1" lang="ja-JP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kern="1200" dirty="0">
                          <a:effectLst/>
                        </a:rPr>
                        <a:t>0.47</a:t>
                      </a:r>
                      <a:endParaRPr kumimoji="1" lang="ja-JP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rgbClr val="FF0000"/>
                          </a:solidFill>
                          <a:effectLst/>
                        </a:rPr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6615428"/>
                  </a:ext>
                </a:extLst>
              </a:tr>
              <a:tr h="778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/>
                        <a:t>N-gram + </a:t>
                      </a:r>
                      <a:r>
                        <a:rPr kumimoji="1" lang="en-US" altLang="ja-JP" sz="2000" dirty="0" err="1"/>
                        <a:t>tf-idf</a:t>
                      </a:r>
                      <a:endParaRPr kumimoji="1" lang="en-US" altLang="ja-JP" sz="20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/>
                        <a:t>(155648)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</a:t>
                      </a:r>
                      <a:endParaRPr kumimoji="1" lang="ja-JP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</a:t>
                      </a:r>
                      <a:endParaRPr kumimoji="1" lang="ja-JP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ja-JP" sz="2800" dirty="0">
                          <a:solidFill>
                            <a:srgbClr val="FF0000"/>
                          </a:solidFill>
                          <a:effectLst/>
                        </a:rPr>
                        <a:t>0.49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-</a:t>
                      </a:r>
                      <a:endParaRPr kumimoji="1" lang="ja-JP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227367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4EE38B-0639-1648-B2A9-32CD2A49F21C}"/>
              </a:ext>
            </a:extLst>
          </p:cNvPr>
          <p:cNvSpPr txBox="1"/>
          <p:nvPr/>
        </p:nvSpPr>
        <p:spPr>
          <a:xfrm>
            <a:off x="9108594" y="99600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適合率と再現率を考慮した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Accuracy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85EA7CB-33A5-F849-9C64-114CDE5D993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9753600" y="1642337"/>
            <a:ext cx="832322" cy="27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8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B65F5A-372F-5F4F-B288-3B0DC963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4-5.  </a:t>
            </a:r>
            <a:r>
              <a:rPr lang="ja-JP" altLang="en-US"/>
              <a:t>実験結果</a:t>
            </a:r>
            <a:r>
              <a:rPr lang="en-US" altLang="ja-JP" dirty="0"/>
              <a:t>(</a:t>
            </a:r>
            <a:r>
              <a:rPr lang="ja-JP" altLang="en-US"/>
              <a:t>単語分散表現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20F3119-1256-F142-BBEC-D25C6EEB0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865481"/>
              </p:ext>
            </p:extLst>
          </p:nvPr>
        </p:nvGraphicFramePr>
        <p:xfrm>
          <a:off x="1236739" y="1402715"/>
          <a:ext cx="92583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1122382153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404531688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468545906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640673273"/>
                    </a:ext>
                  </a:extLst>
                </a:gridCol>
              </a:tblGrid>
              <a:tr h="61978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/>
                        <a:t>特徴量</a:t>
                      </a:r>
                      <a:r>
                        <a:rPr kumimoji="1" lang="en-US" altLang="ja-JP" sz="1800" dirty="0"/>
                        <a:t>( </a:t>
                      </a:r>
                      <a:r>
                        <a:rPr kumimoji="1" lang="ja-JP" altLang="en-US" sz="1800"/>
                        <a:t>次元数</a:t>
                      </a:r>
                      <a:r>
                        <a:rPr kumimoji="1" lang="en-US" altLang="ja-JP" sz="1800" dirty="0"/>
                        <a:t>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Logistic Regression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GBDT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(</a:t>
                      </a:r>
                      <a:r>
                        <a:rPr kumimoji="1" lang="en-US" altLang="ja-JP" sz="1800" dirty="0" err="1"/>
                        <a:t>LightGBM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MLP 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( 2~4 Layers)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69144"/>
                  </a:ext>
                </a:extLst>
              </a:tr>
              <a:tr h="4308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Word2vec aver (200)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</a:t>
                      </a:r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</a:t>
                      </a:r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  <a:endParaRPr kumimoji="1" lang="ja-JP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6903614"/>
                  </a:ext>
                </a:extLst>
              </a:tr>
              <a:tr h="4308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Word2vec max (200)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</a:t>
                      </a:r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</a:t>
                      </a:r>
                      <a:endParaRPr kumimoji="1" lang="ja-JP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844501"/>
                  </a:ext>
                </a:extLst>
              </a:tr>
              <a:tr h="4308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Word2vec </a:t>
                      </a:r>
                      <a:r>
                        <a:rPr kumimoji="1" lang="en-US" altLang="ja-JP" sz="2000" dirty="0" err="1"/>
                        <a:t>hier</a:t>
                      </a:r>
                      <a:r>
                        <a:rPr kumimoji="1" lang="en-US" altLang="ja-JP" sz="2000" dirty="0"/>
                        <a:t> (200)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</a:t>
                      </a:r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</a:t>
                      </a:r>
                      <a:endParaRPr kumimoji="1" lang="ja-JP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780906"/>
                  </a:ext>
                </a:extLst>
              </a:tr>
              <a:tr h="19703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Word2vec </a:t>
                      </a:r>
                      <a:r>
                        <a:rPr kumimoji="1" lang="en-US" altLang="ja-JP" sz="2000" dirty="0" err="1"/>
                        <a:t>aver+max</a:t>
                      </a:r>
                      <a:r>
                        <a:rPr kumimoji="1" lang="en-US" altLang="ja-JP" sz="2000" dirty="0"/>
                        <a:t> (400)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</a:t>
                      </a:r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</a:t>
                      </a:r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  <a:endParaRPr kumimoji="1" lang="ja-JP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006920"/>
                  </a:ext>
                </a:extLst>
              </a:tr>
              <a:tr h="4308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Fasttext</a:t>
                      </a:r>
                      <a:r>
                        <a:rPr kumimoji="1" lang="en-US" altLang="ja-JP" sz="2000" dirty="0"/>
                        <a:t> aver (300)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</a:t>
                      </a:r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kumimoji="1" lang="ja-JP" alt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09682"/>
                  </a:ext>
                </a:extLst>
              </a:tr>
              <a:tr h="4308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Fasttext</a:t>
                      </a:r>
                      <a:r>
                        <a:rPr kumimoji="1" lang="en-US" altLang="ja-JP" sz="2000" dirty="0"/>
                        <a:t> max (300)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</a:t>
                      </a:r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</a:t>
                      </a:r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  <a:endParaRPr kumimoji="1" lang="ja-JP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986821"/>
                  </a:ext>
                </a:extLst>
              </a:tr>
              <a:tr h="4308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Fasttext</a:t>
                      </a:r>
                      <a:r>
                        <a:rPr kumimoji="1" lang="en-US" altLang="ja-JP" sz="2000" dirty="0"/>
                        <a:t> </a:t>
                      </a:r>
                      <a:r>
                        <a:rPr kumimoji="1" lang="en-US" altLang="ja-JP" sz="2000" dirty="0" err="1"/>
                        <a:t>hier</a:t>
                      </a:r>
                      <a:r>
                        <a:rPr kumimoji="1" lang="en-US" altLang="ja-JP" sz="2000" dirty="0"/>
                        <a:t> (300)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</a:t>
                      </a:r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</a:t>
                      </a:r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  <a:endParaRPr kumimoji="1" lang="ja-JP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560778"/>
                  </a:ext>
                </a:extLst>
              </a:tr>
              <a:tr h="4308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Fasttext</a:t>
                      </a:r>
                      <a:r>
                        <a:rPr kumimoji="1" lang="en-US" altLang="ja-JP" sz="2000" dirty="0"/>
                        <a:t> </a:t>
                      </a:r>
                      <a:r>
                        <a:rPr kumimoji="1" lang="en-US" altLang="ja-JP" sz="2000" dirty="0" err="1"/>
                        <a:t>aver+max</a:t>
                      </a:r>
                      <a:r>
                        <a:rPr kumimoji="1" lang="en-US" altLang="ja-JP" sz="2000" dirty="0"/>
                        <a:t> (600)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</a:t>
                      </a:r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</a:t>
                      </a:r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rgbClr val="FF0000"/>
                          </a:solidFill>
                        </a:rPr>
                        <a:t>0.49</a:t>
                      </a:r>
                      <a:endParaRPr kumimoji="1" lang="ja-JP" alt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395048"/>
                  </a:ext>
                </a:extLst>
              </a:tr>
              <a:tr h="3541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 err="1"/>
                        <a:t>Fasttext</a:t>
                      </a:r>
                      <a:r>
                        <a:rPr kumimoji="1" lang="en-US" altLang="ja-JP" sz="2000" b="0" dirty="0"/>
                        <a:t> + SDV (900)</a:t>
                      </a:r>
                      <a:endParaRPr kumimoji="1" lang="ja-JP" alt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0.48</a:t>
                      </a:r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847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825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D10F88-617E-CB4C-8EBB-32CA4133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4-5.  </a:t>
            </a:r>
            <a:r>
              <a:rPr kumimoji="1" lang="ja-JP" altLang="en-US"/>
              <a:t>実験結果</a:t>
            </a:r>
            <a:r>
              <a:rPr kumimoji="1" lang="en-US" altLang="ja-JP" dirty="0"/>
              <a:t>(</a:t>
            </a:r>
            <a:r>
              <a:rPr kumimoji="1" lang="ja-JP" altLang="en-US"/>
              <a:t>文章分散表現</a:t>
            </a:r>
            <a:r>
              <a:rPr kumimoji="1" lang="en-US" altLang="ja-JP" dirty="0"/>
              <a:t>, </a:t>
            </a:r>
            <a:r>
              <a:rPr kumimoji="1" lang="ja-JP" altLang="en-US"/>
              <a:t>深層モデル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0FEFF91-4E2B-BB4E-BB79-AAF0E4CA3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993231"/>
              </p:ext>
            </p:extLst>
          </p:nvPr>
        </p:nvGraphicFramePr>
        <p:xfrm>
          <a:off x="1388533" y="1690688"/>
          <a:ext cx="9414933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8933">
                  <a:extLst>
                    <a:ext uri="{9D8B030D-6E8A-4147-A177-3AD203B41FA5}">
                      <a16:colId xmlns:a16="http://schemas.microsoft.com/office/drawing/2014/main" val="1111788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791122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54419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5714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/>
                        <a:t>特徴量</a:t>
                      </a:r>
                      <a:r>
                        <a:rPr kumimoji="1" lang="en-US" altLang="ja-JP" sz="2000" dirty="0"/>
                        <a:t>( </a:t>
                      </a:r>
                      <a:r>
                        <a:rPr kumimoji="1" lang="ja-JP" altLang="en-US" sz="2000"/>
                        <a:t>次元数</a:t>
                      </a:r>
                      <a:r>
                        <a:rPr kumimoji="1" lang="en-US" altLang="ja-JP" sz="2000" dirty="0"/>
                        <a:t>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Logistic Regression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GBDT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</a:t>
                      </a:r>
                      <a:r>
                        <a:rPr kumimoji="1" lang="en-US" altLang="ja-JP" sz="2000" dirty="0" err="1"/>
                        <a:t>LightGBM</a:t>
                      </a:r>
                      <a:r>
                        <a:rPr kumimoji="1" lang="en-US" altLang="ja-JP" sz="2000" dirty="0"/>
                        <a:t>)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MLP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(2~4 Layers)</a:t>
                      </a:r>
                      <a:endParaRPr kumimoji="1" lang="ja-JP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04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Doc2Vec PV-DBOW (300)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</a:t>
                      </a:r>
                      <a:endParaRPr kumimoji="1" lang="ja-JP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22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Doc2Vec PV-DM (300)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</a:t>
                      </a:r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</a:t>
                      </a:r>
                      <a:endParaRPr kumimoji="1" lang="ja-JP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833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Doc2Vec </a:t>
                      </a:r>
                      <a:r>
                        <a:rPr kumimoji="1" lang="en-US" altLang="ja-JP" sz="2000" dirty="0" err="1"/>
                        <a:t>Concat</a:t>
                      </a:r>
                      <a:r>
                        <a:rPr kumimoji="1" lang="en-US" altLang="ja-JP" sz="2000" dirty="0"/>
                        <a:t> (600)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</a:t>
                      </a:r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  <a:endParaRPr kumimoji="1" lang="ja-JP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04856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73173ABC-126C-B44B-B376-81CF09660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33749"/>
              </p:ext>
            </p:extLst>
          </p:nvPr>
        </p:nvGraphicFramePr>
        <p:xfrm>
          <a:off x="3011488" y="4509771"/>
          <a:ext cx="6096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034540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5226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3618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LSTM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Bi-LSTM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GRU</a:t>
                      </a:r>
                      <a:endParaRPr kumimoji="1" lang="ja-JP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962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0.50</a:t>
                      </a:r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rgbClr val="FF0000"/>
                          </a:solidFill>
                        </a:rPr>
                        <a:t>0.51</a:t>
                      </a:r>
                      <a:endParaRPr kumimoji="1" lang="ja-JP" alt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0.50</a:t>
                      </a:r>
                      <a:endParaRPr kumimoji="1" lang="ja-JP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29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317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0F72F503-489F-EB42-A332-D8C766AB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</a:t>
            </a:r>
            <a:r>
              <a:rPr lang="ja-JP" altLang="en-US"/>
              <a:t>  自然言語処理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43E2F1-2FAB-7948-AAA0-0B238283CEC2}"/>
              </a:ext>
            </a:extLst>
          </p:cNvPr>
          <p:cNvSpPr txBox="1"/>
          <p:nvPr/>
        </p:nvSpPr>
        <p:spPr>
          <a:xfrm>
            <a:off x="2581691" y="2026920"/>
            <a:ext cx="75584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4-1.</a:t>
            </a:r>
            <a:r>
              <a:rPr lang="ja-JP" altLang="en-US" sz="4000"/>
              <a:t> </a:t>
            </a:r>
            <a:r>
              <a:rPr lang="ja-JP" altLang="en-US" sz="4000" dirty="0"/>
              <a:t> </a:t>
            </a:r>
            <a:r>
              <a:rPr lang="ja-JP" altLang="en-US" sz="4000"/>
              <a:t>単語分散表現を用いる手法</a:t>
            </a:r>
            <a:endParaRPr lang="en-US" altLang="ja-JP" sz="4000" dirty="0"/>
          </a:p>
          <a:p>
            <a:r>
              <a:rPr lang="en-US" altLang="ja-JP" sz="4000" dirty="0"/>
              <a:t>4-2.</a:t>
            </a:r>
            <a:r>
              <a:rPr lang="ja-JP" altLang="en-US" sz="4000"/>
              <a:t>  文章分散表現を求める手法</a:t>
            </a:r>
            <a:endParaRPr lang="en-US" altLang="ja-JP" sz="4000" dirty="0"/>
          </a:p>
          <a:p>
            <a:r>
              <a:rPr lang="en-US" altLang="ja-JP" sz="4000" dirty="0"/>
              <a:t>4-3.</a:t>
            </a:r>
            <a:r>
              <a:rPr lang="ja-JP" altLang="en-US" sz="4000"/>
              <a:t>  深層学習を用いる手法</a:t>
            </a:r>
            <a:endParaRPr lang="en-US" altLang="ja-JP" sz="4000" dirty="0"/>
          </a:p>
          <a:p>
            <a:r>
              <a:rPr lang="en-US" altLang="ja-JP" sz="4000" dirty="0"/>
              <a:t>4-4.</a:t>
            </a:r>
            <a:r>
              <a:rPr lang="ja-JP" altLang="en-US" sz="4000"/>
              <a:t>  実験</a:t>
            </a:r>
            <a:r>
              <a:rPr lang="en-US" altLang="ja-JP" sz="4000" dirty="0"/>
              <a:t>(</a:t>
            </a:r>
            <a:r>
              <a:rPr lang="ja-JP" altLang="en-US" sz="4000"/>
              <a:t>データの説明</a:t>
            </a:r>
            <a:r>
              <a:rPr lang="en-US" altLang="ja-JP" sz="4000" dirty="0"/>
              <a:t>)</a:t>
            </a:r>
          </a:p>
          <a:p>
            <a:r>
              <a:rPr lang="en-US" altLang="ja-JP" sz="4000" dirty="0"/>
              <a:t>4-5.</a:t>
            </a:r>
            <a:r>
              <a:rPr lang="ja-JP" altLang="en-US" sz="4000"/>
              <a:t>  実験結果</a:t>
            </a:r>
            <a:endParaRPr lang="en-US" altLang="ja-JP" sz="4000" dirty="0"/>
          </a:p>
          <a:p>
            <a:r>
              <a:rPr lang="en-US" altLang="ja-JP" sz="4000" dirty="0">
                <a:solidFill>
                  <a:srgbClr val="FF0000"/>
                </a:solidFill>
              </a:rPr>
              <a:t>4-6.</a:t>
            </a:r>
            <a:r>
              <a:rPr lang="ja-JP" altLang="en-US" sz="4000">
                <a:solidFill>
                  <a:srgbClr val="FF0000"/>
                </a:solidFill>
              </a:rPr>
              <a:t>  考察</a:t>
            </a:r>
            <a:endParaRPr kumimoji="1" lang="ja-JP" altLang="en-US" sz="4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524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F77F2D-8376-D643-A7A4-038230C1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4-6.  </a:t>
            </a:r>
            <a:r>
              <a:rPr kumimoji="1" lang="ja-JP" altLang="en-US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4F683E-E0F4-E744-B2BE-8E7ABC5E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9175"/>
          </a:xfrm>
        </p:spPr>
        <p:txBody>
          <a:bodyPr>
            <a:normAutofit/>
          </a:bodyPr>
          <a:lstStyle/>
          <a:p>
            <a:r>
              <a:rPr lang="ja-JP" altLang="en-US"/>
              <a:t>　</a:t>
            </a:r>
            <a:r>
              <a:rPr lang="en-US" altLang="ja-JP" dirty="0"/>
              <a:t>Word2vec</a:t>
            </a:r>
            <a:r>
              <a:rPr lang="ja-JP" altLang="en-US"/>
              <a:t>より</a:t>
            </a:r>
            <a:r>
              <a:rPr lang="en-US" altLang="ja-JP" dirty="0" err="1"/>
              <a:t>Fasttext</a:t>
            </a:r>
            <a:r>
              <a:rPr lang="ja-JP" altLang="en-US"/>
              <a:t>の方が精度が良い。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→  </a:t>
            </a:r>
            <a:r>
              <a:rPr lang="en-US" altLang="ja-JP" dirty="0" err="1"/>
              <a:t>subword</a:t>
            </a:r>
            <a:r>
              <a:rPr lang="en-US" altLang="ja-JP" dirty="0"/>
              <a:t> model</a:t>
            </a:r>
            <a:r>
              <a:rPr lang="ja-JP" altLang="en-US"/>
              <a:t>による効果があった。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Bag-of-words</a:t>
            </a:r>
            <a:r>
              <a:rPr lang="ja-JP" altLang="en-US"/>
              <a:t>モデルと語順考慮のモデルの精度差が小さい。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→ </a:t>
            </a:r>
            <a:r>
              <a:rPr lang="en-US" altLang="ja-JP" dirty="0"/>
              <a:t>Twitter</a:t>
            </a:r>
            <a:r>
              <a:rPr lang="ja-JP" altLang="en-US"/>
              <a:t>のような文法が曖昧なデータに対しては、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</a:t>
            </a:r>
            <a:r>
              <a:rPr lang="en-US" altLang="ja-JP" dirty="0"/>
              <a:t> </a:t>
            </a:r>
            <a:r>
              <a:rPr lang="ja-JP" altLang="en-US"/>
              <a:t>特別なアプローチが必要。文字レベルでの入力等。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/>
              <a:t>　深層モデルの</a:t>
            </a:r>
            <a:r>
              <a:rPr lang="en-US" altLang="ja-JP" dirty="0"/>
              <a:t>Embedding</a:t>
            </a:r>
            <a:r>
              <a:rPr lang="ja-JP" altLang="en-US"/>
              <a:t>を学習済み単語分散表現で初期化、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en-US" altLang="ja-JP" dirty="0"/>
              <a:t>  </a:t>
            </a:r>
            <a:r>
              <a:rPr lang="ja-JP" altLang="en-US"/>
              <a:t>重みの学習をしないことで過学習を防げる。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00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4A4300-168A-5442-9869-D2E0BC11F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 </a:t>
            </a:r>
            <a:r>
              <a:rPr lang="ja-JP" altLang="en-US"/>
              <a:t>まとめ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C0BA91-86D9-4042-8B3A-DFE53DE3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34265"/>
          </a:xfrm>
        </p:spPr>
        <p:txBody>
          <a:bodyPr>
            <a:normAutofit lnSpcReduction="10000"/>
          </a:bodyPr>
          <a:lstStyle/>
          <a:p>
            <a:r>
              <a:rPr kumimoji="1" lang="ja-JP" altLang="en-US"/>
              <a:t>　ケプストラムやデルタケプストラム</a:t>
            </a:r>
            <a:r>
              <a:rPr lang="ja-JP" altLang="en-US"/>
              <a:t>、</a:t>
            </a:r>
            <a:r>
              <a:rPr kumimoji="1" lang="ja-JP" altLang="en-US"/>
              <a:t>パワーを用いて、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/>
              <a:t>人の音声を解析する手法を学んだ。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　古典的なカウントベースから深層学習まで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　　　多くの統計的自然言語処理の手法について学んだ。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/>
              <a:t>　機械学習の多クラス分類手法</a:t>
            </a:r>
            <a:r>
              <a:rPr kumimoji="1" lang="en-US" altLang="ja-JP" dirty="0"/>
              <a:t>(SVM, Logistic</a:t>
            </a:r>
            <a:r>
              <a:rPr kumimoji="1" lang="ja-JP" altLang="en-US"/>
              <a:t>回帰等</a:t>
            </a:r>
            <a:r>
              <a:rPr kumimoji="1" lang="en-US" altLang="ja-JP" dirty="0"/>
              <a:t>)</a:t>
            </a:r>
            <a:r>
              <a:rPr lang="ja-JP" altLang="en-US"/>
              <a:t>を</a:t>
            </a:r>
            <a:r>
              <a:rPr kumimoji="1" lang="ja-JP" altLang="en-US"/>
              <a:t>学んだ。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/>
              <a:t>　機械学習の精度検証や特徴量選択の手法を学んだ。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67778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CD3AFB-C8B0-7048-A0BD-94031A19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付録</a:t>
            </a:r>
            <a:r>
              <a:rPr kumimoji="1" lang="en-US" altLang="ja-JP" dirty="0"/>
              <a:t>1. </a:t>
            </a:r>
            <a:r>
              <a:rPr kumimoji="1" lang="ja-JP" altLang="en-US"/>
              <a:t>カウントベースの手法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A14D488-06F3-574C-B64B-4B6B2CD3F5DE}"/>
              </a:ext>
            </a:extLst>
          </p:cNvPr>
          <p:cNvSpPr txBox="1"/>
          <p:nvPr/>
        </p:nvSpPr>
        <p:spPr>
          <a:xfrm>
            <a:off x="3985406" y="2790739"/>
            <a:ext cx="1590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まじ</a:t>
            </a:r>
            <a:r>
              <a:rPr lang="en-US" altLang="ja-JP" sz="2000" dirty="0"/>
              <a:t>/</a:t>
            </a:r>
            <a:r>
              <a:rPr lang="ja-JP" altLang="en-US" sz="2000"/>
              <a:t>嬉しい</a:t>
            </a:r>
            <a:endParaRPr lang="en-US" altLang="ja-JP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75EA910-4821-6D4A-8EEC-C0F3555E1039}"/>
              </a:ext>
            </a:extLst>
          </p:cNvPr>
          <p:cNvSpPr txBox="1"/>
          <p:nvPr/>
        </p:nvSpPr>
        <p:spPr>
          <a:xfrm>
            <a:off x="3985406" y="3789877"/>
            <a:ext cx="192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とても</a:t>
            </a:r>
            <a:r>
              <a:rPr lang="en-US" altLang="ja-JP" sz="2000" dirty="0"/>
              <a:t>/</a:t>
            </a:r>
            <a:r>
              <a:rPr lang="ja-JP" altLang="en-US" sz="2000"/>
              <a:t>悲しい</a:t>
            </a:r>
            <a:r>
              <a:rPr lang="en-US" altLang="ja-JP" sz="2000" dirty="0"/>
              <a:t>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650DE9A-CA53-434A-B3B0-BD76A777F526}"/>
              </a:ext>
            </a:extLst>
          </p:cNvPr>
          <p:cNvSpPr txBox="1"/>
          <p:nvPr/>
        </p:nvSpPr>
        <p:spPr>
          <a:xfrm>
            <a:off x="3985406" y="3288279"/>
            <a:ext cx="2483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私は</a:t>
            </a:r>
            <a:r>
              <a:rPr lang="en-US" altLang="ja-JP" sz="2000" dirty="0"/>
              <a:t>/</a:t>
            </a:r>
            <a:r>
              <a:rPr lang="ja-JP" altLang="en-US" sz="2000"/>
              <a:t>とても</a:t>
            </a:r>
            <a:r>
              <a:rPr lang="en-US" altLang="ja-JP" sz="2000" dirty="0"/>
              <a:t>/</a:t>
            </a:r>
            <a:r>
              <a:rPr lang="ja-JP" altLang="en-US" sz="2000"/>
              <a:t>嬉しい</a:t>
            </a:r>
            <a:endParaRPr lang="en-US" altLang="ja-JP" sz="20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A29B954-E8A4-9A43-A465-14EAD9F4B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38" y="2569327"/>
            <a:ext cx="3309648" cy="1801958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A62395D-5F87-DA4A-971D-13341A91ABFD}"/>
              </a:ext>
            </a:extLst>
          </p:cNvPr>
          <p:cNvSpPr txBox="1"/>
          <p:nvPr/>
        </p:nvSpPr>
        <p:spPr>
          <a:xfrm>
            <a:off x="951124" y="4304042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000"/>
              <a:t>まじ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3615D23-F45B-B346-BA62-7816913C9A94}"/>
              </a:ext>
            </a:extLst>
          </p:cNvPr>
          <p:cNvSpPr txBox="1"/>
          <p:nvPr/>
        </p:nvSpPr>
        <p:spPr>
          <a:xfrm>
            <a:off x="1559033" y="4292348"/>
            <a:ext cx="492443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2000"/>
              <a:t>嬉しい</a:t>
            </a:r>
            <a:endParaRPr kumimoji="1" lang="ja-JP" altLang="en-US" sz="20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CE2573A-948B-9B4B-B9EB-D94048C97F68}"/>
              </a:ext>
            </a:extLst>
          </p:cNvPr>
          <p:cNvSpPr txBox="1"/>
          <p:nvPr/>
        </p:nvSpPr>
        <p:spPr>
          <a:xfrm>
            <a:off x="2196540" y="4304042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000"/>
              <a:t>私は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285408-B04F-6E44-AC21-972BCAE13E49}"/>
              </a:ext>
            </a:extLst>
          </p:cNvPr>
          <p:cNvSpPr txBox="1"/>
          <p:nvPr/>
        </p:nvSpPr>
        <p:spPr>
          <a:xfrm>
            <a:off x="2822571" y="4297830"/>
            <a:ext cx="492443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2000"/>
              <a:t>とても</a:t>
            </a:r>
            <a:endParaRPr kumimoji="1" lang="ja-JP" altLang="en-US" sz="20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BBDCCB-5972-6B42-B7C4-CF95D34B6C96}"/>
              </a:ext>
            </a:extLst>
          </p:cNvPr>
          <p:cNvSpPr txBox="1"/>
          <p:nvPr/>
        </p:nvSpPr>
        <p:spPr>
          <a:xfrm>
            <a:off x="3452911" y="4297830"/>
            <a:ext cx="492443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000"/>
              <a:t>悲しい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1C291E-B074-4846-B263-0941C8B9D12B}"/>
              </a:ext>
            </a:extLst>
          </p:cNvPr>
          <p:cNvSpPr txBox="1"/>
          <p:nvPr/>
        </p:nvSpPr>
        <p:spPr>
          <a:xfrm>
            <a:off x="787938" y="1680006"/>
            <a:ext cx="2735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1. </a:t>
            </a:r>
            <a:r>
              <a:rPr kumimoji="1" lang="ja-JP" altLang="en-US" sz="2800"/>
              <a:t>単語文章行列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0DD2C62-17DC-5F4E-8840-B9A060D0DADA}"/>
              </a:ext>
            </a:extLst>
          </p:cNvPr>
          <p:cNvSpPr txBox="1"/>
          <p:nvPr/>
        </p:nvSpPr>
        <p:spPr>
          <a:xfrm>
            <a:off x="6616096" y="1690688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2. </a:t>
            </a:r>
            <a:r>
              <a:rPr kumimoji="1" lang="ja-JP" altLang="en-US" sz="2800"/>
              <a:t>単語</a:t>
            </a:r>
            <a:r>
              <a:rPr kumimoji="1" lang="en-US" altLang="ja-JP" sz="2800" dirty="0"/>
              <a:t> N-gram</a:t>
            </a:r>
            <a:endParaRPr kumimoji="1" lang="ja-JP" altLang="en-US" sz="2800"/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301BED35-579C-454B-BF66-144A4DF5B945}"/>
              </a:ext>
            </a:extLst>
          </p:cNvPr>
          <p:cNvGrpSpPr/>
          <p:nvPr/>
        </p:nvGrpSpPr>
        <p:grpSpPr>
          <a:xfrm>
            <a:off x="6616096" y="2613890"/>
            <a:ext cx="5141151" cy="2864508"/>
            <a:chOff x="7203096" y="2340206"/>
            <a:chExt cx="5141151" cy="2864508"/>
          </a:xfrm>
        </p:grpSpPr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DD557530-BD70-FD47-B4A8-B96D5E866D4B}"/>
                </a:ext>
              </a:extLst>
            </p:cNvPr>
            <p:cNvSpPr txBox="1"/>
            <p:nvPr/>
          </p:nvSpPr>
          <p:spPr>
            <a:xfrm>
              <a:off x="7336353" y="2340206"/>
              <a:ext cx="40174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/>
                <a:t>「私は</a:t>
              </a:r>
              <a:r>
                <a:rPr kumimoji="1" lang="en-US" altLang="ja-JP" sz="2400" dirty="0"/>
                <a:t>/</a:t>
              </a:r>
              <a:r>
                <a:rPr kumimoji="1" lang="ja-JP" altLang="en-US" sz="2400"/>
                <a:t>全然</a:t>
              </a:r>
              <a:r>
                <a:rPr kumimoji="1" lang="en-US" altLang="ja-JP" sz="2400" dirty="0"/>
                <a:t>/</a:t>
              </a:r>
              <a:r>
                <a:rPr kumimoji="1" lang="ja-JP" altLang="en-US" sz="2400"/>
                <a:t>楽しく</a:t>
              </a:r>
              <a:r>
                <a:rPr kumimoji="1" lang="en-US" altLang="ja-JP" sz="2400" dirty="0"/>
                <a:t>/</a:t>
              </a:r>
              <a:r>
                <a:rPr kumimoji="1" lang="ja-JP" altLang="en-US" sz="2400"/>
                <a:t>ない」</a:t>
              </a:r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7BB2D74B-B23A-5340-920D-C425BBCF97BB}"/>
                </a:ext>
              </a:extLst>
            </p:cNvPr>
            <p:cNvCxnSpPr>
              <a:cxnSpLocks/>
            </p:cNvCxnSpPr>
            <p:nvPr/>
          </p:nvCxnSpPr>
          <p:spPr>
            <a:xfrm>
              <a:off x="9202201" y="2857905"/>
              <a:ext cx="0" cy="37485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7C7BFC78-C422-FC41-A8AF-E188F54A3911}"/>
                </a:ext>
              </a:extLst>
            </p:cNvPr>
            <p:cNvSpPr txBox="1"/>
            <p:nvPr/>
          </p:nvSpPr>
          <p:spPr>
            <a:xfrm>
              <a:off x="7203096" y="4142363"/>
              <a:ext cx="51411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N=2 : { </a:t>
              </a:r>
              <a:r>
                <a:rPr kumimoji="1" lang="ja-JP" altLang="en-US" sz="2000"/>
                <a:t>私は全然</a:t>
              </a:r>
              <a:r>
                <a:rPr kumimoji="1" lang="en-US" altLang="ja-JP" sz="2000" dirty="0"/>
                <a:t>, </a:t>
              </a:r>
              <a:r>
                <a:rPr kumimoji="1" lang="ja-JP" altLang="en-US" sz="2000"/>
                <a:t>全然楽しく</a:t>
              </a:r>
              <a:r>
                <a:rPr kumimoji="1" lang="en-US" altLang="ja-JP" sz="2000" dirty="0"/>
                <a:t>, </a:t>
              </a:r>
              <a:r>
                <a:rPr kumimoji="1" lang="ja-JP" altLang="en-US" sz="2000">
                  <a:solidFill>
                    <a:srgbClr val="FF0000"/>
                  </a:solidFill>
                </a:rPr>
                <a:t>楽しくない</a:t>
              </a:r>
              <a:r>
                <a:rPr kumimoji="1" lang="en-US" altLang="ja-JP" sz="2000" dirty="0">
                  <a:solidFill>
                    <a:srgbClr val="FF0000"/>
                  </a:solidFill>
                </a:rPr>
                <a:t> </a:t>
              </a:r>
              <a:r>
                <a:rPr kumimoji="1" lang="en-US" altLang="ja-JP" sz="2000" dirty="0"/>
                <a:t>}</a:t>
              </a:r>
              <a:endParaRPr kumimoji="1" lang="ja-JP" altLang="en-US" sz="200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F9E51DB5-D446-9349-8F00-DB435A6C9A62}"/>
                </a:ext>
              </a:extLst>
            </p:cNvPr>
            <p:cNvSpPr txBox="1"/>
            <p:nvPr/>
          </p:nvSpPr>
          <p:spPr>
            <a:xfrm>
              <a:off x="7203096" y="3480122"/>
              <a:ext cx="3998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N=1 : { </a:t>
              </a:r>
              <a:r>
                <a:rPr kumimoji="1" lang="ja-JP" altLang="en-US" sz="2000"/>
                <a:t>私は</a:t>
              </a:r>
              <a:r>
                <a:rPr kumimoji="1" lang="en-US" altLang="ja-JP" sz="2000" dirty="0"/>
                <a:t>, </a:t>
              </a:r>
              <a:r>
                <a:rPr kumimoji="1" lang="ja-JP" altLang="en-US" sz="2000"/>
                <a:t>全然</a:t>
              </a:r>
              <a:r>
                <a:rPr kumimoji="1" lang="en-US" altLang="ja-JP" sz="2000" dirty="0"/>
                <a:t>, </a:t>
              </a:r>
              <a:r>
                <a:rPr kumimoji="1" lang="ja-JP" altLang="en-US" sz="2000"/>
                <a:t>楽しく</a:t>
              </a:r>
              <a:r>
                <a:rPr kumimoji="1" lang="en-US" altLang="ja-JP" sz="2000" dirty="0"/>
                <a:t>, </a:t>
              </a:r>
              <a:r>
                <a:rPr kumimoji="1" lang="ja-JP" altLang="en-US" sz="2000"/>
                <a:t>ない</a:t>
              </a:r>
              <a:r>
                <a:rPr kumimoji="1" lang="en-US" altLang="ja-JP" sz="2000" dirty="0"/>
                <a:t> }</a:t>
              </a:r>
              <a:endParaRPr kumimoji="1" lang="ja-JP" altLang="en-US" sz="200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5D67A426-5731-6D46-B42A-8E3CE5FC50B6}"/>
                </a:ext>
              </a:extLst>
            </p:cNvPr>
            <p:cNvSpPr txBox="1"/>
            <p:nvPr/>
          </p:nvSpPr>
          <p:spPr>
            <a:xfrm>
              <a:off x="7203096" y="4804604"/>
              <a:ext cx="5075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N=3 : { </a:t>
              </a:r>
              <a:r>
                <a:rPr kumimoji="1" lang="ja-JP" altLang="en-US" sz="2000"/>
                <a:t>私は全然楽しく</a:t>
              </a:r>
              <a:r>
                <a:rPr kumimoji="1" lang="en-US" altLang="ja-JP" sz="2000" dirty="0"/>
                <a:t>,  </a:t>
              </a:r>
              <a:r>
                <a:rPr kumimoji="1" lang="ja-JP" altLang="en-US" sz="2000">
                  <a:solidFill>
                    <a:srgbClr val="FF0000"/>
                  </a:solidFill>
                </a:rPr>
                <a:t>全然楽しくない</a:t>
              </a:r>
              <a:r>
                <a:rPr kumimoji="1" lang="en-US" altLang="ja-JP" sz="2000" dirty="0">
                  <a:solidFill>
                    <a:srgbClr val="FF0000"/>
                  </a:solidFill>
                </a:rPr>
                <a:t> </a:t>
              </a:r>
              <a:r>
                <a:rPr kumimoji="1" lang="en-US" altLang="ja-JP" sz="2000" dirty="0"/>
                <a:t>}</a:t>
              </a:r>
              <a:endParaRPr kumimoji="1" lang="ja-JP" altLang="en-US" sz="2000"/>
            </a:p>
          </p:txBody>
        </p:sp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AE5AD79-2285-2B45-ACCA-A11C79C0A88C}"/>
              </a:ext>
            </a:extLst>
          </p:cNvPr>
          <p:cNvSpPr txBox="1"/>
          <p:nvPr/>
        </p:nvSpPr>
        <p:spPr>
          <a:xfrm>
            <a:off x="1461325" y="574909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</a:rPr>
              <a:t>高次元スパース行列</a:t>
            </a:r>
          </a:p>
        </p:txBody>
      </p:sp>
    </p:spTree>
    <p:extLst>
      <p:ext uri="{BB962C8B-B14F-4D97-AF65-F5344CB8AC3E}">
        <p14:creationId xmlns:p14="http://schemas.microsoft.com/office/powerpoint/2010/main" val="492407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340250-336C-BA46-8AAB-8289E42E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付録</a:t>
            </a:r>
            <a:r>
              <a:rPr kumimoji="1" lang="en-US" altLang="ja-JP" dirty="0"/>
              <a:t>1. </a:t>
            </a:r>
            <a:r>
              <a:rPr kumimoji="1" lang="ja-JP" altLang="en-US"/>
              <a:t>カウントベースの手法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01AFE0-0149-D248-85D1-C9B98BBB7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3. </a:t>
            </a:r>
            <a:r>
              <a:rPr lang="en-US" altLang="ja-JP" dirty="0" err="1"/>
              <a:t>tf-idf</a:t>
            </a:r>
            <a:r>
              <a:rPr lang="en-US" altLang="ja-JP" dirty="0"/>
              <a:t> </a:t>
            </a:r>
            <a:r>
              <a:rPr lang="ja-JP" altLang="en-US"/>
              <a:t>による重み付け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　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　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　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130140B-8F8B-B242-89C9-50B1D2FB65B5}"/>
              </a:ext>
            </a:extLst>
          </p:cNvPr>
          <p:cNvSpPr/>
          <p:nvPr/>
        </p:nvSpPr>
        <p:spPr>
          <a:xfrm>
            <a:off x="1902029" y="5715298"/>
            <a:ext cx="8598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特定の文書にしか出現しない単語</a:t>
            </a:r>
            <a:r>
              <a:rPr lang="ja-JP" altLang="en-US" sz="2400">
                <a:solidFill>
                  <a:srgbClr val="222222"/>
                </a:solidFill>
                <a:latin typeface="Arial" panose="020B0604020202020204" pitchFamily="34" charset="0"/>
              </a:rPr>
              <a:t>や</a:t>
            </a:r>
            <a:r>
              <a:rPr lang="en-US" altLang="ja-JP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N-gram</a:t>
            </a:r>
            <a:r>
              <a:rPr lang="ja-JP" altLang="en-US" sz="24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の重要度を上げる</a:t>
            </a:r>
            <a:endParaRPr lang="ja-JP" altLang="en-US" sz="240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177A0D6-FFE5-A14D-910A-44B1FD4B8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2504534"/>
            <a:ext cx="5791200" cy="6731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992211-9878-1A43-A4F3-D88105F96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3221202"/>
            <a:ext cx="4368800" cy="9652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E7076C8-EBAC-3240-B4D9-C03B86426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800" y="4321339"/>
            <a:ext cx="4991100" cy="10033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78ACF0E-C290-8F48-995B-7DBB35F85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6750" y="3907002"/>
            <a:ext cx="43180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2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5F659E-6BD4-C248-8A16-B08F199D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</a:t>
            </a:r>
            <a:r>
              <a:rPr kumimoji="1" lang="ja-JP" altLang="en-US"/>
              <a:t> 中間発表からの変更点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89FE00-AB84-E740-9808-BB3398FBA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u="sng"/>
              <a:t>中間発表での構想</a:t>
            </a:r>
            <a:endParaRPr kumimoji="1" lang="en-US" altLang="ja-JP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74D6B8C-0302-8F42-9E4C-E86BFC1A3384}"/>
              </a:ext>
            </a:extLst>
          </p:cNvPr>
          <p:cNvSpPr/>
          <p:nvPr/>
        </p:nvSpPr>
        <p:spPr>
          <a:xfrm>
            <a:off x="1522149" y="3437148"/>
            <a:ext cx="1253066" cy="1955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自然言語処理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42F3A92-2C45-794D-9D32-9984CCDB4693}"/>
              </a:ext>
            </a:extLst>
          </p:cNvPr>
          <p:cNvSpPr/>
          <p:nvPr/>
        </p:nvSpPr>
        <p:spPr>
          <a:xfrm>
            <a:off x="3477949" y="3437148"/>
            <a:ext cx="1253066" cy="1955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音声処理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7F38CAE-AF35-EB47-BDA2-474D184419DC}"/>
              </a:ext>
            </a:extLst>
          </p:cNvPr>
          <p:cNvSpPr txBox="1"/>
          <p:nvPr/>
        </p:nvSpPr>
        <p:spPr>
          <a:xfrm>
            <a:off x="2393048" y="252379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会話データ</a:t>
            </a: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A1183862-FFC6-1E4F-B3D7-BEC30C929120}"/>
              </a:ext>
            </a:extLst>
          </p:cNvPr>
          <p:cNvGrpSpPr/>
          <p:nvPr/>
        </p:nvGrpSpPr>
        <p:grpSpPr>
          <a:xfrm>
            <a:off x="2106836" y="2923906"/>
            <a:ext cx="2039447" cy="472941"/>
            <a:chOff x="2125621" y="2923906"/>
            <a:chExt cx="2039447" cy="472941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9F770F38-2EC3-2949-8CF0-6F5C3D143FE4}"/>
                </a:ext>
              </a:extLst>
            </p:cNvPr>
            <p:cNvCxnSpPr>
              <a:cxnSpLocks/>
            </p:cNvCxnSpPr>
            <p:nvPr/>
          </p:nvCxnSpPr>
          <p:spPr>
            <a:xfrm>
              <a:off x="2160000" y="3013033"/>
              <a:ext cx="0" cy="38381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6D167090-CC4C-3445-9129-3D6F181FC932}"/>
                </a:ext>
              </a:extLst>
            </p:cNvPr>
            <p:cNvCxnSpPr>
              <a:cxnSpLocks/>
            </p:cNvCxnSpPr>
            <p:nvPr/>
          </p:nvCxnSpPr>
          <p:spPr>
            <a:xfrm>
              <a:off x="4128055" y="3013033"/>
              <a:ext cx="0" cy="38381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E00F4439-B512-9C4E-B8BF-CC8717CDD513}"/>
                </a:ext>
              </a:extLst>
            </p:cNvPr>
            <p:cNvCxnSpPr>
              <a:cxnSpLocks/>
            </p:cNvCxnSpPr>
            <p:nvPr/>
          </p:nvCxnSpPr>
          <p:spPr>
            <a:xfrm>
              <a:off x="2125621" y="3013033"/>
              <a:ext cx="2039447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CBD8126D-009C-7546-B5EC-91DE7C8B24AE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3126582" y="2923906"/>
              <a:ext cx="0" cy="12942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5C04247-BD59-1849-A65E-EF77E177A079}"/>
              </a:ext>
            </a:extLst>
          </p:cNvPr>
          <p:cNvSpPr txBox="1"/>
          <p:nvPr/>
        </p:nvSpPr>
        <p:spPr>
          <a:xfrm>
            <a:off x="857832" y="30451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コーパス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5FA640E-8E32-CB46-BE73-6A8934C9A73E}"/>
              </a:ext>
            </a:extLst>
          </p:cNvPr>
          <p:cNvSpPr txBox="1"/>
          <p:nvPr/>
        </p:nvSpPr>
        <p:spPr>
          <a:xfrm>
            <a:off x="4287020" y="303703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音声</a:t>
            </a:r>
            <a:endParaRPr kumimoji="1" lang="ja-JP" altLang="en-US" sz="2000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9C9008C3-53A3-2744-9479-A9BF6FB6DD7A}"/>
              </a:ext>
            </a:extLst>
          </p:cNvPr>
          <p:cNvCxnSpPr>
            <a:stCxn id="5" idx="2"/>
          </p:cNvCxnSpPr>
          <p:nvPr/>
        </p:nvCxnSpPr>
        <p:spPr>
          <a:xfrm>
            <a:off x="2148682" y="5392948"/>
            <a:ext cx="0" cy="3277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5E8155C0-ECF9-AE45-ADAC-03EED3E1DEF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104482" y="5392948"/>
            <a:ext cx="0" cy="3277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C90A727-C76D-E947-BB1E-8C5F13639029}"/>
              </a:ext>
            </a:extLst>
          </p:cNvPr>
          <p:cNvCxnSpPr>
            <a:cxnSpLocks/>
          </p:cNvCxnSpPr>
          <p:nvPr/>
        </p:nvCxnSpPr>
        <p:spPr>
          <a:xfrm>
            <a:off x="2106836" y="5720665"/>
            <a:ext cx="203944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46F47F9C-D266-8341-8B7F-B50629B43F3A}"/>
              </a:ext>
            </a:extLst>
          </p:cNvPr>
          <p:cNvCxnSpPr>
            <a:cxnSpLocks/>
          </p:cNvCxnSpPr>
          <p:nvPr/>
        </p:nvCxnSpPr>
        <p:spPr>
          <a:xfrm>
            <a:off x="3197580" y="5720665"/>
            <a:ext cx="0" cy="3120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A72BF1A-C7C2-C848-AC41-AA38BCDEBA70}"/>
              </a:ext>
            </a:extLst>
          </p:cNvPr>
          <p:cNvSpPr txBox="1"/>
          <p:nvPr/>
        </p:nvSpPr>
        <p:spPr>
          <a:xfrm>
            <a:off x="2837580" y="618281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感情</a:t>
            </a: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952D343-FDA5-4D4F-9B45-041DDB189CAA}"/>
              </a:ext>
            </a:extLst>
          </p:cNvPr>
          <p:cNvSpPr/>
          <p:nvPr/>
        </p:nvSpPr>
        <p:spPr>
          <a:xfrm>
            <a:off x="7309737" y="3396847"/>
            <a:ext cx="1253066" cy="1955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自然言語処理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A99CA4CD-C323-4648-A12C-83DA04E41ED5}"/>
              </a:ext>
            </a:extLst>
          </p:cNvPr>
          <p:cNvSpPr/>
          <p:nvPr/>
        </p:nvSpPr>
        <p:spPr>
          <a:xfrm>
            <a:off x="9265537" y="3396847"/>
            <a:ext cx="1253066" cy="1955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音声処理</a:t>
            </a: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7942659B-1522-3541-8120-E477C066CA46}"/>
              </a:ext>
            </a:extLst>
          </p:cNvPr>
          <p:cNvCxnSpPr>
            <a:cxnSpLocks/>
          </p:cNvCxnSpPr>
          <p:nvPr/>
        </p:nvCxnSpPr>
        <p:spPr>
          <a:xfrm>
            <a:off x="7928804" y="2944596"/>
            <a:ext cx="0" cy="4719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06B18EBE-A5CD-D14D-9FA5-043E35A561F8}"/>
              </a:ext>
            </a:extLst>
          </p:cNvPr>
          <p:cNvCxnSpPr>
            <a:cxnSpLocks/>
          </p:cNvCxnSpPr>
          <p:nvPr/>
        </p:nvCxnSpPr>
        <p:spPr>
          <a:xfrm>
            <a:off x="9892070" y="2944596"/>
            <a:ext cx="0" cy="4613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10106D3D-26B5-1444-89D1-D103DCEA51F6}"/>
              </a:ext>
            </a:extLst>
          </p:cNvPr>
          <p:cNvCxnSpPr>
            <a:cxnSpLocks/>
          </p:cNvCxnSpPr>
          <p:nvPr/>
        </p:nvCxnSpPr>
        <p:spPr>
          <a:xfrm>
            <a:off x="15007069" y="2815168"/>
            <a:ext cx="0" cy="12942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E734147-F4E7-DC46-AD3C-7D8E88CDDE2D}"/>
              </a:ext>
            </a:extLst>
          </p:cNvPr>
          <p:cNvSpPr txBox="1"/>
          <p:nvPr/>
        </p:nvSpPr>
        <p:spPr>
          <a:xfrm>
            <a:off x="7312420" y="251753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コーパス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8BFF385-E667-0A46-B7C2-7FDB54BD2D5F}"/>
              </a:ext>
            </a:extLst>
          </p:cNvPr>
          <p:cNvSpPr txBox="1"/>
          <p:nvPr/>
        </p:nvSpPr>
        <p:spPr>
          <a:xfrm>
            <a:off x="9532019" y="252379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音声</a:t>
            </a:r>
            <a:endParaRPr kumimoji="1" lang="ja-JP" altLang="en-US" sz="200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3C1C246-9480-ED4C-BF86-7D5B2286404E}"/>
              </a:ext>
            </a:extLst>
          </p:cNvPr>
          <p:cNvSpPr txBox="1"/>
          <p:nvPr/>
        </p:nvSpPr>
        <p:spPr>
          <a:xfrm>
            <a:off x="7583722" y="616099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感情</a:t>
            </a:r>
          </a:p>
        </p:txBody>
      </p: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67003B4D-344B-E847-8EAD-0F52F2A680B0}"/>
              </a:ext>
            </a:extLst>
          </p:cNvPr>
          <p:cNvCxnSpPr>
            <a:cxnSpLocks/>
          </p:cNvCxnSpPr>
          <p:nvPr/>
        </p:nvCxnSpPr>
        <p:spPr>
          <a:xfrm flipH="1">
            <a:off x="7917714" y="5367086"/>
            <a:ext cx="7467" cy="6334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0C80B09F-35FA-7A44-AD38-1153F27C5E70}"/>
              </a:ext>
            </a:extLst>
          </p:cNvPr>
          <p:cNvCxnSpPr>
            <a:cxnSpLocks/>
          </p:cNvCxnSpPr>
          <p:nvPr/>
        </p:nvCxnSpPr>
        <p:spPr>
          <a:xfrm>
            <a:off x="9892069" y="5359762"/>
            <a:ext cx="0" cy="5384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9DC91EF-586A-1B4F-8E44-BB93A27158F9}"/>
              </a:ext>
            </a:extLst>
          </p:cNvPr>
          <p:cNvSpPr txBox="1"/>
          <p:nvPr/>
        </p:nvSpPr>
        <p:spPr>
          <a:xfrm>
            <a:off x="9594289" y="61304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感情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F8AD9494-DE01-0245-8155-2E7791655608}"/>
              </a:ext>
            </a:extLst>
          </p:cNvPr>
          <p:cNvSpPr txBox="1"/>
          <p:nvPr/>
        </p:nvSpPr>
        <p:spPr>
          <a:xfrm>
            <a:off x="6943982" y="4725315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FF0000"/>
                </a:solidFill>
              </a:rPr>
              <a:t>tweet</a:t>
            </a:r>
            <a:r>
              <a:rPr lang="ja-JP" altLang="en-US" sz="2400" b="1">
                <a:solidFill>
                  <a:srgbClr val="FF0000"/>
                </a:solidFill>
              </a:rPr>
              <a:t>データ</a:t>
            </a:r>
            <a:endParaRPr lang="en-US" altLang="ja-JP" sz="2400" b="1" dirty="0">
              <a:solidFill>
                <a:srgbClr val="FF0000"/>
              </a:solidFill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EF7E6C0F-0B3C-034E-8663-3D83A5C6E0F7}"/>
              </a:ext>
            </a:extLst>
          </p:cNvPr>
          <p:cNvSpPr txBox="1"/>
          <p:nvPr/>
        </p:nvSpPr>
        <p:spPr>
          <a:xfrm>
            <a:off x="8928412" y="4542569"/>
            <a:ext cx="21836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>
                <a:solidFill>
                  <a:srgbClr val="FF0000"/>
                </a:solidFill>
              </a:rPr>
              <a:t>台詞</a:t>
            </a:r>
            <a:r>
              <a:rPr kumimoji="1" lang="ja-JP" altLang="en-US" sz="2400" b="1">
                <a:solidFill>
                  <a:srgbClr val="FF0000"/>
                </a:solidFill>
              </a:rPr>
              <a:t>データ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altLang="ja-JP" sz="2400" b="1" dirty="0">
                <a:solidFill>
                  <a:srgbClr val="FF0000"/>
                </a:solidFill>
              </a:rPr>
              <a:t>speech</a:t>
            </a:r>
            <a:r>
              <a:rPr lang="ja-JP" altLang="en-US" sz="2400" b="1">
                <a:solidFill>
                  <a:srgbClr val="FF0000"/>
                </a:solidFill>
              </a:rPr>
              <a:t>データ</a:t>
            </a:r>
            <a:endParaRPr kumimoji="1" lang="ja-JP" altLang="en-US" sz="2400" b="1">
              <a:solidFill>
                <a:srgbClr val="FF0000"/>
              </a:solidFill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94F259A5-A508-0F4E-A6A1-061EA2EF8101}"/>
              </a:ext>
            </a:extLst>
          </p:cNvPr>
          <p:cNvSpPr txBox="1"/>
          <p:nvPr/>
        </p:nvSpPr>
        <p:spPr>
          <a:xfrm>
            <a:off x="2112339" y="47253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>
                <a:solidFill>
                  <a:srgbClr val="FF0000"/>
                </a:solidFill>
              </a:rPr>
              <a:t>対応するデータ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8EB9941-5BB8-D24E-84BF-F1BFF23437FE}"/>
              </a:ext>
            </a:extLst>
          </p:cNvPr>
          <p:cNvSpPr txBox="1"/>
          <p:nvPr/>
        </p:nvSpPr>
        <p:spPr>
          <a:xfrm>
            <a:off x="6072645" y="181792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u="sng"/>
              <a:t>変更後</a:t>
            </a:r>
          </a:p>
        </p:txBody>
      </p:sp>
    </p:spTree>
    <p:extLst>
      <p:ext uri="{BB962C8B-B14F-4D97-AF65-F5344CB8AC3E}">
        <p14:creationId xmlns:p14="http://schemas.microsoft.com/office/powerpoint/2010/main" val="51989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0F72F503-489F-EB42-A332-D8C766AB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</a:t>
            </a:r>
            <a:r>
              <a:rPr lang="ja-JP" altLang="en-US"/>
              <a:t>  音声処理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43E2F1-2FAB-7948-AAA0-0B238283CEC2}"/>
              </a:ext>
            </a:extLst>
          </p:cNvPr>
          <p:cNvSpPr txBox="1"/>
          <p:nvPr/>
        </p:nvSpPr>
        <p:spPr>
          <a:xfrm>
            <a:off x="2523547" y="1996440"/>
            <a:ext cx="653255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</a:rPr>
              <a:t>3-1.</a:t>
            </a:r>
            <a:r>
              <a:rPr lang="en-US" altLang="ja-JP" sz="4000" dirty="0">
                <a:solidFill>
                  <a:srgbClr val="FF0000"/>
                </a:solidFill>
              </a:rPr>
              <a:t>	</a:t>
            </a:r>
            <a:r>
              <a:rPr kumimoji="1" lang="ja-JP" altLang="en-US" sz="4000">
                <a:solidFill>
                  <a:srgbClr val="FF0000"/>
                </a:solidFill>
              </a:rPr>
              <a:t>特徴量について</a:t>
            </a:r>
            <a:endParaRPr kumimoji="1" lang="en-US" altLang="ja-JP" sz="4000" dirty="0">
              <a:solidFill>
                <a:srgbClr val="FF0000"/>
              </a:solidFill>
            </a:endParaRPr>
          </a:p>
          <a:p>
            <a:r>
              <a:rPr lang="en-US" altLang="ja-JP" sz="4000" dirty="0"/>
              <a:t>3-2.	</a:t>
            </a:r>
            <a:r>
              <a:rPr lang="ja-JP" altLang="en-US" sz="4000"/>
              <a:t>実験</a:t>
            </a:r>
            <a:r>
              <a:rPr lang="en-US" altLang="ja-JP" sz="4000" dirty="0"/>
              <a:t>(</a:t>
            </a:r>
            <a:r>
              <a:rPr lang="ja-JP" altLang="en-US" sz="4000"/>
              <a:t>データの説明</a:t>
            </a:r>
            <a:r>
              <a:rPr lang="en-US" altLang="ja-JP" sz="4000" dirty="0"/>
              <a:t>)</a:t>
            </a:r>
          </a:p>
          <a:p>
            <a:r>
              <a:rPr lang="en-US" altLang="ja-JP" sz="4000" dirty="0"/>
              <a:t>3-3.	</a:t>
            </a:r>
            <a:r>
              <a:rPr lang="ja-JP" altLang="en-US" sz="4000"/>
              <a:t>実験結果① </a:t>
            </a:r>
            <a:endParaRPr lang="en-US" altLang="ja-JP" sz="4000" dirty="0"/>
          </a:p>
          <a:p>
            <a:r>
              <a:rPr kumimoji="1" lang="en-US" altLang="ja-JP" sz="4000" dirty="0"/>
              <a:t>3-4.	</a:t>
            </a:r>
            <a:r>
              <a:rPr kumimoji="1" lang="ja-JP" altLang="en-US" sz="4000"/>
              <a:t>実験結果②</a:t>
            </a:r>
            <a:endParaRPr kumimoji="1" lang="en-US" altLang="ja-JP" sz="4000" dirty="0"/>
          </a:p>
          <a:p>
            <a:r>
              <a:rPr lang="en-US" altLang="ja-JP" sz="4000" dirty="0"/>
              <a:t>3-5.	</a:t>
            </a:r>
            <a:r>
              <a:rPr lang="ja-JP" altLang="en-US" sz="4000"/>
              <a:t>特徴量の重要度</a:t>
            </a:r>
            <a:endParaRPr kumimoji="1" lang="en-US" altLang="ja-JP" sz="4000" dirty="0"/>
          </a:p>
          <a:p>
            <a:r>
              <a:rPr lang="en-US" altLang="ja-JP" sz="4000" dirty="0"/>
              <a:t>3-5.	</a:t>
            </a:r>
            <a:r>
              <a:rPr lang="ja-JP" altLang="en-US" sz="4000"/>
              <a:t>考察</a:t>
            </a:r>
            <a:r>
              <a:rPr lang="en-US" altLang="ja-JP" sz="4000" dirty="0"/>
              <a:t> 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415592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タイトル 20">
            <a:extLst>
              <a:ext uri="{FF2B5EF4-FFF2-40B4-BE49-F238E27FC236}">
                <a16:creationId xmlns:a16="http://schemas.microsoft.com/office/drawing/2014/main" id="{BBBD3870-68DC-6C48-A07C-B391B2D8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3-1.</a:t>
            </a:r>
            <a:r>
              <a:rPr lang="ja-JP" altLang="en-US"/>
              <a:t>  特徴量について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6D179A-07E8-4F94-B31E-831DEE58A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72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2400">
                <a:latin typeface="+mn-ea"/>
              </a:rPr>
              <a:t>　　　</a:t>
            </a:r>
            <a:endParaRPr kumimoji="1" lang="en-US" altLang="ja-JP" sz="2400" dirty="0">
              <a:latin typeface="+mn-ea"/>
            </a:endParaRPr>
          </a:p>
          <a:p>
            <a:r>
              <a:rPr lang="ja-JP" altLang="en-US" sz="2400">
                <a:latin typeface="+mn-ea"/>
              </a:rPr>
              <a:t>　スペクトル包絡　</a:t>
            </a:r>
            <a:r>
              <a:rPr lang="en-US" altLang="ja-JP" sz="2400" dirty="0">
                <a:latin typeface="+mn-ea"/>
              </a:rPr>
              <a:t>(</a:t>
            </a:r>
            <a:r>
              <a:rPr lang="ja-JP" altLang="en-US" sz="2400">
                <a:latin typeface="+mn-ea"/>
              </a:rPr>
              <a:t>低次のメルケプストラム</a:t>
            </a:r>
            <a:r>
              <a:rPr lang="en-US" altLang="ja-JP" sz="24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ja-JP" altLang="en-US" sz="2400">
                <a:latin typeface="+mn-ea"/>
              </a:rPr>
              <a:t>　　人間の声道の特性を表す</a:t>
            </a:r>
            <a:r>
              <a:rPr lang="en-US" altLang="ja-JP" sz="2400" dirty="0">
                <a:latin typeface="+mn-ea"/>
              </a:rPr>
              <a:t>. </a:t>
            </a:r>
          </a:p>
          <a:p>
            <a:pPr marL="0" indent="0">
              <a:buNone/>
            </a:pPr>
            <a:r>
              <a:rPr lang="ja-JP" altLang="en-US" sz="2400">
                <a:latin typeface="+mn-ea"/>
              </a:rPr>
              <a:t>　　メルケプストラムは低周波数領域を細かくサンプリング</a:t>
            </a:r>
            <a:r>
              <a:rPr lang="en-US" altLang="ja-JP" sz="2400" dirty="0">
                <a:latin typeface="+mn-ea"/>
              </a:rPr>
              <a:t>.</a:t>
            </a:r>
          </a:p>
          <a:p>
            <a:pPr marL="0" indent="0">
              <a:buNone/>
            </a:pPr>
            <a:endParaRPr kumimoji="1" lang="en-US" altLang="ja-JP" sz="2400" dirty="0">
              <a:latin typeface="+mn-ea"/>
            </a:endParaRPr>
          </a:p>
          <a:p>
            <a:r>
              <a:rPr lang="ja-JP" altLang="en-US" sz="2400">
                <a:latin typeface="+mn-ea"/>
              </a:rPr>
              <a:t>　デルタメルケプストラム</a:t>
            </a: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r>
              <a:rPr lang="ja-JP" altLang="en-US" sz="2400">
                <a:latin typeface="+mn-ea"/>
              </a:rPr>
              <a:t>　　メル</a:t>
            </a:r>
            <a:r>
              <a:rPr lang="ja-JP" altLang="en-US" sz="2400"/>
              <a:t>ケプストラムの時間変化の微分</a:t>
            </a:r>
            <a:r>
              <a:rPr lang="en-US" altLang="ja-JP" sz="2400" dirty="0"/>
              <a:t>.</a:t>
            </a:r>
            <a:r>
              <a:rPr lang="ja-JP" altLang="en-US" sz="2400"/>
              <a:t>動的変化を表す</a:t>
            </a:r>
            <a:r>
              <a:rPr lang="en-US" altLang="ja-JP" sz="2400" dirty="0"/>
              <a:t>.</a:t>
            </a:r>
          </a:p>
          <a:p>
            <a:pPr marL="0" indent="0">
              <a:buNone/>
            </a:pPr>
            <a:endParaRPr lang="en-US" altLang="ja-JP" sz="2400" dirty="0"/>
          </a:p>
          <a:p>
            <a:r>
              <a:rPr lang="ja-JP" altLang="en-US" sz="2400">
                <a:latin typeface="+mn-ea"/>
              </a:rPr>
              <a:t>　</a:t>
            </a:r>
            <a:r>
              <a:rPr kumimoji="1" lang="ja-JP" altLang="en-US" sz="2400">
                <a:latin typeface="+mn-ea"/>
              </a:rPr>
              <a:t>パワー</a:t>
            </a:r>
            <a:endParaRPr kumimoji="1" lang="en-US" altLang="ja-JP" sz="2400" dirty="0">
              <a:latin typeface="+mn-ea"/>
            </a:endParaRPr>
          </a:p>
          <a:p>
            <a:pPr marL="0" indent="0">
              <a:buNone/>
            </a:pPr>
            <a:r>
              <a:rPr kumimoji="1" lang="ja-JP" altLang="en-US" sz="2400">
                <a:latin typeface="+mn-ea"/>
              </a:rPr>
              <a:t>　　音量を</a:t>
            </a:r>
            <a:r>
              <a:rPr lang="ja-JP" altLang="en-US" sz="2400">
                <a:latin typeface="+mn-ea"/>
              </a:rPr>
              <a:t>表す</a:t>
            </a:r>
            <a:r>
              <a:rPr lang="en-US" altLang="ja-JP" sz="2400" dirty="0">
                <a:latin typeface="+mn-ea"/>
              </a:rPr>
              <a:t>.</a:t>
            </a:r>
            <a:endParaRPr kumimoji="1" lang="en-US" altLang="ja-JP" sz="2400" dirty="0">
              <a:latin typeface="+mn-ea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567429B-5B60-E04E-9234-600CEA7A37FA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68C69C7-E18D-944E-A487-5756AC193DAA}"/>
              </a:ext>
            </a:extLst>
          </p:cNvPr>
          <p:cNvSpPr txBox="1"/>
          <p:nvPr/>
        </p:nvSpPr>
        <p:spPr>
          <a:xfrm>
            <a:off x="8326582" y="6830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定周波数</a:t>
            </a:r>
          </a:p>
        </p:txBody>
      </p:sp>
    </p:spTree>
    <p:extLst>
      <p:ext uri="{BB962C8B-B14F-4D97-AF65-F5344CB8AC3E}">
        <p14:creationId xmlns:p14="http://schemas.microsoft.com/office/powerpoint/2010/main" val="250774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0F72F503-489F-EB42-A332-D8C766AB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</a:t>
            </a:r>
            <a:r>
              <a:rPr lang="ja-JP" altLang="en-US"/>
              <a:t>  音声処理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43E2F1-2FAB-7948-AAA0-0B238283CEC2}"/>
              </a:ext>
            </a:extLst>
          </p:cNvPr>
          <p:cNvSpPr txBox="1"/>
          <p:nvPr/>
        </p:nvSpPr>
        <p:spPr>
          <a:xfrm>
            <a:off x="2523547" y="1996440"/>
            <a:ext cx="653255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3-1.</a:t>
            </a:r>
            <a:r>
              <a:rPr lang="en-US" altLang="ja-JP" sz="4000" dirty="0"/>
              <a:t>	</a:t>
            </a:r>
            <a:r>
              <a:rPr kumimoji="1" lang="ja-JP" altLang="en-US" sz="4000"/>
              <a:t>特徴量について</a:t>
            </a:r>
            <a:endParaRPr kumimoji="1" lang="en-US" altLang="ja-JP" sz="4000" dirty="0"/>
          </a:p>
          <a:p>
            <a:r>
              <a:rPr lang="en-US" altLang="ja-JP" sz="4000" dirty="0">
                <a:solidFill>
                  <a:srgbClr val="FF0000"/>
                </a:solidFill>
              </a:rPr>
              <a:t>3-2.	</a:t>
            </a:r>
            <a:r>
              <a:rPr lang="ja-JP" altLang="en-US" sz="4000">
                <a:solidFill>
                  <a:srgbClr val="FF0000"/>
                </a:solidFill>
              </a:rPr>
              <a:t>実験</a:t>
            </a:r>
            <a:r>
              <a:rPr lang="en-US" altLang="ja-JP" sz="4000" dirty="0">
                <a:solidFill>
                  <a:srgbClr val="FF0000"/>
                </a:solidFill>
              </a:rPr>
              <a:t>(</a:t>
            </a:r>
            <a:r>
              <a:rPr lang="ja-JP" altLang="en-US" sz="4000">
                <a:solidFill>
                  <a:srgbClr val="FF0000"/>
                </a:solidFill>
              </a:rPr>
              <a:t>データの説明</a:t>
            </a:r>
            <a:r>
              <a:rPr lang="en-US" altLang="ja-JP" sz="40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4000" dirty="0"/>
              <a:t>3-3.	</a:t>
            </a:r>
            <a:r>
              <a:rPr lang="ja-JP" altLang="en-US" sz="4000"/>
              <a:t>実験結果① </a:t>
            </a:r>
            <a:endParaRPr lang="en-US" altLang="ja-JP" sz="4000" dirty="0"/>
          </a:p>
          <a:p>
            <a:r>
              <a:rPr kumimoji="1" lang="en-US" altLang="ja-JP" sz="4000" dirty="0"/>
              <a:t>3-4.	</a:t>
            </a:r>
            <a:r>
              <a:rPr kumimoji="1" lang="ja-JP" altLang="en-US" sz="4000"/>
              <a:t>実験結果②</a:t>
            </a:r>
            <a:endParaRPr kumimoji="1" lang="en-US" altLang="ja-JP" sz="4000" dirty="0"/>
          </a:p>
          <a:p>
            <a:r>
              <a:rPr lang="en-US" altLang="ja-JP" sz="4000" dirty="0"/>
              <a:t>3-5.	</a:t>
            </a:r>
            <a:r>
              <a:rPr lang="ja-JP" altLang="en-US" sz="4000"/>
              <a:t>特徴量の重要度</a:t>
            </a:r>
            <a:endParaRPr kumimoji="1" lang="en-US" altLang="ja-JP" sz="4000" dirty="0"/>
          </a:p>
          <a:p>
            <a:r>
              <a:rPr lang="en-US" altLang="ja-JP" sz="4000" dirty="0"/>
              <a:t>3-5.	</a:t>
            </a:r>
            <a:r>
              <a:rPr lang="ja-JP" altLang="en-US" sz="4000"/>
              <a:t>考察</a:t>
            </a:r>
            <a:r>
              <a:rPr lang="en-US" altLang="ja-JP" sz="4000" dirty="0"/>
              <a:t> 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25731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C2B165-3982-F84E-AA2A-D84A7A4E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3-2.</a:t>
            </a:r>
            <a:r>
              <a:rPr lang="ja-JP" altLang="en-US"/>
              <a:t>  実験</a:t>
            </a:r>
            <a:r>
              <a:rPr lang="en-US" altLang="ja-JP" dirty="0"/>
              <a:t>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8A8BF-5AF6-1F45-8DAD-441E15C1D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　</a:t>
            </a:r>
            <a:r>
              <a:rPr kumimoji="1" lang="en-US" altLang="ja-JP" dirty="0"/>
              <a:t>[Dataset1]</a:t>
            </a:r>
            <a:r>
              <a:rPr kumimoji="1" lang="ja-JP" altLang="en-US"/>
              <a:t> </a:t>
            </a:r>
            <a:r>
              <a:rPr lang="en-US" altLang="ja-JP" dirty="0"/>
              <a:t>4</a:t>
            </a:r>
            <a:r>
              <a:rPr kumimoji="1" lang="ja-JP" altLang="en-US"/>
              <a:t>感情ラベル付きセリフ集読み上げ</a:t>
            </a:r>
            <a:r>
              <a:rPr lang="ja-JP" altLang="en-US"/>
              <a:t>データ</a:t>
            </a:r>
            <a:r>
              <a:rPr lang="en-US" altLang="ja-JP" dirty="0"/>
              <a:t> </a:t>
            </a:r>
            <a:r>
              <a:rPr kumimoji="1" lang="en-US" altLang="ja-JP" dirty="0"/>
              <a:t>(</a:t>
            </a:r>
            <a:r>
              <a:rPr lang="ja-JP" altLang="en-US"/>
              <a:t>自作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[Dataset2]</a:t>
            </a:r>
            <a:r>
              <a:rPr lang="ja-JP" altLang="en-US"/>
              <a:t> </a:t>
            </a:r>
            <a:r>
              <a:rPr lang="en-US" altLang="ja-JP" dirty="0"/>
              <a:t>8</a:t>
            </a:r>
            <a:r>
              <a:rPr lang="ja-JP" altLang="en-US"/>
              <a:t>感情ラベル付きスピーチデータ</a:t>
            </a:r>
            <a:r>
              <a:rPr lang="en-US" altLang="ja-JP" dirty="0"/>
              <a:t> (</a:t>
            </a:r>
            <a:r>
              <a:rPr lang="en" altLang="ja-JP" dirty="0"/>
              <a:t>RAVDESS</a:t>
            </a:r>
            <a:r>
              <a:rPr lang="en-US" altLang="ja-JP" dirty="0"/>
              <a:t>)</a:t>
            </a:r>
            <a:endParaRPr lang="en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D9F854-B9E0-384F-BF54-378B09A31220}"/>
              </a:ext>
            </a:extLst>
          </p:cNvPr>
          <p:cNvSpPr txBox="1"/>
          <p:nvPr/>
        </p:nvSpPr>
        <p:spPr>
          <a:xfrm>
            <a:off x="1542214" y="2411550"/>
            <a:ext cx="63930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kumimoji="1" lang="ja-JP" altLang="en-US" sz="2000"/>
              <a:t>サンプル数</a:t>
            </a:r>
            <a:r>
              <a:rPr kumimoji="1" lang="en-US" altLang="ja-JP" sz="2000" dirty="0"/>
              <a:t>: </a:t>
            </a:r>
            <a:r>
              <a:rPr kumimoji="1" lang="ja-JP" altLang="en-US" sz="2000"/>
              <a:t>　</a:t>
            </a:r>
            <a:r>
              <a:rPr lang="en-US" altLang="ja-JP" sz="2000" dirty="0"/>
              <a:t>100</a:t>
            </a:r>
          </a:p>
          <a:p>
            <a:pPr marL="342900" indent="-342900">
              <a:buFont typeface="Wingdings" pitchFamily="2" charset="2"/>
              <a:buChar char="n"/>
            </a:pPr>
            <a:endParaRPr lang="en-US" altLang="ja-JP" sz="2000" dirty="0"/>
          </a:p>
          <a:p>
            <a:pPr marL="342900" indent="-342900">
              <a:buFont typeface="Wingdings" pitchFamily="2" charset="2"/>
              <a:buChar char="n"/>
            </a:pPr>
            <a:r>
              <a:rPr kumimoji="1" lang="ja-JP" altLang="en-US" sz="2000"/>
              <a:t>ラベルの付け方</a:t>
            </a:r>
            <a:r>
              <a:rPr kumimoji="1" lang="en-US" altLang="ja-JP" sz="2000" dirty="0"/>
              <a:t>:</a:t>
            </a:r>
            <a:r>
              <a:rPr lang="ja-JP" altLang="en-US" sz="2000"/>
              <a:t>　</a:t>
            </a:r>
            <a:r>
              <a:rPr kumimoji="1" lang="ja-JP" altLang="en-US" sz="2000"/>
              <a:t>班員</a:t>
            </a:r>
            <a:r>
              <a:rPr lang="ja-JP" altLang="en-US" sz="2000"/>
              <a:t>全員</a:t>
            </a:r>
            <a:r>
              <a:rPr kumimoji="1" lang="ja-JP" altLang="en-US" sz="2000"/>
              <a:t>でラベル付け</a:t>
            </a:r>
            <a:endParaRPr kumimoji="1" lang="en-US" altLang="ja-JP" sz="2000" dirty="0"/>
          </a:p>
          <a:p>
            <a:pPr marL="342900" indent="-342900">
              <a:buFont typeface="Wingdings" pitchFamily="2" charset="2"/>
              <a:buChar char="n"/>
            </a:pPr>
            <a:endParaRPr lang="en-US" altLang="ja-JP" sz="2000" dirty="0"/>
          </a:p>
          <a:p>
            <a:pPr marL="342900" indent="-342900">
              <a:buFont typeface="Wingdings" pitchFamily="2" charset="2"/>
              <a:buChar char="n"/>
            </a:pPr>
            <a:r>
              <a:rPr lang="ja-JP" altLang="en-US" sz="2000"/>
              <a:t>音声データの作り方</a:t>
            </a:r>
            <a:r>
              <a:rPr lang="en-US" altLang="ja-JP" sz="2000" dirty="0"/>
              <a:t>:</a:t>
            </a:r>
            <a:r>
              <a:rPr lang="ja-JP" altLang="en-US" sz="2000"/>
              <a:t>  ラベルを元に班員が読み上げ</a:t>
            </a:r>
            <a:endParaRPr lang="en-US" altLang="ja-JP" sz="2000" dirty="0"/>
          </a:p>
          <a:p>
            <a:pPr marL="342900" indent="-342900">
              <a:buFont typeface="Wingdings" pitchFamily="2" charset="2"/>
              <a:buChar char="n"/>
            </a:pPr>
            <a:endParaRPr lang="en-US" altLang="ja-JP" sz="2000" dirty="0"/>
          </a:p>
          <a:p>
            <a:pPr marL="342900" indent="-342900">
              <a:buFont typeface="Wingdings" pitchFamily="2" charset="2"/>
              <a:buChar char="n"/>
            </a:pPr>
            <a:r>
              <a:rPr lang="ja-JP" altLang="en-US" sz="2000"/>
              <a:t>感情</a:t>
            </a:r>
            <a:r>
              <a:rPr lang="en-US" altLang="ja-JP" sz="2000" dirty="0"/>
              <a:t> : </a:t>
            </a:r>
            <a:r>
              <a:rPr lang="ja-JP" altLang="en-US" sz="2000"/>
              <a:t> 喜び</a:t>
            </a:r>
            <a:r>
              <a:rPr lang="en-US" altLang="ja-JP" sz="2000" dirty="0"/>
              <a:t>, </a:t>
            </a:r>
            <a:r>
              <a:rPr lang="ja-JP" altLang="en-US" sz="2000"/>
              <a:t>怒り</a:t>
            </a:r>
            <a:r>
              <a:rPr lang="en-US" altLang="ja-JP" sz="2000" dirty="0"/>
              <a:t>, </a:t>
            </a:r>
            <a:r>
              <a:rPr lang="ja-JP" altLang="en-US" sz="2000"/>
              <a:t>悲しみ</a:t>
            </a:r>
            <a:r>
              <a:rPr lang="en-US" altLang="ja-JP" sz="2000" dirty="0"/>
              <a:t>, </a:t>
            </a:r>
            <a:r>
              <a:rPr lang="ja-JP" altLang="en-US" sz="2000"/>
              <a:t>ニュートラル</a:t>
            </a:r>
            <a:endParaRPr lang="en-US" altLang="ja-JP" sz="2000" dirty="0"/>
          </a:p>
          <a:p>
            <a:pPr marL="342900" indent="-342900">
              <a:buFont typeface="Wingdings" pitchFamily="2" charset="2"/>
              <a:buChar char="n"/>
            </a:pPr>
            <a:endParaRPr lang="en-US" altLang="ja-JP" sz="20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4685B5-FC24-3247-81E6-A52374554F29}"/>
              </a:ext>
            </a:extLst>
          </p:cNvPr>
          <p:cNvSpPr txBox="1"/>
          <p:nvPr/>
        </p:nvSpPr>
        <p:spPr>
          <a:xfrm>
            <a:off x="1542214" y="5477212"/>
            <a:ext cx="82317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kumimoji="1" lang="ja-JP" altLang="en-US" sz="2000"/>
              <a:t>サンプル数</a:t>
            </a:r>
            <a:r>
              <a:rPr kumimoji="1" lang="en-US" altLang="ja-JP" sz="2000" dirty="0"/>
              <a:t>: </a:t>
            </a:r>
            <a:r>
              <a:rPr kumimoji="1" lang="ja-JP" altLang="en-US" sz="2000"/>
              <a:t>　</a:t>
            </a:r>
            <a:r>
              <a:rPr kumimoji="1" lang="en-US" altLang="ja-JP" sz="2000" dirty="0"/>
              <a:t>1440</a:t>
            </a:r>
          </a:p>
          <a:p>
            <a:pPr marL="342900" indent="-342900">
              <a:buFont typeface="Wingdings" pitchFamily="2" charset="2"/>
              <a:buChar char="n"/>
            </a:pPr>
            <a:endParaRPr lang="en-US" altLang="ja-JP" sz="2000" dirty="0"/>
          </a:p>
          <a:p>
            <a:pPr marL="342900" indent="-342900">
              <a:buFont typeface="Wingdings" pitchFamily="2" charset="2"/>
              <a:buChar char="n"/>
            </a:pPr>
            <a:r>
              <a:rPr lang="ja-JP" altLang="en-US" sz="2000"/>
              <a:t>感情</a:t>
            </a:r>
            <a:r>
              <a:rPr lang="en-US" altLang="ja-JP" sz="2000" dirty="0"/>
              <a:t> : </a:t>
            </a:r>
            <a:r>
              <a:rPr lang="ja-JP" altLang="en-US" sz="2000"/>
              <a:t> </a:t>
            </a:r>
            <a:r>
              <a:rPr lang="en-US" altLang="ja-JP" sz="2000" dirty="0"/>
              <a:t>neutral, calm, happy, sad, angry, fearful, disgust, surprised</a:t>
            </a:r>
          </a:p>
        </p:txBody>
      </p:sp>
    </p:spTree>
    <p:extLst>
      <p:ext uri="{BB962C8B-B14F-4D97-AF65-F5344CB8AC3E}">
        <p14:creationId xmlns:p14="http://schemas.microsoft.com/office/powerpoint/2010/main" val="237506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0F72F503-489F-EB42-A332-D8C766AB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</a:t>
            </a:r>
            <a:r>
              <a:rPr lang="ja-JP" altLang="en-US"/>
              <a:t>  音声処理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43E2F1-2FAB-7948-AAA0-0B238283CEC2}"/>
              </a:ext>
            </a:extLst>
          </p:cNvPr>
          <p:cNvSpPr txBox="1"/>
          <p:nvPr/>
        </p:nvSpPr>
        <p:spPr>
          <a:xfrm>
            <a:off x="2523547" y="1996440"/>
            <a:ext cx="653255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3-1.</a:t>
            </a:r>
            <a:r>
              <a:rPr lang="en-US" altLang="ja-JP" sz="4000" dirty="0"/>
              <a:t>	</a:t>
            </a:r>
            <a:r>
              <a:rPr kumimoji="1" lang="ja-JP" altLang="en-US" sz="4000"/>
              <a:t>特徴量について</a:t>
            </a:r>
            <a:endParaRPr kumimoji="1" lang="en-US" altLang="ja-JP" sz="4000" dirty="0"/>
          </a:p>
          <a:p>
            <a:r>
              <a:rPr lang="en-US" altLang="ja-JP" sz="4000" dirty="0"/>
              <a:t>3-2.	</a:t>
            </a:r>
            <a:r>
              <a:rPr lang="ja-JP" altLang="en-US" sz="4000"/>
              <a:t>実験</a:t>
            </a:r>
            <a:r>
              <a:rPr lang="en-US" altLang="ja-JP" sz="4000" dirty="0"/>
              <a:t>(</a:t>
            </a:r>
            <a:r>
              <a:rPr lang="ja-JP" altLang="en-US" sz="4000"/>
              <a:t>データの説明</a:t>
            </a:r>
            <a:r>
              <a:rPr lang="en-US" altLang="ja-JP" sz="4000" dirty="0"/>
              <a:t>)</a:t>
            </a:r>
          </a:p>
          <a:p>
            <a:r>
              <a:rPr lang="en-US" altLang="ja-JP" sz="4000" dirty="0">
                <a:solidFill>
                  <a:srgbClr val="FF0000"/>
                </a:solidFill>
              </a:rPr>
              <a:t>3-3.	</a:t>
            </a:r>
            <a:r>
              <a:rPr lang="ja-JP" altLang="en-US" sz="4000">
                <a:solidFill>
                  <a:srgbClr val="FF0000"/>
                </a:solidFill>
              </a:rPr>
              <a:t>実験結果① </a:t>
            </a:r>
            <a:endParaRPr lang="en-US" altLang="ja-JP" sz="4000" dirty="0">
              <a:solidFill>
                <a:srgbClr val="FF0000"/>
              </a:solidFill>
            </a:endParaRPr>
          </a:p>
          <a:p>
            <a:r>
              <a:rPr kumimoji="1" lang="en-US" altLang="ja-JP" sz="4000" dirty="0"/>
              <a:t>3-4.	</a:t>
            </a:r>
            <a:r>
              <a:rPr kumimoji="1" lang="ja-JP" altLang="en-US" sz="4000"/>
              <a:t>実験結果②</a:t>
            </a:r>
            <a:endParaRPr kumimoji="1" lang="en-US" altLang="ja-JP" sz="4000" dirty="0"/>
          </a:p>
          <a:p>
            <a:r>
              <a:rPr lang="en-US" altLang="ja-JP" sz="4000" dirty="0"/>
              <a:t>3-5.	</a:t>
            </a:r>
            <a:r>
              <a:rPr lang="ja-JP" altLang="en-US" sz="4000"/>
              <a:t>特徴量の重要度</a:t>
            </a:r>
            <a:endParaRPr kumimoji="1" lang="en-US" altLang="ja-JP" sz="4000" dirty="0"/>
          </a:p>
          <a:p>
            <a:r>
              <a:rPr lang="en-US" altLang="ja-JP" sz="4000" dirty="0"/>
              <a:t>3-5.	</a:t>
            </a:r>
            <a:r>
              <a:rPr lang="ja-JP" altLang="en-US" sz="4000"/>
              <a:t>考察</a:t>
            </a:r>
            <a:r>
              <a:rPr lang="en-US" altLang="ja-JP" sz="4000" dirty="0"/>
              <a:t> 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10216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7361</TotalTime>
  <Words>2136</Words>
  <Application>Microsoft Macintosh PowerPoint</Application>
  <PresentationFormat>ワイド画面</PresentationFormat>
  <Paragraphs>531</Paragraphs>
  <Slides>37</Slides>
  <Notes>26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2" baseType="lpstr">
      <vt:lpstr>游ゴシック</vt:lpstr>
      <vt:lpstr>游ゴシック Light</vt:lpstr>
      <vt:lpstr>Arial</vt:lpstr>
      <vt:lpstr>Wingdings</vt:lpstr>
      <vt:lpstr>Office テーマ</vt:lpstr>
      <vt:lpstr>コーパスと音声データ からの感情分析               </vt:lpstr>
      <vt:lpstr>目次</vt:lpstr>
      <vt:lpstr>1. プロジェクト課題の目的</vt:lpstr>
      <vt:lpstr>2. 中間発表からの変更点</vt:lpstr>
      <vt:lpstr>3.  音声処理</vt:lpstr>
      <vt:lpstr>3-1.  特徴量について</vt:lpstr>
      <vt:lpstr>3.  音声処理</vt:lpstr>
      <vt:lpstr>3-2.  実験 </vt:lpstr>
      <vt:lpstr>3.  音声処理</vt:lpstr>
      <vt:lpstr>3-3.  実験結果①</vt:lpstr>
      <vt:lpstr>3-3.  実験結果①</vt:lpstr>
      <vt:lpstr>3.  音声処理</vt:lpstr>
      <vt:lpstr>3-4.  実験結果② (Dataset1)</vt:lpstr>
      <vt:lpstr>3-4.  実験結果② (Dataset2)</vt:lpstr>
      <vt:lpstr>3.  音声処理</vt:lpstr>
      <vt:lpstr>3-5.  特徴量の重要度</vt:lpstr>
      <vt:lpstr>3.  音声処理</vt:lpstr>
      <vt:lpstr>3-6.  考察</vt:lpstr>
      <vt:lpstr>4.  自然言語処理</vt:lpstr>
      <vt:lpstr>4-1.  単語分散表現を用いる手法</vt:lpstr>
      <vt:lpstr>4-1.  単語分散表現を用いる手法</vt:lpstr>
      <vt:lpstr>4-1.  単語分散表現を用いる手法</vt:lpstr>
      <vt:lpstr>4.  自然言語処理</vt:lpstr>
      <vt:lpstr>4-2.  文章分散表現を直接求める手法</vt:lpstr>
      <vt:lpstr>4.  自然言語処理</vt:lpstr>
      <vt:lpstr>4-3. 深層学習を用いる手法</vt:lpstr>
      <vt:lpstr>4.  自然言語処理</vt:lpstr>
      <vt:lpstr>4-4.  実験 </vt:lpstr>
      <vt:lpstr>4.  自然言語処理</vt:lpstr>
      <vt:lpstr>4-5.  実験結果(カウントベース)</vt:lpstr>
      <vt:lpstr>4-5.  実験結果(単語分散表現)</vt:lpstr>
      <vt:lpstr>4-5.  実験結果(文章分散表現, 深層モデル)</vt:lpstr>
      <vt:lpstr>4.  自然言語処理</vt:lpstr>
      <vt:lpstr>4-6.  考察</vt:lpstr>
      <vt:lpstr>5. まとめ</vt:lpstr>
      <vt:lpstr>付録1. カウントベースの手法</vt:lpstr>
      <vt:lpstr>付録1. カウントベースの手法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越塚　毅</dc:creator>
  <cp:lastModifiedBy>越塚　毅</cp:lastModifiedBy>
  <cp:revision>2318</cp:revision>
  <dcterms:created xsi:type="dcterms:W3CDTF">2019-12-12T15:31:08Z</dcterms:created>
  <dcterms:modified xsi:type="dcterms:W3CDTF">2019-12-18T06:19:25Z</dcterms:modified>
</cp:coreProperties>
</file>