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3" r:id="rId3"/>
    <p:sldId id="276" r:id="rId4"/>
    <p:sldId id="283" r:id="rId5"/>
    <p:sldId id="257" r:id="rId6"/>
    <p:sldId id="284" r:id="rId7"/>
    <p:sldId id="279" r:id="rId8"/>
    <p:sldId id="280" r:id="rId9"/>
    <p:sldId id="281" r:id="rId10"/>
    <p:sldId id="277" r:id="rId11"/>
    <p:sldId id="258" r:id="rId12"/>
    <p:sldId id="275" r:id="rId13"/>
    <p:sldId id="282" r:id="rId14"/>
    <p:sldId id="285" r:id="rId15"/>
    <p:sldId id="260" r:id="rId16"/>
    <p:sldId id="261" r:id="rId17"/>
    <p:sldId id="266" r:id="rId18"/>
    <p:sldId id="274" r:id="rId19"/>
    <p:sldId id="267" r:id="rId20"/>
    <p:sldId id="259" r:id="rId21"/>
    <p:sldId id="262" r:id="rId22"/>
    <p:sldId id="264" r:id="rId23"/>
    <p:sldId id="268" r:id="rId24"/>
    <p:sldId id="265" r:id="rId25"/>
    <p:sldId id="269" r:id="rId26"/>
    <p:sldId id="270" r:id="rId27"/>
    <p:sldId id="271" r:id="rId28"/>
    <p:sldId id="272" r:id="rId2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07D90B78-4D20-44DB-8A50-D13B7821A913}">
          <p14:sldIdLst>
            <p14:sldId id="256"/>
            <p14:sldId id="273"/>
            <p14:sldId id="276"/>
            <p14:sldId id="283"/>
            <p14:sldId id="257"/>
            <p14:sldId id="284"/>
            <p14:sldId id="279"/>
            <p14:sldId id="280"/>
            <p14:sldId id="281"/>
            <p14:sldId id="277"/>
            <p14:sldId id="258"/>
            <p14:sldId id="275"/>
            <p14:sldId id="282"/>
            <p14:sldId id="285"/>
            <p14:sldId id="260"/>
            <p14:sldId id="261"/>
            <p14:sldId id="266"/>
            <p14:sldId id="274"/>
            <p14:sldId id="267"/>
          </p14:sldIdLst>
        </p14:section>
        <p14:section name="Work in progress" id="{0F8EFFB4-45BE-4CEC-8662-063C3D2BB8C2}">
          <p14:sldIdLst>
            <p14:sldId id="259"/>
            <p14:sldId id="262"/>
            <p14:sldId id="264"/>
            <p14:sldId id="268"/>
            <p14:sldId id="265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0119F-2B80-493E-A486-F04938E3E9B3}" type="datetimeFigureOut">
              <a:rPr lang="it-IT" smtClean="0"/>
              <a:t>17/09/2021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8F0BE-05C0-424D-A94B-1405919374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629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Non tollera fallimenti</a:t>
            </a:r>
            <a:r>
              <a:rPr lang="it-IT" baseline="0" dirty="0" smtClean="0"/>
              <a:t> e/o attacchi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8F0BE-05C0-424D-A94B-1405919374B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5289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Questo è il punto dove siamo arrivati nella DEX.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8F0BE-05C0-424D-A94B-1405919374B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91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7D6E-3177-4384-A890-A0B06958646D}" type="datetimeFigureOut">
              <a:rPr lang="it-IT" smtClean="0"/>
              <a:t>17/09/2021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2EA6-CE62-4459-9354-117E91238E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175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7D6E-3177-4384-A890-A0B06958646D}" type="datetimeFigureOut">
              <a:rPr lang="it-IT" smtClean="0"/>
              <a:t>17/09/2021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2EA6-CE62-4459-9354-117E91238E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308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7D6E-3177-4384-A890-A0B06958646D}" type="datetimeFigureOut">
              <a:rPr lang="it-IT" smtClean="0"/>
              <a:t>17/09/2021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2EA6-CE62-4459-9354-117E91238E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3368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7D6E-3177-4384-A890-A0B06958646D}" type="datetimeFigureOut">
              <a:rPr lang="it-IT" smtClean="0"/>
              <a:t>17/09/2021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2EA6-CE62-4459-9354-117E91238E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6020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7D6E-3177-4384-A890-A0B06958646D}" type="datetimeFigureOut">
              <a:rPr lang="it-IT" smtClean="0"/>
              <a:t>17/09/2021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2EA6-CE62-4459-9354-117E91238E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181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7D6E-3177-4384-A890-A0B06958646D}" type="datetimeFigureOut">
              <a:rPr lang="it-IT" smtClean="0"/>
              <a:t>17/09/2021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2EA6-CE62-4459-9354-117E91238E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615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7D6E-3177-4384-A890-A0B06958646D}" type="datetimeFigureOut">
              <a:rPr lang="it-IT" smtClean="0"/>
              <a:t>17/09/2021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2EA6-CE62-4459-9354-117E91238E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0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7D6E-3177-4384-A890-A0B06958646D}" type="datetimeFigureOut">
              <a:rPr lang="it-IT" smtClean="0"/>
              <a:t>17/09/2021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2EA6-CE62-4459-9354-117E91238E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715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7D6E-3177-4384-A890-A0B06958646D}" type="datetimeFigureOut">
              <a:rPr lang="it-IT" smtClean="0"/>
              <a:t>17/09/2021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2EA6-CE62-4459-9354-117E91238E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520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7D6E-3177-4384-A890-A0B06958646D}" type="datetimeFigureOut">
              <a:rPr lang="it-IT" smtClean="0"/>
              <a:t>17/09/2021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2EA6-CE62-4459-9354-117E91238E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27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7D6E-3177-4384-A890-A0B06958646D}" type="datetimeFigureOut">
              <a:rPr lang="it-IT" smtClean="0"/>
              <a:t>17/09/2021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2EA6-CE62-4459-9354-117E91238EA7}" type="slidenum">
              <a:rPr lang="it-IT" smtClean="0"/>
              <a:t>‹N›</a:t>
            </a:fld>
            <a:endParaRPr lang="it-IT"/>
          </a:p>
        </p:txBody>
      </p:sp>
      <p:cxnSp>
        <p:nvCxnSpPr>
          <p:cNvPr id="6" name="Connettore diritto 5"/>
          <p:cNvCxnSpPr/>
          <p:nvPr userDrawn="1"/>
        </p:nvCxnSpPr>
        <p:spPr>
          <a:xfrm>
            <a:off x="1074656" y="2705493"/>
            <a:ext cx="107560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/>
          <p:cNvCxnSpPr/>
          <p:nvPr userDrawn="1"/>
        </p:nvCxnSpPr>
        <p:spPr>
          <a:xfrm>
            <a:off x="1074656" y="4149365"/>
            <a:ext cx="107560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/>
          <p:cNvCxnSpPr/>
          <p:nvPr userDrawn="1"/>
        </p:nvCxnSpPr>
        <p:spPr>
          <a:xfrm>
            <a:off x="1074656" y="5593237"/>
            <a:ext cx="107560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 userDrawn="1"/>
        </p:nvSpPr>
        <p:spPr>
          <a:xfrm>
            <a:off x="188540" y="396312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 smtClean="0"/>
              <a:t>itCoin</a:t>
            </a:r>
            <a:endParaRPr lang="it-IT" dirty="0"/>
          </a:p>
        </p:txBody>
      </p:sp>
      <p:sp>
        <p:nvSpPr>
          <p:cNvPr id="10" name="CasellaDiTesto 9"/>
          <p:cNvSpPr txBox="1"/>
          <p:nvPr userDrawn="1"/>
        </p:nvSpPr>
        <p:spPr>
          <a:xfrm>
            <a:off x="5797" y="540857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 err="1" smtClean="0"/>
              <a:t>miner</a:t>
            </a:r>
            <a:r>
              <a:rPr lang="it-IT" dirty="0" smtClean="0"/>
              <a:t> B</a:t>
            </a:r>
            <a:endParaRPr lang="it-IT" dirty="0"/>
          </a:p>
        </p:txBody>
      </p:sp>
      <p:sp>
        <p:nvSpPr>
          <p:cNvPr id="11" name="CasellaDiTesto 10"/>
          <p:cNvSpPr txBox="1"/>
          <p:nvPr userDrawn="1"/>
        </p:nvSpPr>
        <p:spPr>
          <a:xfrm>
            <a:off x="-2217" y="2520827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 err="1" smtClean="0"/>
              <a:t>miner</a:t>
            </a:r>
            <a:r>
              <a:rPr lang="it-IT" dirty="0" smtClean="0"/>
              <a:t> 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7620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7D6E-3177-4384-A890-A0B06958646D}" type="datetimeFigureOut">
              <a:rPr lang="it-IT" smtClean="0"/>
              <a:t>17/09/2021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2EA6-CE62-4459-9354-117E91238E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376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PBFT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7D6E-3177-4384-A890-A0B06958646D}" type="datetimeFigureOut">
              <a:rPr lang="it-IT" smtClean="0"/>
              <a:t>17/09/2021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2EA6-CE62-4459-9354-117E91238EA7}" type="slidenum">
              <a:rPr lang="it-IT" smtClean="0"/>
              <a:t>‹N›</a:t>
            </a:fld>
            <a:endParaRPr lang="it-IT"/>
          </a:p>
        </p:txBody>
      </p:sp>
      <p:cxnSp>
        <p:nvCxnSpPr>
          <p:cNvPr id="5" name="Connettore diritto 4"/>
          <p:cNvCxnSpPr/>
          <p:nvPr userDrawn="1"/>
        </p:nvCxnSpPr>
        <p:spPr>
          <a:xfrm>
            <a:off x="339365" y="546755"/>
            <a:ext cx="114912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/>
          <p:cNvCxnSpPr/>
          <p:nvPr userDrawn="1"/>
        </p:nvCxnSpPr>
        <p:spPr>
          <a:xfrm>
            <a:off x="339365" y="1990627"/>
            <a:ext cx="114912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/>
          <p:cNvCxnSpPr/>
          <p:nvPr userDrawn="1"/>
        </p:nvCxnSpPr>
        <p:spPr>
          <a:xfrm>
            <a:off x="339365" y="3434499"/>
            <a:ext cx="114912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/>
          <p:cNvCxnSpPr/>
          <p:nvPr userDrawn="1"/>
        </p:nvCxnSpPr>
        <p:spPr>
          <a:xfrm>
            <a:off x="339365" y="4876800"/>
            <a:ext cx="114912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/>
          <p:cNvCxnSpPr/>
          <p:nvPr userDrawn="1"/>
        </p:nvCxnSpPr>
        <p:spPr>
          <a:xfrm>
            <a:off x="339365" y="6309674"/>
            <a:ext cx="114912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 userDrawn="1"/>
        </p:nvSpPr>
        <p:spPr>
          <a:xfrm>
            <a:off x="18825" y="18043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0</a:t>
            </a:r>
            <a:endParaRPr lang="it-IT" dirty="0"/>
          </a:p>
        </p:txBody>
      </p:sp>
      <p:sp>
        <p:nvSpPr>
          <p:cNvPr id="11" name="CasellaDiTesto 10"/>
          <p:cNvSpPr txBox="1"/>
          <p:nvPr userDrawn="1"/>
        </p:nvSpPr>
        <p:spPr>
          <a:xfrm>
            <a:off x="18825" y="32498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2" name="CasellaDiTesto 11"/>
          <p:cNvSpPr txBox="1"/>
          <p:nvPr userDrawn="1"/>
        </p:nvSpPr>
        <p:spPr>
          <a:xfrm>
            <a:off x="18825" y="46952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13" name="CasellaDiTesto 12"/>
          <p:cNvSpPr txBox="1"/>
          <p:nvPr userDrawn="1"/>
        </p:nvSpPr>
        <p:spPr>
          <a:xfrm>
            <a:off x="18825" y="6125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18825" y="36208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07095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47D6E-3177-4384-A890-A0B06958646D}" type="datetimeFigureOut">
              <a:rPr lang="it-IT" smtClean="0"/>
              <a:t>17/09/2021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72EA6-CE62-4459-9354-117E91238E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940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pmg.csail.mit.edu/papers/osdi99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ncaditalia/itcoin-core/pull/2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diabat.github.io/dlc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gs/bancaditalia/teams/itcoin/repositorie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ncaditalia.it/media/notizia/a-digital-euro-a-contribution-to-the-discussion-on-technical-design-choice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bitcoin.org/reference/rpc/" TargetMode="External"/><Relationship Id="rId2" Type="http://schemas.openxmlformats.org/officeDocument/2006/relationships/hyperlink" Target="https://en.bitcoin.it/wiki/Sign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itCoin PBFT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6520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Achieving</a:t>
            </a:r>
            <a:r>
              <a:rPr lang="it-IT" dirty="0" smtClean="0"/>
              <a:t> </a:t>
            </a:r>
            <a:r>
              <a:rPr lang="it-IT" dirty="0" err="1" smtClean="0"/>
              <a:t>sequential</a:t>
            </a:r>
            <a:r>
              <a:rPr lang="it-IT" dirty="0" smtClean="0"/>
              <a:t> </a:t>
            </a:r>
            <a:r>
              <a:rPr lang="it-IT" dirty="0" err="1" smtClean="0"/>
              <a:t>consistency</a:t>
            </a:r>
            <a:r>
              <a:rPr lang="it-IT" dirty="0" smtClean="0"/>
              <a:t> in </a:t>
            </a:r>
            <a:r>
              <a:rPr lang="it-IT" dirty="0" err="1" smtClean="0"/>
              <a:t>presence</a:t>
            </a:r>
            <a:r>
              <a:rPr lang="it-IT" dirty="0" smtClean="0"/>
              <a:t> of </a:t>
            </a:r>
            <a:r>
              <a:rPr lang="it-IT" dirty="0" err="1" smtClean="0"/>
              <a:t>byzantine</a:t>
            </a:r>
            <a:r>
              <a:rPr lang="it-IT" dirty="0" smtClean="0"/>
              <a:t> </a:t>
            </a:r>
            <a:r>
              <a:rPr lang="it-IT" dirty="0" err="1" smtClean="0"/>
              <a:t>failures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Castro </a:t>
            </a:r>
            <a:r>
              <a:rPr lang="it-IT" dirty="0" err="1" smtClean="0"/>
              <a:t>Liskov</a:t>
            </a:r>
            <a:r>
              <a:rPr lang="it-IT" dirty="0" smtClean="0"/>
              <a:t> - </a:t>
            </a:r>
            <a:r>
              <a:rPr lang="it-IT" dirty="0" err="1" smtClean="0"/>
              <a:t>Practical</a:t>
            </a:r>
            <a:r>
              <a:rPr lang="it-IT" dirty="0" smtClean="0"/>
              <a:t> </a:t>
            </a:r>
            <a:r>
              <a:rPr lang="it-IT" dirty="0" err="1" smtClean="0"/>
              <a:t>byzantine</a:t>
            </a:r>
            <a:r>
              <a:rPr lang="it-IT" dirty="0" smtClean="0"/>
              <a:t> fault </a:t>
            </a:r>
            <a:r>
              <a:rPr lang="it-IT" dirty="0" err="1" smtClean="0"/>
              <a:t>tolerance</a:t>
            </a:r>
            <a:endParaRPr lang="it-IT" dirty="0" smtClean="0"/>
          </a:p>
          <a:p>
            <a:pPr lvl="1"/>
            <a:r>
              <a:rPr lang="it-IT" dirty="0">
                <a:hlinkClick r:id="rId2"/>
              </a:rPr>
              <a:t>http://</a:t>
            </a:r>
            <a:r>
              <a:rPr lang="it-IT" dirty="0" smtClean="0">
                <a:hlinkClick r:id="rId2"/>
              </a:rPr>
              <a:t>pmg.csail.mit.edu/papers/osdi99.pdf</a:t>
            </a:r>
            <a:endParaRPr lang="it-IT" dirty="0" smtClean="0"/>
          </a:p>
          <a:p>
            <a:r>
              <a:rPr lang="it-IT" dirty="0" err="1" smtClean="0"/>
              <a:t>Achieves</a:t>
            </a:r>
            <a:r>
              <a:rPr lang="it-IT" dirty="0" smtClean="0"/>
              <a:t> </a:t>
            </a:r>
            <a:r>
              <a:rPr lang="it-IT" dirty="0" err="1" smtClean="0"/>
              <a:t>linearizability</a:t>
            </a:r>
            <a:r>
              <a:rPr lang="it-IT" dirty="0" smtClean="0"/>
              <a:t> (</a:t>
            </a:r>
            <a:r>
              <a:rPr lang="it-IT" dirty="0" err="1" smtClean="0"/>
              <a:t>hence</a:t>
            </a:r>
            <a:r>
              <a:rPr lang="it-IT" dirty="0" smtClean="0"/>
              <a:t> </a:t>
            </a:r>
            <a:r>
              <a:rPr lang="it-IT" dirty="0" err="1" smtClean="0"/>
              <a:t>seq</a:t>
            </a:r>
            <a:r>
              <a:rPr lang="it-IT" dirty="0" smtClean="0"/>
              <a:t>. </a:t>
            </a:r>
            <a:r>
              <a:rPr lang="it-IT" dirty="0" err="1" smtClean="0"/>
              <a:t>consistency</a:t>
            </a:r>
            <a:r>
              <a:rPr lang="it-IT" dirty="0" smtClean="0"/>
              <a:t>) in a N-</a:t>
            </a:r>
            <a:r>
              <a:rPr lang="it-IT" dirty="0" err="1" smtClean="0"/>
              <a:t>replicated</a:t>
            </a:r>
            <a:r>
              <a:rPr lang="it-IT" dirty="0" smtClean="0"/>
              <a:t> service, in </a:t>
            </a:r>
            <a:r>
              <a:rPr lang="it-IT" dirty="0" err="1" smtClean="0"/>
              <a:t>presence</a:t>
            </a:r>
            <a:r>
              <a:rPr lang="it-IT" dirty="0" smtClean="0"/>
              <a:t> of F </a:t>
            </a:r>
            <a:r>
              <a:rPr lang="it-IT" dirty="0" err="1" smtClean="0"/>
              <a:t>byzantine</a:t>
            </a:r>
            <a:r>
              <a:rPr lang="it-IT" dirty="0" smtClean="0"/>
              <a:t> </a:t>
            </a:r>
            <a:r>
              <a:rPr lang="it-IT" dirty="0" err="1" smtClean="0"/>
              <a:t>failures</a:t>
            </a:r>
            <a:endParaRPr lang="it-IT" dirty="0" smtClean="0"/>
          </a:p>
          <a:p>
            <a:r>
              <a:rPr lang="it-IT" dirty="0" smtClean="0"/>
              <a:t>N &gt; 3F</a:t>
            </a:r>
          </a:p>
          <a:p>
            <a:r>
              <a:rPr lang="it-IT" dirty="0" smtClean="0"/>
              <a:t>The </a:t>
            </a:r>
            <a:r>
              <a:rPr lang="it-IT" dirty="0" err="1" smtClean="0"/>
              <a:t>paper</a:t>
            </a:r>
            <a:r>
              <a:rPr lang="it-IT" dirty="0" smtClean="0"/>
              <a:t> </a:t>
            </a:r>
            <a:r>
              <a:rPr lang="it-IT" dirty="0" err="1" smtClean="0"/>
              <a:t>describes</a:t>
            </a:r>
            <a:r>
              <a:rPr lang="it-IT" dirty="0" smtClean="0"/>
              <a:t> the </a:t>
            </a:r>
            <a:r>
              <a:rPr lang="it-IT" dirty="0" err="1" smtClean="0"/>
              <a:t>particular</a:t>
            </a:r>
            <a:r>
              <a:rPr lang="it-IT" dirty="0" smtClean="0"/>
              <a:t> case in </a:t>
            </a:r>
            <a:r>
              <a:rPr lang="it-IT" dirty="0" err="1" smtClean="0"/>
              <a:t>which</a:t>
            </a:r>
            <a:r>
              <a:rPr lang="it-IT" dirty="0" smtClean="0"/>
              <a:t> N = 3F + 1</a:t>
            </a:r>
          </a:p>
          <a:p>
            <a:r>
              <a:rPr lang="it-IT" dirty="0" err="1" smtClean="0"/>
              <a:t>Simplest</a:t>
            </a:r>
            <a:r>
              <a:rPr lang="it-IT" dirty="0" smtClean="0"/>
              <a:t> </a:t>
            </a:r>
            <a:r>
              <a:rPr lang="it-IT" dirty="0" err="1" smtClean="0"/>
              <a:t>configuration</a:t>
            </a:r>
            <a:r>
              <a:rPr lang="it-IT" dirty="0" smtClean="0"/>
              <a:t> of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kind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F=1 and N=4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1493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igura a mano libera 76"/>
          <p:cNvSpPr/>
          <p:nvPr/>
        </p:nvSpPr>
        <p:spPr>
          <a:xfrm>
            <a:off x="3368523" y="671050"/>
            <a:ext cx="5769227" cy="5524582"/>
          </a:xfrm>
          <a:custGeom>
            <a:avLst/>
            <a:gdLst>
              <a:gd name="connsiteX0" fmla="*/ 1282068 w 5769227"/>
              <a:gd name="connsiteY0" fmla="*/ 188536 h 5524582"/>
              <a:gd name="connsiteX1" fmla="*/ 1234934 w 5769227"/>
              <a:gd name="connsiteY1" fmla="*/ 197962 h 5524582"/>
              <a:gd name="connsiteX2" fmla="*/ 1197227 w 5769227"/>
              <a:gd name="connsiteY2" fmla="*/ 216816 h 5524582"/>
              <a:gd name="connsiteX3" fmla="*/ 1055825 w 5769227"/>
              <a:gd name="connsiteY3" fmla="*/ 235670 h 5524582"/>
              <a:gd name="connsiteX4" fmla="*/ 904996 w 5769227"/>
              <a:gd name="connsiteY4" fmla="*/ 263950 h 5524582"/>
              <a:gd name="connsiteX5" fmla="*/ 820155 w 5769227"/>
              <a:gd name="connsiteY5" fmla="*/ 292230 h 5524582"/>
              <a:gd name="connsiteX6" fmla="*/ 716460 w 5769227"/>
              <a:gd name="connsiteY6" fmla="*/ 320511 h 5524582"/>
              <a:gd name="connsiteX7" fmla="*/ 659899 w 5769227"/>
              <a:gd name="connsiteY7" fmla="*/ 339364 h 5524582"/>
              <a:gd name="connsiteX8" fmla="*/ 603338 w 5769227"/>
              <a:gd name="connsiteY8" fmla="*/ 377072 h 5524582"/>
              <a:gd name="connsiteX9" fmla="*/ 575058 w 5769227"/>
              <a:gd name="connsiteY9" fmla="*/ 395925 h 5524582"/>
              <a:gd name="connsiteX10" fmla="*/ 509070 w 5769227"/>
              <a:gd name="connsiteY10" fmla="*/ 452486 h 5524582"/>
              <a:gd name="connsiteX11" fmla="*/ 424229 w 5769227"/>
              <a:gd name="connsiteY11" fmla="*/ 556181 h 5524582"/>
              <a:gd name="connsiteX12" fmla="*/ 395949 w 5769227"/>
              <a:gd name="connsiteY12" fmla="*/ 593888 h 5524582"/>
              <a:gd name="connsiteX13" fmla="*/ 377095 w 5769227"/>
              <a:gd name="connsiteY13" fmla="*/ 631595 h 5524582"/>
              <a:gd name="connsiteX14" fmla="*/ 339388 w 5769227"/>
              <a:gd name="connsiteY14" fmla="*/ 688156 h 5524582"/>
              <a:gd name="connsiteX15" fmla="*/ 301681 w 5769227"/>
              <a:gd name="connsiteY15" fmla="*/ 772997 h 5524582"/>
              <a:gd name="connsiteX16" fmla="*/ 282827 w 5769227"/>
              <a:gd name="connsiteY16" fmla="*/ 801278 h 5524582"/>
              <a:gd name="connsiteX17" fmla="*/ 254547 w 5769227"/>
              <a:gd name="connsiteY17" fmla="*/ 876692 h 5524582"/>
              <a:gd name="connsiteX18" fmla="*/ 226266 w 5769227"/>
              <a:gd name="connsiteY18" fmla="*/ 933253 h 5524582"/>
              <a:gd name="connsiteX19" fmla="*/ 216839 w 5769227"/>
              <a:gd name="connsiteY19" fmla="*/ 961534 h 5524582"/>
              <a:gd name="connsiteX20" fmla="*/ 188559 w 5769227"/>
              <a:gd name="connsiteY20" fmla="*/ 1027521 h 5524582"/>
              <a:gd name="connsiteX21" fmla="*/ 179132 w 5769227"/>
              <a:gd name="connsiteY21" fmla="*/ 1055802 h 5524582"/>
              <a:gd name="connsiteX22" fmla="*/ 141425 w 5769227"/>
              <a:gd name="connsiteY22" fmla="*/ 1140643 h 5524582"/>
              <a:gd name="connsiteX23" fmla="*/ 131998 w 5769227"/>
              <a:gd name="connsiteY23" fmla="*/ 1197204 h 5524582"/>
              <a:gd name="connsiteX24" fmla="*/ 84864 w 5769227"/>
              <a:gd name="connsiteY24" fmla="*/ 1310325 h 5524582"/>
              <a:gd name="connsiteX25" fmla="*/ 75437 w 5769227"/>
              <a:gd name="connsiteY25" fmla="*/ 1338606 h 5524582"/>
              <a:gd name="connsiteX26" fmla="*/ 66011 w 5769227"/>
              <a:gd name="connsiteY26" fmla="*/ 1404593 h 5524582"/>
              <a:gd name="connsiteX27" fmla="*/ 47157 w 5769227"/>
              <a:gd name="connsiteY27" fmla="*/ 1489435 h 5524582"/>
              <a:gd name="connsiteX28" fmla="*/ 28303 w 5769227"/>
              <a:gd name="connsiteY28" fmla="*/ 1621410 h 5524582"/>
              <a:gd name="connsiteX29" fmla="*/ 9450 w 5769227"/>
              <a:gd name="connsiteY29" fmla="*/ 1725105 h 5524582"/>
              <a:gd name="connsiteX30" fmla="*/ 9450 w 5769227"/>
              <a:gd name="connsiteY30" fmla="*/ 2187018 h 5524582"/>
              <a:gd name="connsiteX31" fmla="*/ 28303 w 5769227"/>
              <a:gd name="connsiteY31" fmla="*/ 2347274 h 5524582"/>
              <a:gd name="connsiteX32" fmla="*/ 37730 w 5769227"/>
              <a:gd name="connsiteY32" fmla="*/ 2479249 h 5524582"/>
              <a:gd name="connsiteX33" fmla="*/ 56584 w 5769227"/>
              <a:gd name="connsiteY33" fmla="*/ 3516197 h 5524582"/>
              <a:gd name="connsiteX34" fmla="*/ 75437 w 5769227"/>
              <a:gd name="connsiteY34" fmla="*/ 3648173 h 5524582"/>
              <a:gd name="connsiteX35" fmla="*/ 94291 w 5769227"/>
              <a:gd name="connsiteY35" fmla="*/ 3742441 h 5524582"/>
              <a:gd name="connsiteX36" fmla="*/ 113145 w 5769227"/>
              <a:gd name="connsiteY36" fmla="*/ 3883843 h 5524582"/>
              <a:gd name="connsiteX37" fmla="*/ 141425 w 5769227"/>
              <a:gd name="connsiteY37" fmla="*/ 4006391 h 5524582"/>
              <a:gd name="connsiteX38" fmla="*/ 169705 w 5769227"/>
              <a:gd name="connsiteY38" fmla="*/ 4147793 h 5524582"/>
              <a:gd name="connsiteX39" fmla="*/ 179132 w 5769227"/>
              <a:gd name="connsiteY39" fmla="*/ 4204354 h 5524582"/>
              <a:gd name="connsiteX40" fmla="*/ 197986 w 5769227"/>
              <a:gd name="connsiteY40" fmla="*/ 4289195 h 5524582"/>
              <a:gd name="connsiteX41" fmla="*/ 226266 w 5769227"/>
              <a:gd name="connsiteY41" fmla="*/ 4430597 h 5524582"/>
              <a:gd name="connsiteX42" fmla="*/ 235693 w 5769227"/>
              <a:gd name="connsiteY42" fmla="*/ 4458878 h 5524582"/>
              <a:gd name="connsiteX43" fmla="*/ 254547 w 5769227"/>
              <a:gd name="connsiteY43" fmla="*/ 4553146 h 5524582"/>
              <a:gd name="connsiteX44" fmla="*/ 282827 w 5769227"/>
              <a:gd name="connsiteY44" fmla="*/ 4619134 h 5524582"/>
              <a:gd name="connsiteX45" fmla="*/ 301681 w 5769227"/>
              <a:gd name="connsiteY45" fmla="*/ 4656841 h 5524582"/>
              <a:gd name="connsiteX46" fmla="*/ 311107 w 5769227"/>
              <a:gd name="connsiteY46" fmla="*/ 4694548 h 5524582"/>
              <a:gd name="connsiteX47" fmla="*/ 339388 w 5769227"/>
              <a:gd name="connsiteY47" fmla="*/ 4769962 h 5524582"/>
              <a:gd name="connsiteX48" fmla="*/ 367668 w 5769227"/>
              <a:gd name="connsiteY48" fmla="*/ 4817096 h 5524582"/>
              <a:gd name="connsiteX49" fmla="*/ 377095 w 5769227"/>
              <a:gd name="connsiteY49" fmla="*/ 4845377 h 5524582"/>
              <a:gd name="connsiteX50" fmla="*/ 405376 w 5769227"/>
              <a:gd name="connsiteY50" fmla="*/ 4873657 h 5524582"/>
              <a:gd name="connsiteX51" fmla="*/ 443083 w 5769227"/>
              <a:gd name="connsiteY51" fmla="*/ 4920791 h 5524582"/>
              <a:gd name="connsiteX52" fmla="*/ 499644 w 5769227"/>
              <a:gd name="connsiteY52" fmla="*/ 4986779 h 5524582"/>
              <a:gd name="connsiteX53" fmla="*/ 546778 w 5769227"/>
              <a:gd name="connsiteY53" fmla="*/ 5043340 h 5524582"/>
              <a:gd name="connsiteX54" fmla="*/ 650472 w 5769227"/>
              <a:gd name="connsiteY54" fmla="*/ 5118754 h 5524582"/>
              <a:gd name="connsiteX55" fmla="*/ 688180 w 5769227"/>
              <a:gd name="connsiteY55" fmla="*/ 5137608 h 5524582"/>
              <a:gd name="connsiteX56" fmla="*/ 716460 w 5769227"/>
              <a:gd name="connsiteY56" fmla="*/ 5156461 h 5524582"/>
              <a:gd name="connsiteX57" fmla="*/ 848435 w 5769227"/>
              <a:gd name="connsiteY57" fmla="*/ 5222449 h 5524582"/>
              <a:gd name="connsiteX58" fmla="*/ 989837 w 5769227"/>
              <a:gd name="connsiteY58" fmla="*/ 5288437 h 5524582"/>
              <a:gd name="connsiteX59" fmla="*/ 1159520 w 5769227"/>
              <a:gd name="connsiteY59" fmla="*/ 5363851 h 5524582"/>
              <a:gd name="connsiteX60" fmla="*/ 1216081 w 5769227"/>
              <a:gd name="connsiteY60" fmla="*/ 5373278 h 5524582"/>
              <a:gd name="connsiteX61" fmla="*/ 1395190 w 5769227"/>
              <a:gd name="connsiteY61" fmla="*/ 5429839 h 5524582"/>
              <a:gd name="connsiteX62" fmla="*/ 1461178 w 5769227"/>
              <a:gd name="connsiteY62" fmla="*/ 5448692 h 5524582"/>
              <a:gd name="connsiteX63" fmla="*/ 1677994 w 5769227"/>
              <a:gd name="connsiteY63" fmla="*/ 5476973 h 5524582"/>
              <a:gd name="connsiteX64" fmla="*/ 1743982 w 5769227"/>
              <a:gd name="connsiteY64" fmla="*/ 5486400 h 5524582"/>
              <a:gd name="connsiteX65" fmla="*/ 1791116 w 5769227"/>
              <a:gd name="connsiteY65" fmla="*/ 5495826 h 5524582"/>
              <a:gd name="connsiteX66" fmla="*/ 1979652 w 5769227"/>
              <a:gd name="connsiteY66" fmla="*/ 5505253 h 5524582"/>
              <a:gd name="connsiteX67" fmla="*/ 2337870 w 5769227"/>
              <a:gd name="connsiteY67" fmla="*/ 5524107 h 5524582"/>
              <a:gd name="connsiteX68" fmla="*/ 3026027 w 5769227"/>
              <a:gd name="connsiteY68" fmla="*/ 5514680 h 5524582"/>
              <a:gd name="connsiteX69" fmla="*/ 3421953 w 5769227"/>
              <a:gd name="connsiteY69" fmla="*/ 5476973 h 5524582"/>
              <a:gd name="connsiteX70" fmla="*/ 3761318 w 5769227"/>
              <a:gd name="connsiteY70" fmla="*/ 5439266 h 5524582"/>
              <a:gd name="connsiteX71" fmla="*/ 3931000 w 5769227"/>
              <a:gd name="connsiteY71" fmla="*/ 5420412 h 5524582"/>
              <a:gd name="connsiteX72" fmla="*/ 4392914 w 5769227"/>
              <a:gd name="connsiteY72" fmla="*/ 5297863 h 5524582"/>
              <a:gd name="connsiteX73" fmla="*/ 4543743 w 5769227"/>
              <a:gd name="connsiteY73" fmla="*/ 5231876 h 5524582"/>
              <a:gd name="connsiteX74" fmla="*/ 4666291 w 5769227"/>
              <a:gd name="connsiteY74" fmla="*/ 5128181 h 5524582"/>
              <a:gd name="connsiteX75" fmla="*/ 4807693 w 5769227"/>
              <a:gd name="connsiteY75" fmla="*/ 5033913 h 5524582"/>
              <a:gd name="connsiteX76" fmla="*/ 4864254 w 5769227"/>
              <a:gd name="connsiteY76" fmla="*/ 4986779 h 5524582"/>
              <a:gd name="connsiteX77" fmla="*/ 4930242 w 5769227"/>
              <a:gd name="connsiteY77" fmla="*/ 4920791 h 5524582"/>
              <a:gd name="connsiteX78" fmla="*/ 5015083 w 5769227"/>
              <a:gd name="connsiteY78" fmla="*/ 4769962 h 5524582"/>
              <a:gd name="connsiteX79" fmla="*/ 5043363 w 5769227"/>
              <a:gd name="connsiteY79" fmla="*/ 4741682 h 5524582"/>
              <a:gd name="connsiteX80" fmla="*/ 5194192 w 5769227"/>
              <a:gd name="connsiteY80" fmla="*/ 4506012 h 5524582"/>
              <a:gd name="connsiteX81" fmla="*/ 5279033 w 5769227"/>
              <a:gd name="connsiteY81" fmla="*/ 4355183 h 5524582"/>
              <a:gd name="connsiteX82" fmla="*/ 5345021 w 5769227"/>
              <a:gd name="connsiteY82" fmla="*/ 4242061 h 5524582"/>
              <a:gd name="connsiteX83" fmla="*/ 5392155 w 5769227"/>
              <a:gd name="connsiteY83" fmla="*/ 4157220 h 5524582"/>
              <a:gd name="connsiteX84" fmla="*/ 5476996 w 5769227"/>
              <a:gd name="connsiteY84" fmla="*/ 4015818 h 5524582"/>
              <a:gd name="connsiteX85" fmla="*/ 5524130 w 5769227"/>
              <a:gd name="connsiteY85" fmla="*/ 3940404 h 5524582"/>
              <a:gd name="connsiteX86" fmla="*/ 5599545 w 5769227"/>
              <a:gd name="connsiteY86" fmla="*/ 3751868 h 5524582"/>
              <a:gd name="connsiteX87" fmla="*/ 5693813 w 5769227"/>
              <a:gd name="connsiteY87" fmla="*/ 3497344 h 5524582"/>
              <a:gd name="connsiteX88" fmla="*/ 5703239 w 5769227"/>
              <a:gd name="connsiteY88" fmla="*/ 3469063 h 5524582"/>
              <a:gd name="connsiteX89" fmla="*/ 5722093 w 5769227"/>
              <a:gd name="connsiteY89" fmla="*/ 3355942 h 5524582"/>
              <a:gd name="connsiteX90" fmla="*/ 5769227 w 5769227"/>
              <a:gd name="connsiteY90" fmla="*/ 3082564 h 5524582"/>
              <a:gd name="connsiteX91" fmla="*/ 5759800 w 5769227"/>
              <a:gd name="connsiteY91" fmla="*/ 2677212 h 5524582"/>
              <a:gd name="connsiteX92" fmla="*/ 5693813 w 5769227"/>
              <a:gd name="connsiteY92" fmla="*/ 2394408 h 5524582"/>
              <a:gd name="connsiteX93" fmla="*/ 5674959 w 5769227"/>
              <a:gd name="connsiteY93" fmla="*/ 2309567 h 5524582"/>
              <a:gd name="connsiteX94" fmla="*/ 5599545 w 5769227"/>
              <a:gd name="connsiteY94" fmla="*/ 2130457 h 5524582"/>
              <a:gd name="connsiteX95" fmla="*/ 5514703 w 5769227"/>
              <a:gd name="connsiteY95" fmla="*/ 1894787 h 5524582"/>
              <a:gd name="connsiteX96" fmla="*/ 5420435 w 5769227"/>
              <a:gd name="connsiteY96" fmla="*/ 1677971 h 5524582"/>
              <a:gd name="connsiteX97" fmla="*/ 5382728 w 5769227"/>
              <a:gd name="connsiteY97" fmla="*/ 1621410 h 5524582"/>
              <a:gd name="connsiteX98" fmla="*/ 5297887 w 5769227"/>
              <a:gd name="connsiteY98" fmla="*/ 1461154 h 5524582"/>
              <a:gd name="connsiteX99" fmla="*/ 5269606 w 5769227"/>
              <a:gd name="connsiteY99" fmla="*/ 1404593 h 5524582"/>
              <a:gd name="connsiteX100" fmla="*/ 5213046 w 5769227"/>
              <a:gd name="connsiteY100" fmla="*/ 1338606 h 5524582"/>
              <a:gd name="connsiteX101" fmla="*/ 5147058 w 5769227"/>
              <a:gd name="connsiteY101" fmla="*/ 1225484 h 5524582"/>
              <a:gd name="connsiteX102" fmla="*/ 4996229 w 5769227"/>
              <a:gd name="connsiteY102" fmla="*/ 1055802 h 5524582"/>
              <a:gd name="connsiteX103" fmla="*/ 4864254 w 5769227"/>
              <a:gd name="connsiteY103" fmla="*/ 904973 h 5524582"/>
              <a:gd name="connsiteX104" fmla="*/ 4826547 w 5769227"/>
              <a:gd name="connsiteY104" fmla="*/ 876692 h 5524582"/>
              <a:gd name="connsiteX105" fmla="*/ 4779413 w 5769227"/>
              <a:gd name="connsiteY105" fmla="*/ 829558 h 5524582"/>
              <a:gd name="connsiteX106" fmla="*/ 4628584 w 5769227"/>
              <a:gd name="connsiteY106" fmla="*/ 725863 h 5524582"/>
              <a:gd name="connsiteX107" fmla="*/ 4468328 w 5769227"/>
              <a:gd name="connsiteY107" fmla="*/ 603315 h 5524582"/>
              <a:gd name="connsiteX108" fmla="*/ 4402340 w 5769227"/>
              <a:gd name="connsiteY108" fmla="*/ 556181 h 5524582"/>
              <a:gd name="connsiteX109" fmla="*/ 4336353 w 5769227"/>
              <a:gd name="connsiteY109" fmla="*/ 518474 h 5524582"/>
              <a:gd name="connsiteX110" fmla="*/ 4260938 w 5769227"/>
              <a:gd name="connsiteY110" fmla="*/ 480767 h 5524582"/>
              <a:gd name="connsiteX111" fmla="*/ 4185524 w 5769227"/>
              <a:gd name="connsiteY111" fmla="*/ 424206 h 5524582"/>
              <a:gd name="connsiteX112" fmla="*/ 4034695 w 5769227"/>
              <a:gd name="connsiteY112" fmla="*/ 348791 h 5524582"/>
              <a:gd name="connsiteX113" fmla="*/ 4006415 w 5769227"/>
              <a:gd name="connsiteY113" fmla="*/ 339364 h 5524582"/>
              <a:gd name="connsiteX114" fmla="*/ 3817879 w 5769227"/>
              <a:gd name="connsiteY114" fmla="*/ 254523 h 5524582"/>
              <a:gd name="connsiteX115" fmla="*/ 3780171 w 5769227"/>
              <a:gd name="connsiteY115" fmla="*/ 245096 h 5524582"/>
              <a:gd name="connsiteX116" fmla="*/ 3676477 w 5769227"/>
              <a:gd name="connsiteY116" fmla="*/ 197962 h 5524582"/>
              <a:gd name="connsiteX117" fmla="*/ 3601062 w 5769227"/>
              <a:gd name="connsiteY117" fmla="*/ 179109 h 5524582"/>
              <a:gd name="connsiteX118" fmla="*/ 3374819 w 5769227"/>
              <a:gd name="connsiteY118" fmla="*/ 113121 h 5524582"/>
              <a:gd name="connsiteX119" fmla="*/ 3044881 w 5769227"/>
              <a:gd name="connsiteY119" fmla="*/ 56560 h 5524582"/>
              <a:gd name="connsiteX120" fmla="*/ 2922332 w 5769227"/>
              <a:gd name="connsiteY120" fmla="*/ 37707 h 5524582"/>
              <a:gd name="connsiteX121" fmla="*/ 2771503 w 5769227"/>
              <a:gd name="connsiteY121" fmla="*/ 28280 h 5524582"/>
              <a:gd name="connsiteX122" fmla="*/ 2601821 w 5769227"/>
              <a:gd name="connsiteY122" fmla="*/ 9426 h 5524582"/>
              <a:gd name="connsiteX123" fmla="*/ 2422712 w 5769227"/>
              <a:gd name="connsiteY123" fmla="*/ 0 h 5524582"/>
              <a:gd name="connsiteX124" fmla="*/ 1602580 w 5769227"/>
              <a:gd name="connsiteY124" fmla="*/ 9426 h 5524582"/>
              <a:gd name="connsiteX125" fmla="*/ 1564872 w 5769227"/>
              <a:gd name="connsiteY125" fmla="*/ 18853 h 5524582"/>
              <a:gd name="connsiteX126" fmla="*/ 1498885 w 5769227"/>
              <a:gd name="connsiteY126" fmla="*/ 28280 h 5524582"/>
              <a:gd name="connsiteX127" fmla="*/ 1442324 w 5769227"/>
              <a:gd name="connsiteY127" fmla="*/ 65987 h 5524582"/>
              <a:gd name="connsiteX128" fmla="*/ 1414044 w 5769227"/>
              <a:gd name="connsiteY128" fmla="*/ 84841 h 5524582"/>
              <a:gd name="connsiteX129" fmla="*/ 1357483 w 5769227"/>
              <a:gd name="connsiteY129" fmla="*/ 131975 h 5524582"/>
              <a:gd name="connsiteX130" fmla="*/ 1329202 w 5769227"/>
              <a:gd name="connsiteY130" fmla="*/ 141402 h 5524582"/>
              <a:gd name="connsiteX131" fmla="*/ 1272642 w 5769227"/>
              <a:gd name="connsiteY131" fmla="*/ 179109 h 5524582"/>
              <a:gd name="connsiteX132" fmla="*/ 1282068 w 5769227"/>
              <a:gd name="connsiteY132" fmla="*/ 188536 h 5524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5769227" h="5524582">
                <a:moveTo>
                  <a:pt x="1282068" y="188536"/>
                </a:moveTo>
                <a:cubicBezTo>
                  <a:pt x="1266357" y="191678"/>
                  <a:pt x="1250134" y="192895"/>
                  <a:pt x="1234934" y="197962"/>
                </a:cubicBezTo>
                <a:cubicBezTo>
                  <a:pt x="1221602" y="202406"/>
                  <a:pt x="1210784" y="213118"/>
                  <a:pt x="1197227" y="216816"/>
                </a:cubicBezTo>
                <a:cubicBezTo>
                  <a:pt x="1182245" y="220902"/>
                  <a:pt x="1066537" y="233661"/>
                  <a:pt x="1055825" y="235670"/>
                </a:cubicBezTo>
                <a:cubicBezTo>
                  <a:pt x="855844" y="273166"/>
                  <a:pt x="1103882" y="239089"/>
                  <a:pt x="904996" y="263950"/>
                </a:cubicBezTo>
                <a:cubicBezTo>
                  <a:pt x="876716" y="273377"/>
                  <a:pt x="849075" y="285000"/>
                  <a:pt x="820155" y="292230"/>
                </a:cubicBezTo>
                <a:cubicBezTo>
                  <a:pt x="777177" y="302975"/>
                  <a:pt x="765026" y="305568"/>
                  <a:pt x="716460" y="320511"/>
                </a:cubicBezTo>
                <a:cubicBezTo>
                  <a:pt x="697465" y="326355"/>
                  <a:pt x="659899" y="339364"/>
                  <a:pt x="659899" y="339364"/>
                </a:cubicBezTo>
                <a:lnTo>
                  <a:pt x="603338" y="377072"/>
                </a:lnTo>
                <a:lnTo>
                  <a:pt x="575058" y="395925"/>
                </a:lnTo>
                <a:cubicBezTo>
                  <a:pt x="535997" y="454517"/>
                  <a:pt x="582162" y="394013"/>
                  <a:pt x="509070" y="452486"/>
                </a:cubicBezTo>
                <a:cubicBezTo>
                  <a:pt x="460434" y="491395"/>
                  <a:pt x="459453" y="505860"/>
                  <a:pt x="424229" y="556181"/>
                </a:cubicBezTo>
                <a:cubicBezTo>
                  <a:pt x="415219" y="569052"/>
                  <a:pt x="404276" y="580565"/>
                  <a:pt x="395949" y="593888"/>
                </a:cubicBezTo>
                <a:cubicBezTo>
                  <a:pt x="388501" y="605805"/>
                  <a:pt x="384325" y="619545"/>
                  <a:pt x="377095" y="631595"/>
                </a:cubicBezTo>
                <a:cubicBezTo>
                  <a:pt x="365437" y="651025"/>
                  <a:pt x="351046" y="668726"/>
                  <a:pt x="339388" y="688156"/>
                </a:cubicBezTo>
                <a:cubicBezTo>
                  <a:pt x="309395" y="738144"/>
                  <a:pt x="330053" y="716253"/>
                  <a:pt x="301681" y="772997"/>
                </a:cubicBezTo>
                <a:cubicBezTo>
                  <a:pt x="296614" y="783131"/>
                  <a:pt x="287515" y="790964"/>
                  <a:pt x="282827" y="801278"/>
                </a:cubicBezTo>
                <a:cubicBezTo>
                  <a:pt x="271717" y="825719"/>
                  <a:pt x="265123" y="852015"/>
                  <a:pt x="254547" y="876692"/>
                </a:cubicBezTo>
                <a:cubicBezTo>
                  <a:pt x="246243" y="896067"/>
                  <a:pt x="234827" y="913991"/>
                  <a:pt x="226266" y="933253"/>
                </a:cubicBezTo>
                <a:cubicBezTo>
                  <a:pt x="222230" y="942333"/>
                  <a:pt x="220529" y="952308"/>
                  <a:pt x="216839" y="961534"/>
                </a:cubicBezTo>
                <a:cubicBezTo>
                  <a:pt x="207951" y="983753"/>
                  <a:pt x="197447" y="1005302"/>
                  <a:pt x="188559" y="1027521"/>
                </a:cubicBezTo>
                <a:cubicBezTo>
                  <a:pt x="184869" y="1036747"/>
                  <a:pt x="182954" y="1046629"/>
                  <a:pt x="179132" y="1055802"/>
                </a:cubicBezTo>
                <a:cubicBezTo>
                  <a:pt x="167229" y="1084369"/>
                  <a:pt x="153994" y="1112363"/>
                  <a:pt x="141425" y="1140643"/>
                </a:cubicBezTo>
                <a:cubicBezTo>
                  <a:pt x="138283" y="1159497"/>
                  <a:pt x="138042" y="1179071"/>
                  <a:pt x="131998" y="1197204"/>
                </a:cubicBezTo>
                <a:cubicBezTo>
                  <a:pt x="119080" y="1235957"/>
                  <a:pt x="97782" y="1271572"/>
                  <a:pt x="84864" y="1310325"/>
                </a:cubicBezTo>
                <a:lnTo>
                  <a:pt x="75437" y="1338606"/>
                </a:lnTo>
                <a:cubicBezTo>
                  <a:pt x="72295" y="1360602"/>
                  <a:pt x="70106" y="1382755"/>
                  <a:pt x="66011" y="1404593"/>
                </a:cubicBezTo>
                <a:cubicBezTo>
                  <a:pt x="60672" y="1433067"/>
                  <a:pt x="52121" y="1460893"/>
                  <a:pt x="47157" y="1489435"/>
                </a:cubicBezTo>
                <a:cubicBezTo>
                  <a:pt x="39543" y="1533216"/>
                  <a:pt x="35608" y="1577576"/>
                  <a:pt x="28303" y="1621410"/>
                </a:cubicBezTo>
                <a:cubicBezTo>
                  <a:pt x="16243" y="1693776"/>
                  <a:pt x="22626" y="1659229"/>
                  <a:pt x="9450" y="1725105"/>
                </a:cubicBezTo>
                <a:cubicBezTo>
                  <a:pt x="-1321" y="1994382"/>
                  <a:pt x="-4856" y="1922366"/>
                  <a:pt x="9450" y="2187018"/>
                </a:cubicBezTo>
                <a:cubicBezTo>
                  <a:pt x="15918" y="2306672"/>
                  <a:pt x="10191" y="2274820"/>
                  <a:pt x="28303" y="2347274"/>
                </a:cubicBezTo>
                <a:cubicBezTo>
                  <a:pt x="31445" y="2391266"/>
                  <a:pt x="36921" y="2435153"/>
                  <a:pt x="37730" y="2479249"/>
                </a:cubicBezTo>
                <a:cubicBezTo>
                  <a:pt x="41937" y="2708550"/>
                  <a:pt x="28203" y="3189823"/>
                  <a:pt x="56584" y="3516197"/>
                </a:cubicBezTo>
                <a:cubicBezTo>
                  <a:pt x="59737" y="3552454"/>
                  <a:pt x="68369" y="3610475"/>
                  <a:pt x="75437" y="3648173"/>
                </a:cubicBezTo>
                <a:cubicBezTo>
                  <a:pt x="81342" y="3679669"/>
                  <a:pt x="88385" y="3710945"/>
                  <a:pt x="94291" y="3742441"/>
                </a:cubicBezTo>
                <a:cubicBezTo>
                  <a:pt x="119656" y="3877717"/>
                  <a:pt x="84845" y="3704606"/>
                  <a:pt x="113145" y="3883843"/>
                </a:cubicBezTo>
                <a:cubicBezTo>
                  <a:pt x="125627" y="3962896"/>
                  <a:pt x="124444" y="3955450"/>
                  <a:pt x="141425" y="4006391"/>
                </a:cubicBezTo>
                <a:cubicBezTo>
                  <a:pt x="160456" y="4139605"/>
                  <a:pt x="138537" y="4002340"/>
                  <a:pt x="169705" y="4147793"/>
                </a:cubicBezTo>
                <a:cubicBezTo>
                  <a:pt x="173710" y="4166482"/>
                  <a:pt x="175713" y="4185549"/>
                  <a:pt x="179132" y="4204354"/>
                </a:cubicBezTo>
                <a:cubicBezTo>
                  <a:pt x="199590" y="4316870"/>
                  <a:pt x="177808" y="4193349"/>
                  <a:pt x="197986" y="4289195"/>
                </a:cubicBezTo>
                <a:cubicBezTo>
                  <a:pt x="207888" y="4336231"/>
                  <a:pt x="211066" y="4384996"/>
                  <a:pt x="226266" y="4430597"/>
                </a:cubicBezTo>
                <a:cubicBezTo>
                  <a:pt x="229408" y="4440024"/>
                  <a:pt x="233459" y="4449196"/>
                  <a:pt x="235693" y="4458878"/>
                </a:cubicBezTo>
                <a:cubicBezTo>
                  <a:pt x="242899" y="4490102"/>
                  <a:pt x="240216" y="4524484"/>
                  <a:pt x="254547" y="4553146"/>
                </a:cubicBezTo>
                <a:cubicBezTo>
                  <a:pt x="317088" y="4678231"/>
                  <a:pt x="241206" y="4522019"/>
                  <a:pt x="282827" y="4619134"/>
                </a:cubicBezTo>
                <a:cubicBezTo>
                  <a:pt x="288363" y="4632050"/>
                  <a:pt x="295396" y="4644272"/>
                  <a:pt x="301681" y="4656841"/>
                </a:cubicBezTo>
                <a:cubicBezTo>
                  <a:pt x="304823" y="4669410"/>
                  <a:pt x="307548" y="4682091"/>
                  <a:pt x="311107" y="4694548"/>
                </a:cubicBezTo>
                <a:cubicBezTo>
                  <a:pt x="316546" y="4713583"/>
                  <a:pt x="332749" y="4756684"/>
                  <a:pt x="339388" y="4769962"/>
                </a:cubicBezTo>
                <a:cubicBezTo>
                  <a:pt x="347582" y="4786350"/>
                  <a:pt x="359474" y="4800708"/>
                  <a:pt x="367668" y="4817096"/>
                </a:cubicBezTo>
                <a:cubicBezTo>
                  <a:pt x="372112" y="4825984"/>
                  <a:pt x="371583" y="4837109"/>
                  <a:pt x="377095" y="4845377"/>
                </a:cubicBezTo>
                <a:cubicBezTo>
                  <a:pt x="384490" y="4856469"/>
                  <a:pt x="396597" y="4863624"/>
                  <a:pt x="405376" y="4873657"/>
                </a:cubicBezTo>
                <a:cubicBezTo>
                  <a:pt x="418625" y="4888799"/>
                  <a:pt x="430514" y="4905080"/>
                  <a:pt x="443083" y="4920791"/>
                </a:cubicBezTo>
                <a:cubicBezTo>
                  <a:pt x="461584" y="4976293"/>
                  <a:pt x="439261" y="4926396"/>
                  <a:pt x="499644" y="4986779"/>
                </a:cubicBezTo>
                <a:cubicBezTo>
                  <a:pt x="567239" y="5054374"/>
                  <a:pt x="461831" y="4973837"/>
                  <a:pt x="546778" y="5043340"/>
                </a:cubicBezTo>
                <a:cubicBezTo>
                  <a:pt x="549659" y="5045697"/>
                  <a:pt x="625466" y="5104465"/>
                  <a:pt x="650472" y="5118754"/>
                </a:cubicBezTo>
                <a:cubicBezTo>
                  <a:pt x="662673" y="5125726"/>
                  <a:pt x="675979" y="5130636"/>
                  <a:pt x="688180" y="5137608"/>
                </a:cubicBezTo>
                <a:cubicBezTo>
                  <a:pt x="698017" y="5143229"/>
                  <a:pt x="706447" y="5151160"/>
                  <a:pt x="716460" y="5156461"/>
                </a:cubicBezTo>
                <a:cubicBezTo>
                  <a:pt x="759928" y="5179474"/>
                  <a:pt x="804443" y="5200453"/>
                  <a:pt x="848435" y="5222449"/>
                </a:cubicBezTo>
                <a:cubicBezTo>
                  <a:pt x="1090230" y="5343347"/>
                  <a:pt x="846316" y="5224651"/>
                  <a:pt x="989837" y="5288437"/>
                </a:cubicBezTo>
                <a:cubicBezTo>
                  <a:pt x="1082309" y="5329535"/>
                  <a:pt x="973912" y="5298888"/>
                  <a:pt x="1159520" y="5363851"/>
                </a:cubicBezTo>
                <a:cubicBezTo>
                  <a:pt x="1177561" y="5370165"/>
                  <a:pt x="1197675" y="5368124"/>
                  <a:pt x="1216081" y="5373278"/>
                </a:cubicBezTo>
                <a:cubicBezTo>
                  <a:pt x="1276371" y="5390159"/>
                  <a:pt x="1335349" y="5411427"/>
                  <a:pt x="1395190" y="5429839"/>
                </a:cubicBezTo>
                <a:cubicBezTo>
                  <a:pt x="1417055" y="5436567"/>
                  <a:pt x="1438613" y="5444931"/>
                  <a:pt x="1461178" y="5448692"/>
                </a:cubicBezTo>
                <a:cubicBezTo>
                  <a:pt x="1582032" y="5468835"/>
                  <a:pt x="1467128" y="5450614"/>
                  <a:pt x="1677994" y="5476973"/>
                </a:cubicBezTo>
                <a:cubicBezTo>
                  <a:pt x="1700042" y="5479729"/>
                  <a:pt x="1722065" y="5482747"/>
                  <a:pt x="1743982" y="5486400"/>
                </a:cubicBezTo>
                <a:cubicBezTo>
                  <a:pt x="1759786" y="5489034"/>
                  <a:pt x="1775145" y="5494548"/>
                  <a:pt x="1791116" y="5495826"/>
                </a:cubicBezTo>
                <a:cubicBezTo>
                  <a:pt x="1853839" y="5500844"/>
                  <a:pt x="1916807" y="5502111"/>
                  <a:pt x="1979652" y="5505253"/>
                </a:cubicBezTo>
                <a:cubicBezTo>
                  <a:pt x="2124019" y="5529315"/>
                  <a:pt x="2077252" y="5524107"/>
                  <a:pt x="2337870" y="5524107"/>
                </a:cubicBezTo>
                <a:cubicBezTo>
                  <a:pt x="2567277" y="5524107"/>
                  <a:pt x="2796641" y="5517822"/>
                  <a:pt x="3026027" y="5514680"/>
                </a:cubicBezTo>
                <a:cubicBezTo>
                  <a:pt x="3158002" y="5502111"/>
                  <a:pt x="3290404" y="5493417"/>
                  <a:pt x="3421953" y="5476973"/>
                </a:cubicBezTo>
                <a:cubicBezTo>
                  <a:pt x="3593062" y="5455584"/>
                  <a:pt x="3444616" y="5473690"/>
                  <a:pt x="3761318" y="5439266"/>
                </a:cubicBezTo>
                <a:cubicBezTo>
                  <a:pt x="3817894" y="5433116"/>
                  <a:pt x="3875390" y="5432501"/>
                  <a:pt x="3931000" y="5420412"/>
                </a:cubicBezTo>
                <a:cubicBezTo>
                  <a:pt x="4093233" y="5385144"/>
                  <a:pt x="4236750" y="5360328"/>
                  <a:pt x="4392914" y="5297863"/>
                </a:cubicBezTo>
                <a:cubicBezTo>
                  <a:pt x="4408726" y="5291538"/>
                  <a:pt x="4517967" y="5250869"/>
                  <a:pt x="4543743" y="5231876"/>
                </a:cubicBezTo>
                <a:cubicBezTo>
                  <a:pt x="4586822" y="5200133"/>
                  <a:pt x="4621767" y="5157863"/>
                  <a:pt x="4666291" y="5128181"/>
                </a:cubicBezTo>
                <a:cubicBezTo>
                  <a:pt x="4713425" y="5096758"/>
                  <a:pt x="4761597" y="5066839"/>
                  <a:pt x="4807693" y="5033913"/>
                </a:cubicBezTo>
                <a:cubicBezTo>
                  <a:pt x="4827664" y="5019648"/>
                  <a:pt x="4846220" y="5003425"/>
                  <a:pt x="4864254" y="4986779"/>
                </a:cubicBezTo>
                <a:cubicBezTo>
                  <a:pt x="4887112" y="4965680"/>
                  <a:pt x="4930242" y="4920791"/>
                  <a:pt x="4930242" y="4920791"/>
                </a:cubicBezTo>
                <a:cubicBezTo>
                  <a:pt x="4958538" y="4864198"/>
                  <a:pt x="4973326" y="4832598"/>
                  <a:pt x="5015083" y="4769962"/>
                </a:cubicBezTo>
                <a:cubicBezTo>
                  <a:pt x="5022478" y="4758870"/>
                  <a:pt x="5035877" y="4752713"/>
                  <a:pt x="5043363" y="4741682"/>
                </a:cubicBezTo>
                <a:cubicBezTo>
                  <a:pt x="5095733" y="4664505"/>
                  <a:pt x="5144760" y="4585103"/>
                  <a:pt x="5194192" y="4506012"/>
                </a:cubicBezTo>
                <a:cubicBezTo>
                  <a:pt x="5209699" y="4481201"/>
                  <a:pt x="5268443" y="4373716"/>
                  <a:pt x="5279033" y="4355183"/>
                </a:cubicBezTo>
                <a:cubicBezTo>
                  <a:pt x="5300691" y="4317281"/>
                  <a:pt x="5323363" y="4279963"/>
                  <a:pt x="5345021" y="4242061"/>
                </a:cubicBezTo>
                <a:cubicBezTo>
                  <a:pt x="5361072" y="4213972"/>
                  <a:pt x="5375854" y="4185165"/>
                  <a:pt x="5392155" y="4157220"/>
                </a:cubicBezTo>
                <a:cubicBezTo>
                  <a:pt x="5419851" y="4109740"/>
                  <a:pt x="5448416" y="4062771"/>
                  <a:pt x="5476996" y="4015818"/>
                </a:cubicBezTo>
                <a:cubicBezTo>
                  <a:pt x="5492409" y="3990496"/>
                  <a:pt x="5513120" y="3967928"/>
                  <a:pt x="5524130" y="3940404"/>
                </a:cubicBezTo>
                <a:cubicBezTo>
                  <a:pt x="5549268" y="3877559"/>
                  <a:pt x="5575337" y="3815078"/>
                  <a:pt x="5599545" y="3751868"/>
                </a:cubicBezTo>
                <a:cubicBezTo>
                  <a:pt x="5631903" y="3667379"/>
                  <a:pt x="5665206" y="3583176"/>
                  <a:pt x="5693813" y="3497344"/>
                </a:cubicBezTo>
                <a:cubicBezTo>
                  <a:pt x="5696955" y="3487917"/>
                  <a:pt x="5701290" y="3478807"/>
                  <a:pt x="5703239" y="3469063"/>
                </a:cubicBezTo>
                <a:cubicBezTo>
                  <a:pt x="5710736" y="3431578"/>
                  <a:pt x="5714874" y="3393481"/>
                  <a:pt x="5722093" y="3355942"/>
                </a:cubicBezTo>
                <a:cubicBezTo>
                  <a:pt x="5769203" y="3110969"/>
                  <a:pt x="5735055" y="3338851"/>
                  <a:pt x="5769227" y="3082564"/>
                </a:cubicBezTo>
                <a:cubicBezTo>
                  <a:pt x="5766085" y="2947447"/>
                  <a:pt x="5769099" y="2812046"/>
                  <a:pt x="5759800" y="2677212"/>
                </a:cubicBezTo>
                <a:cubicBezTo>
                  <a:pt x="5755020" y="2607905"/>
                  <a:pt x="5710347" y="2460545"/>
                  <a:pt x="5693813" y="2394408"/>
                </a:cubicBezTo>
                <a:cubicBezTo>
                  <a:pt x="5686787" y="2366303"/>
                  <a:pt x="5684703" y="2336849"/>
                  <a:pt x="5674959" y="2309567"/>
                </a:cubicBezTo>
                <a:cubicBezTo>
                  <a:pt x="5653171" y="2248561"/>
                  <a:pt x="5617342" y="2192744"/>
                  <a:pt x="5599545" y="2130457"/>
                </a:cubicBezTo>
                <a:cubicBezTo>
                  <a:pt x="5562303" y="2000115"/>
                  <a:pt x="5593533" y="2101716"/>
                  <a:pt x="5514703" y="1894787"/>
                </a:cubicBezTo>
                <a:cubicBezTo>
                  <a:pt x="5481304" y="1807115"/>
                  <a:pt x="5524481" y="1834042"/>
                  <a:pt x="5420435" y="1677971"/>
                </a:cubicBezTo>
                <a:cubicBezTo>
                  <a:pt x="5407866" y="1659117"/>
                  <a:pt x="5393878" y="1641136"/>
                  <a:pt x="5382728" y="1621410"/>
                </a:cubicBezTo>
                <a:cubicBezTo>
                  <a:pt x="5352987" y="1568791"/>
                  <a:pt x="5325846" y="1514742"/>
                  <a:pt x="5297887" y="1461154"/>
                </a:cubicBezTo>
                <a:cubicBezTo>
                  <a:pt x="5288137" y="1442466"/>
                  <a:pt x="5283324" y="1420597"/>
                  <a:pt x="5269606" y="1404593"/>
                </a:cubicBezTo>
                <a:cubicBezTo>
                  <a:pt x="5250753" y="1382597"/>
                  <a:pt x="5230709" y="1361568"/>
                  <a:pt x="5213046" y="1338606"/>
                </a:cubicBezTo>
                <a:cubicBezTo>
                  <a:pt x="5041862" y="1116068"/>
                  <a:pt x="5298761" y="1440398"/>
                  <a:pt x="5147058" y="1225484"/>
                </a:cubicBezTo>
                <a:cubicBezTo>
                  <a:pt x="5020624" y="1046368"/>
                  <a:pt x="5109047" y="1189132"/>
                  <a:pt x="4996229" y="1055802"/>
                </a:cubicBezTo>
                <a:cubicBezTo>
                  <a:pt x="4871379" y="908253"/>
                  <a:pt x="5097103" y="1121192"/>
                  <a:pt x="4864254" y="904973"/>
                </a:cubicBezTo>
                <a:cubicBezTo>
                  <a:pt x="4852741" y="894282"/>
                  <a:pt x="4838290" y="887130"/>
                  <a:pt x="4826547" y="876692"/>
                </a:cubicBezTo>
                <a:cubicBezTo>
                  <a:pt x="4809940" y="861930"/>
                  <a:pt x="4797087" y="843024"/>
                  <a:pt x="4779413" y="829558"/>
                </a:cubicBezTo>
                <a:cubicBezTo>
                  <a:pt x="4730882" y="792582"/>
                  <a:pt x="4677049" y="762925"/>
                  <a:pt x="4628584" y="725863"/>
                </a:cubicBezTo>
                <a:lnTo>
                  <a:pt x="4468328" y="603315"/>
                </a:lnTo>
                <a:cubicBezTo>
                  <a:pt x="4446703" y="587097"/>
                  <a:pt x="4425809" y="569592"/>
                  <a:pt x="4402340" y="556181"/>
                </a:cubicBezTo>
                <a:cubicBezTo>
                  <a:pt x="4380344" y="543612"/>
                  <a:pt x="4358706" y="530396"/>
                  <a:pt x="4336353" y="518474"/>
                </a:cubicBezTo>
                <a:cubicBezTo>
                  <a:pt x="4311554" y="505248"/>
                  <a:pt x="4284771" y="495663"/>
                  <a:pt x="4260938" y="480767"/>
                </a:cubicBezTo>
                <a:cubicBezTo>
                  <a:pt x="4234292" y="464113"/>
                  <a:pt x="4212666" y="440039"/>
                  <a:pt x="4185524" y="424206"/>
                </a:cubicBezTo>
                <a:cubicBezTo>
                  <a:pt x="4136970" y="395883"/>
                  <a:pt x="4088021" y="366567"/>
                  <a:pt x="4034695" y="348791"/>
                </a:cubicBezTo>
                <a:cubicBezTo>
                  <a:pt x="4025268" y="345649"/>
                  <a:pt x="4015495" y="343400"/>
                  <a:pt x="4006415" y="339364"/>
                </a:cubicBezTo>
                <a:cubicBezTo>
                  <a:pt x="3855300" y="272202"/>
                  <a:pt x="4086720" y="359073"/>
                  <a:pt x="3817879" y="254523"/>
                </a:cubicBezTo>
                <a:cubicBezTo>
                  <a:pt x="3805804" y="249827"/>
                  <a:pt x="3792462" y="249193"/>
                  <a:pt x="3780171" y="245096"/>
                </a:cubicBezTo>
                <a:cubicBezTo>
                  <a:pt x="3554912" y="170011"/>
                  <a:pt x="3945679" y="294106"/>
                  <a:pt x="3676477" y="197962"/>
                </a:cubicBezTo>
                <a:cubicBezTo>
                  <a:pt x="3652075" y="189247"/>
                  <a:pt x="3626061" y="185927"/>
                  <a:pt x="3601062" y="179109"/>
                </a:cubicBezTo>
                <a:cubicBezTo>
                  <a:pt x="3484379" y="147287"/>
                  <a:pt x="3743240" y="177194"/>
                  <a:pt x="3374819" y="113121"/>
                </a:cubicBezTo>
                <a:lnTo>
                  <a:pt x="3044881" y="56560"/>
                </a:lnTo>
                <a:cubicBezTo>
                  <a:pt x="3004070" y="50030"/>
                  <a:pt x="2963582" y="40285"/>
                  <a:pt x="2922332" y="37707"/>
                </a:cubicBezTo>
                <a:cubicBezTo>
                  <a:pt x="2872056" y="34565"/>
                  <a:pt x="2821682" y="32708"/>
                  <a:pt x="2771503" y="28280"/>
                </a:cubicBezTo>
                <a:cubicBezTo>
                  <a:pt x="2714815" y="23278"/>
                  <a:pt x="2658544" y="14025"/>
                  <a:pt x="2601821" y="9426"/>
                </a:cubicBezTo>
                <a:cubicBezTo>
                  <a:pt x="2542231" y="4594"/>
                  <a:pt x="2482415" y="3142"/>
                  <a:pt x="2422712" y="0"/>
                </a:cubicBezTo>
                <a:lnTo>
                  <a:pt x="1602580" y="9426"/>
                </a:lnTo>
                <a:cubicBezTo>
                  <a:pt x="1589627" y="9711"/>
                  <a:pt x="1577619" y="16535"/>
                  <a:pt x="1564872" y="18853"/>
                </a:cubicBezTo>
                <a:cubicBezTo>
                  <a:pt x="1543011" y="22828"/>
                  <a:pt x="1520881" y="25138"/>
                  <a:pt x="1498885" y="28280"/>
                </a:cubicBezTo>
                <a:lnTo>
                  <a:pt x="1442324" y="65987"/>
                </a:lnTo>
                <a:cubicBezTo>
                  <a:pt x="1432897" y="72272"/>
                  <a:pt x="1422055" y="76830"/>
                  <a:pt x="1414044" y="84841"/>
                </a:cubicBezTo>
                <a:cubicBezTo>
                  <a:pt x="1393198" y="105687"/>
                  <a:pt x="1383729" y="118852"/>
                  <a:pt x="1357483" y="131975"/>
                </a:cubicBezTo>
                <a:cubicBezTo>
                  <a:pt x="1348595" y="136419"/>
                  <a:pt x="1337888" y="136576"/>
                  <a:pt x="1329202" y="141402"/>
                </a:cubicBezTo>
                <a:cubicBezTo>
                  <a:pt x="1309395" y="152406"/>
                  <a:pt x="1294138" y="171944"/>
                  <a:pt x="1272642" y="179109"/>
                </a:cubicBezTo>
                <a:lnTo>
                  <a:pt x="1282068" y="188536"/>
                </a:lnTo>
                <a:close/>
              </a:path>
            </a:pathLst>
          </a:custGeom>
          <a:solidFill>
            <a:srgbClr val="FFF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4143486" y="4356758"/>
            <a:ext cx="1035374" cy="103537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8" name="Ovale 7"/>
          <p:cNvSpPr/>
          <p:nvPr/>
        </p:nvSpPr>
        <p:spPr>
          <a:xfrm>
            <a:off x="4143486" y="1474551"/>
            <a:ext cx="1035374" cy="103537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9" name="Ovale 8"/>
          <p:cNvSpPr/>
          <p:nvPr/>
        </p:nvSpPr>
        <p:spPr>
          <a:xfrm>
            <a:off x="7005305" y="1474551"/>
            <a:ext cx="1035374" cy="103537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0" name="Ovale 9"/>
          <p:cNvSpPr/>
          <p:nvPr/>
        </p:nvSpPr>
        <p:spPr>
          <a:xfrm>
            <a:off x="7005305" y="4356758"/>
            <a:ext cx="1035374" cy="103537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1" name="Ovale 10"/>
          <p:cNvSpPr/>
          <p:nvPr/>
        </p:nvSpPr>
        <p:spPr>
          <a:xfrm>
            <a:off x="2546810" y="5528822"/>
            <a:ext cx="526328" cy="52632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5239744" y="3604971"/>
            <a:ext cx="710156" cy="71015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6253137" y="2560161"/>
            <a:ext cx="710156" cy="71015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5239744" y="2560161"/>
            <a:ext cx="710156" cy="71015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6253137" y="3605794"/>
            <a:ext cx="710156" cy="71015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/>
          <p:cNvSpPr/>
          <p:nvPr/>
        </p:nvSpPr>
        <p:spPr>
          <a:xfrm>
            <a:off x="1522070" y="4629312"/>
            <a:ext cx="526328" cy="52632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/>
          <p:cNvSpPr/>
          <p:nvPr/>
        </p:nvSpPr>
        <p:spPr>
          <a:xfrm>
            <a:off x="2557444" y="4712964"/>
            <a:ext cx="526328" cy="52632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/>
          <p:cNvSpPr/>
          <p:nvPr/>
        </p:nvSpPr>
        <p:spPr>
          <a:xfrm>
            <a:off x="2329813" y="1983597"/>
            <a:ext cx="526328" cy="52632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/>
          <p:cNvSpPr/>
          <p:nvPr/>
        </p:nvSpPr>
        <p:spPr>
          <a:xfrm>
            <a:off x="7380795" y="291291"/>
            <a:ext cx="526328" cy="52632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/>
          <p:cNvSpPr/>
          <p:nvPr/>
        </p:nvSpPr>
        <p:spPr>
          <a:xfrm>
            <a:off x="8831750" y="1477695"/>
            <a:ext cx="526328" cy="52632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diritto 21"/>
          <p:cNvCxnSpPr>
            <a:stCxn id="9" idx="2"/>
            <a:endCxn id="8" idx="6"/>
          </p:cNvCxnSpPr>
          <p:nvPr/>
        </p:nvCxnSpPr>
        <p:spPr>
          <a:xfrm flipH="1">
            <a:off x="5178860" y="1992238"/>
            <a:ext cx="18264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/>
          <p:cNvCxnSpPr>
            <a:stCxn id="7" idx="0"/>
            <a:endCxn id="8" idx="4"/>
          </p:cNvCxnSpPr>
          <p:nvPr/>
        </p:nvCxnSpPr>
        <p:spPr>
          <a:xfrm flipV="1">
            <a:off x="4661173" y="2509925"/>
            <a:ext cx="0" cy="18468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/>
          <p:cNvCxnSpPr>
            <a:stCxn id="10" idx="0"/>
            <a:endCxn id="9" idx="4"/>
          </p:cNvCxnSpPr>
          <p:nvPr/>
        </p:nvCxnSpPr>
        <p:spPr>
          <a:xfrm flipV="1">
            <a:off x="7522992" y="2509925"/>
            <a:ext cx="0" cy="18468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/>
          <p:cNvCxnSpPr>
            <a:stCxn id="7" idx="6"/>
            <a:endCxn id="10" idx="2"/>
          </p:cNvCxnSpPr>
          <p:nvPr/>
        </p:nvCxnSpPr>
        <p:spPr>
          <a:xfrm>
            <a:off x="5178860" y="4874445"/>
            <a:ext cx="18264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ttore diritto 34"/>
          <p:cNvCxnSpPr>
            <a:stCxn id="8" idx="5"/>
          </p:cNvCxnSpPr>
          <p:nvPr/>
        </p:nvCxnSpPr>
        <p:spPr>
          <a:xfrm>
            <a:off x="5027233" y="2358298"/>
            <a:ext cx="212511" cy="20186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/>
          <p:cNvCxnSpPr>
            <a:endCxn id="10" idx="1"/>
          </p:cNvCxnSpPr>
          <p:nvPr/>
        </p:nvCxnSpPr>
        <p:spPr>
          <a:xfrm>
            <a:off x="6972973" y="4315992"/>
            <a:ext cx="183959" cy="19239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/>
          <p:cNvCxnSpPr>
            <a:stCxn id="7" idx="7"/>
          </p:cNvCxnSpPr>
          <p:nvPr/>
        </p:nvCxnSpPr>
        <p:spPr>
          <a:xfrm flipV="1">
            <a:off x="5027233" y="4315127"/>
            <a:ext cx="212511" cy="19325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/>
          <p:cNvCxnSpPr>
            <a:endCxn id="9" idx="3"/>
          </p:cNvCxnSpPr>
          <p:nvPr/>
        </p:nvCxnSpPr>
        <p:spPr>
          <a:xfrm flipV="1">
            <a:off x="6972972" y="2358298"/>
            <a:ext cx="183960" cy="19719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/>
          <p:cNvCxnSpPr>
            <a:stCxn id="13" idx="1"/>
            <a:endCxn id="14" idx="3"/>
          </p:cNvCxnSpPr>
          <p:nvPr/>
        </p:nvCxnSpPr>
        <p:spPr>
          <a:xfrm flipH="1">
            <a:off x="5949900" y="2915239"/>
            <a:ext cx="3032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ttore diritto 44"/>
          <p:cNvCxnSpPr>
            <a:stCxn id="14" idx="2"/>
            <a:endCxn id="12" idx="0"/>
          </p:cNvCxnSpPr>
          <p:nvPr/>
        </p:nvCxnSpPr>
        <p:spPr>
          <a:xfrm>
            <a:off x="5594822" y="3270317"/>
            <a:ext cx="0" cy="3346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ttore diritto 47"/>
          <p:cNvCxnSpPr>
            <a:stCxn id="13" idx="2"/>
            <a:endCxn id="15" idx="0"/>
          </p:cNvCxnSpPr>
          <p:nvPr/>
        </p:nvCxnSpPr>
        <p:spPr>
          <a:xfrm>
            <a:off x="6608215" y="3270317"/>
            <a:ext cx="0" cy="3354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ttore diritto 50"/>
          <p:cNvCxnSpPr>
            <a:stCxn id="15" idx="1"/>
            <a:endCxn id="12" idx="3"/>
          </p:cNvCxnSpPr>
          <p:nvPr/>
        </p:nvCxnSpPr>
        <p:spPr>
          <a:xfrm flipH="1" flipV="1">
            <a:off x="5949900" y="3960049"/>
            <a:ext cx="303237" cy="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5431366" y="4892476"/>
            <a:ext cx="1340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Bitcoin</a:t>
            </a:r>
            <a:r>
              <a:rPr lang="it-IT" sz="1400" dirty="0" smtClean="0"/>
              <a:t> </a:t>
            </a:r>
            <a:r>
              <a:rPr lang="it-IT" sz="1400" dirty="0" err="1" smtClean="0"/>
              <a:t>protocol</a:t>
            </a:r>
            <a:endParaRPr lang="it-IT" sz="1400" dirty="0"/>
          </a:p>
        </p:txBody>
      </p:sp>
      <p:cxnSp>
        <p:nvCxnSpPr>
          <p:cNvPr id="63" name="Connettore diritto 62"/>
          <p:cNvCxnSpPr>
            <a:stCxn id="19" idx="4"/>
            <a:endCxn id="9" idx="0"/>
          </p:cNvCxnSpPr>
          <p:nvPr/>
        </p:nvCxnSpPr>
        <p:spPr>
          <a:xfrm flipH="1">
            <a:off x="7522992" y="817619"/>
            <a:ext cx="120967" cy="6569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Connettore diritto 72"/>
          <p:cNvCxnSpPr>
            <a:stCxn id="20" idx="2"/>
            <a:endCxn id="9" idx="6"/>
          </p:cNvCxnSpPr>
          <p:nvPr/>
        </p:nvCxnSpPr>
        <p:spPr>
          <a:xfrm flipH="1">
            <a:off x="8040679" y="1740859"/>
            <a:ext cx="791071" cy="2513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Connettore diritto 77"/>
          <p:cNvCxnSpPr>
            <a:stCxn id="8" idx="2"/>
            <a:endCxn id="18" idx="6"/>
          </p:cNvCxnSpPr>
          <p:nvPr/>
        </p:nvCxnSpPr>
        <p:spPr>
          <a:xfrm flipH="1">
            <a:off x="2856141" y="1992238"/>
            <a:ext cx="1287345" cy="2545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Connettore diritto 83"/>
          <p:cNvCxnSpPr>
            <a:stCxn id="7" idx="2"/>
            <a:endCxn id="17" idx="6"/>
          </p:cNvCxnSpPr>
          <p:nvPr/>
        </p:nvCxnSpPr>
        <p:spPr>
          <a:xfrm flipH="1">
            <a:off x="3083772" y="4874445"/>
            <a:ext cx="1059714" cy="1016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Connettore diritto 87"/>
          <p:cNvCxnSpPr>
            <a:stCxn id="17" idx="4"/>
            <a:endCxn id="11" idx="0"/>
          </p:cNvCxnSpPr>
          <p:nvPr/>
        </p:nvCxnSpPr>
        <p:spPr>
          <a:xfrm flipH="1">
            <a:off x="2809974" y="5239292"/>
            <a:ext cx="10634" cy="2895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Connettore diritto 90"/>
          <p:cNvCxnSpPr>
            <a:stCxn id="16" idx="6"/>
            <a:endCxn id="17" idx="2"/>
          </p:cNvCxnSpPr>
          <p:nvPr/>
        </p:nvCxnSpPr>
        <p:spPr>
          <a:xfrm>
            <a:off x="2048398" y="4892476"/>
            <a:ext cx="509046" cy="836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CasellaDiTesto 94"/>
          <p:cNvSpPr txBox="1"/>
          <p:nvPr/>
        </p:nvSpPr>
        <p:spPr>
          <a:xfrm>
            <a:off x="4305948" y="4612835"/>
            <a:ext cx="71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smtClean="0"/>
              <a:t>itCoin </a:t>
            </a:r>
          </a:p>
          <a:p>
            <a:pPr algn="ctr"/>
            <a:r>
              <a:rPr lang="it-IT" sz="1400" dirty="0" err="1" smtClean="0"/>
              <a:t>Node</a:t>
            </a:r>
            <a:r>
              <a:rPr lang="it-IT" sz="1400" dirty="0" smtClean="0"/>
              <a:t> 3</a:t>
            </a:r>
            <a:endParaRPr lang="it-IT" sz="1400" dirty="0"/>
          </a:p>
        </p:txBody>
      </p:sp>
      <p:sp>
        <p:nvSpPr>
          <p:cNvPr id="96" name="CasellaDiTesto 95"/>
          <p:cNvSpPr txBox="1"/>
          <p:nvPr/>
        </p:nvSpPr>
        <p:spPr>
          <a:xfrm>
            <a:off x="4314589" y="1704280"/>
            <a:ext cx="71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smtClean="0"/>
              <a:t>itCoin </a:t>
            </a:r>
          </a:p>
          <a:p>
            <a:pPr algn="ctr"/>
            <a:r>
              <a:rPr lang="it-IT" sz="1400" dirty="0" err="1" smtClean="0"/>
              <a:t>Node</a:t>
            </a:r>
            <a:r>
              <a:rPr lang="it-IT" sz="1400" dirty="0" smtClean="0"/>
              <a:t> 1</a:t>
            </a:r>
            <a:endParaRPr lang="it-IT" sz="1400" dirty="0"/>
          </a:p>
        </p:txBody>
      </p:sp>
      <p:sp>
        <p:nvSpPr>
          <p:cNvPr id="97" name="CasellaDiTesto 96"/>
          <p:cNvSpPr txBox="1"/>
          <p:nvPr/>
        </p:nvSpPr>
        <p:spPr>
          <a:xfrm>
            <a:off x="7172881" y="1718254"/>
            <a:ext cx="71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smtClean="0"/>
              <a:t>itCoin </a:t>
            </a:r>
          </a:p>
          <a:p>
            <a:pPr algn="ctr"/>
            <a:r>
              <a:rPr lang="it-IT" sz="1400" dirty="0" err="1" smtClean="0"/>
              <a:t>Node</a:t>
            </a:r>
            <a:r>
              <a:rPr lang="it-IT" sz="1400" dirty="0" smtClean="0"/>
              <a:t> 2</a:t>
            </a:r>
            <a:endParaRPr lang="it-IT" sz="1400" dirty="0"/>
          </a:p>
        </p:txBody>
      </p:sp>
      <p:sp>
        <p:nvSpPr>
          <p:cNvPr id="98" name="CasellaDiTesto 97"/>
          <p:cNvSpPr txBox="1"/>
          <p:nvPr/>
        </p:nvSpPr>
        <p:spPr>
          <a:xfrm>
            <a:off x="7182724" y="4618895"/>
            <a:ext cx="71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smtClean="0"/>
              <a:t>itCoin </a:t>
            </a:r>
          </a:p>
          <a:p>
            <a:pPr algn="ctr"/>
            <a:r>
              <a:rPr lang="it-IT" sz="1400" dirty="0" err="1" smtClean="0"/>
              <a:t>Node</a:t>
            </a:r>
            <a:r>
              <a:rPr lang="it-IT" sz="1400" dirty="0" smtClean="0"/>
              <a:t> 4</a:t>
            </a:r>
            <a:endParaRPr lang="it-IT" sz="1400" dirty="0"/>
          </a:p>
        </p:txBody>
      </p:sp>
      <p:sp>
        <p:nvSpPr>
          <p:cNvPr id="99" name="CasellaDiTesto 98"/>
          <p:cNvSpPr txBox="1"/>
          <p:nvPr/>
        </p:nvSpPr>
        <p:spPr>
          <a:xfrm>
            <a:off x="259611" y="151730"/>
            <a:ext cx="53996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N=4 signing nodes.</a:t>
            </a:r>
          </a:p>
          <a:p>
            <a:r>
              <a:rPr lang="en-US" sz="1200" dirty="0" smtClean="0"/>
              <a:t>The signing FSM, in yellow, guarantees </a:t>
            </a:r>
            <a:r>
              <a:rPr lang="en-US" sz="1200" dirty="0" err="1" smtClean="0"/>
              <a:t>linearizability</a:t>
            </a:r>
            <a:r>
              <a:rPr lang="en-US" sz="1200" dirty="0" smtClean="0"/>
              <a:t> in presence of f=1 faulty nodes</a:t>
            </a:r>
          </a:p>
          <a:p>
            <a:r>
              <a:rPr lang="en-US" sz="1200" dirty="0" smtClean="0"/>
              <a:t>A new block is valid when it’s signed by 3 out of 4 nodes.</a:t>
            </a:r>
          </a:p>
          <a:p>
            <a:r>
              <a:rPr lang="en-US" sz="1200" dirty="0" smtClean="0"/>
              <a:t>The signing machine in yellow behaves as a single machine</a:t>
            </a:r>
          </a:p>
        </p:txBody>
      </p:sp>
      <p:sp>
        <p:nvSpPr>
          <p:cNvPr id="100" name="CasellaDiTesto 99"/>
          <p:cNvSpPr txBox="1"/>
          <p:nvPr/>
        </p:nvSpPr>
        <p:spPr>
          <a:xfrm>
            <a:off x="5311164" y="2655226"/>
            <a:ext cx="585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smtClean="0"/>
              <a:t>PBFT </a:t>
            </a:r>
          </a:p>
          <a:p>
            <a:pPr algn="ctr"/>
            <a:r>
              <a:rPr lang="it-IT" sz="1400" dirty="0" err="1" smtClean="0"/>
              <a:t>node</a:t>
            </a:r>
            <a:endParaRPr lang="it-IT" sz="1400" dirty="0"/>
          </a:p>
        </p:txBody>
      </p:sp>
      <p:sp>
        <p:nvSpPr>
          <p:cNvPr id="101" name="CasellaDiTesto 100"/>
          <p:cNvSpPr txBox="1"/>
          <p:nvPr/>
        </p:nvSpPr>
        <p:spPr>
          <a:xfrm>
            <a:off x="6311284" y="2648512"/>
            <a:ext cx="585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smtClean="0"/>
              <a:t>PBFT </a:t>
            </a:r>
          </a:p>
          <a:p>
            <a:pPr algn="ctr"/>
            <a:r>
              <a:rPr lang="it-IT" sz="1400" dirty="0" err="1" smtClean="0"/>
              <a:t>node</a:t>
            </a:r>
            <a:endParaRPr lang="it-IT" sz="1400" dirty="0"/>
          </a:p>
        </p:txBody>
      </p:sp>
      <p:sp>
        <p:nvSpPr>
          <p:cNvPr id="102" name="CasellaDiTesto 101"/>
          <p:cNvSpPr txBox="1"/>
          <p:nvPr/>
        </p:nvSpPr>
        <p:spPr>
          <a:xfrm>
            <a:off x="6326488" y="3710244"/>
            <a:ext cx="585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smtClean="0"/>
              <a:t>PBFT </a:t>
            </a:r>
          </a:p>
          <a:p>
            <a:pPr algn="ctr"/>
            <a:r>
              <a:rPr lang="it-IT" sz="1400" dirty="0" err="1" smtClean="0"/>
              <a:t>node</a:t>
            </a:r>
            <a:endParaRPr lang="it-IT" sz="1400" dirty="0"/>
          </a:p>
        </p:txBody>
      </p:sp>
      <p:sp>
        <p:nvSpPr>
          <p:cNvPr id="103" name="CasellaDiTesto 102"/>
          <p:cNvSpPr txBox="1"/>
          <p:nvPr/>
        </p:nvSpPr>
        <p:spPr>
          <a:xfrm>
            <a:off x="5319290" y="3694011"/>
            <a:ext cx="585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smtClean="0"/>
              <a:t>PBFT </a:t>
            </a:r>
          </a:p>
          <a:p>
            <a:pPr algn="ctr"/>
            <a:r>
              <a:rPr lang="it-IT" sz="1400" dirty="0" err="1" smtClean="0"/>
              <a:t>node</a:t>
            </a:r>
            <a:endParaRPr lang="it-IT" sz="1400" dirty="0"/>
          </a:p>
        </p:txBody>
      </p:sp>
      <p:sp>
        <p:nvSpPr>
          <p:cNvPr id="105" name="CasellaDiTesto 104"/>
          <p:cNvSpPr txBox="1"/>
          <p:nvPr/>
        </p:nvSpPr>
        <p:spPr>
          <a:xfrm>
            <a:off x="6751228" y="3186497"/>
            <a:ext cx="79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PBFT </a:t>
            </a:r>
          </a:p>
          <a:p>
            <a:r>
              <a:rPr lang="it-IT" sz="1400" dirty="0" err="1" smtClean="0"/>
              <a:t>protocol</a:t>
            </a:r>
            <a:endParaRPr lang="it-IT" sz="1400" dirty="0"/>
          </a:p>
        </p:txBody>
      </p:sp>
      <p:sp>
        <p:nvSpPr>
          <p:cNvPr id="106" name="CasellaDiTesto 105"/>
          <p:cNvSpPr txBox="1"/>
          <p:nvPr/>
        </p:nvSpPr>
        <p:spPr>
          <a:xfrm>
            <a:off x="5001085" y="2218109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submit_block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783028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Pbft</a:t>
            </a:r>
            <a:r>
              <a:rPr lang="it-IT" dirty="0"/>
              <a:t> </a:t>
            </a:r>
            <a:r>
              <a:rPr lang="it-IT" dirty="0" err="1"/>
              <a:t>quorums</a:t>
            </a:r>
            <a:r>
              <a:rPr lang="it-IT" dirty="0"/>
              <a:t> and </a:t>
            </a:r>
            <a:r>
              <a:rPr lang="it-IT" dirty="0" err="1"/>
              <a:t>signet</a:t>
            </a:r>
            <a:r>
              <a:rPr lang="it-IT" dirty="0"/>
              <a:t> </a:t>
            </a:r>
            <a:r>
              <a:rPr lang="it-IT" dirty="0" err="1"/>
              <a:t>configurations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2498102" y="3789579"/>
            <a:ext cx="716438" cy="735290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3932547" y="3789579"/>
            <a:ext cx="716438" cy="735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1063657" y="3789579"/>
            <a:ext cx="716438" cy="735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6" name="Figura a mano libera 5"/>
          <p:cNvSpPr/>
          <p:nvPr/>
        </p:nvSpPr>
        <p:spPr>
          <a:xfrm>
            <a:off x="2525443" y="3394762"/>
            <a:ext cx="529363" cy="2071666"/>
          </a:xfrm>
          <a:custGeom>
            <a:avLst/>
            <a:gdLst>
              <a:gd name="connsiteX0" fmla="*/ 527901 w 529363"/>
              <a:gd name="connsiteY0" fmla="*/ 0 h 2071666"/>
              <a:gd name="connsiteX1" fmla="*/ 94268 w 529363"/>
              <a:gd name="connsiteY1" fmla="*/ 641023 h 2071666"/>
              <a:gd name="connsiteX2" fmla="*/ 395926 w 529363"/>
              <a:gd name="connsiteY2" fmla="*/ 1074656 h 2071666"/>
              <a:gd name="connsiteX3" fmla="*/ 509048 w 529363"/>
              <a:gd name="connsiteY3" fmla="*/ 1696825 h 2071666"/>
              <a:gd name="connsiteX4" fmla="*/ 0 w 529363"/>
              <a:gd name="connsiteY4" fmla="*/ 2064470 h 207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363" h="2071666">
                <a:moveTo>
                  <a:pt x="527901" y="0"/>
                </a:moveTo>
                <a:cubicBezTo>
                  <a:pt x="322082" y="230957"/>
                  <a:pt x="116264" y="461914"/>
                  <a:pt x="94268" y="641023"/>
                </a:cubicBezTo>
                <a:cubicBezTo>
                  <a:pt x="72272" y="820132"/>
                  <a:pt x="326796" y="898689"/>
                  <a:pt x="395926" y="1074656"/>
                </a:cubicBezTo>
                <a:cubicBezTo>
                  <a:pt x="465056" y="1250623"/>
                  <a:pt x="575036" y="1531856"/>
                  <a:pt x="509048" y="1696825"/>
                </a:cubicBezTo>
                <a:cubicBezTo>
                  <a:pt x="443060" y="1861794"/>
                  <a:pt x="152400" y="2117889"/>
                  <a:pt x="0" y="206447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diritto 7"/>
          <p:cNvCxnSpPr>
            <a:stCxn id="3" idx="3"/>
            <a:endCxn id="4" idx="1"/>
          </p:cNvCxnSpPr>
          <p:nvPr/>
        </p:nvCxnSpPr>
        <p:spPr>
          <a:xfrm>
            <a:off x="3214540" y="4157224"/>
            <a:ext cx="718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/>
          <p:cNvCxnSpPr>
            <a:stCxn id="3" idx="1"/>
            <a:endCxn id="5" idx="3"/>
          </p:cNvCxnSpPr>
          <p:nvPr/>
        </p:nvCxnSpPr>
        <p:spPr>
          <a:xfrm flipH="1">
            <a:off x="1780095" y="4157224"/>
            <a:ext cx="718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9001343" y="3877926"/>
            <a:ext cx="716438" cy="735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34" name="Rettangolo 33"/>
          <p:cNvSpPr/>
          <p:nvPr/>
        </p:nvSpPr>
        <p:spPr>
          <a:xfrm>
            <a:off x="8688293" y="2365815"/>
            <a:ext cx="716438" cy="735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35" name="Rettangolo 34"/>
          <p:cNvSpPr/>
          <p:nvPr/>
        </p:nvSpPr>
        <p:spPr>
          <a:xfrm>
            <a:off x="5938293" y="4873103"/>
            <a:ext cx="716438" cy="735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38" name="Rettangolo 37"/>
          <p:cNvSpPr/>
          <p:nvPr/>
        </p:nvSpPr>
        <p:spPr>
          <a:xfrm>
            <a:off x="7541443" y="3431357"/>
            <a:ext cx="716438" cy="735290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42" name="CasellaDiTesto 41"/>
          <p:cNvSpPr txBox="1"/>
          <p:nvPr/>
        </p:nvSpPr>
        <p:spPr>
          <a:xfrm>
            <a:off x="3882676" y="2295904"/>
            <a:ext cx="817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client1</a:t>
            </a:r>
            <a:endParaRPr lang="it-IT" dirty="0"/>
          </a:p>
        </p:txBody>
      </p:sp>
      <p:cxnSp>
        <p:nvCxnSpPr>
          <p:cNvPr id="44" name="Connettore 2 43"/>
          <p:cNvCxnSpPr>
            <a:stCxn id="42" idx="2"/>
            <a:endCxn id="3" idx="0"/>
          </p:cNvCxnSpPr>
          <p:nvPr/>
        </p:nvCxnSpPr>
        <p:spPr>
          <a:xfrm flipH="1">
            <a:off x="2856321" y="2665236"/>
            <a:ext cx="1435025" cy="112434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/>
          <p:cNvCxnSpPr>
            <a:stCxn id="42" idx="2"/>
            <a:endCxn id="4" idx="0"/>
          </p:cNvCxnSpPr>
          <p:nvPr/>
        </p:nvCxnSpPr>
        <p:spPr>
          <a:xfrm flipH="1">
            <a:off x="4290766" y="2665236"/>
            <a:ext cx="580" cy="112434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997668" y="5956628"/>
            <a:ext cx="817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client2</a:t>
            </a:r>
            <a:endParaRPr lang="it-IT" dirty="0"/>
          </a:p>
        </p:txBody>
      </p:sp>
      <p:cxnSp>
        <p:nvCxnSpPr>
          <p:cNvPr id="50" name="Connettore 2 49"/>
          <p:cNvCxnSpPr>
            <a:stCxn id="48" idx="0"/>
            <a:endCxn id="5" idx="2"/>
          </p:cNvCxnSpPr>
          <p:nvPr/>
        </p:nvCxnSpPr>
        <p:spPr>
          <a:xfrm flipV="1">
            <a:off x="1406338" y="4524869"/>
            <a:ext cx="15538" cy="143175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>
            <a:stCxn id="48" idx="0"/>
            <a:endCxn id="3" idx="2"/>
          </p:cNvCxnSpPr>
          <p:nvPr/>
        </p:nvCxnSpPr>
        <p:spPr>
          <a:xfrm flipV="1">
            <a:off x="1406338" y="4524869"/>
            <a:ext cx="1449983" cy="143175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sellaDiTesto 59"/>
          <p:cNvSpPr txBox="1"/>
          <p:nvPr/>
        </p:nvSpPr>
        <p:spPr>
          <a:xfrm>
            <a:off x="10607916" y="2284970"/>
            <a:ext cx="817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client1</a:t>
            </a:r>
            <a:endParaRPr lang="it-IT" dirty="0"/>
          </a:p>
        </p:txBody>
      </p:sp>
      <p:cxnSp>
        <p:nvCxnSpPr>
          <p:cNvPr id="61" name="Connettore 2 60"/>
          <p:cNvCxnSpPr>
            <a:stCxn id="60" idx="2"/>
            <a:endCxn id="38" idx="3"/>
          </p:cNvCxnSpPr>
          <p:nvPr/>
        </p:nvCxnSpPr>
        <p:spPr>
          <a:xfrm flipH="1">
            <a:off x="8257881" y="2654302"/>
            <a:ext cx="2758705" cy="11447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/>
          <p:cNvCxnSpPr>
            <a:stCxn id="60" idx="2"/>
          </p:cNvCxnSpPr>
          <p:nvPr/>
        </p:nvCxnSpPr>
        <p:spPr>
          <a:xfrm flipH="1">
            <a:off x="9404731" y="2654302"/>
            <a:ext cx="1611855" cy="1093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2 67"/>
          <p:cNvCxnSpPr>
            <a:stCxn id="60" idx="2"/>
            <a:endCxn id="33" idx="3"/>
          </p:cNvCxnSpPr>
          <p:nvPr/>
        </p:nvCxnSpPr>
        <p:spPr>
          <a:xfrm flipH="1">
            <a:off x="9717781" y="2654302"/>
            <a:ext cx="1298805" cy="159126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6438683" y="6346401"/>
            <a:ext cx="817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client2</a:t>
            </a:r>
            <a:endParaRPr lang="it-IT" dirty="0"/>
          </a:p>
        </p:txBody>
      </p:sp>
      <p:cxnSp>
        <p:nvCxnSpPr>
          <p:cNvPr id="78" name="Connettore 2 77"/>
          <p:cNvCxnSpPr>
            <a:stCxn id="77" idx="0"/>
            <a:endCxn id="94" idx="2"/>
          </p:cNvCxnSpPr>
          <p:nvPr/>
        </p:nvCxnSpPr>
        <p:spPr>
          <a:xfrm flipH="1" flipV="1">
            <a:off x="6699029" y="4138500"/>
            <a:ext cx="148324" cy="220790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2 80"/>
          <p:cNvCxnSpPr>
            <a:stCxn id="77" idx="0"/>
            <a:endCxn id="35" idx="2"/>
          </p:cNvCxnSpPr>
          <p:nvPr/>
        </p:nvCxnSpPr>
        <p:spPr>
          <a:xfrm flipH="1" flipV="1">
            <a:off x="6296512" y="5608393"/>
            <a:ext cx="550841" cy="73800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83"/>
          <p:cNvCxnSpPr>
            <a:stCxn id="77" idx="0"/>
            <a:endCxn id="38" idx="2"/>
          </p:cNvCxnSpPr>
          <p:nvPr/>
        </p:nvCxnSpPr>
        <p:spPr>
          <a:xfrm flipV="1">
            <a:off x="6847353" y="4166647"/>
            <a:ext cx="1052309" cy="21797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tangolo 93"/>
          <p:cNvSpPr/>
          <p:nvPr/>
        </p:nvSpPr>
        <p:spPr>
          <a:xfrm>
            <a:off x="6340810" y="3403210"/>
            <a:ext cx="716438" cy="735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104" name="Figura a mano libera 103"/>
          <p:cNvSpPr/>
          <p:nvPr/>
        </p:nvSpPr>
        <p:spPr>
          <a:xfrm>
            <a:off x="7707210" y="2454125"/>
            <a:ext cx="529363" cy="2729508"/>
          </a:xfrm>
          <a:custGeom>
            <a:avLst/>
            <a:gdLst>
              <a:gd name="connsiteX0" fmla="*/ 527901 w 529363"/>
              <a:gd name="connsiteY0" fmla="*/ 0 h 2071666"/>
              <a:gd name="connsiteX1" fmla="*/ 94268 w 529363"/>
              <a:gd name="connsiteY1" fmla="*/ 641023 h 2071666"/>
              <a:gd name="connsiteX2" fmla="*/ 395926 w 529363"/>
              <a:gd name="connsiteY2" fmla="*/ 1074656 h 2071666"/>
              <a:gd name="connsiteX3" fmla="*/ 509048 w 529363"/>
              <a:gd name="connsiteY3" fmla="*/ 1696825 h 2071666"/>
              <a:gd name="connsiteX4" fmla="*/ 0 w 529363"/>
              <a:gd name="connsiteY4" fmla="*/ 2064470 h 207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363" h="2071666">
                <a:moveTo>
                  <a:pt x="527901" y="0"/>
                </a:moveTo>
                <a:cubicBezTo>
                  <a:pt x="322082" y="230957"/>
                  <a:pt x="116264" y="461914"/>
                  <a:pt x="94268" y="641023"/>
                </a:cubicBezTo>
                <a:cubicBezTo>
                  <a:pt x="72272" y="820132"/>
                  <a:pt x="326796" y="898689"/>
                  <a:pt x="395926" y="1074656"/>
                </a:cubicBezTo>
                <a:cubicBezTo>
                  <a:pt x="465056" y="1250623"/>
                  <a:pt x="575036" y="1531856"/>
                  <a:pt x="509048" y="1696825"/>
                </a:cubicBezTo>
                <a:cubicBezTo>
                  <a:pt x="443060" y="1861794"/>
                  <a:pt x="152400" y="2117889"/>
                  <a:pt x="0" y="206447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8047986" y="5337573"/>
            <a:ext cx="390395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Assume F=1</a:t>
            </a:r>
          </a:p>
          <a:p>
            <a:r>
              <a:rPr lang="it-IT" dirty="0" smtClean="0"/>
              <a:t>N&gt;3F </a:t>
            </a:r>
            <a:r>
              <a:rPr lang="it-IT" dirty="0" err="1" smtClean="0"/>
              <a:t>is</a:t>
            </a:r>
            <a:r>
              <a:rPr lang="it-IT" dirty="0" smtClean="0"/>
              <a:t> okay</a:t>
            </a:r>
          </a:p>
          <a:p>
            <a:r>
              <a:rPr lang="it-IT" dirty="0" smtClean="0"/>
              <a:t>3 out of 5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enough</a:t>
            </a:r>
            <a:r>
              <a:rPr lang="it-IT" dirty="0" smtClean="0"/>
              <a:t> for </a:t>
            </a:r>
            <a:r>
              <a:rPr lang="it-IT" dirty="0" err="1" smtClean="0"/>
              <a:t>safety</a:t>
            </a:r>
            <a:r>
              <a:rPr lang="it-IT" dirty="0" smtClean="0"/>
              <a:t>,</a:t>
            </a:r>
          </a:p>
          <a:p>
            <a:r>
              <a:rPr lang="it-IT" dirty="0" smtClean="0"/>
              <a:t>4 out of 5 </a:t>
            </a:r>
            <a:r>
              <a:rPr lang="it-IT" dirty="0" err="1" smtClean="0"/>
              <a:t>is</a:t>
            </a:r>
            <a:r>
              <a:rPr lang="it-IT" dirty="0" smtClean="0"/>
              <a:t> okay for </a:t>
            </a:r>
            <a:r>
              <a:rPr lang="it-IT" dirty="0" err="1" smtClean="0"/>
              <a:t>safety</a:t>
            </a:r>
            <a:r>
              <a:rPr lang="it-IT" dirty="0" smtClean="0"/>
              <a:t> and </a:t>
            </a:r>
            <a:r>
              <a:rPr lang="it-IT" dirty="0" err="1" smtClean="0"/>
              <a:t>liveness</a:t>
            </a:r>
            <a:endParaRPr lang="it-IT" dirty="0" smtClean="0"/>
          </a:p>
        </p:txBody>
      </p:sp>
      <p:sp>
        <p:nvSpPr>
          <p:cNvPr id="32" name="Rettangolo 31"/>
          <p:cNvSpPr/>
          <p:nvPr/>
        </p:nvSpPr>
        <p:spPr>
          <a:xfrm>
            <a:off x="254494" y="1382007"/>
            <a:ext cx="50712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Assume F=1</a:t>
            </a:r>
          </a:p>
          <a:p>
            <a:r>
              <a:rPr lang="en-US" dirty="0" smtClean="0"/>
              <a:t>N&gt;3F constraint is not okay, in fact:</a:t>
            </a:r>
          </a:p>
          <a:p>
            <a:r>
              <a:rPr lang="en-US" dirty="0" smtClean="0"/>
              <a:t>2 out of 3 is not enough for safety (seq. consistency)</a:t>
            </a:r>
          </a:p>
          <a:p>
            <a:r>
              <a:rPr lang="en-US" dirty="0" smtClean="0"/>
              <a:t>3 out of 3 is too much for liveness</a:t>
            </a:r>
          </a:p>
        </p:txBody>
      </p:sp>
    </p:spTree>
    <p:extLst>
      <p:ext uri="{BB962C8B-B14F-4D97-AF65-F5344CB8AC3E}">
        <p14:creationId xmlns:p14="http://schemas.microsoft.com/office/powerpoint/2010/main" val="53934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Pbft</a:t>
            </a:r>
            <a:r>
              <a:rPr lang="it-IT" dirty="0" smtClean="0"/>
              <a:t> </a:t>
            </a:r>
            <a:r>
              <a:rPr lang="it-IT" dirty="0" err="1" smtClean="0"/>
              <a:t>quorums</a:t>
            </a:r>
            <a:r>
              <a:rPr lang="it-IT" dirty="0" smtClean="0"/>
              <a:t> and </a:t>
            </a:r>
            <a:r>
              <a:rPr lang="it-IT" dirty="0" err="1" smtClean="0"/>
              <a:t>signet</a:t>
            </a:r>
            <a:r>
              <a:rPr lang="it-IT" dirty="0" smtClean="0"/>
              <a:t> </a:t>
            </a:r>
            <a:r>
              <a:rPr lang="it-IT" dirty="0" err="1" smtClean="0"/>
              <a:t>configurations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 smtClean="0"/>
              <a:t>Credits</a:t>
            </a:r>
            <a:r>
              <a:rPr lang="it-IT" dirty="0" smtClean="0"/>
              <a:t> to Francesco De Sclavis per la dimostrazione</a:t>
            </a:r>
          </a:p>
          <a:p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 smtClean="0"/>
              <a:t>quorums</a:t>
            </a:r>
            <a:r>
              <a:rPr lang="it-IT" dirty="0" smtClean="0"/>
              <a:t> of </a:t>
            </a:r>
            <a:r>
              <a:rPr lang="it-IT" dirty="0" err="1" smtClean="0"/>
              <a:t>size</a:t>
            </a:r>
            <a:r>
              <a:rPr lang="it-IT" dirty="0" smtClean="0"/>
              <a:t> </a:t>
            </a:r>
            <a:r>
              <a:rPr lang="it-IT" b="1" dirty="0" smtClean="0"/>
              <a:t>K out of N</a:t>
            </a:r>
            <a:r>
              <a:rPr lang="it-IT" dirty="0" smtClean="0"/>
              <a:t> must </a:t>
            </a:r>
            <a:r>
              <a:rPr lang="it-IT" dirty="0" err="1" smtClean="0"/>
              <a:t>intersect</a:t>
            </a:r>
            <a:r>
              <a:rPr lang="it-IT" dirty="0" smtClean="0"/>
              <a:t> in </a:t>
            </a:r>
            <a:r>
              <a:rPr lang="it-IT" b="1" dirty="0" err="1" smtClean="0"/>
              <a:t>at</a:t>
            </a:r>
            <a:r>
              <a:rPr lang="it-IT" b="1" dirty="0" smtClean="0"/>
              <a:t> </a:t>
            </a:r>
            <a:r>
              <a:rPr lang="it-IT" b="1" dirty="0" err="1" smtClean="0"/>
              <a:t>least</a:t>
            </a:r>
            <a:r>
              <a:rPr lang="it-IT" b="1" dirty="0" smtClean="0"/>
              <a:t> F+1</a:t>
            </a:r>
            <a:r>
              <a:rPr lang="it-IT" dirty="0" smtClean="0"/>
              <a:t> </a:t>
            </a:r>
            <a:r>
              <a:rPr lang="it-IT" dirty="0" err="1" smtClean="0"/>
              <a:t>nodes</a:t>
            </a:r>
            <a:r>
              <a:rPr lang="it-IT" dirty="0" smtClean="0"/>
              <a:t> </a:t>
            </a:r>
          </a:p>
          <a:p>
            <a:r>
              <a:rPr lang="it-IT" dirty="0" smtClean="0"/>
              <a:t>L </a:t>
            </a:r>
            <a:r>
              <a:rPr lang="it-IT" dirty="0" err="1" smtClean="0"/>
              <a:t>is</a:t>
            </a:r>
            <a:r>
              <a:rPr lang="it-IT" dirty="0" smtClean="0"/>
              <a:t> the </a:t>
            </a:r>
            <a:r>
              <a:rPr lang="it-IT" dirty="0" err="1" smtClean="0"/>
              <a:t>size</a:t>
            </a:r>
            <a:r>
              <a:rPr lang="it-IT" dirty="0" smtClean="0"/>
              <a:t> of the </a:t>
            </a:r>
            <a:r>
              <a:rPr lang="it-IT" dirty="0" err="1" smtClean="0"/>
              <a:t>intersection</a:t>
            </a:r>
            <a:r>
              <a:rPr lang="it-IT" dirty="0" smtClean="0"/>
              <a:t>, F+1</a:t>
            </a:r>
          </a:p>
          <a:p>
            <a:r>
              <a:rPr lang="it-IT" dirty="0" smtClean="0"/>
              <a:t>|A U B| = |A| + |B| + |A </a:t>
            </a:r>
            <a:r>
              <a:rPr lang="it-IT" dirty="0" err="1" smtClean="0"/>
              <a:t>cap</a:t>
            </a:r>
            <a:r>
              <a:rPr lang="it-IT" dirty="0" smtClean="0"/>
              <a:t> B| = 2K – L</a:t>
            </a:r>
          </a:p>
          <a:p>
            <a:r>
              <a:rPr lang="it-IT" dirty="0" smtClean="0"/>
              <a:t>Il minimo K per cui vale la condizione di intersezione è quello per cui tale unione coincide con N perché, se così non fosse, avresti un elemento fuori dall’unione e quindi potresti trovare un’altra coppia A,B con intersezione più piccola (in cui B prende l’elemento che sta fuori e lascia un elemento in comune con A)</a:t>
            </a:r>
          </a:p>
          <a:p>
            <a:r>
              <a:rPr lang="it-IT" dirty="0" smtClean="0"/>
              <a:t>2K_min - L = N, da cui </a:t>
            </a:r>
            <a:r>
              <a:rPr lang="it-IT" dirty="0" err="1" smtClean="0"/>
              <a:t>K_min</a:t>
            </a:r>
            <a:r>
              <a:rPr lang="it-IT" dirty="0" smtClean="0"/>
              <a:t> = </a:t>
            </a:r>
            <a:r>
              <a:rPr lang="it-IT" dirty="0" err="1" smtClean="0"/>
              <a:t>ceil</a:t>
            </a:r>
            <a:r>
              <a:rPr lang="it-IT" dirty="0" smtClean="0"/>
              <a:t> [ (L+N)/2 ] = </a:t>
            </a:r>
            <a:r>
              <a:rPr lang="it-IT" dirty="0" err="1" smtClean="0"/>
              <a:t>ceil</a:t>
            </a:r>
            <a:r>
              <a:rPr lang="it-IT" dirty="0" smtClean="0"/>
              <a:t> [ (N+F+1)/2 ]</a:t>
            </a:r>
          </a:p>
          <a:p>
            <a:r>
              <a:rPr lang="it-IT" dirty="0" smtClean="0"/>
              <a:t>Esempi con F=1: 3 di 4, 4 di 5, </a:t>
            </a:r>
            <a:r>
              <a:rPr lang="it-IT" b="1" u="sng" dirty="0" smtClean="0"/>
              <a:t>4 di 6</a:t>
            </a:r>
            <a:r>
              <a:rPr lang="it-IT" dirty="0" smtClean="0"/>
              <a:t>, 5 di 7, 5 di 8, 6 di 9 …</a:t>
            </a:r>
          </a:p>
          <a:p>
            <a:r>
              <a:rPr lang="it-IT" dirty="0" smtClean="0"/>
              <a:t>Esempi con F=2: 5 di 7, 6 di 8, 6 di 9 …</a:t>
            </a:r>
          </a:p>
          <a:p>
            <a:r>
              <a:rPr lang="it-IT" dirty="0" smtClean="0"/>
              <a:t>Caso particolare in cui N=3F+1, diventa </a:t>
            </a:r>
            <a:r>
              <a:rPr lang="it-IT" b="1" dirty="0" smtClean="0"/>
              <a:t>K = (3F+1+F+1)/2 = 2F+1 </a:t>
            </a:r>
            <a:r>
              <a:rPr lang="it-IT" dirty="0" smtClean="0"/>
              <a:t>che è il quorum utilizzato nel </a:t>
            </a:r>
            <a:r>
              <a:rPr lang="it-IT" dirty="0" err="1" smtClean="0"/>
              <a:t>paper</a:t>
            </a:r>
            <a:r>
              <a:rPr lang="it-IT" dirty="0" smtClean="0"/>
              <a:t> di Castro </a:t>
            </a:r>
            <a:r>
              <a:rPr lang="it-IT" dirty="0" err="1" smtClean="0"/>
              <a:t>Liskov</a:t>
            </a:r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6232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itCoin </a:t>
            </a:r>
            <a:r>
              <a:rPr lang="it-IT" dirty="0" err="1" smtClean="0"/>
              <a:t>Pbft</a:t>
            </a:r>
            <a:r>
              <a:rPr lang="it-IT" dirty="0" smtClean="0"/>
              <a:t> </a:t>
            </a:r>
            <a:r>
              <a:rPr lang="it-IT" dirty="0" err="1" smtClean="0"/>
              <a:t>modified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Pbft</a:t>
            </a:r>
            <a:r>
              <a:rPr lang="en-US" dirty="0" smtClean="0"/>
              <a:t> Commit message includes the signature of the block; </a:t>
            </a:r>
          </a:p>
          <a:p>
            <a:r>
              <a:rPr lang="en-US" b="1" dirty="0" smtClean="0"/>
              <a:t>A quorum (e.g. 2F+1) of </a:t>
            </a:r>
            <a:r>
              <a:rPr lang="en-US" b="1" dirty="0" err="1" smtClean="0"/>
              <a:t>pbft</a:t>
            </a:r>
            <a:r>
              <a:rPr lang="en-US" b="1" dirty="0" smtClean="0"/>
              <a:t> commit messages includes a quorum of signet signatures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commit_local</a:t>
            </a:r>
            <a:r>
              <a:rPr lang="en-US" dirty="0" smtClean="0"/>
              <a:t> predicate is true, then the replica has enough signatures to submit the block</a:t>
            </a:r>
          </a:p>
          <a:p>
            <a:r>
              <a:rPr lang="en-US" dirty="0" smtClean="0"/>
              <a:t>Signatures are added and block is submitted to the local </a:t>
            </a:r>
            <a:r>
              <a:rPr lang="en-US" dirty="0" err="1" smtClean="0"/>
              <a:t>bitcoind</a:t>
            </a:r>
            <a:r>
              <a:rPr lang="en-US" dirty="0" smtClean="0"/>
              <a:t> and hence the network (i.e. it becomes public)</a:t>
            </a:r>
          </a:p>
          <a:p>
            <a:r>
              <a:rPr lang="en-US" dirty="0" smtClean="0"/>
              <a:t>The signet solution is in the block. What about the actual signatures and their order? E.g. same block signed by different quorums of CBs.</a:t>
            </a:r>
          </a:p>
          <a:p>
            <a:r>
              <a:rPr lang="en-US" dirty="0" smtClean="0"/>
              <a:t>PR #21: signet-solution independent </a:t>
            </a:r>
            <a:r>
              <a:rPr lang="en-US" dirty="0" err="1" smtClean="0"/>
              <a:t>blockchain</a:t>
            </a:r>
            <a:endParaRPr lang="en-US" dirty="0" smtClean="0"/>
          </a:p>
          <a:p>
            <a:pPr lvl="1"/>
            <a:r>
              <a:rPr lang="en-US" dirty="0" smtClean="0"/>
              <a:t>The signatures, placed in the </a:t>
            </a:r>
            <a:r>
              <a:rPr lang="en-US" dirty="0" err="1" smtClean="0"/>
              <a:t>coinbase</a:t>
            </a:r>
            <a:r>
              <a:rPr lang="en-US" dirty="0" smtClean="0"/>
              <a:t> transaction, are removed from the </a:t>
            </a:r>
            <a:r>
              <a:rPr lang="en-US" dirty="0" err="1" smtClean="0"/>
              <a:t>merkle</a:t>
            </a:r>
            <a:r>
              <a:rPr lang="en-US" dirty="0" smtClean="0"/>
              <a:t> root of the block</a:t>
            </a:r>
          </a:p>
          <a:p>
            <a:pPr lvl="1"/>
            <a:r>
              <a:rPr lang="en-US" dirty="0" smtClean="0">
                <a:hlinkClick r:id="rId2"/>
              </a:rPr>
              <a:t>https://github.com/bancaditalia/itcoin-core/pull/21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84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2 7"/>
          <p:cNvCxnSpPr/>
          <p:nvPr/>
        </p:nvCxnSpPr>
        <p:spPr>
          <a:xfrm>
            <a:off x="478485" y="551418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0" y="0"/>
            <a:ext cx="9938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f=1, N=4, </a:t>
            </a:r>
            <a:r>
              <a:rPr lang="it-IT" sz="1200" dirty="0" err="1"/>
              <a:t>w</a:t>
            </a:r>
            <a:r>
              <a:rPr lang="it-IT" sz="1200" dirty="0" err="1" smtClean="0"/>
              <a:t>e</a:t>
            </a:r>
            <a:r>
              <a:rPr lang="it-IT" sz="1200" dirty="0" smtClean="0"/>
              <a:t> are in </a:t>
            </a:r>
            <a:r>
              <a:rPr lang="it-IT" sz="1200" dirty="0" err="1" smtClean="0"/>
              <a:t>view</a:t>
            </a:r>
            <a:r>
              <a:rPr lang="it-IT" sz="1200" dirty="0" smtClean="0"/>
              <a:t> 12, </a:t>
            </a:r>
            <a:r>
              <a:rPr lang="it-IT" sz="1200" dirty="0" err="1" smtClean="0"/>
              <a:t>primary</a:t>
            </a:r>
            <a:r>
              <a:rPr lang="it-IT" sz="1200" dirty="0" smtClean="0"/>
              <a:t> </a:t>
            </a:r>
            <a:r>
              <a:rPr lang="it-IT" sz="1200" dirty="0" err="1" smtClean="0"/>
              <a:t>is</a:t>
            </a:r>
            <a:r>
              <a:rPr lang="it-IT" sz="1200" dirty="0" smtClean="0"/>
              <a:t> 12 % 4 = 0, </a:t>
            </a:r>
            <a:r>
              <a:rPr lang="it-IT" sz="1200" dirty="0" err="1" smtClean="0"/>
              <a:t>block</a:t>
            </a:r>
            <a:r>
              <a:rPr lang="it-IT" sz="1200" dirty="0" smtClean="0"/>
              <a:t> </a:t>
            </a:r>
            <a:r>
              <a:rPr lang="it-IT" sz="1200" dirty="0" err="1" smtClean="0"/>
              <a:t>height</a:t>
            </a:r>
            <a:r>
              <a:rPr lang="it-IT" sz="1200" dirty="0" smtClean="0"/>
              <a:t> </a:t>
            </a:r>
            <a:r>
              <a:rPr lang="it-IT" sz="1200" dirty="0" err="1" smtClean="0"/>
              <a:t>is</a:t>
            </a:r>
            <a:r>
              <a:rPr lang="it-IT" sz="1200" dirty="0" smtClean="0"/>
              <a:t> 1000, </a:t>
            </a:r>
            <a:r>
              <a:rPr lang="it-IT" sz="1200" dirty="0" err="1" smtClean="0"/>
              <a:t>all</a:t>
            </a:r>
            <a:r>
              <a:rPr lang="it-IT" sz="1200" dirty="0" smtClean="0"/>
              <a:t> </a:t>
            </a:r>
            <a:r>
              <a:rPr lang="it-IT" sz="1200" dirty="0" err="1" smtClean="0"/>
              <a:t>nodes</a:t>
            </a:r>
            <a:r>
              <a:rPr lang="it-IT" sz="1200" dirty="0" smtClean="0"/>
              <a:t> are </a:t>
            </a:r>
            <a:r>
              <a:rPr lang="it-IT" sz="1200" dirty="0" err="1" smtClean="0"/>
              <a:t>sync</a:t>
            </a:r>
            <a:r>
              <a:rPr lang="it-IT" sz="1200" dirty="0" smtClean="0"/>
              <a:t> up to </a:t>
            </a:r>
            <a:r>
              <a:rPr lang="it-IT" sz="1200" dirty="0" err="1" smtClean="0"/>
              <a:t>block</a:t>
            </a:r>
            <a:r>
              <a:rPr lang="it-IT" sz="1200" dirty="0" smtClean="0"/>
              <a:t> 1000, </a:t>
            </a:r>
            <a:r>
              <a:rPr lang="it-IT" sz="1200" dirty="0" err="1" smtClean="0"/>
              <a:t>nodes</a:t>
            </a:r>
            <a:r>
              <a:rPr lang="it-IT" sz="1200" dirty="0" smtClean="0"/>
              <a:t> are </a:t>
            </a:r>
            <a:r>
              <a:rPr lang="it-IT" sz="1200" dirty="0" err="1" smtClean="0"/>
              <a:t>waiting</a:t>
            </a:r>
            <a:r>
              <a:rPr lang="it-IT" sz="1200" dirty="0" smtClean="0"/>
              <a:t> for </a:t>
            </a:r>
            <a:r>
              <a:rPr lang="it-IT" sz="1200" dirty="0" err="1" smtClean="0"/>
              <a:t>block</a:t>
            </a:r>
            <a:r>
              <a:rPr lang="it-IT" sz="1200" dirty="0" smtClean="0"/>
              <a:t> 1001, </a:t>
            </a:r>
            <a:r>
              <a:rPr lang="it-IT" sz="1200" dirty="0" err="1" smtClean="0"/>
              <a:t>logs</a:t>
            </a:r>
            <a:r>
              <a:rPr lang="it-IT" sz="1200" dirty="0" smtClean="0"/>
              <a:t> are </a:t>
            </a:r>
            <a:r>
              <a:rPr lang="it-IT" sz="1200" dirty="0" err="1" smtClean="0"/>
              <a:t>empty</a:t>
            </a:r>
            <a:endParaRPr lang="it-IT" sz="12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78485" y="551418"/>
            <a:ext cx="14178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REQUEST, </a:t>
            </a:r>
          </a:p>
          <a:p>
            <a:r>
              <a:rPr lang="it-IT" sz="1200" dirty="0" smtClean="0"/>
              <a:t>o=</a:t>
            </a:r>
            <a:r>
              <a:rPr lang="it-IT" sz="1200" dirty="0" err="1" smtClean="0"/>
              <a:t>blockTemplateA</a:t>
            </a:r>
            <a:r>
              <a:rPr lang="it-IT" sz="1200" dirty="0" smtClean="0"/>
              <a:t>, </a:t>
            </a:r>
          </a:p>
          <a:p>
            <a:r>
              <a:rPr lang="it-IT" sz="1200" dirty="0" smtClean="0"/>
              <a:t>t=1625149531, </a:t>
            </a:r>
          </a:p>
          <a:p>
            <a:r>
              <a:rPr lang="it-IT" sz="1200" dirty="0" smtClean="0"/>
              <a:t>c=node0</a:t>
            </a:r>
          </a:p>
          <a:p>
            <a:r>
              <a:rPr lang="it-IT" sz="1200" dirty="0" err="1" smtClean="0"/>
              <a:t>sigC</a:t>
            </a:r>
            <a:endParaRPr lang="it-IT" sz="1200" dirty="0"/>
          </a:p>
        </p:txBody>
      </p:sp>
      <p:cxnSp>
        <p:nvCxnSpPr>
          <p:cNvPr id="14" name="Connettore 2 13"/>
          <p:cNvCxnSpPr/>
          <p:nvPr/>
        </p:nvCxnSpPr>
        <p:spPr>
          <a:xfrm>
            <a:off x="840435" y="1990725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>
            <a:off x="914400" y="1990725"/>
            <a:ext cx="147987" cy="287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/>
          <p:nvPr/>
        </p:nvCxnSpPr>
        <p:spPr>
          <a:xfrm>
            <a:off x="988365" y="1990725"/>
            <a:ext cx="221736" cy="431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290294" y="2034311"/>
            <a:ext cx="195643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1200" dirty="0" smtClean="0"/>
              <a:t>LOG0 =</a:t>
            </a:r>
          </a:p>
          <a:p>
            <a:r>
              <a:rPr lang="it-IT" sz="1200" dirty="0" smtClean="0"/>
              <a:t>PPP,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sig0</a:t>
            </a:r>
          </a:p>
        </p:txBody>
      </p:sp>
      <p:cxnSp>
        <p:nvCxnSpPr>
          <p:cNvPr id="20" name="Connettore 2 19"/>
          <p:cNvCxnSpPr/>
          <p:nvPr/>
        </p:nvCxnSpPr>
        <p:spPr>
          <a:xfrm>
            <a:off x="1759362" y="3452380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/>
          <p:nvPr/>
        </p:nvCxnSpPr>
        <p:spPr>
          <a:xfrm>
            <a:off x="1833327" y="3452380"/>
            <a:ext cx="147987" cy="287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V="1">
            <a:off x="1907320" y="1990724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1828885" y="4907540"/>
            <a:ext cx="201138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1200" dirty="0" smtClean="0"/>
              <a:t>LOG2 =</a:t>
            </a:r>
          </a:p>
          <a:p>
            <a:r>
              <a:rPr lang="it-IT" sz="1200" dirty="0" smtClean="0"/>
              <a:t>PPP,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sig0</a:t>
            </a:r>
          </a:p>
          <a:p>
            <a:r>
              <a:rPr lang="it-IT" sz="1200" dirty="0"/>
              <a:t>PP, v=12, n=1001, </a:t>
            </a:r>
            <a:r>
              <a:rPr lang="it-IT" sz="1200" dirty="0" err="1"/>
              <a:t>bTa</a:t>
            </a:r>
            <a:r>
              <a:rPr lang="it-IT" sz="1200" dirty="0"/>
              <a:t>, 1, </a:t>
            </a:r>
            <a:r>
              <a:rPr lang="it-IT" sz="1200" dirty="0" smtClean="0"/>
              <a:t>sig1</a:t>
            </a:r>
            <a:endParaRPr lang="it-IT" sz="1200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1981285" y="6342135"/>
            <a:ext cx="201138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1200" dirty="0" smtClean="0"/>
              <a:t>LOG3 =</a:t>
            </a:r>
          </a:p>
          <a:p>
            <a:r>
              <a:rPr lang="it-IT" sz="1200" dirty="0" smtClean="0"/>
              <a:t>PPP,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sig0</a:t>
            </a:r>
          </a:p>
          <a:p>
            <a:r>
              <a:rPr lang="it-IT" sz="1200" dirty="0"/>
              <a:t>PP, v=12, n=1001, </a:t>
            </a:r>
            <a:r>
              <a:rPr lang="it-IT" sz="1200" dirty="0" err="1"/>
              <a:t>bTa</a:t>
            </a:r>
            <a:r>
              <a:rPr lang="it-IT" sz="1200" dirty="0"/>
              <a:t>, 1, </a:t>
            </a:r>
            <a:r>
              <a:rPr lang="it-IT" sz="1200" dirty="0" smtClean="0"/>
              <a:t>sig1</a:t>
            </a:r>
            <a:endParaRPr lang="it-IT" sz="1200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1152951" y="3471430"/>
            <a:ext cx="201138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1200" dirty="0" smtClean="0"/>
              <a:t>LOG1 =</a:t>
            </a:r>
          </a:p>
          <a:p>
            <a:r>
              <a:rPr lang="it-IT" sz="1200" dirty="0" smtClean="0"/>
              <a:t>PPP,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sig0</a:t>
            </a:r>
          </a:p>
          <a:p>
            <a:r>
              <a:rPr lang="it-IT" sz="1200" dirty="0" smtClean="0"/>
              <a:t>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1, sig1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1604112" y="3188310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PP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718531" y="1728355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PPP</a:t>
            </a:r>
          </a:p>
        </p:txBody>
      </p:sp>
      <p:cxnSp>
        <p:nvCxnSpPr>
          <p:cNvPr id="27" name="Connettore 2 26"/>
          <p:cNvCxnSpPr/>
          <p:nvPr/>
        </p:nvCxnSpPr>
        <p:spPr>
          <a:xfrm>
            <a:off x="2850193" y="4891687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/>
          <p:nvPr/>
        </p:nvCxnSpPr>
        <p:spPr>
          <a:xfrm flipV="1">
            <a:off x="2998151" y="3430031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/>
          <p:nvPr/>
        </p:nvCxnSpPr>
        <p:spPr>
          <a:xfrm flipV="1">
            <a:off x="3073076" y="1990724"/>
            <a:ext cx="147930" cy="2878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/>
          <p:cNvSpPr txBox="1"/>
          <p:nvPr/>
        </p:nvSpPr>
        <p:spPr>
          <a:xfrm>
            <a:off x="2690625" y="4629026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PP</a:t>
            </a:r>
          </a:p>
        </p:txBody>
      </p:sp>
      <p:sp>
        <p:nvSpPr>
          <p:cNvPr id="32" name="CasellaDiTesto 31"/>
          <p:cNvSpPr txBox="1"/>
          <p:nvPr/>
        </p:nvSpPr>
        <p:spPr>
          <a:xfrm>
            <a:off x="3992669" y="4895669"/>
            <a:ext cx="2227597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1200" dirty="0" smtClean="0"/>
              <a:t>LOG2 =</a:t>
            </a:r>
          </a:p>
          <a:p>
            <a:r>
              <a:rPr lang="it-IT" sz="1200" dirty="0" smtClean="0"/>
              <a:t>PPP,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sig0</a:t>
            </a:r>
          </a:p>
          <a:p>
            <a:r>
              <a:rPr lang="it-IT" sz="1200" dirty="0"/>
              <a:t>PP, v=12, n=1001, </a:t>
            </a:r>
            <a:r>
              <a:rPr lang="it-IT" sz="1200" dirty="0" err="1"/>
              <a:t>bTa</a:t>
            </a:r>
            <a:r>
              <a:rPr lang="it-IT" sz="1200" dirty="0"/>
              <a:t>, 1, </a:t>
            </a:r>
            <a:r>
              <a:rPr lang="it-IT" sz="1200" dirty="0" smtClean="0"/>
              <a:t>sig1</a:t>
            </a:r>
          </a:p>
          <a:p>
            <a:r>
              <a:rPr lang="it-IT" sz="1200" dirty="0" smtClean="0"/>
              <a:t>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2, sig2</a:t>
            </a:r>
          </a:p>
          <a:p>
            <a:r>
              <a:rPr lang="it-IT" sz="1200" b="1" dirty="0" err="1"/>
              <a:t>Prepared</a:t>
            </a:r>
            <a:r>
              <a:rPr lang="it-IT" sz="1200" b="1" dirty="0"/>
              <a:t>(</a:t>
            </a:r>
            <a:r>
              <a:rPr lang="it-IT" sz="1200" b="1" dirty="0" err="1"/>
              <a:t>bTA</a:t>
            </a:r>
            <a:r>
              <a:rPr lang="it-IT" sz="1200" b="1" dirty="0"/>
              <a:t>, v=12, n=1001, </a:t>
            </a:r>
            <a:r>
              <a:rPr lang="it-IT" sz="1200" b="1" dirty="0" smtClean="0"/>
              <a:t>2) </a:t>
            </a:r>
          </a:p>
          <a:p>
            <a:r>
              <a:rPr lang="it-IT" sz="1200" b="1" dirty="0" err="1" smtClean="0"/>
              <a:t>becomes</a:t>
            </a:r>
            <a:r>
              <a:rPr lang="it-IT" sz="1200" b="1" dirty="0" smtClean="0"/>
              <a:t> True</a:t>
            </a:r>
            <a:endParaRPr lang="it-IT" sz="1200" b="1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3215920" y="3482975"/>
            <a:ext cx="3116622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1200" dirty="0" smtClean="0"/>
              <a:t>LOG1 =</a:t>
            </a:r>
          </a:p>
          <a:p>
            <a:r>
              <a:rPr lang="it-IT" sz="1200" dirty="0" smtClean="0"/>
              <a:t>PPP,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sig0</a:t>
            </a:r>
          </a:p>
          <a:p>
            <a:r>
              <a:rPr lang="it-IT" sz="1200" dirty="0" smtClean="0"/>
              <a:t>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1, sig1</a:t>
            </a:r>
          </a:p>
          <a:p>
            <a:r>
              <a:rPr lang="it-IT" sz="1200" dirty="0"/>
              <a:t>PP, v=12, n=1001, </a:t>
            </a:r>
            <a:r>
              <a:rPr lang="it-IT" sz="1200" dirty="0" err="1"/>
              <a:t>bTa</a:t>
            </a:r>
            <a:r>
              <a:rPr lang="it-IT" sz="1200" dirty="0"/>
              <a:t>, 2, </a:t>
            </a:r>
            <a:r>
              <a:rPr lang="it-IT" sz="1200" dirty="0" smtClean="0"/>
              <a:t>sig2</a:t>
            </a:r>
          </a:p>
          <a:p>
            <a:r>
              <a:rPr lang="it-IT" sz="1200" b="1" dirty="0" err="1" smtClean="0"/>
              <a:t>Prepared</a:t>
            </a:r>
            <a:r>
              <a:rPr lang="it-IT" sz="1200" b="1" dirty="0" smtClean="0"/>
              <a:t>(</a:t>
            </a:r>
            <a:r>
              <a:rPr lang="it-IT" sz="1200" b="1" dirty="0" err="1" smtClean="0"/>
              <a:t>bTA</a:t>
            </a:r>
            <a:r>
              <a:rPr lang="it-IT" sz="1200" b="1" dirty="0" smtClean="0"/>
              <a:t>, v=12, n=1001, 1) </a:t>
            </a:r>
            <a:r>
              <a:rPr lang="it-IT" sz="1200" b="1" dirty="0" err="1" smtClean="0"/>
              <a:t>becomes</a:t>
            </a:r>
            <a:r>
              <a:rPr lang="it-IT" sz="1200" b="1" dirty="0" smtClean="0"/>
              <a:t> True</a:t>
            </a:r>
            <a:endParaRPr lang="it-IT" sz="1200" b="1" dirty="0"/>
          </a:p>
        </p:txBody>
      </p:sp>
      <p:sp>
        <p:nvSpPr>
          <p:cNvPr id="34" name="CasellaDiTesto 33"/>
          <p:cNvSpPr txBox="1"/>
          <p:nvPr/>
        </p:nvSpPr>
        <p:spPr>
          <a:xfrm>
            <a:off x="3458516" y="2023471"/>
            <a:ext cx="3116622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1200" dirty="0" smtClean="0"/>
              <a:t>LOG0 =</a:t>
            </a:r>
          </a:p>
          <a:p>
            <a:r>
              <a:rPr lang="it-IT" sz="1200" dirty="0" smtClean="0"/>
              <a:t>PPP,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sig0</a:t>
            </a:r>
          </a:p>
          <a:p>
            <a:r>
              <a:rPr lang="it-IT" sz="1200" dirty="0"/>
              <a:t>PP, v=12, n=1001, </a:t>
            </a:r>
            <a:r>
              <a:rPr lang="it-IT" sz="1200" dirty="0" err="1"/>
              <a:t>bTa</a:t>
            </a:r>
            <a:r>
              <a:rPr lang="it-IT" sz="1200" dirty="0"/>
              <a:t>, 1, sig1</a:t>
            </a:r>
          </a:p>
          <a:p>
            <a:r>
              <a:rPr lang="it-IT" sz="1200" dirty="0"/>
              <a:t>PP, v=12, n=1001, </a:t>
            </a:r>
            <a:r>
              <a:rPr lang="it-IT" sz="1200" dirty="0" err="1"/>
              <a:t>bTa</a:t>
            </a:r>
            <a:r>
              <a:rPr lang="it-IT" sz="1200" dirty="0"/>
              <a:t>, 2, </a:t>
            </a:r>
            <a:r>
              <a:rPr lang="it-IT" sz="1200" dirty="0" smtClean="0"/>
              <a:t>sig2</a:t>
            </a:r>
          </a:p>
          <a:p>
            <a:r>
              <a:rPr lang="it-IT" sz="1200" b="1" dirty="0" err="1"/>
              <a:t>Prepared</a:t>
            </a:r>
            <a:r>
              <a:rPr lang="it-IT" sz="1200" b="1" dirty="0"/>
              <a:t>(</a:t>
            </a:r>
            <a:r>
              <a:rPr lang="it-IT" sz="1200" b="1" dirty="0" err="1"/>
              <a:t>bTA</a:t>
            </a:r>
            <a:r>
              <a:rPr lang="it-IT" sz="1200" b="1" dirty="0"/>
              <a:t>, v=12, n=1001, </a:t>
            </a:r>
            <a:r>
              <a:rPr lang="it-IT" sz="1200" b="1" dirty="0" smtClean="0"/>
              <a:t>0) </a:t>
            </a:r>
            <a:r>
              <a:rPr lang="it-IT" sz="1200" b="1" dirty="0" err="1" smtClean="0"/>
              <a:t>becomes</a:t>
            </a:r>
            <a:r>
              <a:rPr lang="it-IT" sz="1200" b="1" dirty="0" smtClean="0"/>
              <a:t> True</a:t>
            </a:r>
            <a:endParaRPr lang="it-IT" sz="1200" b="1" dirty="0"/>
          </a:p>
        </p:txBody>
      </p:sp>
      <p:cxnSp>
        <p:nvCxnSpPr>
          <p:cNvPr id="39" name="Connettore 2 38"/>
          <p:cNvCxnSpPr/>
          <p:nvPr/>
        </p:nvCxnSpPr>
        <p:spPr>
          <a:xfrm>
            <a:off x="6424451" y="3452380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>
            <a:off x="6498416" y="3452380"/>
            <a:ext cx="147987" cy="287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/>
          <p:nvPr/>
        </p:nvCxnSpPr>
        <p:spPr>
          <a:xfrm flipV="1">
            <a:off x="6572409" y="1990724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/>
          <p:cNvSpPr txBox="1"/>
          <p:nvPr/>
        </p:nvSpPr>
        <p:spPr>
          <a:xfrm>
            <a:off x="6269201" y="318831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CM</a:t>
            </a:r>
          </a:p>
        </p:txBody>
      </p:sp>
      <p:sp>
        <p:nvSpPr>
          <p:cNvPr id="43" name="CasellaDiTesto 42"/>
          <p:cNvSpPr txBox="1"/>
          <p:nvPr/>
        </p:nvSpPr>
        <p:spPr>
          <a:xfrm>
            <a:off x="6693022" y="2023471"/>
            <a:ext cx="2100575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1200" dirty="0" smtClean="0"/>
              <a:t>LOG0 =</a:t>
            </a:r>
          </a:p>
          <a:p>
            <a:r>
              <a:rPr lang="it-IT" sz="1200" dirty="0" smtClean="0"/>
              <a:t>PPP,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sig0</a:t>
            </a:r>
          </a:p>
          <a:p>
            <a:r>
              <a:rPr lang="it-IT" sz="1200" dirty="0"/>
              <a:t>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</a:t>
            </a:r>
            <a:r>
              <a:rPr lang="it-IT" sz="1200" dirty="0"/>
              <a:t>1, sig1</a:t>
            </a:r>
          </a:p>
          <a:p>
            <a:r>
              <a:rPr lang="it-IT" sz="1200" dirty="0"/>
              <a:t>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</a:t>
            </a:r>
            <a:r>
              <a:rPr lang="it-IT" sz="1200" dirty="0"/>
              <a:t>2, </a:t>
            </a:r>
            <a:r>
              <a:rPr lang="it-IT" sz="1200" dirty="0" smtClean="0"/>
              <a:t>sig2</a:t>
            </a:r>
          </a:p>
          <a:p>
            <a:r>
              <a:rPr lang="it-IT" sz="1200" dirty="0" smtClean="0"/>
              <a:t>CM,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1, sig1</a:t>
            </a:r>
          </a:p>
        </p:txBody>
      </p:sp>
      <p:cxnSp>
        <p:nvCxnSpPr>
          <p:cNvPr id="44" name="Connettore 2 43"/>
          <p:cNvCxnSpPr/>
          <p:nvPr/>
        </p:nvCxnSpPr>
        <p:spPr>
          <a:xfrm>
            <a:off x="8827992" y="1990725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/>
          <p:cNvCxnSpPr/>
          <p:nvPr/>
        </p:nvCxnSpPr>
        <p:spPr>
          <a:xfrm>
            <a:off x="8901957" y="1990725"/>
            <a:ext cx="147987" cy="287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/>
          <p:cNvCxnSpPr/>
          <p:nvPr/>
        </p:nvCxnSpPr>
        <p:spPr>
          <a:xfrm>
            <a:off x="8975922" y="1990725"/>
            <a:ext cx="221736" cy="431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/>
          <p:cNvSpPr txBox="1"/>
          <p:nvPr/>
        </p:nvSpPr>
        <p:spPr>
          <a:xfrm>
            <a:off x="8706088" y="1728355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CM</a:t>
            </a:r>
          </a:p>
        </p:txBody>
      </p:sp>
      <p:sp>
        <p:nvSpPr>
          <p:cNvPr id="48" name="CasellaDiTesto 47"/>
          <p:cNvSpPr txBox="1"/>
          <p:nvPr/>
        </p:nvSpPr>
        <p:spPr>
          <a:xfrm>
            <a:off x="6572381" y="3482974"/>
            <a:ext cx="2100575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1200" dirty="0" smtClean="0"/>
              <a:t>LOG1 =</a:t>
            </a:r>
          </a:p>
          <a:p>
            <a:r>
              <a:rPr lang="it-IT" sz="1200" dirty="0" smtClean="0"/>
              <a:t>PPP,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sig0</a:t>
            </a:r>
          </a:p>
          <a:p>
            <a:r>
              <a:rPr lang="it-IT" sz="1200" dirty="0"/>
              <a:t>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</a:t>
            </a:r>
            <a:r>
              <a:rPr lang="it-IT" sz="1200" dirty="0"/>
              <a:t>1, sig1</a:t>
            </a:r>
          </a:p>
          <a:p>
            <a:r>
              <a:rPr lang="it-IT" sz="1200" dirty="0"/>
              <a:t>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</a:t>
            </a:r>
            <a:r>
              <a:rPr lang="it-IT" sz="1200" dirty="0"/>
              <a:t>2, </a:t>
            </a:r>
            <a:r>
              <a:rPr lang="it-IT" sz="1200" dirty="0" smtClean="0"/>
              <a:t>sig2</a:t>
            </a:r>
          </a:p>
          <a:p>
            <a:r>
              <a:rPr lang="it-IT" sz="1200" dirty="0" smtClean="0"/>
              <a:t>CM,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1, sig1</a:t>
            </a:r>
          </a:p>
        </p:txBody>
      </p:sp>
      <p:sp>
        <p:nvSpPr>
          <p:cNvPr id="49" name="CasellaDiTesto 48"/>
          <p:cNvSpPr txBox="1"/>
          <p:nvPr/>
        </p:nvSpPr>
        <p:spPr>
          <a:xfrm>
            <a:off x="9133760" y="3482974"/>
            <a:ext cx="2100575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1200" dirty="0" smtClean="0"/>
              <a:t>LOG1 =</a:t>
            </a:r>
          </a:p>
          <a:p>
            <a:r>
              <a:rPr lang="it-IT" sz="1200" dirty="0" smtClean="0"/>
              <a:t>PPP,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sig0</a:t>
            </a:r>
          </a:p>
          <a:p>
            <a:r>
              <a:rPr lang="it-IT" sz="1200" dirty="0"/>
              <a:t>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</a:t>
            </a:r>
            <a:r>
              <a:rPr lang="it-IT" sz="1200" dirty="0"/>
              <a:t>1, sig1</a:t>
            </a:r>
          </a:p>
          <a:p>
            <a:r>
              <a:rPr lang="it-IT" sz="1200" dirty="0"/>
              <a:t>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</a:t>
            </a:r>
            <a:r>
              <a:rPr lang="it-IT" sz="1200" dirty="0"/>
              <a:t>2, </a:t>
            </a:r>
            <a:r>
              <a:rPr lang="it-IT" sz="1200" dirty="0" smtClean="0"/>
              <a:t>sig2</a:t>
            </a:r>
          </a:p>
          <a:p>
            <a:r>
              <a:rPr lang="it-IT" sz="1200" dirty="0" smtClean="0"/>
              <a:t>CM,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1, sig1</a:t>
            </a:r>
          </a:p>
          <a:p>
            <a:r>
              <a:rPr lang="it-IT" sz="1200" dirty="0"/>
              <a:t>CM, v=12, n=1001, </a:t>
            </a:r>
            <a:r>
              <a:rPr lang="it-IT" sz="1200" dirty="0" err="1"/>
              <a:t>bTA</a:t>
            </a:r>
            <a:r>
              <a:rPr lang="it-IT" sz="1200" dirty="0"/>
              <a:t>, </a:t>
            </a:r>
            <a:r>
              <a:rPr lang="it-IT" sz="1200" dirty="0" smtClean="0"/>
              <a:t>0, sig0</a:t>
            </a:r>
            <a:endParaRPr lang="it-IT" sz="1200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6657001" y="4901088"/>
            <a:ext cx="2100575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1200" dirty="0" smtClean="0"/>
              <a:t>LOG2 =</a:t>
            </a:r>
          </a:p>
          <a:p>
            <a:r>
              <a:rPr lang="it-IT" sz="1200" dirty="0" smtClean="0"/>
              <a:t>PPP,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sig0</a:t>
            </a:r>
          </a:p>
          <a:p>
            <a:r>
              <a:rPr lang="it-IT" sz="1200" dirty="0"/>
              <a:t>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</a:t>
            </a:r>
            <a:r>
              <a:rPr lang="it-IT" sz="1200" dirty="0"/>
              <a:t>1, sig1</a:t>
            </a:r>
          </a:p>
          <a:p>
            <a:r>
              <a:rPr lang="it-IT" sz="1200" dirty="0"/>
              <a:t>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</a:t>
            </a:r>
            <a:r>
              <a:rPr lang="it-IT" sz="1200" dirty="0"/>
              <a:t>2, </a:t>
            </a:r>
            <a:r>
              <a:rPr lang="it-IT" sz="1200" dirty="0" smtClean="0"/>
              <a:t>sig2</a:t>
            </a:r>
          </a:p>
          <a:p>
            <a:r>
              <a:rPr lang="it-IT" sz="1200" dirty="0" smtClean="0"/>
              <a:t>CM,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1, sig1</a:t>
            </a:r>
          </a:p>
        </p:txBody>
      </p:sp>
      <p:sp>
        <p:nvSpPr>
          <p:cNvPr id="51" name="CasellaDiTesto 50"/>
          <p:cNvSpPr txBox="1"/>
          <p:nvPr/>
        </p:nvSpPr>
        <p:spPr>
          <a:xfrm>
            <a:off x="9271623" y="4907540"/>
            <a:ext cx="2100575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1200" dirty="0" smtClean="0"/>
              <a:t>LOG2 =</a:t>
            </a:r>
          </a:p>
          <a:p>
            <a:r>
              <a:rPr lang="it-IT" sz="1200" dirty="0" smtClean="0"/>
              <a:t>PPP,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sig0</a:t>
            </a:r>
          </a:p>
          <a:p>
            <a:r>
              <a:rPr lang="it-IT" sz="1200" dirty="0"/>
              <a:t>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</a:t>
            </a:r>
            <a:r>
              <a:rPr lang="it-IT" sz="1200" dirty="0"/>
              <a:t>1, sig1</a:t>
            </a:r>
          </a:p>
          <a:p>
            <a:r>
              <a:rPr lang="it-IT" sz="1200" dirty="0"/>
              <a:t>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</a:t>
            </a:r>
            <a:r>
              <a:rPr lang="it-IT" sz="1200" dirty="0"/>
              <a:t>2, </a:t>
            </a:r>
            <a:r>
              <a:rPr lang="it-IT" sz="1200" dirty="0" smtClean="0"/>
              <a:t>sig2</a:t>
            </a:r>
          </a:p>
          <a:p>
            <a:r>
              <a:rPr lang="it-IT" sz="1200" dirty="0" smtClean="0"/>
              <a:t>CM,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1, sig1</a:t>
            </a:r>
          </a:p>
          <a:p>
            <a:r>
              <a:rPr lang="it-IT" sz="1200" dirty="0"/>
              <a:t>CM, v=12, n=1001, </a:t>
            </a:r>
            <a:r>
              <a:rPr lang="it-IT" sz="1200" dirty="0" err="1"/>
              <a:t>bTA</a:t>
            </a:r>
            <a:r>
              <a:rPr lang="it-IT" sz="1200" dirty="0"/>
              <a:t>, </a:t>
            </a:r>
            <a:r>
              <a:rPr lang="it-IT" sz="1200" dirty="0" smtClean="0"/>
              <a:t>0, sig0</a:t>
            </a:r>
            <a:endParaRPr lang="it-IT" sz="1200" dirty="0"/>
          </a:p>
        </p:txBody>
      </p:sp>
      <p:sp>
        <p:nvSpPr>
          <p:cNvPr id="53" name="CasellaDiTesto 52"/>
          <p:cNvSpPr txBox="1"/>
          <p:nvPr/>
        </p:nvSpPr>
        <p:spPr>
          <a:xfrm>
            <a:off x="9080162" y="2016734"/>
            <a:ext cx="2100575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1200" dirty="0" smtClean="0"/>
              <a:t>LOG0 =</a:t>
            </a:r>
          </a:p>
          <a:p>
            <a:r>
              <a:rPr lang="it-IT" sz="1200" dirty="0" smtClean="0"/>
              <a:t>PPP,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sig0</a:t>
            </a:r>
          </a:p>
          <a:p>
            <a:r>
              <a:rPr lang="it-IT" sz="1200" dirty="0"/>
              <a:t>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</a:t>
            </a:r>
            <a:r>
              <a:rPr lang="it-IT" sz="1200" dirty="0"/>
              <a:t>1, sig1</a:t>
            </a:r>
          </a:p>
          <a:p>
            <a:r>
              <a:rPr lang="it-IT" sz="1200" dirty="0"/>
              <a:t>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</a:t>
            </a:r>
            <a:r>
              <a:rPr lang="it-IT" sz="1200" dirty="0"/>
              <a:t>2, </a:t>
            </a:r>
            <a:r>
              <a:rPr lang="it-IT" sz="1200" dirty="0" smtClean="0"/>
              <a:t>sig2</a:t>
            </a:r>
          </a:p>
          <a:p>
            <a:r>
              <a:rPr lang="it-IT" sz="1200" dirty="0" smtClean="0"/>
              <a:t>CM,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1, sig1</a:t>
            </a:r>
          </a:p>
          <a:p>
            <a:r>
              <a:rPr lang="it-IT" sz="1200" dirty="0"/>
              <a:t>CM, v=12, n=1001, </a:t>
            </a:r>
            <a:r>
              <a:rPr lang="it-IT" sz="1200" dirty="0" err="1"/>
              <a:t>bTA</a:t>
            </a:r>
            <a:r>
              <a:rPr lang="it-IT" sz="1200" dirty="0"/>
              <a:t>, </a:t>
            </a:r>
            <a:r>
              <a:rPr lang="it-IT" sz="1200" dirty="0" smtClean="0"/>
              <a:t>0, sig0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3798609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/>
          <p:cNvSpPr txBox="1"/>
          <p:nvPr/>
        </p:nvSpPr>
        <p:spPr>
          <a:xfrm>
            <a:off x="0" y="0"/>
            <a:ext cx="9938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f=1, N=4, </a:t>
            </a:r>
            <a:r>
              <a:rPr lang="it-IT" sz="1200" dirty="0" err="1"/>
              <a:t>w</a:t>
            </a:r>
            <a:r>
              <a:rPr lang="it-IT" sz="1200" dirty="0" err="1" smtClean="0"/>
              <a:t>e</a:t>
            </a:r>
            <a:r>
              <a:rPr lang="it-IT" sz="1200" dirty="0" smtClean="0"/>
              <a:t> are in </a:t>
            </a:r>
            <a:r>
              <a:rPr lang="it-IT" sz="1200" dirty="0" err="1" smtClean="0"/>
              <a:t>view</a:t>
            </a:r>
            <a:r>
              <a:rPr lang="it-IT" sz="1200" dirty="0" smtClean="0"/>
              <a:t> 12, </a:t>
            </a:r>
            <a:r>
              <a:rPr lang="it-IT" sz="1200" dirty="0" err="1" smtClean="0"/>
              <a:t>primary</a:t>
            </a:r>
            <a:r>
              <a:rPr lang="it-IT" sz="1200" dirty="0" smtClean="0"/>
              <a:t> </a:t>
            </a:r>
            <a:r>
              <a:rPr lang="it-IT" sz="1200" dirty="0" err="1" smtClean="0"/>
              <a:t>is</a:t>
            </a:r>
            <a:r>
              <a:rPr lang="it-IT" sz="1200" dirty="0" smtClean="0"/>
              <a:t> 12 % 4 = 0, </a:t>
            </a:r>
            <a:r>
              <a:rPr lang="it-IT" sz="1200" dirty="0" err="1" smtClean="0"/>
              <a:t>block</a:t>
            </a:r>
            <a:r>
              <a:rPr lang="it-IT" sz="1200" dirty="0" smtClean="0"/>
              <a:t> </a:t>
            </a:r>
            <a:r>
              <a:rPr lang="it-IT" sz="1200" dirty="0" err="1" smtClean="0"/>
              <a:t>height</a:t>
            </a:r>
            <a:r>
              <a:rPr lang="it-IT" sz="1200" dirty="0" smtClean="0"/>
              <a:t> </a:t>
            </a:r>
            <a:r>
              <a:rPr lang="it-IT" sz="1200" dirty="0" err="1" smtClean="0"/>
              <a:t>is</a:t>
            </a:r>
            <a:r>
              <a:rPr lang="it-IT" sz="1200" dirty="0" smtClean="0"/>
              <a:t> 1000, </a:t>
            </a:r>
            <a:r>
              <a:rPr lang="it-IT" sz="1200" dirty="0" err="1" smtClean="0"/>
              <a:t>all</a:t>
            </a:r>
            <a:r>
              <a:rPr lang="it-IT" sz="1200" dirty="0" smtClean="0"/>
              <a:t> </a:t>
            </a:r>
            <a:r>
              <a:rPr lang="it-IT" sz="1200" dirty="0" err="1" smtClean="0"/>
              <a:t>nodes</a:t>
            </a:r>
            <a:r>
              <a:rPr lang="it-IT" sz="1200" dirty="0" smtClean="0"/>
              <a:t> are </a:t>
            </a:r>
            <a:r>
              <a:rPr lang="it-IT" sz="1200" dirty="0" err="1" smtClean="0"/>
              <a:t>sync</a:t>
            </a:r>
            <a:r>
              <a:rPr lang="it-IT" sz="1200" dirty="0" smtClean="0"/>
              <a:t> up to </a:t>
            </a:r>
            <a:r>
              <a:rPr lang="it-IT" sz="1200" dirty="0" err="1" smtClean="0"/>
              <a:t>block</a:t>
            </a:r>
            <a:r>
              <a:rPr lang="it-IT" sz="1200" dirty="0" smtClean="0"/>
              <a:t> 1000, </a:t>
            </a:r>
            <a:r>
              <a:rPr lang="it-IT" sz="1200" dirty="0" err="1" smtClean="0"/>
              <a:t>nodes</a:t>
            </a:r>
            <a:r>
              <a:rPr lang="it-IT" sz="1200" dirty="0" smtClean="0"/>
              <a:t> are </a:t>
            </a:r>
            <a:r>
              <a:rPr lang="it-IT" sz="1200" dirty="0" err="1" smtClean="0"/>
              <a:t>waiting</a:t>
            </a:r>
            <a:r>
              <a:rPr lang="it-IT" sz="1200" dirty="0" smtClean="0"/>
              <a:t> for </a:t>
            </a:r>
            <a:r>
              <a:rPr lang="it-IT" sz="1200" dirty="0" err="1" smtClean="0"/>
              <a:t>block</a:t>
            </a:r>
            <a:r>
              <a:rPr lang="it-IT" sz="1200" dirty="0" smtClean="0"/>
              <a:t> 1001, </a:t>
            </a:r>
            <a:r>
              <a:rPr lang="it-IT" sz="1200" dirty="0" err="1" smtClean="0"/>
              <a:t>logs</a:t>
            </a:r>
            <a:r>
              <a:rPr lang="it-IT" sz="1200" dirty="0" smtClean="0"/>
              <a:t> are </a:t>
            </a:r>
            <a:r>
              <a:rPr lang="it-IT" sz="1200" dirty="0" err="1" smtClean="0"/>
              <a:t>empty</a:t>
            </a:r>
            <a:endParaRPr lang="it-IT" sz="1200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399335" y="3482974"/>
            <a:ext cx="2100575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1200" dirty="0" smtClean="0"/>
              <a:t>LOG1 =</a:t>
            </a:r>
          </a:p>
          <a:p>
            <a:r>
              <a:rPr lang="it-IT" sz="1200" dirty="0" smtClean="0"/>
              <a:t>PPP,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sig0</a:t>
            </a:r>
          </a:p>
          <a:p>
            <a:r>
              <a:rPr lang="it-IT" sz="1200" dirty="0"/>
              <a:t>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</a:t>
            </a:r>
            <a:r>
              <a:rPr lang="it-IT" sz="1200" dirty="0"/>
              <a:t>1, sig1</a:t>
            </a:r>
          </a:p>
          <a:p>
            <a:r>
              <a:rPr lang="it-IT" sz="1200" dirty="0"/>
              <a:t>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</a:t>
            </a:r>
            <a:r>
              <a:rPr lang="it-IT" sz="1200" dirty="0"/>
              <a:t>2, </a:t>
            </a:r>
            <a:r>
              <a:rPr lang="it-IT" sz="1200" dirty="0" smtClean="0"/>
              <a:t>sig2</a:t>
            </a:r>
          </a:p>
          <a:p>
            <a:r>
              <a:rPr lang="it-IT" sz="1200" dirty="0" smtClean="0"/>
              <a:t>CM,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1, sig1</a:t>
            </a:r>
          </a:p>
          <a:p>
            <a:r>
              <a:rPr lang="it-IT" sz="1200" dirty="0"/>
              <a:t>CM, v=12, n=1001, </a:t>
            </a:r>
            <a:r>
              <a:rPr lang="it-IT" sz="1200" dirty="0" err="1"/>
              <a:t>bTA</a:t>
            </a:r>
            <a:r>
              <a:rPr lang="it-IT" sz="1200" dirty="0"/>
              <a:t>, </a:t>
            </a:r>
            <a:r>
              <a:rPr lang="it-IT" sz="1200" dirty="0" smtClean="0"/>
              <a:t>0, sig0</a:t>
            </a:r>
            <a:endParaRPr lang="it-IT" sz="1200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537198" y="4907540"/>
            <a:ext cx="2100575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1200" dirty="0" smtClean="0"/>
              <a:t>LOG2 =</a:t>
            </a:r>
          </a:p>
          <a:p>
            <a:r>
              <a:rPr lang="it-IT" sz="1200" dirty="0" smtClean="0"/>
              <a:t>PPP,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sig0</a:t>
            </a:r>
          </a:p>
          <a:p>
            <a:r>
              <a:rPr lang="it-IT" sz="1200" dirty="0"/>
              <a:t>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</a:t>
            </a:r>
            <a:r>
              <a:rPr lang="it-IT" sz="1200" dirty="0"/>
              <a:t>1, sig1</a:t>
            </a:r>
          </a:p>
          <a:p>
            <a:r>
              <a:rPr lang="it-IT" sz="1200" dirty="0"/>
              <a:t>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</a:t>
            </a:r>
            <a:r>
              <a:rPr lang="it-IT" sz="1200" dirty="0"/>
              <a:t>2, </a:t>
            </a:r>
            <a:r>
              <a:rPr lang="it-IT" sz="1200" dirty="0" smtClean="0"/>
              <a:t>sig2</a:t>
            </a:r>
          </a:p>
          <a:p>
            <a:r>
              <a:rPr lang="it-IT" sz="1200" dirty="0" smtClean="0"/>
              <a:t>CM,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1, sig1</a:t>
            </a:r>
          </a:p>
          <a:p>
            <a:r>
              <a:rPr lang="it-IT" sz="1200" dirty="0"/>
              <a:t>CM, v=12, n=1001, </a:t>
            </a:r>
            <a:r>
              <a:rPr lang="it-IT" sz="1200" dirty="0" err="1"/>
              <a:t>bTA</a:t>
            </a:r>
            <a:r>
              <a:rPr lang="it-IT" sz="1200" dirty="0"/>
              <a:t>, </a:t>
            </a:r>
            <a:r>
              <a:rPr lang="it-IT" sz="1200" dirty="0" smtClean="0"/>
              <a:t>0, sig0</a:t>
            </a:r>
            <a:endParaRPr lang="it-IT" sz="1200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345737" y="2016734"/>
            <a:ext cx="2100575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1200" dirty="0" smtClean="0"/>
              <a:t>LOG0 =</a:t>
            </a:r>
          </a:p>
          <a:p>
            <a:r>
              <a:rPr lang="it-IT" sz="1200" dirty="0" smtClean="0"/>
              <a:t>PPP,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sig0</a:t>
            </a:r>
          </a:p>
          <a:p>
            <a:r>
              <a:rPr lang="it-IT" sz="1200" dirty="0"/>
              <a:t>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</a:t>
            </a:r>
            <a:r>
              <a:rPr lang="it-IT" sz="1200" dirty="0"/>
              <a:t>1, sig1</a:t>
            </a:r>
          </a:p>
          <a:p>
            <a:r>
              <a:rPr lang="it-IT" sz="1200" dirty="0"/>
              <a:t>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</a:t>
            </a:r>
            <a:r>
              <a:rPr lang="it-IT" sz="1200" dirty="0"/>
              <a:t>2, </a:t>
            </a:r>
            <a:r>
              <a:rPr lang="it-IT" sz="1200" dirty="0" smtClean="0"/>
              <a:t>sig2</a:t>
            </a:r>
          </a:p>
          <a:p>
            <a:r>
              <a:rPr lang="it-IT" sz="1200" dirty="0" smtClean="0"/>
              <a:t>CM,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1, sig1</a:t>
            </a:r>
          </a:p>
          <a:p>
            <a:r>
              <a:rPr lang="it-IT" sz="1200" dirty="0"/>
              <a:t>CM, v=12, n=1001, </a:t>
            </a:r>
            <a:r>
              <a:rPr lang="it-IT" sz="1200" dirty="0" err="1"/>
              <a:t>bTA</a:t>
            </a:r>
            <a:r>
              <a:rPr lang="it-IT" sz="1200" dirty="0"/>
              <a:t>, </a:t>
            </a:r>
            <a:r>
              <a:rPr lang="it-IT" sz="1200" dirty="0" smtClean="0"/>
              <a:t>0, sig0</a:t>
            </a:r>
            <a:endParaRPr lang="it-IT" sz="1200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2850193" y="4891687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/>
          <p:cNvCxnSpPr/>
          <p:nvPr/>
        </p:nvCxnSpPr>
        <p:spPr>
          <a:xfrm flipV="1">
            <a:off x="2998151" y="3430031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/>
          <p:nvPr/>
        </p:nvCxnSpPr>
        <p:spPr>
          <a:xfrm flipV="1">
            <a:off x="3073076" y="1990724"/>
            <a:ext cx="147930" cy="2878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2690625" y="462902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CM</a:t>
            </a:r>
          </a:p>
        </p:txBody>
      </p:sp>
      <p:sp>
        <p:nvSpPr>
          <p:cNvPr id="57" name="CasellaDiTesto 56"/>
          <p:cNvSpPr txBox="1"/>
          <p:nvPr/>
        </p:nvSpPr>
        <p:spPr>
          <a:xfrm>
            <a:off x="3287681" y="3468860"/>
            <a:ext cx="3892412" cy="132343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1000" dirty="0" smtClean="0"/>
              <a:t>LOG1 =</a:t>
            </a:r>
          </a:p>
          <a:p>
            <a:r>
              <a:rPr lang="it-IT" sz="1000" dirty="0" smtClean="0"/>
              <a:t>PPP, v=12, n=1001, </a:t>
            </a:r>
            <a:r>
              <a:rPr lang="it-IT" sz="1000" dirty="0" err="1" smtClean="0"/>
              <a:t>bTA</a:t>
            </a:r>
            <a:r>
              <a:rPr lang="it-IT" sz="1000" dirty="0" smtClean="0"/>
              <a:t>, sig0</a:t>
            </a:r>
          </a:p>
          <a:p>
            <a:r>
              <a:rPr lang="it-IT" sz="1000" dirty="0"/>
              <a:t>PP, v=12, n=1001, </a:t>
            </a:r>
            <a:r>
              <a:rPr lang="it-IT" sz="1000" dirty="0" err="1" smtClean="0"/>
              <a:t>bTA</a:t>
            </a:r>
            <a:r>
              <a:rPr lang="it-IT" sz="1000" dirty="0" smtClean="0"/>
              <a:t>, </a:t>
            </a:r>
            <a:r>
              <a:rPr lang="it-IT" sz="1000" dirty="0"/>
              <a:t>1, sig1</a:t>
            </a:r>
          </a:p>
          <a:p>
            <a:r>
              <a:rPr lang="it-IT" sz="1000" dirty="0"/>
              <a:t>PP, v=12, n=1001, </a:t>
            </a:r>
            <a:r>
              <a:rPr lang="it-IT" sz="1000" dirty="0" err="1" smtClean="0"/>
              <a:t>bTA</a:t>
            </a:r>
            <a:r>
              <a:rPr lang="it-IT" sz="1000" dirty="0" smtClean="0"/>
              <a:t>, </a:t>
            </a:r>
            <a:r>
              <a:rPr lang="it-IT" sz="1000" dirty="0"/>
              <a:t>2, </a:t>
            </a:r>
            <a:r>
              <a:rPr lang="it-IT" sz="1000" dirty="0" smtClean="0"/>
              <a:t>sig2</a:t>
            </a:r>
          </a:p>
          <a:p>
            <a:r>
              <a:rPr lang="it-IT" sz="1000" dirty="0" smtClean="0"/>
              <a:t>CM, v=12, n=1001, </a:t>
            </a:r>
            <a:r>
              <a:rPr lang="it-IT" sz="1000" dirty="0" err="1" smtClean="0"/>
              <a:t>bTA</a:t>
            </a:r>
            <a:r>
              <a:rPr lang="it-IT" sz="1000" dirty="0" smtClean="0"/>
              <a:t>, 1, sig1</a:t>
            </a:r>
          </a:p>
          <a:p>
            <a:r>
              <a:rPr lang="it-IT" sz="1000" dirty="0"/>
              <a:t>CM, v=12, n=1001, </a:t>
            </a:r>
            <a:r>
              <a:rPr lang="it-IT" sz="1000" dirty="0" err="1"/>
              <a:t>bTA</a:t>
            </a:r>
            <a:r>
              <a:rPr lang="it-IT" sz="1000" dirty="0"/>
              <a:t>, </a:t>
            </a:r>
            <a:r>
              <a:rPr lang="it-IT" sz="1000" dirty="0" smtClean="0"/>
              <a:t>0, sig0</a:t>
            </a:r>
          </a:p>
          <a:p>
            <a:r>
              <a:rPr lang="it-IT" sz="1000" dirty="0"/>
              <a:t>CM, v=12, n=1001, </a:t>
            </a:r>
            <a:r>
              <a:rPr lang="it-IT" sz="1000" dirty="0" err="1"/>
              <a:t>bTA</a:t>
            </a:r>
            <a:r>
              <a:rPr lang="it-IT" sz="1000" dirty="0"/>
              <a:t>, </a:t>
            </a:r>
            <a:r>
              <a:rPr lang="it-IT" sz="1000" dirty="0" smtClean="0"/>
              <a:t>2, sig2</a:t>
            </a:r>
          </a:p>
          <a:p>
            <a:r>
              <a:rPr lang="it-IT" sz="1000" b="1" dirty="0" err="1"/>
              <a:t>committed-local</a:t>
            </a:r>
            <a:r>
              <a:rPr lang="it-IT" sz="1000" b="1" dirty="0"/>
              <a:t>(</a:t>
            </a:r>
            <a:r>
              <a:rPr lang="it-IT" sz="1000" b="1" dirty="0" err="1"/>
              <a:t>bTA</a:t>
            </a:r>
            <a:r>
              <a:rPr lang="it-IT" sz="1000" b="1" dirty="0"/>
              <a:t>, v=12, n=1001, </a:t>
            </a:r>
            <a:r>
              <a:rPr lang="it-IT" sz="1000" b="1" dirty="0" smtClean="0"/>
              <a:t>1) </a:t>
            </a:r>
            <a:r>
              <a:rPr lang="it-IT" sz="1000" b="1" dirty="0" err="1"/>
              <a:t>becomes</a:t>
            </a:r>
            <a:r>
              <a:rPr lang="it-IT" sz="1000" b="1" dirty="0"/>
              <a:t> </a:t>
            </a:r>
            <a:r>
              <a:rPr lang="it-IT" sz="1000" b="1" dirty="0" err="1" smtClean="0"/>
              <a:t>true</a:t>
            </a:r>
            <a:r>
              <a:rPr lang="it-IT" sz="1000" b="1" dirty="0" smtClean="0"/>
              <a:t> -&gt; </a:t>
            </a:r>
            <a:r>
              <a:rPr lang="it-IT" sz="1000" b="1" dirty="0" err="1" smtClean="0"/>
              <a:t>submit</a:t>
            </a:r>
            <a:r>
              <a:rPr lang="it-IT" sz="1000" b="1" dirty="0" smtClean="0"/>
              <a:t> </a:t>
            </a:r>
            <a:r>
              <a:rPr lang="it-IT" sz="1000" b="1" dirty="0" err="1" smtClean="0"/>
              <a:t>block</a:t>
            </a:r>
            <a:r>
              <a:rPr lang="it-IT" sz="1000" b="1" dirty="0" smtClean="0"/>
              <a:t>!</a:t>
            </a:r>
            <a:endParaRPr lang="it-IT" sz="1000" b="1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2998151" y="4909317"/>
            <a:ext cx="3892412" cy="132343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1000" dirty="0" smtClean="0"/>
              <a:t>LOG2 =</a:t>
            </a:r>
          </a:p>
          <a:p>
            <a:r>
              <a:rPr lang="it-IT" sz="1000" dirty="0" smtClean="0"/>
              <a:t>PPP, v=12, n=1001, </a:t>
            </a:r>
            <a:r>
              <a:rPr lang="it-IT" sz="1000" dirty="0" err="1" smtClean="0"/>
              <a:t>bTA</a:t>
            </a:r>
            <a:r>
              <a:rPr lang="it-IT" sz="1000" dirty="0" smtClean="0"/>
              <a:t>, sig0</a:t>
            </a:r>
          </a:p>
          <a:p>
            <a:r>
              <a:rPr lang="it-IT" sz="1000" dirty="0"/>
              <a:t>PP, v=12, n=1001, </a:t>
            </a:r>
            <a:r>
              <a:rPr lang="it-IT" sz="1000" dirty="0" err="1" smtClean="0"/>
              <a:t>bTA</a:t>
            </a:r>
            <a:r>
              <a:rPr lang="it-IT" sz="1000" dirty="0" smtClean="0"/>
              <a:t>, </a:t>
            </a:r>
            <a:r>
              <a:rPr lang="it-IT" sz="1000" dirty="0"/>
              <a:t>1, sig1</a:t>
            </a:r>
          </a:p>
          <a:p>
            <a:r>
              <a:rPr lang="it-IT" sz="1000" dirty="0"/>
              <a:t>PP, v=12, n=1001, </a:t>
            </a:r>
            <a:r>
              <a:rPr lang="it-IT" sz="1000" dirty="0" err="1" smtClean="0"/>
              <a:t>bTA</a:t>
            </a:r>
            <a:r>
              <a:rPr lang="it-IT" sz="1000" dirty="0" smtClean="0"/>
              <a:t>, </a:t>
            </a:r>
            <a:r>
              <a:rPr lang="it-IT" sz="1000" dirty="0"/>
              <a:t>2, </a:t>
            </a:r>
            <a:r>
              <a:rPr lang="it-IT" sz="1000" dirty="0" smtClean="0"/>
              <a:t>sig2</a:t>
            </a:r>
          </a:p>
          <a:p>
            <a:r>
              <a:rPr lang="it-IT" sz="1000" dirty="0" smtClean="0"/>
              <a:t>CM, v=12, n=1001, </a:t>
            </a:r>
            <a:r>
              <a:rPr lang="it-IT" sz="1000" dirty="0" err="1" smtClean="0"/>
              <a:t>bTA</a:t>
            </a:r>
            <a:r>
              <a:rPr lang="it-IT" sz="1000" dirty="0" smtClean="0"/>
              <a:t>, 1, sig1</a:t>
            </a:r>
          </a:p>
          <a:p>
            <a:r>
              <a:rPr lang="it-IT" sz="1000" dirty="0"/>
              <a:t>CM, v=12, n=1001, </a:t>
            </a:r>
            <a:r>
              <a:rPr lang="it-IT" sz="1000" dirty="0" err="1"/>
              <a:t>bTA</a:t>
            </a:r>
            <a:r>
              <a:rPr lang="it-IT" sz="1000" dirty="0"/>
              <a:t>, </a:t>
            </a:r>
            <a:r>
              <a:rPr lang="it-IT" sz="1000" dirty="0" smtClean="0"/>
              <a:t>0, sig0</a:t>
            </a:r>
          </a:p>
          <a:p>
            <a:r>
              <a:rPr lang="it-IT" sz="1000" dirty="0"/>
              <a:t>CM, v=12, n=1001, </a:t>
            </a:r>
            <a:r>
              <a:rPr lang="it-IT" sz="1000" dirty="0" err="1"/>
              <a:t>bTA</a:t>
            </a:r>
            <a:r>
              <a:rPr lang="it-IT" sz="1000" dirty="0"/>
              <a:t>, </a:t>
            </a:r>
            <a:r>
              <a:rPr lang="it-IT" sz="1000" dirty="0" smtClean="0"/>
              <a:t>2, sig2</a:t>
            </a:r>
          </a:p>
          <a:p>
            <a:r>
              <a:rPr lang="it-IT" sz="1000" b="1" dirty="0" err="1" smtClean="0"/>
              <a:t>committed-local</a:t>
            </a:r>
            <a:r>
              <a:rPr lang="it-IT" sz="1000" b="1" dirty="0" smtClean="0"/>
              <a:t>(</a:t>
            </a:r>
            <a:r>
              <a:rPr lang="it-IT" sz="1000" b="1" dirty="0" err="1" smtClean="0"/>
              <a:t>bTA</a:t>
            </a:r>
            <a:r>
              <a:rPr lang="it-IT" sz="1000" b="1" dirty="0" smtClean="0"/>
              <a:t>, v=12, n=1001, 2) </a:t>
            </a:r>
            <a:r>
              <a:rPr lang="it-IT" sz="1000" b="1" dirty="0" err="1" smtClean="0"/>
              <a:t>becomes</a:t>
            </a:r>
            <a:r>
              <a:rPr lang="it-IT" sz="1000" b="1" dirty="0" smtClean="0"/>
              <a:t> </a:t>
            </a:r>
            <a:r>
              <a:rPr lang="it-IT" sz="1000" b="1" dirty="0" err="1" smtClean="0"/>
              <a:t>true</a:t>
            </a:r>
            <a:r>
              <a:rPr lang="it-IT" sz="1000" b="1" dirty="0" smtClean="0"/>
              <a:t> -&gt; </a:t>
            </a:r>
            <a:r>
              <a:rPr lang="it-IT" sz="1000" b="1" dirty="0" err="1" smtClean="0"/>
              <a:t>submit</a:t>
            </a:r>
            <a:r>
              <a:rPr lang="it-IT" sz="1000" b="1" dirty="0" smtClean="0"/>
              <a:t> </a:t>
            </a:r>
            <a:r>
              <a:rPr lang="it-IT" sz="1000" b="1" dirty="0" err="1" smtClean="0"/>
              <a:t>block</a:t>
            </a:r>
            <a:r>
              <a:rPr lang="it-IT" sz="1000" b="1" dirty="0" smtClean="0"/>
              <a:t>!</a:t>
            </a:r>
            <a:endParaRPr lang="it-IT" sz="1000" b="1" dirty="0"/>
          </a:p>
        </p:txBody>
      </p:sp>
      <p:sp>
        <p:nvSpPr>
          <p:cNvPr id="59" name="CasellaDiTesto 58"/>
          <p:cNvSpPr txBox="1"/>
          <p:nvPr/>
        </p:nvSpPr>
        <p:spPr>
          <a:xfrm>
            <a:off x="3454567" y="2028403"/>
            <a:ext cx="3892412" cy="132343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1000" dirty="0" smtClean="0"/>
              <a:t>LOG0 =</a:t>
            </a:r>
          </a:p>
          <a:p>
            <a:r>
              <a:rPr lang="it-IT" sz="1000" dirty="0" smtClean="0"/>
              <a:t>PPP, v=12, n=1001, </a:t>
            </a:r>
            <a:r>
              <a:rPr lang="it-IT" sz="1000" dirty="0" err="1" smtClean="0"/>
              <a:t>bTA</a:t>
            </a:r>
            <a:r>
              <a:rPr lang="it-IT" sz="1000" dirty="0" smtClean="0"/>
              <a:t>, sig0</a:t>
            </a:r>
          </a:p>
          <a:p>
            <a:r>
              <a:rPr lang="it-IT" sz="1000" dirty="0"/>
              <a:t>PP, v=12, n=1001, </a:t>
            </a:r>
            <a:r>
              <a:rPr lang="it-IT" sz="1000" dirty="0" err="1" smtClean="0"/>
              <a:t>bTA</a:t>
            </a:r>
            <a:r>
              <a:rPr lang="it-IT" sz="1000" dirty="0" smtClean="0"/>
              <a:t>, </a:t>
            </a:r>
            <a:r>
              <a:rPr lang="it-IT" sz="1000" dirty="0"/>
              <a:t>1, sig1</a:t>
            </a:r>
          </a:p>
          <a:p>
            <a:r>
              <a:rPr lang="it-IT" sz="1000" dirty="0"/>
              <a:t>PP, v=12, n=1001, </a:t>
            </a:r>
            <a:r>
              <a:rPr lang="it-IT" sz="1000" dirty="0" err="1" smtClean="0"/>
              <a:t>bTA</a:t>
            </a:r>
            <a:r>
              <a:rPr lang="it-IT" sz="1000" dirty="0" smtClean="0"/>
              <a:t>, </a:t>
            </a:r>
            <a:r>
              <a:rPr lang="it-IT" sz="1000" dirty="0"/>
              <a:t>2, </a:t>
            </a:r>
            <a:r>
              <a:rPr lang="it-IT" sz="1000" dirty="0" smtClean="0"/>
              <a:t>sig2</a:t>
            </a:r>
          </a:p>
          <a:p>
            <a:r>
              <a:rPr lang="it-IT" sz="1000" dirty="0" smtClean="0"/>
              <a:t>CM, v=12, n=1001, </a:t>
            </a:r>
            <a:r>
              <a:rPr lang="it-IT" sz="1000" dirty="0" err="1" smtClean="0"/>
              <a:t>bTA</a:t>
            </a:r>
            <a:r>
              <a:rPr lang="it-IT" sz="1000" dirty="0" smtClean="0"/>
              <a:t>, 1, sig1</a:t>
            </a:r>
          </a:p>
          <a:p>
            <a:r>
              <a:rPr lang="it-IT" sz="1000" dirty="0"/>
              <a:t>CM, v=12, n=1001, </a:t>
            </a:r>
            <a:r>
              <a:rPr lang="it-IT" sz="1000" dirty="0" err="1"/>
              <a:t>bTA</a:t>
            </a:r>
            <a:r>
              <a:rPr lang="it-IT" sz="1000" dirty="0"/>
              <a:t>, </a:t>
            </a:r>
            <a:r>
              <a:rPr lang="it-IT" sz="1000" dirty="0" smtClean="0"/>
              <a:t>0, sig0</a:t>
            </a:r>
          </a:p>
          <a:p>
            <a:r>
              <a:rPr lang="it-IT" sz="1000" dirty="0"/>
              <a:t>CM, v=12, n=1001, </a:t>
            </a:r>
            <a:r>
              <a:rPr lang="it-IT" sz="1000" dirty="0" err="1"/>
              <a:t>bTA</a:t>
            </a:r>
            <a:r>
              <a:rPr lang="it-IT" sz="1000" dirty="0"/>
              <a:t>, </a:t>
            </a:r>
            <a:r>
              <a:rPr lang="it-IT" sz="1000" dirty="0" smtClean="0"/>
              <a:t>2, sig2</a:t>
            </a:r>
          </a:p>
          <a:p>
            <a:r>
              <a:rPr lang="it-IT" sz="1000" b="1" dirty="0" err="1"/>
              <a:t>committed-local</a:t>
            </a:r>
            <a:r>
              <a:rPr lang="it-IT" sz="1000" b="1" dirty="0"/>
              <a:t>(</a:t>
            </a:r>
            <a:r>
              <a:rPr lang="it-IT" sz="1000" b="1" dirty="0" err="1"/>
              <a:t>bTA</a:t>
            </a:r>
            <a:r>
              <a:rPr lang="it-IT" sz="1000" b="1" dirty="0"/>
              <a:t>, v=12, n=1001, 1) </a:t>
            </a:r>
            <a:r>
              <a:rPr lang="it-IT" sz="1000" b="1" dirty="0" err="1"/>
              <a:t>becomes</a:t>
            </a:r>
            <a:r>
              <a:rPr lang="it-IT" sz="1000" b="1" dirty="0"/>
              <a:t> </a:t>
            </a:r>
            <a:r>
              <a:rPr lang="it-IT" sz="1000" b="1" dirty="0" err="1" smtClean="0"/>
              <a:t>true</a:t>
            </a:r>
            <a:r>
              <a:rPr lang="it-IT" sz="1000" b="1" dirty="0" smtClean="0"/>
              <a:t> -&gt; </a:t>
            </a:r>
            <a:r>
              <a:rPr lang="it-IT" sz="1000" b="1" dirty="0" err="1" smtClean="0"/>
              <a:t>submit</a:t>
            </a:r>
            <a:r>
              <a:rPr lang="it-IT" sz="1000" b="1" dirty="0" smtClean="0"/>
              <a:t> </a:t>
            </a:r>
            <a:r>
              <a:rPr lang="it-IT" sz="1000" b="1" dirty="0" err="1" smtClean="0"/>
              <a:t>block</a:t>
            </a:r>
            <a:r>
              <a:rPr lang="it-IT" sz="1000" b="1" dirty="0" smtClean="0"/>
              <a:t>!</a:t>
            </a:r>
            <a:endParaRPr lang="it-IT" sz="1000" b="1" dirty="0"/>
          </a:p>
        </p:txBody>
      </p:sp>
      <p:cxnSp>
        <p:nvCxnSpPr>
          <p:cNvPr id="62" name="Connettore 2 61"/>
          <p:cNvCxnSpPr/>
          <p:nvPr/>
        </p:nvCxnSpPr>
        <p:spPr>
          <a:xfrm flipV="1">
            <a:off x="6695683" y="552450"/>
            <a:ext cx="221842" cy="431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/>
          <p:cNvCxnSpPr/>
          <p:nvPr/>
        </p:nvCxnSpPr>
        <p:spPr>
          <a:xfrm flipV="1">
            <a:off x="7077121" y="552450"/>
            <a:ext cx="147930" cy="2878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/>
          <p:cNvCxnSpPr/>
          <p:nvPr/>
        </p:nvCxnSpPr>
        <p:spPr>
          <a:xfrm flipV="1">
            <a:off x="7458612" y="551417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64"/>
          <p:cNvSpPr txBox="1"/>
          <p:nvPr/>
        </p:nvSpPr>
        <p:spPr>
          <a:xfrm>
            <a:off x="6433920" y="4898570"/>
            <a:ext cx="130035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1000" dirty="0" err="1"/>
              <a:t>Submitted</a:t>
            </a:r>
            <a:r>
              <a:rPr lang="it-IT" sz="1000" dirty="0"/>
              <a:t> </a:t>
            </a:r>
            <a:r>
              <a:rPr lang="it-IT" sz="1000" dirty="0" err="1"/>
              <a:t>at</a:t>
            </a:r>
            <a:r>
              <a:rPr lang="it-IT" sz="1000" dirty="0"/>
              <a:t> N=1001</a:t>
            </a:r>
            <a:endParaRPr lang="it-IT" sz="1000" b="1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6806604" y="3460295"/>
            <a:ext cx="130035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1000" dirty="0" err="1"/>
              <a:t>Submitted</a:t>
            </a:r>
            <a:r>
              <a:rPr lang="it-IT" sz="1000" dirty="0"/>
              <a:t> </a:t>
            </a:r>
            <a:r>
              <a:rPr lang="it-IT" sz="1000" dirty="0" err="1"/>
              <a:t>at</a:t>
            </a:r>
            <a:r>
              <a:rPr lang="it-IT" sz="1000" dirty="0"/>
              <a:t> N=1001</a:t>
            </a:r>
            <a:endParaRPr lang="it-IT" sz="1000" b="1" dirty="0"/>
          </a:p>
        </p:txBody>
      </p:sp>
      <p:sp>
        <p:nvSpPr>
          <p:cNvPr id="67" name="CasellaDiTesto 66"/>
          <p:cNvSpPr txBox="1"/>
          <p:nvPr/>
        </p:nvSpPr>
        <p:spPr>
          <a:xfrm>
            <a:off x="7179711" y="2057157"/>
            <a:ext cx="130035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1000" dirty="0" err="1" smtClean="0"/>
              <a:t>Submitted</a:t>
            </a:r>
            <a:r>
              <a:rPr lang="it-IT" sz="1000" dirty="0" smtClean="0"/>
              <a:t> </a:t>
            </a:r>
            <a:r>
              <a:rPr lang="it-IT" sz="1000" dirty="0" err="1" smtClean="0"/>
              <a:t>at</a:t>
            </a:r>
            <a:r>
              <a:rPr lang="it-IT" sz="1000" dirty="0" smtClean="0"/>
              <a:t> N=1001</a:t>
            </a:r>
            <a:endParaRPr lang="it-IT" sz="1000" b="1" dirty="0"/>
          </a:p>
        </p:txBody>
      </p:sp>
      <p:sp>
        <p:nvSpPr>
          <p:cNvPr id="6" name="Rettangolo 5"/>
          <p:cNvSpPr/>
          <p:nvPr/>
        </p:nvSpPr>
        <p:spPr>
          <a:xfrm>
            <a:off x="8205787" y="2010723"/>
            <a:ext cx="114300" cy="123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/>
          <p:cNvSpPr/>
          <p:nvPr/>
        </p:nvSpPr>
        <p:spPr>
          <a:xfrm>
            <a:off x="8924925" y="2010722"/>
            <a:ext cx="114300" cy="123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4 8"/>
          <p:cNvCxnSpPr>
            <a:stCxn id="6" idx="0"/>
            <a:endCxn id="70" idx="0"/>
          </p:cNvCxnSpPr>
          <p:nvPr/>
        </p:nvCxnSpPr>
        <p:spPr>
          <a:xfrm rot="5400000" flipH="1" flipV="1">
            <a:off x="8622506" y="1651154"/>
            <a:ext cx="1" cy="719138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70"/>
          <p:cNvSpPr txBox="1"/>
          <p:nvPr/>
        </p:nvSpPr>
        <p:spPr>
          <a:xfrm>
            <a:off x="8205787" y="1206834"/>
            <a:ext cx="2855269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1000" dirty="0" err="1" smtClean="0"/>
              <a:t>Block</a:t>
            </a:r>
            <a:r>
              <a:rPr lang="it-IT" sz="1000" dirty="0" smtClean="0"/>
              <a:t> 1001 </a:t>
            </a:r>
            <a:r>
              <a:rPr lang="it-IT" sz="1000" dirty="0" err="1" smtClean="0"/>
              <a:t>sync</a:t>
            </a:r>
            <a:r>
              <a:rPr lang="it-IT" sz="1000" dirty="0" smtClean="0"/>
              <a:t> from </a:t>
            </a:r>
            <a:r>
              <a:rPr lang="it-IT" sz="1000" dirty="0" err="1" smtClean="0"/>
              <a:t>blockchain</a:t>
            </a:r>
            <a:r>
              <a:rPr lang="it-IT" sz="1000" dirty="0"/>
              <a:t> </a:t>
            </a:r>
            <a:r>
              <a:rPr lang="it-IT" sz="1000" dirty="0" err="1" smtClean="0"/>
              <a:t>protocol</a:t>
            </a:r>
            <a:r>
              <a:rPr lang="it-IT" sz="1000" dirty="0" smtClean="0"/>
              <a:t> </a:t>
            </a:r>
            <a:r>
              <a:rPr lang="it-IT" sz="1000" dirty="0" err="1" smtClean="0"/>
              <a:t>triggers</a:t>
            </a:r>
            <a:endParaRPr lang="it-IT" sz="1000" dirty="0" smtClean="0"/>
          </a:p>
          <a:p>
            <a:r>
              <a:rPr lang="it-IT" sz="1000" dirty="0" smtClean="0"/>
              <a:t>CHECKPOINT, n=1001, </a:t>
            </a:r>
            <a:r>
              <a:rPr lang="it-IT" sz="1000" dirty="0" err="1" smtClean="0"/>
              <a:t>bTA</a:t>
            </a:r>
            <a:r>
              <a:rPr lang="it-IT" sz="1000" dirty="0" smtClean="0"/>
              <a:t>, (0,1,2), (sig0, sig1, sig2)</a:t>
            </a:r>
          </a:p>
          <a:p>
            <a:r>
              <a:rPr lang="it-IT" sz="1000" b="1" dirty="0" smtClean="0"/>
              <a:t>Checkpoint 1001 </a:t>
            </a:r>
            <a:r>
              <a:rPr lang="it-IT" sz="1000" b="1" dirty="0" err="1" smtClean="0"/>
              <a:t>becomes</a:t>
            </a:r>
            <a:r>
              <a:rPr lang="it-IT" sz="1000" b="1" dirty="0" smtClean="0"/>
              <a:t> </a:t>
            </a:r>
            <a:r>
              <a:rPr lang="it-IT" sz="1000" b="1" dirty="0" err="1" smtClean="0"/>
              <a:t>stable</a:t>
            </a:r>
            <a:endParaRPr lang="it-IT" sz="1000" b="1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9044536" y="2049175"/>
            <a:ext cx="1718740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1000" dirty="0" smtClean="0"/>
              <a:t>LOG0 = []</a:t>
            </a:r>
          </a:p>
          <a:p>
            <a:r>
              <a:rPr lang="it-IT" sz="1000" dirty="0" err="1" smtClean="0"/>
              <a:t>Low-watermark</a:t>
            </a:r>
            <a:r>
              <a:rPr lang="it-IT" sz="1000" dirty="0" smtClean="0"/>
              <a:t> = 1001</a:t>
            </a:r>
          </a:p>
          <a:p>
            <a:r>
              <a:rPr lang="it-IT" sz="1000" dirty="0" smtClean="0"/>
              <a:t>High </a:t>
            </a:r>
            <a:r>
              <a:rPr lang="it-IT" sz="1000" dirty="0" err="1" smtClean="0"/>
              <a:t>watermark</a:t>
            </a:r>
            <a:r>
              <a:rPr lang="it-IT" sz="1000" dirty="0" smtClean="0"/>
              <a:t> = 1001 + 10?</a:t>
            </a:r>
          </a:p>
        </p:txBody>
      </p:sp>
      <p:sp>
        <p:nvSpPr>
          <p:cNvPr id="73" name="Rettangolo 72"/>
          <p:cNvSpPr/>
          <p:nvPr/>
        </p:nvSpPr>
        <p:spPr>
          <a:xfrm>
            <a:off x="8503567" y="3459943"/>
            <a:ext cx="114300" cy="123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ttangolo 73"/>
          <p:cNvSpPr/>
          <p:nvPr/>
        </p:nvSpPr>
        <p:spPr>
          <a:xfrm>
            <a:off x="9222705" y="3459942"/>
            <a:ext cx="114300" cy="123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5" name="Connettore 4 74"/>
          <p:cNvCxnSpPr>
            <a:stCxn id="73" idx="0"/>
            <a:endCxn id="74" idx="0"/>
          </p:cNvCxnSpPr>
          <p:nvPr/>
        </p:nvCxnSpPr>
        <p:spPr>
          <a:xfrm rot="5400000" flipH="1" flipV="1">
            <a:off x="8920286" y="3100374"/>
            <a:ext cx="1" cy="719138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sellaDiTesto 75"/>
          <p:cNvSpPr txBox="1"/>
          <p:nvPr/>
        </p:nvSpPr>
        <p:spPr>
          <a:xfrm>
            <a:off x="8503567" y="2617954"/>
            <a:ext cx="2855269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1000" dirty="0" err="1" smtClean="0"/>
              <a:t>Block</a:t>
            </a:r>
            <a:r>
              <a:rPr lang="it-IT" sz="1000" dirty="0" smtClean="0"/>
              <a:t> 1001 </a:t>
            </a:r>
            <a:r>
              <a:rPr lang="it-IT" sz="1000" dirty="0" err="1" smtClean="0"/>
              <a:t>sync</a:t>
            </a:r>
            <a:r>
              <a:rPr lang="it-IT" sz="1000" dirty="0" smtClean="0"/>
              <a:t> from </a:t>
            </a:r>
            <a:r>
              <a:rPr lang="it-IT" sz="1000" dirty="0" err="1" smtClean="0"/>
              <a:t>blockchain</a:t>
            </a:r>
            <a:r>
              <a:rPr lang="it-IT" sz="1000" dirty="0"/>
              <a:t> </a:t>
            </a:r>
            <a:r>
              <a:rPr lang="it-IT" sz="1000" dirty="0" err="1" smtClean="0"/>
              <a:t>protocol</a:t>
            </a:r>
            <a:r>
              <a:rPr lang="it-IT" sz="1000" dirty="0" smtClean="0"/>
              <a:t> </a:t>
            </a:r>
            <a:r>
              <a:rPr lang="it-IT" sz="1000" dirty="0" err="1" smtClean="0"/>
              <a:t>triggers</a:t>
            </a:r>
            <a:endParaRPr lang="it-IT" sz="1000" dirty="0" smtClean="0"/>
          </a:p>
          <a:p>
            <a:r>
              <a:rPr lang="it-IT" sz="1000" dirty="0" smtClean="0"/>
              <a:t>CHECKPOINT, n=1001, </a:t>
            </a:r>
            <a:r>
              <a:rPr lang="it-IT" sz="1000" dirty="0" err="1" smtClean="0"/>
              <a:t>bTA</a:t>
            </a:r>
            <a:r>
              <a:rPr lang="it-IT" sz="1000" dirty="0" smtClean="0"/>
              <a:t>, (0,1,2), (sig0, sig1, sig2)</a:t>
            </a:r>
          </a:p>
          <a:p>
            <a:r>
              <a:rPr lang="it-IT" sz="1000" b="1" dirty="0"/>
              <a:t>Checkpoint 1001 </a:t>
            </a:r>
            <a:r>
              <a:rPr lang="it-IT" sz="1000" b="1" dirty="0" err="1"/>
              <a:t>becomes</a:t>
            </a:r>
            <a:r>
              <a:rPr lang="it-IT" sz="1000" b="1" dirty="0"/>
              <a:t> </a:t>
            </a:r>
            <a:r>
              <a:rPr lang="it-IT" sz="1000" b="1" dirty="0" err="1" smtClean="0"/>
              <a:t>stable</a:t>
            </a:r>
            <a:endParaRPr lang="it-IT" sz="1000" b="1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9342316" y="3460295"/>
            <a:ext cx="1718740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1000" dirty="0" smtClean="0"/>
              <a:t>LOG1 = []</a:t>
            </a:r>
          </a:p>
          <a:p>
            <a:r>
              <a:rPr lang="it-IT" sz="1000" dirty="0" err="1" smtClean="0"/>
              <a:t>Low-watermark</a:t>
            </a:r>
            <a:r>
              <a:rPr lang="it-IT" sz="1000" dirty="0" smtClean="0"/>
              <a:t> = 1001</a:t>
            </a:r>
          </a:p>
          <a:p>
            <a:r>
              <a:rPr lang="it-IT" sz="1000" dirty="0" smtClean="0"/>
              <a:t>High </a:t>
            </a:r>
            <a:r>
              <a:rPr lang="it-IT" sz="1000" dirty="0" err="1" smtClean="0"/>
              <a:t>watermark</a:t>
            </a:r>
            <a:r>
              <a:rPr lang="it-IT" sz="1000" dirty="0" smtClean="0"/>
              <a:t> = 1001 + 10?</a:t>
            </a:r>
          </a:p>
        </p:txBody>
      </p:sp>
      <p:sp>
        <p:nvSpPr>
          <p:cNvPr id="78" name="Rettangolo 77"/>
          <p:cNvSpPr/>
          <p:nvPr/>
        </p:nvSpPr>
        <p:spPr>
          <a:xfrm>
            <a:off x="8978809" y="4899637"/>
            <a:ext cx="114300" cy="123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78"/>
          <p:cNvSpPr/>
          <p:nvPr/>
        </p:nvSpPr>
        <p:spPr>
          <a:xfrm>
            <a:off x="9697947" y="4899636"/>
            <a:ext cx="114300" cy="123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0" name="Connettore 4 79"/>
          <p:cNvCxnSpPr>
            <a:stCxn id="78" idx="0"/>
            <a:endCxn id="79" idx="0"/>
          </p:cNvCxnSpPr>
          <p:nvPr/>
        </p:nvCxnSpPr>
        <p:spPr>
          <a:xfrm rot="5400000" flipH="1" flipV="1">
            <a:off x="9395528" y="4540068"/>
            <a:ext cx="1" cy="719138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sellaDiTesto 80"/>
          <p:cNvSpPr txBox="1"/>
          <p:nvPr/>
        </p:nvSpPr>
        <p:spPr>
          <a:xfrm>
            <a:off x="8978809" y="4083048"/>
            <a:ext cx="2855269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1000" dirty="0" err="1" smtClean="0"/>
              <a:t>Block</a:t>
            </a:r>
            <a:r>
              <a:rPr lang="it-IT" sz="1000" dirty="0" smtClean="0"/>
              <a:t> 1001 </a:t>
            </a:r>
            <a:r>
              <a:rPr lang="it-IT" sz="1000" dirty="0" err="1" smtClean="0"/>
              <a:t>sync</a:t>
            </a:r>
            <a:r>
              <a:rPr lang="it-IT" sz="1000" dirty="0" smtClean="0"/>
              <a:t> from </a:t>
            </a:r>
            <a:r>
              <a:rPr lang="it-IT" sz="1000" dirty="0" err="1" smtClean="0"/>
              <a:t>blockchain</a:t>
            </a:r>
            <a:r>
              <a:rPr lang="it-IT" sz="1000" dirty="0"/>
              <a:t> </a:t>
            </a:r>
            <a:r>
              <a:rPr lang="it-IT" sz="1000" dirty="0" err="1" smtClean="0"/>
              <a:t>protocol</a:t>
            </a:r>
            <a:r>
              <a:rPr lang="it-IT" sz="1000" dirty="0" smtClean="0"/>
              <a:t> </a:t>
            </a:r>
            <a:r>
              <a:rPr lang="it-IT" sz="1000" dirty="0" err="1" smtClean="0"/>
              <a:t>triggers</a:t>
            </a:r>
            <a:endParaRPr lang="it-IT" sz="1000" dirty="0" smtClean="0"/>
          </a:p>
          <a:p>
            <a:r>
              <a:rPr lang="it-IT" sz="1000" dirty="0" smtClean="0"/>
              <a:t>CHECKPOINT, n=1001, </a:t>
            </a:r>
            <a:r>
              <a:rPr lang="it-IT" sz="1000" dirty="0" err="1" smtClean="0"/>
              <a:t>bTA</a:t>
            </a:r>
            <a:r>
              <a:rPr lang="it-IT" sz="1000" dirty="0" smtClean="0"/>
              <a:t>, (0,1,2), (sig0, sig1, sig2)</a:t>
            </a:r>
          </a:p>
          <a:p>
            <a:r>
              <a:rPr lang="it-IT" sz="1000" b="1" dirty="0"/>
              <a:t>Checkpoint 1001 </a:t>
            </a:r>
            <a:r>
              <a:rPr lang="it-IT" sz="1000" b="1" dirty="0" err="1"/>
              <a:t>becomes</a:t>
            </a:r>
            <a:r>
              <a:rPr lang="it-IT" sz="1000" b="1" dirty="0"/>
              <a:t> </a:t>
            </a:r>
            <a:r>
              <a:rPr lang="it-IT" sz="1000" b="1" dirty="0" err="1" smtClean="0"/>
              <a:t>stable</a:t>
            </a:r>
            <a:endParaRPr lang="it-IT" sz="1000" dirty="0" smtClean="0"/>
          </a:p>
        </p:txBody>
      </p:sp>
      <p:sp>
        <p:nvSpPr>
          <p:cNvPr id="82" name="CasellaDiTesto 81"/>
          <p:cNvSpPr txBox="1"/>
          <p:nvPr/>
        </p:nvSpPr>
        <p:spPr>
          <a:xfrm>
            <a:off x="9817558" y="4912689"/>
            <a:ext cx="1718740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1000" dirty="0" smtClean="0"/>
              <a:t>LOG2 = []</a:t>
            </a:r>
          </a:p>
          <a:p>
            <a:r>
              <a:rPr lang="it-IT" sz="1000" dirty="0" err="1" smtClean="0"/>
              <a:t>Low-watermark</a:t>
            </a:r>
            <a:r>
              <a:rPr lang="it-IT" sz="1000" dirty="0" smtClean="0"/>
              <a:t> = 1001</a:t>
            </a:r>
          </a:p>
          <a:p>
            <a:r>
              <a:rPr lang="it-IT" sz="1000" dirty="0" smtClean="0"/>
              <a:t>High </a:t>
            </a:r>
            <a:r>
              <a:rPr lang="it-IT" sz="1000" dirty="0" err="1" smtClean="0"/>
              <a:t>watermark</a:t>
            </a:r>
            <a:r>
              <a:rPr lang="it-IT" sz="1000" dirty="0" smtClean="0"/>
              <a:t> = 1001 + 10?</a:t>
            </a:r>
          </a:p>
        </p:txBody>
      </p:sp>
    </p:spTree>
    <p:extLst>
      <p:ext uri="{BB962C8B-B14F-4D97-AF65-F5344CB8AC3E}">
        <p14:creationId xmlns:p14="http://schemas.microsoft.com/office/powerpoint/2010/main" val="2639558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Further</a:t>
            </a:r>
            <a:r>
              <a:rPr lang="it-IT" dirty="0" smtClean="0"/>
              <a:t> </a:t>
            </a:r>
            <a:r>
              <a:rPr lang="it-IT" dirty="0" err="1" smtClean="0"/>
              <a:t>directions</a:t>
            </a:r>
            <a:r>
              <a:rPr lang="it-IT" dirty="0" smtClean="0"/>
              <a:t> of </a:t>
            </a:r>
            <a:r>
              <a:rPr lang="it-IT" dirty="0" err="1" smtClean="0"/>
              <a:t>investigation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Addressing open points, e.g.</a:t>
            </a:r>
          </a:p>
          <a:p>
            <a:pPr lvl="1"/>
            <a:r>
              <a:rPr lang="en-US" dirty="0" smtClean="0"/>
              <a:t>Come ci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coordina</a:t>
            </a:r>
            <a:r>
              <a:rPr lang="en-US" dirty="0" smtClean="0"/>
              <a:t> per chi e </a:t>
            </a:r>
            <a:r>
              <a:rPr lang="en-US" dirty="0" err="1" smtClean="0"/>
              <a:t>quando</a:t>
            </a:r>
            <a:r>
              <a:rPr lang="en-US" dirty="0" smtClean="0"/>
              <a:t> mina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prossimo</a:t>
            </a:r>
            <a:r>
              <a:rPr lang="en-US" dirty="0" smtClean="0"/>
              <a:t> </a:t>
            </a:r>
            <a:r>
              <a:rPr lang="en-US" dirty="0" err="1" smtClean="0"/>
              <a:t>blocco</a:t>
            </a:r>
            <a:r>
              <a:rPr lang="en-US" dirty="0" smtClean="0"/>
              <a:t>? </a:t>
            </a:r>
          </a:p>
          <a:p>
            <a:pPr lvl="1"/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fare un client </a:t>
            </a:r>
            <a:r>
              <a:rPr lang="en-US" dirty="0" err="1" smtClean="0"/>
              <a:t>malevolo</a:t>
            </a:r>
            <a:r>
              <a:rPr lang="en-US" dirty="0" smtClean="0"/>
              <a:t>? E.g. </a:t>
            </a:r>
            <a:r>
              <a:rPr lang="en-US" dirty="0" err="1" smtClean="0"/>
              <a:t>accelerare</a:t>
            </a:r>
            <a:r>
              <a:rPr lang="en-US" dirty="0" smtClean="0"/>
              <a:t>/</a:t>
            </a:r>
            <a:r>
              <a:rPr lang="en-US" dirty="0" err="1" smtClean="0"/>
              <a:t>rallentare</a:t>
            </a:r>
            <a:r>
              <a:rPr lang="en-US" dirty="0" smtClean="0"/>
              <a:t> la rete, </a:t>
            </a:r>
            <a:r>
              <a:rPr lang="en-US" dirty="0" err="1" smtClean="0"/>
              <a:t>censurare</a:t>
            </a:r>
            <a:r>
              <a:rPr lang="en-US" dirty="0" smtClean="0"/>
              <a:t>/</a:t>
            </a:r>
            <a:r>
              <a:rPr lang="en-US" dirty="0" err="1" smtClean="0"/>
              <a:t>selezionare</a:t>
            </a:r>
            <a:r>
              <a:rPr lang="en-US" dirty="0" smtClean="0"/>
              <a:t> in </a:t>
            </a:r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malevolo</a:t>
            </a:r>
            <a:r>
              <a:rPr lang="en-US" dirty="0" smtClean="0"/>
              <a:t> </a:t>
            </a:r>
            <a:r>
              <a:rPr lang="en-US" dirty="0" err="1" smtClean="0"/>
              <a:t>transazioni</a:t>
            </a:r>
            <a:endParaRPr lang="en-US" dirty="0" smtClean="0"/>
          </a:p>
          <a:p>
            <a:r>
              <a:rPr lang="en-US" dirty="0" smtClean="0"/>
              <a:t>Aggregated signatures, what if K-out-N signatures look like a single one from the outside?</a:t>
            </a:r>
          </a:p>
          <a:p>
            <a:r>
              <a:rPr lang="en-US" dirty="0" smtClean="0"/>
              <a:t>Signet dynamic federation, i.e. allowing miners to change private keys without service interruption</a:t>
            </a:r>
          </a:p>
          <a:p>
            <a:r>
              <a:rPr lang="en-US" dirty="0" smtClean="0"/>
              <a:t>Alternative PBFT implementation, e.g. in another language</a:t>
            </a:r>
          </a:p>
          <a:p>
            <a:r>
              <a:rPr lang="en-US" dirty="0"/>
              <a:t>Wholesale CBDC applications, e.g. </a:t>
            </a:r>
            <a:r>
              <a:rPr lang="en-US" dirty="0" smtClean="0"/>
              <a:t>Discreet Log Contracts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adiabat.github.io/dlc.pdf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81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Repositories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16 </a:t>
            </a:r>
            <a:r>
              <a:rPr lang="it-IT" dirty="0" err="1" smtClean="0"/>
              <a:t>repositories</a:t>
            </a:r>
            <a:r>
              <a:rPr lang="it-IT" dirty="0" smtClean="0"/>
              <a:t>, </a:t>
            </a:r>
            <a:r>
              <a:rPr lang="it-IT" dirty="0" err="1" smtClean="0"/>
              <a:t>including</a:t>
            </a:r>
            <a:r>
              <a:rPr lang="it-IT" dirty="0" smtClean="0"/>
              <a:t> </a:t>
            </a:r>
            <a:r>
              <a:rPr lang="it-IT" dirty="0" err="1" smtClean="0"/>
              <a:t>forks</a:t>
            </a:r>
            <a:r>
              <a:rPr lang="it-IT" dirty="0" smtClean="0"/>
              <a:t> from some open source </a:t>
            </a:r>
            <a:r>
              <a:rPr lang="it-IT" dirty="0" err="1" smtClean="0"/>
              <a:t>bitcoin</a:t>
            </a:r>
            <a:r>
              <a:rPr lang="it-IT" dirty="0" smtClean="0"/>
              <a:t> </a:t>
            </a:r>
            <a:r>
              <a:rPr lang="it-IT" dirty="0" err="1" smtClean="0"/>
              <a:t>projects</a:t>
            </a:r>
            <a:endParaRPr lang="it-IT" dirty="0" smtClean="0"/>
          </a:p>
          <a:p>
            <a:pPr lvl="1"/>
            <a:r>
              <a:rPr lang="it-IT" dirty="0" err="1" smtClean="0"/>
              <a:t>Bitcoin</a:t>
            </a:r>
            <a:r>
              <a:rPr lang="it-IT" dirty="0" smtClean="0"/>
              <a:t> core</a:t>
            </a:r>
          </a:p>
          <a:p>
            <a:pPr lvl="1"/>
            <a:r>
              <a:rPr lang="it-IT" dirty="0" smtClean="0"/>
              <a:t>LND</a:t>
            </a:r>
          </a:p>
          <a:p>
            <a:pPr lvl="1"/>
            <a:r>
              <a:rPr lang="it-IT" dirty="0" err="1" smtClean="0"/>
              <a:t>ThunderHub</a:t>
            </a:r>
            <a:endParaRPr lang="it-IT" dirty="0" smtClean="0"/>
          </a:p>
          <a:p>
            <a:pPr lvl="1"/>
            <a:r>
              <a:rPr lang="it-IT" dirty="0" err="1" smtClean="0"/>
              <a:t>zap</a:t>
            </a:r>
            <a:r>
              <a:rPr lang="it-IT" dirty="0" smtClean="0"/>
              <a:t>-iOS </a:t>
            </a:r>
          </a:p>
          <a:p>
            <a:r>
              <a:rPr lang="it-IT" dirty="0" smtClean="0">
                <a:hlinkClick r:id="rId2"/>
              </a:rPr>
              <a:t>https</a:t>
            </a:r>
            <a:r>
              <a:rPr lang="it-IT" dirty="0">
                <a:hlinkClick r:id="rId2"/>
              </a:rPr>
              <a:t>://</a:t>
            </a:r>
            <a:r>
              <a:rPr lang="it-IT" dirty="0" smtClean="0">
                <a:hlinkClick r:id="rId2"/>
              </a:rPr>
              <a:t>github.com/orgs/bancaditalia/teams/itcoin/repositories</a:t>
            </a:r>
            <a:r>
              <a:rPr lang="it-IT" dirty="0" smtClean="0"/>
              <a:t> 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0315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Thanks</a:t>
            </a:r>
            <a:r>
              <a:rPr lang="it-IT" dirty="0" smtClean="0"/>
              <a:t> for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attention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Questions</a:t>
            </a:r>
            <a:r>
              <a:rPr lang="it-IT" dirty="0" smtClean="0"/>
              <a:t>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870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itCoin </a:t>
            </a:r>
            <a:r>
              <a:rPr lang="it-IT" dirty="0" err="1" smtClean="0"/>
              <a:t>history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Nov</a:t>
            </a:r>
            <a:r>
              <a:rPr lang="it-IT" dirty="0" smtClean="0"/>
              <a:t> </a:t>
            </a:r>
            <a:r>
              <a:rPr lang="it-IT" dirty="0" smtClean="0"/>
              <a:t>2019 - </a:t>
            </a:r>
            <a:r>
              <a:rPr lang="it-IT" dirty="0" err="1" smtClean="0"/>
              <a:t>Dec</a:t>
            </a:r>
            <a:r>
              <a:rPr lang="it-IT" dirty="0" smtClean="0"/>
              <a:t> 2019: First itCoin </a:t>
            </a:r>
            <a:r>
              <a:rPr lang="it-IT" dirty="0" err="1" smtClean="0"/>
              <a:t>prototype</a:t>
            </a:r>
            <a:r>
              <a:rPr lang="it-IT" dirty="0" smtClean="0"/>
              <a:t> </a:t>
            </a:r>
            <a:r>
              <a:rPr lang="it-IT" dirty="0" err="1" smtClean="0"/>
              <a:t>developed</a:t>
            </a:r>
            <a:r>
              <a:rPr lang="it-IT" dirty="0" smtClean="0"/>
              <a:t> in </a:t>
            </a:r>
            <a:r>
              <a:rPr lang="it-IT" dirty="0" err="1" smtClean="0"/>
              <a:t>BdI</a:t>
            </a:r>
            <a:endParaRPr lang="it-IT" dirty="0" smtClean="0"/>
          </a:p>
          <a:p>
            <a:r>
              <a:rPr lang="it-IT" dirty="0" err="1" smtClean="0"/>
              <a:t>May</a:t>
            </a:r>
            <a:r>
              <a:rPr lang="it-IT" dirty="0" smtClean="0"/>
              <a:t> 2020: itCoin </a:t>
            </a:r>
            <a:r>
              <a:rPr lang="it-IT" dirty="0" err="1" smtClean="0"/>
              <a:t>whitepaper</a:t>
            </a:r>
            <a:r>
              <a:rPr lang="it-IT" dirty="0" smtClean="0"/>
              <a:t> </a:t>
            </a:r>
            <a:r>
              <a:rPr lang="it-IT" dirty="0" err="1" smtClean="0"/>
              <a:t>presented</a:t>
            </a:r>
            <a:r>
              <a:rPr lang="it-IT" dirty="0" smtClean="0"/>
              <a:t> </a:t>
            </a:r>
            <a:r>
              <a:rPr lang="it-IT" dirty="0" smtClean="0"/>
              <a:t>in </a:t>
            </a:r>
            <a:r>
              <a:rPr lang="it-IT" dirty="0" err="1" smtClean="0"/>
              <a:t>BdI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Dec</a:t>
            </a:r>
            <a:r>
              <a:rPr lang="it-IT" dirty="0" smtClean="0"/>
              <a:t> </a:t>
            </a:r>
            <a:r>
              <a:rPr lang="it-IT" dirty="0" smtClean="0"/>
              <a:t>2020 - </a:t>
            </a:r>
            <a:r>
              <a:rPr lang="it-IT" dirty="0" smtClean="0"/>
              <a:t>Mar </a:t>
            </a:r>
            <a:r>
              <a:rPr lang="it-IT" dirty="0" smtClean="0"/>
              <a:t>2021: a </a:t>
            </a:r>
            <a:r>
              <a:rPr lang="it-IT" dirty="0" err="1" smtClean="0"/>
              <a:t>second</a:t>
            </a:r>
            <a:r>
              <a:rPr lang="it-IT" dirty="0" smtClean="0"/>
              <a:t> and more </a:t>
            </a:r>
            <a:r>
              <a:rPr lang="it-IT" dirty="0" err="1" smtClean="0"/>
              <a:t>advanced</a:t>
            </a:r>
            <a:r>
              <a:rPr lang="it-IT" dirty="0" smtClean="0"/>
              <a:t> itCoin </a:t>
            </a:r>
            <a:r>
              <a:rPr lang="it-IT" dirty="0" err="1" smtClean="0"/>
              <a:t>prototype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developed</a:t>
            </a:r>
            <a:r>
              <a:rPr lang="it-IT" dirty="0" smtClean="0"/>
              <a:t> </a:t>
            </a:r>
            <a:r>
              <a:rPr lang="it-IT" dirty="0" err="1" smtClean="0"/>
              <a:t>within</a:t>
            </a:r>
            <a:r>
              <a:rPr lang="it-IT" dirty="0" smtClean="0"/>
              <a:t> the D€ </a:t>
            </a:r>
            <a:r>
              <a:rPr lang="it-IT" dirty="0" err="1" smtClean="0"/>
              <a:t>eXperimentation</a:t>
            </a:r>
            <a:r>
              <a:rPr lang="it-IT" dirty="0" smtClean="0"/>
              <a:t> Task Force</a:t>
            </a:r>
          </a:p>
          <a:p>
            <a:r>
              <a:rPr lang="it-IT" dirty="0" err="1" smtClean="0"/>
              <a:t>July</a:t>
            </a:r>
            <a:r>
              <a:rPr lang="it-IT" dirty="0" smtClean="0"/>
              <a:t> </a:t>
            </a:r>
            <a:r>
              <a:rPr lang="it-IT" dirty="0" smtClean="0"/>
              <a:t>2021: </a:t>
            </a:r>
            <a:r>
              <a:rPr lang="it-IT" dirty="0" err="1" smtClean="0"/>
              <a:t>BdI</a:t>
            </a:r>
            <a:r>
              <a:rPr lang="it-IT" dirty="0" smtClean="0"/>
              <a:t> </a:t>
            </a:r>
            <a:r>
              <a:rPr lang="it-IT" dirty="0" err="1" smtClean="0"/>
              <a:t>publishes</a:t>
            </a:r>
            <a:r>
              <a:rPr lang="it-IT" dirty="0" smtClean="0"/>
              <a:t> «Urbinati </a:t>
            </a:r>
            <a:r>
              <a:rPr lang="it-IT" dirty="0" smtClean="0"/>
              <a:t>et al. - </a:t>
            </a:r>
            <a:r>
              <a:rPr lang="en-US" dirty="0"/>
              <a:t>A digital euro: a contribution to the discussion on technical design </a:t>
            </a:r>
            <a:r>
              <a:rPr lang="en-US" dirty="0" smtClean="0"/>
              <a:t>choices”</a:t>
            </a:r>
            <a:endParaRPr lang="it-IT" dirty="0" smtClean="0"/>
          </a:p>
          <a:p>
            <a:pPr lvl="1"/>
            <a:r>
              <a:rPr lang="it-IT" dirty="0" smtClean="0">
                <a:hlinkClick r:id="rId2"/>
              </a:rPr>
              <a:t>https</a:t>
            </a:r>
            <a:r>
              <a:rPr lang="it-IT" dirty="0">
                <a:hlinkClick r:id="rId2"/>
              </a:rPr>
              <a:t>://www.bancaditalia.it/media/notizia/a-digital-euro-a-contribution-to-the-discussion-on-technical-design-choices</a:t>
            </a:r>
            <a:r>
              <a:rPr lang="it-IT" dirty="0" smtClean="0">
                <a:hlinkClick r:id="rId2"/>
              </a:rPr>
              <a:t>/</a:t>
            </a:r>
            <a:r>
              <a:rPr lang="it-IT" dirty="0" smtClean="0"/>
              <a:t>   </a:t>
            </a:r>
          </a:p>
          <a:p>
            <a:r>
              <a:rPr lang="it-IT" dirty="0" smtClean="0"/>
              <a:t>And </a:t>
            </a:r>
            <a:r>
              <a:rPr lang="it-IT" dirty="0" err="1" smtClean="0"/>
              <a:t>now</a:t>
            </a:r>
            <a:r>
              <a:rPr lang="it-IT" dirty="0" smtClean="0"/>
              <a:t>? </a:t>
            </a:r>
            <a:r>
              <a:rPr lang="it-IT" dirty="0" smtClean="0"/>
              <a:t>itCoin </a:t>
            </a:r>
            <a:r>
              <a:rPr lang="it-IT" dirty="0" err="1" smtClean="0"/>
              <a:t>is</a:t>
            </a:r>
            <a:r>
              <a:rPr lang="it-IT" dirty="0" smtClean="0"/>
              <a:t> just a </a:t>
            </a:r>
            <a:r>
              <a:rPr lang="it-IT" dirty="0" err="1" smtClean="0"/>
              <a:t>research</a:t>
            </a:r>
            <a:r>
              <a:rPr lang="it-IT" dirty="0" smtClean="0"/>
              <a:t> </a:t>
            </a:r>
            <a:r>
              <a:rPr lang="it-IT" dirty="0" err="1" smtClean="0"/>
              <a:t>project</a:t>
            </a:r>
            <a:r>
              <a:rPr lang="it-IT" dirty="0"/>
              <a:t> </a:t>
            </a:r>
            <a:r>
              <a:rPr lang="it-IT" dirty="0" smtClean="0"/>
              <a:t>in DRTA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875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PBFT: general case vs itCoin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general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</a:t>
            </a:r>
            <a:r>
              <a:rPr lang="en-US" dirty="0" smtClean="0"/>
              <a:t>=K, |R|=3f+1 at least</a:t>
            </a:r>
          </a:p>
          <a:p>
            <a:r>
              <a:rPr lang="en-US" dirty="0" smtClean="0"/>
              <a:t>O is a state machine operation;</a:t>
            </a:r>
          </a:p>
          <a:p>
            <a:r>
              <a:rPr lang="en-US" dirty="0" smtClean="0"/>
              <a:t>N is a sequence number;</a:t>
            </a:r>
          </a:p>
          <a:p>
            <a:r>
              <a:rPr lang="en-US" dirty="0" smtClean="0"/>
              <a:t>R is the result of the operation;</a:t>
            </a:r>
          </a:p>
          <a:p>
            <a:r>
              <a:rPr lang="en-US" dirty="0" smtClean="0"/>
              <a:t>A stable checkpoint is a checkpoint with a proof</a:t>
            </a:r>
          </a:p>
          <a:p>
            <a:r>
              <a:rPr lang="en-US" dirty="0" smtClean="0"/>
              <a:t>Propagation of missing checkpoints seems not described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In itCoin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</a:t>
            </a:r>
            <a:r>
              <a:rPr lang="en-US" dirty="0" smtClean="0"/>
              <a:t>=1 and |R|=4 (4CBs)</a:t>
            </a:r>
          </a:p>
          <a:p>
            <a:r>
              <a:rPr lang="en-US" dirty="0" smtClean="0"/>
              <a:t>O is “append this block to the chain”</a:t>
            </a:r>
          </a:p>
          <a:p>
            <a:r>
              <a:rPr lang="en-US" dirty="0" smtClean="0"/>
              <a:t>N is a block height;</a:t>
            </a:r>
          </a:p>
          <a:p>
            <a:r>
              <a:rPr lang="en-US" dirty="0" smtClean="0"/>
              <a:t>R is the </a:t>
            </a:r>
            <a:r>
              <a:rPr lang="en-US" dirty="0" err="1" smtClean="0"/>
              <a:t>blockchain</a:t>
            </a:r>
            <a:r>
              <a:rPr lang="en-US" dirty="0" smtClean="0"/>
              <a:t> with the new block. A reply includes a signature on the block;</a:t>
            </a:r>
          </a:p>
          <a:p>
            <a:r>
              <a:rPr lang="en-US" dirty="0" smtClean="0"/>
              <a:t>A stable checkpoint is a valid block in the </a:t>
            </a:r>
            <a:r>
              <a:rPr lang="en-US" dirty="0" err="1" smtClean="0"/>
              <a:t>blockchain</a:t>
            </a:r>
            <a:r>
              <a:rPr lang="en-US" dirty="0" smtClean="0"/>
              <a:t>, with 3-out-4 signatures.</a:t>
            </a:r>
          </a:p>
          <a:p>
            <a:r>
              <a:rPr lang="en-US" dirty="0" smtClean="0"/>
              <a:t>Propagation of missing checkpoints happens via the Bitcoin protocol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7575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0"/>
            <a:ext cx="10774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f=1, N=4, </a:t>
            </a:r>
            <a:r>
              <a:rPr lang="it-IT" sz="1200" dirty="0" err="1"/>
              <a:t>w</a:t>
            </a:r>
            <a:r>
              <a:rPr lang="it-IT" sz="1200" dirty="0" err="1" smtClean="0"/>
              <a:t>e</a:t>
            </a:r>
            <a:r>
              <a:rPr lang="it-IT" sz="1200" dirty="0" smtClean="0"/>
              <a:t> are in </a:t>
            </a:r>
            <a:r>
              <a:rPr lang="it-IT" sz="1200" dirty="0" err="1" smtClean="0"/>
              <a:t>view</a:t>
            </a:r>
            <a:r>
              <a:rPr lang="it-IT" sz="1200" dirty="0" smtClean="0"/>
              <a:t> 12, </a:t>
            </a:r>
            <a:r>
              <a:rPr lang="it-IT" sz="1200" b="1" dirty="0" err="1" smtClean="0"/>
              <a:t>primary</a:t>
            </a:r>
            <a:r>
              <a:rPr lang="it-IT" sz="1200" b="1" dirty="0" smtClean="0"/>
              <a:t> </a:t>
            </a:r>
            <a:r>
              <a:rPr lang="it-IT" sz="1200" b="1" dirty="0" err="1" smtClean="0"/>
              <a:t>is</a:t>
            </a:r>
            <a:r>
              <a:rPr lang="it-IT" sz="1200" b="1" dirty="0" smtClean="0"/>
              <a:t> 12 % 4 = 0 and </a:t>
            </a:r>
            <a:r>
              <a:rPr lang="it-IT" sz="1200" b="1" dirty="0" err="1" smtClean="0"/>
              <a:t>is</a:t>
            </a:r>
            <a:r>
              <a:rPr lang="it-IT" sz="1200" b="1" dirty="0" smtClean="0"/>
              <a:t> </a:t>
            </a:r>
            <a:r>
              <a:rPr lang="it-IT" sz="1200" b="1" dirty="0" err="1" smtClean="0"/>
              <a:t>faulty</a:t>
            </a:r>
            <a:r>
              <a:rPr lang="it-IT" sz="1200" dirty="0" smtClean="0"/>
              <a:t>, </a:t>
            </a:r>
            <a:r>
              <a:rPr lang="it-IT" sz="1200" dirty="0" err="1" smtClean="0"/>
              <a:t>block</a:t>
            </a:r>
            <a:r>
              <a:rPr lang="it-IT" sz="1200" dirty="0" smtClean="0"/>
              <a:t> </a:t>
            </a:r>
            <a:r>
              <a:rPr lang="it-IT" sz="1200" dirty="0" err="1" smtClean="0"/>
              <a:t>height</a:t>
            </a:r>
            <a:r>
              <a:rPr lang="it-IT" sz="1200" dirty="0" smtClean="0"/>
              <a:t> </a:t>
            </a:r>
            <a:r>
              <a:rPr lang="it-IT" sz="1200" dirty="0" err="1" smtClean="0"/>
              <a:t>is</a:t>
            </a:r>
            <a:r>
              <a:rPr lang="it-IT" sz="1200" dirty="0" smtClean="0"/>
              <a:t> 1000, </a:t>
            </a:r>
            <a:r>
              <a:rPr lang="it-IT" sz="1200" dirty="0" err="1" smtClean="0"/>
              <a:t>all</a:t>
            </a:r>
            <a:r>
              <a:rPr lang="it-IT" sz="1200" dirty="0" smtClean="0"/>
              <a:t> </a:t>
            </a:r>
            <a:r>
              <a:rPr lang="it-IT" sz="1200" dirty="0" err="1" smtClean="0"/>
              <a:t>nodes</a:t>
            </a:r>
            <a:r>
              <a:rPr lang="it-IT" sz="1200" dirty="0" smtClean="0"/>
              <a:t> are </a:t>
            </a:r>
            <a:r>
              <a:rPr lang="it-IT" sz="1200" dirty="0" err="1" smtClean="0"/>
              <a:t>sync</a:t>
            </a:r>
            <a:r>
              <a:rPr lang="it-IT" sz="1200" dirty="0" smtClean="0"/>
              <a:t> up to </a:t>
            </a:r>
            <a:r>
              <a:rPr lang="it-IT" sz="1200" dirty="0" err="1" smtClean="0"/>
              <a:t>block</a:t>
            </a:r>
            <a:r>
              <a:rPr lang="it-IT" sz="1200" dirty="0" smtClean="0"/>
              <a:t> 1000, </a:t>
            </a:r>
            <a:r>
              <a:rPr lang="it-IT" sz="1200" dirty="0" err="1" smtClean="0"/>
              <a:t>nodes</a:t>
            </a:r>
            <a:r>
              <a:rPr lang="it-IT" sz="1200" dirty="0" smtClean="0"/>
              <a:t> are </a:t>
            </a:r>
            <a:r>
              <a:rPr lang="it-IT" sz="1200" dirty="0" err="1" smtClean="0"/>
              <a:t>waiting</a:t>
            </a:r>
            <a:r>
              <a:rPr lang="it-IT" sz="1200" dirty="0" smtClean="0"/>
              <a:t> for </a:t>
            </a:r>
            <a:r>
              <a:rPr lang="it-IT" sz="1200" dirty="0" err="1" smtClean="0"/>
              <a:t>block</a:t>
            </a:r>
            <a:r>
              <a:rPr lang="it-IT" sz="1200" dirty="0" smtClean="0"/>
              <a:t> 1001, </a:t>
            </a:r>
            <a:r>
              <a:rPr lang="it-IT" sz="1200" dirty="0" err="1" smtClean="0"/>
              <a:t>logs</a:t>
            </a:r>
            <a:r>
              <a:rPr lang="it-IT" sz="1200" dirty="0" smtClean="0"/>
              <a:t> are </a:t>
            </a:r>
            <a:r>
              <a:rPr lang="it-IT" sz="1200" dirty="0" err="1" smtClean="0"/>
              <a:t>empty</a:t>
            </a:r>
            <a:endParaRPr lang="it-IT" sz="1200" dirty="0"/>
          </a:p>
        </p:txBody>
      </p:sp>
      <p:cxnSp>
        <p:nvCxnSpPr>
          <p:cNvPr id="3" name="Connettore 2 2"/>
          <p:cNvCxnSpPr/>
          <p:nvPr/>
        </p:nvCxnSpPr>
        <p:spPr>
          <a:xfrm>
            <a:off x="478485" y="551418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478485" y="551418"/>
            <a:ext cx="1233158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REQUEST, </a:t>
            </a:r>
          </a:p>
          <a:p>
            <a:r>
              <a:rPr lang="it-IT" sz="1200" dirty="0" smtClean="0"/>
              <a:t>o=</a:t>
            </a:r>
            <a:r>
              <a:rPr lang="it-IT" sz="1200" dirty="0" err="1" smtClean="0"/>
              <a:t>blockTemplateA</a:t>
            </a:r>
            <a:r>
              <a:rPr lang="it-IT" sz="1200" dirty="0" smtClean="0"/>
              <a:t>, </a:t>
            </a:r>
          </a:p>
          <a:p>
            <a:r>
              <a:rPr lang="it-IT" sz="1200" dirty="0" smtClean="0"/>
              <a:t>t=1625149531, </a:t>
            </a:r>
          </a:p>
          <a:p>
            <a:r>
              <a:rPr lang="it-IT" sz="1200" dirty="0" smtClean="0"/>
              <a:t>c=node0</a:t>
            </a:r>
          </a:p>
          <a:p>
            <a:r>
              <a:rPr lang="it-IT" sz="1200" dirty="0" err="1" smtClean="0"/>
              <a:t>sigC</a:t>
            </a:r>
            <a:endParaRPr lang="it-IT" sz="1200" dirty="0"/>
          </a:p>
        </p:txBody>
      </p:sp>
      <p:cxnSp>
        <p:nvCxnSpPr>
          <p:cNvPr id="5" name="Connettore 2 4"/>
          <p:cNvCxnSpPr/>
          <p:nvPr/>
        </p:nvCxnSpPr>
        <p:spPr>
          <a:xfrm>
            <a:off x="2506819" y="551418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/>
          <p:cNvCxnSpPr/>
          <p:nvPr/>
        </p:nvCxnSpPr>
        <p:spPr>
          <a:xfrm>
            <a:off x="2580784" y="551418"/>
            <a:ext cx="148269" cy="2885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/>
          <p:nvPr/>
        </p:nvCxnSpPr>
        <p:spPr>
          <a:xfrm>
            <a:off x="2654749" y="551418"/>
            <a:ext cx="221887" cy="4317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>
            <a:off x="2728714" y="551417"/>
            <a:ext cx="295701" cy="575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2395206" y="275709"/>
            <a:ext cx="445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REQ</a:t>
            </a:r>
          </a:p>
        </p:txBody>
      </p:sp>
      <p:sp>
        <p:nvSpPr>
          <p:cNvPr id="18" name="Parentesi graffa chiusa 17"/>
          <p:cNvSpPr/>
          <p:nvPr/>
        </p:nvSpPr>
        <p:spPr>
          <a:xfrm rot="16200000">
            <a:off x="1385003" y="-603694"/>
            <a:ext cx="215297" cy="20283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/>
          <p:cNvSpPr txBox="1"/>
          <p:nvPr/>
        </p:nvSpPr>
        <p:spPr>
          <a:xfrm>
            <a:off x="1242582" y="262145"/>
            <a:ext cx="50013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err="1" smtClean="0"/>
              <a:t>timeout</a:t>
            </a:r>
            <a:endParaRPr lang="it-IT" sz="1200" dirty="0"/>
          </a:p>
        </p:txBody>
      </p:sp>
      <p:cxnSp>
        <p:nvCxnSpPr>
          <p:cNvPr id="19" name="Connettore 2 18"/>
          <p:cNvCxnSpPr/>
          <p:nvPr/>
        </p:nvCxnSpPr>
        <p:spPr>
          <a:xfrm flipV="1">
            <a:off x="3074010" y="1989176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/>
          <p:nvPr/>
        </p:nvCxnSpPr>
        <p:spPr>
          <a:xfrm flipV="1">
            <a:off x="3098380" y="1990565"/>
            <a:ext cx="147930" cy="2878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/>
          <p:nvPr/>
        </p:nvCxnSpPr>
        <p:spPr>
          <a:xfrm flipV="1">
            <a:off x="3124103" y="1997313"/>
            <a:ext cx="221397" cy="430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rentesi graffa chiusa 22"/>
          <p:cNvSpPr/>
          <p:nvPr/>
        </p:nvSpPr>
        <p:spPr>
          <a:xfrm rot="16200000">
            <a:off x="3635571" y="2286328"/>
            <a:ext cx="215297" cy="20283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/>
          <p:cNvSpPr txBox="1"/>
          <p:nvPr/>
        </p:nvSpPr>
        <p:spPr>
          <a:xfrm>
            <a:off x="3493150" y="3152167"/>
            <a:ext cx="50013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err="1" smtClean="0"/>
              <a:t>timeout</a:t>
            </a:r>
            <a:endParaRPr lang="it-IT" sz="1200" dirty="0"/>
          </a:p>
        </p:txBody>
      </p:sp>
      <p:cxnSp>
        <p:nvCxnSpPr>
          <p:cNvPr id="25" name="Connettore 2 24"/>
          <p:cNvCxnSpPr/>
          <p:nvPr/>
        </p:nvCxnSpPr>
        <p:spPr>
          <a:xfrm>
            <a:off x="4767101" y="3452380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/>
          <p:nvPr/>
        </p:nvCxnSpPr>
        <p:spPr>
          <a:xfrm>
            <a:off x="4841066" y="3452380"/>
            <a:ext cx="147987" cy="287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/>
          <p:nvPr/>
        </p:nvCxnSpPr>
        <p:spPr>
          <a:xfrm flipV="1">
            <a:off x="4915059" y="1990724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/>
          <p:cNvSpPr txBox="1"/>
          <p:nvPr/>
        </p:nvSpPr>
        <p:spPr>
          <a:xfrm>
            <a:off x="4693164" y="3192846"/>
            <a:ext cx="16696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VC</a:t>
            </a:r>
            <a:endParaRPr lang="it-IT" sz="1200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4915031" y="3452380"/>
            <a:ext cx="99706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VIEW-CHANGE, </a:t>
            </a:r>
          </a:p>
          <a:p>
            <a:r>
              <a:rPr lang="it-IT" sz="1200" dirty="0" smtClean="0"/>
              <a:t>v+1, </a:t>
            </a:r>
          </a:p>
          <a:p>
            <a:r>
              <a:rPr lang="it-IT" sz="1200" dirty="0" smtClean="0"/>
              <a:t>n=1000 </a:t>
            </a:r>
          </a:p>
          <a:p>
            <a:r>
              <a:rPr lang="it-IT" sz="1200" dirty="0" smtClean="0"/>
              <a:t>C=</a:t>
            </a:r>
            <a:r>
              <a:rPr lang="it-IT" sz="1200" dirty="0" err="1" smtClean="0"/>
              <a:t>block</a:t>
            </a:r>
            <a:r>
              <a:rPr lang="it-IT" sz="1200" dirty="0" smtClean="0"/>
              <a:t> 1000</a:t>
            </a:r>
          </a:p>
          <a:p>
            <a:r>
              <a:rPr lang="it-IT" sz="1200" dirty="0" smtClean="0"/>
              <a:t>P=[]</a:t>
            </a:r>
          </a:p>
          <a:p>
            <a:r>
              <a:rPr lang="it-IT" sz="1200" dirty="0" smtClean="0"/>
              <a:t>sig1</a:t>
            </a:r>
            <a:endParaRPr lang="it-IT" sz="1200" dirty="0"/>
          </a:p>
        </p:txBody>
      </p:sp>
      <p:sp>
        <p:nvSpPr>
          <p:cNvPr id="31" name="Parentesi graffa chiusa 30"/>
          <p:cNvSpPr/>
          <p:nvPr/>
        </p:nvSpPr>
        <p:spPr>
          <a:xfrm rot="16200000">
            <a:off x="4452561" y="4609237"/>
            <a:ext cx="215295" cy="30715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4303946" y="5997943"/>
            <a:ext cx="50013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err="1" smtClean="0"/>
              <a:t>timeout</a:t>
            </a:r>
            <a:endParaRPr lang="it-IT" sz="1200" dirty="0"/>
          </a:p>
        </p:txBody>
      </p:sp>
      <p:cxnSp>
        <p:nvCxnSpPr>
          <p:cNvPr id="33" name="Connettore 2 32"/>
          <p:cNvCxnSpPr/>
          <p:nvPr/>
        </p:nvCxnSpPr>
        <p:spPr>
          <a:xfrm flipV="1">
            <a:off x="6267029" y="1988660"/>
            <a:ext cx="221842" cy="431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 flipV="1">
            <a:off x="6179126" y="3428483"/>
            <a:ext cx="149215" cy="2903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/>
          <p:nvPr/>
        </p:nvCxnSpPr>
        <p:spPr>
          <a:xfrm flipV="1">
            <a:off x="6096003" y="4892798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6096003" y="6344990"/>
            <a:ext cx="99706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VIEW-CHANGE, </a:t>
            </a:r>
          </a:p>
          <a:p>
            <a:r>
              <a:rPr lang="it-IT" sz="1200" dirty="0" smtClean="0"/>
              <a:t>v+1, </a:t>
            </a:r>
          </a:p>
          <a:p>
            <a:r>
              <a:rPr lang="it-IT" sz="1200" dirty="0" smtClean="0"/>
              <a:t>n=1000 </a:t>
            </a:r>
          </a:p>
          <a:p>
            <a:r>
              <a:rPr lang="it-IT" sz="1200" dirty="0" smtClean="0"/>
              <a:t>C=</a:t>
            </a:r>
            <a:r>
              <a:rPr lang="it-IT" sz="1200" dirty="0" err="1" smtClean="0"/>
              <a:t>block</a:t>
            </a:r>
            <a:r>
              <a:rPr lang="it-IT" sz="1200" dirty="0" smtClean="0"/>
              <a:t> 1000</a:t>
            </a:r>
          </a:p>
          <a:p>
            <a:r>
              <a:rPr lang="it-IT" sz="1200" dirty="0" smtClean="0"/>
              <a:t>P=[]</a:t>
            </a:r>
          </a:p>
          <a:p>
            <a:r>
              <a:rPr lang="it-IT" sz="1200" dirty="0" smtClean="0"/>
              <a:t>sig3</a:t>
            </a:r>
            <a:endParaRPr lang="it-IT" sz="1200" dirty="0"/>
          </a:p>
        </p:txBody>
      </p:sp>
      <p:sp>
        <p:nvSpPr>
          <p:cNvPr id="38" name="Parentesi graffa chiusa 37"/>
          <p:cNvSpPr/>
          <p:nvPr/>
        </p:nvSpPr>
        <p:spPr>
          <a:xfrm rot="16200000">
            <a:off x="5140888" y="2393728"/>
            <a:ext cx="182606" cy="46566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CasellaDiTesto 38"/>
          <p:cNvSpPr txBox="1"/>
          <p:nvPr/>
        </p:nvSpPr>
        <p:spPr>
          <a:xfrm>
            <a:off x="5162151" y="4599816"/>
            <a:ext cx="50394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it-IT" sz="1200" dirty="0" err="1" smtClean="0"/>
              <a:t>timeout</a:t>
            </a:r>
            <a:endParaRPr lang="it-IT" sz="1200" dirty="0"/>
          </a:p>
        </p:txBody>
      </p:sp>
      <p:cxnSp>
        <p:nvCxnSpPr>
          <p:cNvPr id="40" name="Connettore 2 39"/>
          <p:cNvCxnSpPr/>
          <p:nvPr/>
        </p:nvCxnSpPr>
        <p:spPr>
          <a:xfrm>
            <a:off x="7567154" y="4891687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/>
          <p:nvPr/>
        </p:nvCxnSpPr>
        <p:spPr>
          <a:xfrm flipV="1">
            <a:off x="7715112" y="3430031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/>
          <p:cNvCxnSpPr/>
          <p:nvPr/>
        </p:nvCxnSpPr>
        <p:spPr>
          <a:xfrm flipV="1">
            <a:off x="7790037" y="1990724"/>
            <a:ext cx="147930" cy="2878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7407586" y="4629026"/>
            <a:ext cx="351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VC</a:t>
            </a:r>
          </a:p>
        </p:txBody>
      </p:sp>
      <p:sp>
        <p:nvSpPr>
          <p:cNvPr id="44" name="CasellaDiTesto 43"/>
          <p:cNvSpPr txBox="1"/>
          <p:nvPr/>
        </p:nvSpPr>
        <p:spPr>
          <a:xfrm>
            <a:off x="7666401" y="4929387"/>
            <a:ext cx="99706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VIEW-CHANGE, </a:t>
            </a:r>
          </a:p>
          <a:p>
            <a:r>
              <a:rPr lang="it-IT" sz="1200" dirty="0" smtClean="0"/>
              <a:t>v+1, </a:t>
            </a:r>
          </a:p>
          <a:p>
            <a:r>
              <a:rPr lang="it-IT" sz="1200" dirty="0" smtClean="0"/>
              <a:t>n=1000 </a:t>
            </a:r>
          </a:p>
          <a:p>
            <a:r>
              <a:rPr lang="it-IT" sz="1200" dirty="0" smtClean="0"/>
              <a:t>C=</a:t>
            </a:r>
            <a:r>
              <a:rPr lang="it-IT" sz="1200" dirty="0" err="1" smtClean="0"/>
              <a:t>block</a:t>
            </a:r>
            <a:r>
              <a:rPr lang="it-IT" sz="1200" dirty="0" smtClean="0"/>
              <a:t> 1000</a:t>
            </a:r>
          </a:p>
          <a:p>
            <a:r>
              <a:rPr lang="it-IT" sz="1200" dirty="0" smtClean="0"/>
              <a:t>P=[]</a:t>
            </a:r>
          </a:p>
          <a:p>
            <a:r>
              <a:rPr lang="it-IT" sz="1200" dirty="0" smtClean="0"/>
              <a:t>sig2</a:t>
            </a:r>
            <a:endParaRPr lang="it-IT" sz="1200" dirty="0"/>
          </a:p>
        </p:txBody>
      </p:sp>
      <p:sp>
        <p:nvSpPr>
          <p:cNvPr id="45" name="CasellaDiTesto 44"/>
          <p:cNvSpPr txBox="1"/>
          <p:nvPr/>
        </p:nvSpPr>
        <p:spPr>
          <a:xfrm>
            <a:off x="7789077" y="3169894"/>
            <a:ext cx="8928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2f VC </a:t>
            </a:r>
            <a:r>
              <a:rPr lang="it-IT" sz="1200" dirty="0" err="1" smtClean="0"/>
              <a:t>received</a:t>
            </a:r>
            <a:endParaRPr lang="it-IT" sz="1200" dirty="0"/>
          </a:p>
        </p:txBody>
      </p:sp>
      <p:cxnSp>
        <p:nvCxnSpPr>
          <p:cNvPr id="46" name="Connettore 2 45"/>
          <p:cNvCxnSpPr/>
          <p:nvPr/>
        </p:nvCxnSpPr>
        <p:spPr>
          <a:xfrm>
            <a:off x="9011535" y="3452380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/>
          <p:cNvCxnSpPr/>
          <p:nvPr/>
        </p:nvCxnSpPr>
        <p:spPr>
          <a:xfrm>
            <a:off x="9085500" y="3452380"/>
            <a:ext cx="147987" cy="287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/>
          <p:nvPr/>
        </p:nvCxnSpPr>
        <p:spPr>
          <a:xfrm flipV="1">
            <a:off x="9159493" y="1990724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/>
          <p:cNvSpPr txBox="1"/>
          <p:nvPr/>
        </p:nvSpPr>
        <p:spPr>
          <a:xfrm>
            <a:off x="8856285" y="3188310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NV</a:t>
            </a:r>
          </a:p>
        </p:txBody>
      </p:sp>
      <p:sp>
        <p:nvSpPr>
          <p:cNvPr id="50" name="CasellaDiTesto 49"/>
          <p:cNvSpPr txBox="1"/>
          <p:nvPr/>
        </p:nvSpPr>
        <p:spPr>
          <a:xfrm>
            <a:off x="9178549" y="3491820"/>
            <a:ext cx="1735347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NEW-VIEW, </a:t>
            </a:r>
          </a:p>
          <a:p>
            <a:r>
              <a:rPr lang="it-IT" sz="1200" dirty="0" smtClean="0"/>
              <a:t>v+1, </a:t>
            </a:r>
          </a:p>
          <a:p>
            <a:r>
              <a:rPr lang="it-IT" sz="1200" dirty="0" smtClean="0"/>
              <a:t>V=set of 2f+1 VC </a:t>
            </a:r>
            <a:r>
              <a:rPr lang="it-IT" sz="1200" dirty="0" err="1" smtClean="0"/>
              <a:t>messages</a:t>
            </a:r>
            <a:endParaRPr lang="it-IT" sz="1200" dirty="0" smtClean="0"/>
          </a:p>
          <a:p>
            <a:r>
              <a:rPr lang="it-IT" sz="1200" dirty="0" smtClean="0"/>
              <a:t>O=[], </a:t>
            </a:r>
            <a:r>
              <a:rPr lang="it-IT" sz="1200" dirty="0" err="1" smtClean="0"/>
              <a:t>mins</a:t>
            </a:r>
            <a:r>
              <a:rPr lang="it-IT" sz="1200" dirty="0" smtClean="0"/>
              <a:t> and </a:t>
            </a:r>
            <a:r>
              <a:rPr lang="it-IT" sz="1200" dirty="0" err="1" smtClean="0"/>
              <a:t>maxs</a:t>
            </a:r>
            <a:r>
              <a:rPr lang="it-IT" sz="1200" dirty="0" smtClean="0"/>
              <a:t> = 1000</a:t>
            </a:r>
          </a:p>
          <a:p>
            <a:r>
              <a:rPr lang="it-IT" sz="1200" dirty="0" smtClean="0"/>
              <a:t>sig1</a:t>
            </a:r>
            <a:endParaRPr lang="it-IT" sz="1200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2869540" y="3414892"/>
            <a:ext cx="445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REQ</a:t>
            </a:r>
          </a:p>
        </p:txBody>
      </p:sp>
      <p:sp>
        <p:nvSpPr>
          <p:cNvPr id="53" name="CasellaDiTesto 52"/>
          <p:cNvSpPr txBox="1"/>
          <p:nvPr/>
        </p:nvSpPr>
        <p:spPr>
          <a:xfrm>
            <a:off x="2899190" y="4860094"/>
            <a:ext cx="445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REQ</a:t>
            </a:r>
          </a:p>
        </p:txBody>
      </p:sp>
      <p:sp>
        <p:nvSpPr>
          <p:cNvPr id="54" name="CasellaDiTesto 53"/>
          <p:cNvSpPr txBox="1"/>
          <p:nvPr/>
        </p:nvSpPr>
        <p:spPr>
          <a:xfrm>
            <a:off x="2925414" y="6295344"/>
            <a:ext cx="445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REQ</a:t>
            </a:r>
          </a:p>
        </p:txBody>
      </p:sp>
      <p:cxnSp>
        <p:nvCxnSpPr>
          <p:cNvPr id="55" name="Connettore 2 54"/>
          <p:cNvCxnSpPr/>
          <p:nvPr/>
        </p:nvCxnSpPr>
        <p:spPr>
          <a:xfrm>
            <a:off x="10653513" y="575314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/>
          <p:cNvCxnSpPr/>
          <p:nvPr/>
        </p:nvCxnSpPr>
        <p:spPr>
          <a:xfrm>
            <a:off x="10801443" y="575314"/>
            <a:ext cx="221887" cy="4317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/>
          <p:cNvCxnSpPr/>
          <p:nvPr/>
        </p:nvCxnSpPr>
        <p:spPr>
          <a:xfrm>
            <a:off x="10875408" y="575313"/>
            <a:ext cx="295701" cy="575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/>
          <p:cNvSpPr txBox="1"/>
          <p:nvPr/>
        </p:nvSpPr>
        <p:spPr>
          <a:xfrm>
            <a:off x="10541900" y="299605"/>
            <a:ext cx="445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REQ</a:t>
            </a:r>
          </a:p>
        </p:txBody>
      </p:sp>
      <p:cxnSp>
        <p:nvCxnSpPr>
          <p:cNvPr id="59" name="Connettore 2 58"/>
          <p:cNvCxnSpPr/>
          <p:nvPr/>
        </p:nvCxnSpPr>
        <p:spPr>
          <a:xfrm>
            <a:off x="10717448" y="547702"/>
            <a:ext cx="148269" cy="2885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/>
          <p:cNvCxnSpPr/>
          <p:nvPr/>
        </p:nvCxnSpPr>
        <p:spPr>
          <a:xfrm flipV="1">
            <a:off x="11261010" y="3414892"/>
            <a:ext cx="74708" cy="145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/>
          <p:cNvCxnSpPr/>
          <p:nvPr/>
        </p:nvCxnSpPr>
        <p:spPr>
          <a:xfrm flipV="1">
            <a:off x="11286733" y="3408144"/>
            <a:ext cx="148869" cy="2896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2 67"/>
          <p:cNvCxnSpPr/>
          <p:nvPr/>
        </p:nvCxnSpPr>
        <p:spPr>
          <a:xfrm>
            <a:off x="11612534" y="3449721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/>
          <p:cNvCxnSpPr/>
          <p:nvPr/>
        </p:nvCxnSpPr>
        <p:spPr>
          <a:xfrm>
            <a:off x="11686499" y="3449721"/>
            <a:ext cx="147987" cy="287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/>
          <p:nvPr/>
        </p:nvCxnSpPr>
        <p:spPr>
          <a:xfrm flipV="1">
            <a:off x="11760492" y="1988065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70"/>
          <p:cNvSpPr txBox="1"/>
          <p:nvPr/>
        </p:nvSpPr>
        <p:spPr>
          <a:xfrm>
            <a:off x="11520042" y="3234476"/>
            <a:ext cx="24045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PPP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839305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0"/>
            <a:ext cx="10774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f=1, N=4, </a:t>
            </a:r>
            <a:r>
              <a:rPr lang="it-IT" sz="1200" dirty="0" err="1"/>
              <a:t>w</a:t>
            </a:r>
            <a:r>
              <a:rPr lang="it-IT" sz="1200" dirty="0" err="1" smtClean="0"/>
              <a:t>e</a:t>
            </a:r>
            <a:r>
              <a:rPr lang="it-IT" sz="1200" dirty="0" smtClean="0"/>
              <a:t> are in </a:t>
            </a:r>
            <a:r>
              <a:rPr lang="it-IT" sz="1200" dirty="0" err="1" smtClean="0"/>
              <a:t>view</a:t>
            </a:r>
            <a:r>
              <a:rPr lang="it-IT" sz="1200" dirty="0" smtClean="0"/>
              <a:t> 12, </a:t>
            </a:r>
            <a:r>
              <a:rPr lang="it-IT" sz="1200" b="1" dirty="0" err="1" smtClean="0"/>
              <a:t>primary</a:t>
            </a:r>
            <a:r>
              <a:rPr lang="it-IT" sz="1200" b="1" dirty="0" smtClean="0"/>
              <a:t> </a:t>
            </a:r>
            <a:r>
              <a:rPr lang="it-IT" sz="1200" b="1" dirty="0" err="1" smtClean="0"/>
              <a:t>is</a:t>
            </a:r>
            <a:r>
              <a:rPr lang="it-IT" sz="1200" b="1" dirty="0" smtClean="0"/>
              <a:t> 12 % 4 = 0 and </a:t>
            </a:r>
            <a:r>
              <a:rPr lang="it-IT" sz="1200" b="1" dirty="0" err="1" smtClean="0"/>
              <a:t>is</a:t>
            </a:r>
            <a:r>
              <a:rPr lang="it-IT" sz="1200" b="1" dirty="0" smtClean="0"/>
              <a:t> </a:t>
            </a:r>
            <a:r>
              <a:rPr lang="it-IT" sz="1200" b="1" dirty="0" err="1" smtClean="0"/>
              <a:t>faulty</a:t>
            </a:r>
            <a:r>
              <a:rPr lang="it-IT" sz="1200" dirty="0" smtClean="0"/>
              <a:t>, </a:t>
            </a:r>
            <a:r>
              <a:rPr lang="it-IT" sz="1200" dirty="0" err="1" smtClean="0"/>
              <a:t>block</a:t>
            </a:r>
            <a:r>
              <a:rPr lang="it-IT" sz="1200" dirty="0" smtClean="0"/>
              <a:t> </a:t>
            </a:r>
            <a:r>
              <a:rPr lang="it-IT" sz="1200" dirty="0" err="1" smtClean="0"/>
              <a:t>height</a:t>
            </a:r>
            <a:r>
              <a:rPr lang="it-IT" sz="1200" dirty="0" smtClean="0"/>
              <a:t> </a:t>
            </a:r>
            <a:r>
              <a:rPr lang="it-IT" sz="1200" dirty="0" err="1" smtClean="0"/>
              <a:t>is</a:t>
            </a:r>
            <a:r>
              <a:rPr lang="it-IT" sz="1200" dirty="0" smtClean="0"/>
              <a:t> 1000, </a:t>
            </a:r>
            <a:r>
              <a:rPr lang="it-IT" sz="1200" dirty="0" err="1" smtClean="0"/>
              <a:t>all</a:t>
            </a:r>
            <a:r>
              <a:rPr lang="it-IT" sz="1200" dirty="0" smtClean="0"/>
              <a:t> </a:t>
            </a:r>
            <a:r>
              <a:rPr lang="it-IT" sz="1200" dirty="0" err="1" smtClean="0"/>
              <a:t>nodes</a:t>
            </a:r>
            <a:r>
              <a:rPr lang="it-IT" sz="1200" dirty="0" smtClean="0"/>
              <a:t> are </a:t>
            </a:r>
            <a:r>
              <a:rPr lang="it-IT" sz="1200" dirty="0" err="1" smtClean="0"/>
              <a:t>sync</a:t>
            </a:r>
            <a:r>
              <a:rPr lang="it-IT" sz="1200" dirty="0" smtClean="0"/>
              <a:t> up to </a:t>
            </a:r>
            <a:r>
              <a:rPr lang="it-IT" sz="1200" dirty="0" err="1" smtClean="0"/>
              <a:t>block</a:t>
            </a:r>
            <a:r>
              <a:rPr lang="it-IT" sz="1200" dirty="0" smtClean="0"/>
              <a:t> 1000, </a:t>
            </a:r>
            <a:r>
              <a:rPr lang="it-IT" sz="1200" dirty="0" err="1" smtClean="0"/>
              <a:t>nodes</a:t>
            </a:r>
            <a:r>
              <a:rPr lang="it-IT" sz="1200" dirty="0" smtClean="0"/>
              <a:t> are </a:t>
            </a:r>
            <a:r>
              <a:rPr lang="it-IT" sz="1200" dirty="0" err="1" smtClean="0"/>
              <a:t>waiting</a:t>
            </a:r>
            <a:r>
              <a:rPr lang="it-IT" sz="1200" dirty="0" smtClean="0"/>
              <a:t> for </a:t>
            </a:r>
            <a:r>
              <a:rPr lang="it-IT" sz="1200" dirty="0" err="1" smtClean="0"/>
              <a:t>block</a:t>
            </a:r>
            <a:r>
              <a:rPr lang="it-IT" sz="1200" dirty="0" smtClean="0"/>
              <a:t> 1001, </a:t>
            </a:r>
            <a:r>
              <a:rPr lang="it-IT" sz="1200" dirty="0" err="1" smtClean="0"/>
              <a:t>logs</a:t>
            </a:r>
            <a:r>
              <a:rPr lang="it-IT" sz="1200" dirty="0" smtClean="0"/>
              <a:t> are </a:t>
            </a:r>
            <a:r>
              <a:rPr lang="it-IT" sz="1200" dirty="0" err="1" smtClean="0"/>
              <a:t>empty</a:t>
            </a:r>
            <a:endParaRPr lang="it-IT" sz="1200" dirty="0"/>
          </a:p>
        </p:txBody>
      </p:sp>
      <p:cxnSp>
        <p:nvCxnSpPr>
          <p:cNvPr id="3" name="Connettore 2 2"/>
          <p:cNvCxnSpPr/>
          <p:nvPr/>
        </p:nvCxnSpPr>
        <p:spPr>
          <a:xfrm>
            <a:off x="478485" y="551418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478485" y="551418"/>
            <a:ext cx="1233158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REQUEST, </a:t>
            </a:r>
          </a:p>
          <a:p>
            <a:r>
              <a:rPr lang="it-IT" sz="1200" dirty="0" smtClean="0"/>
              <a:t>o=</a:t>
            </a:r>
            <a:r>
              <a:rPr lang="it-IT" sz="1200" dirty="0" err="1" smtClean="0"/>
              <a:t>blockTemplateA</a:t>
            </a:r>
            <a:r>
              <a:rPr lang="it-IT" sz="1200" dirty="0" smtClean="0"/>
              <a:t>, </a:t>
            </a:r>
          </a:p>
          <a:p>
            <a:r>
              <a:rPr lang="it-IT" sz="1200" dirty="0" smtClean="0"/>
              <a:t>t=1625149531, </a:t>
            </a:r>
          </a:p>
          <a:p>
            <a:r>
              <a:rPr lang="it-IT" sz="1200" dirty="0" smtClean="0"/>
              <a:t>c=node0</a:t>
            </a:r>
          </a:p>
          <a:p>
            <a:r>
              <a:rPr lang="it-IT" sz="1200" dirty="0" err="1" smtClean="0"/>
              <a:t>sigC</a:t>
            </a:r>
            <a:endParaRPr lang="it-IT" sz="1200" dirty="0"/>
          </a:p>
        </p:txBody>
      </p:sp>
      <p:cxnSp>
        <p:nvCxnSpPr>
          <p:cNvPr id="5" name="Connettore 2 4"/>
          <p:cNvCxnSpPr/>
          <p:nvPr/>
        </p:nvCxnSpPr>
        <p:spPr>
          <a:xfrm>
            <a:off x="2506819" y="551418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/>
          <p:cNvCxnSpPr/>
          <p:nvPr/>
        </p:nvCxnSpPr>
        <p:spPr>
          <a:xfrm>
            <a:off x="2580784" y="551418"/>
            <a:ext cx="148269" cy="2885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/>
          <p:nvPr/>
        </p:nvCxnSpPr>
        <p:spPr>
          <a:xfrm>
            <a:off x="2654749" y="551418"/>
            <a:ext cx="221887" cy="4317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>
            <a:off x="2728714" y="551417"/>
            <a:ext cx="295701" cy="575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2395206" y="275709"/>
            <a:ext cx="445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REQ</a:t>
            </a:r>
          </a:p>
        </p:txBody>
      </p:sp>
      <p:sp>
        <p:nvSpPr>
          <p:cNvPr id="18" name="Parentesi graffa chiusa 17"/>
          <p:cNvSpPr/>
          <p:nvPr/>
        </p:nvSpPr>
        <p:spPr>
          <a:xfrm rot="16200000">
            <a:off x="1385003" y="-603694"/>
            <a:ext cx="215297" cy="20283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/>
          <p:cNvSpPr txBox="1"/>
          <p:nvPr/>
        </p:nvSpPr>
        <p:spPr>
          <a:xfrm>
            <a:off x="1242582" y="262145"/>
            <a:ext cx="50013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err="1" smtClean="0"/>
              <a:t>timeout</a:t>
            </a:r>
            <a:endParaRPr lang="it-IT" sz="1200" dirty="0"/>
          </a:p>
        </p:txBody>
      </p:sp>
      <p:cxnSp>
        <p:nvCxnSpPr>
          <p:cNvPr id="19" name="Connettore 2 18"/>
          <p:cNvCxnSpPr/>
          <p:nvPr/>
        </p:nvCxnSpPr>
        <p:spPr>
          <a:xfrm flipV="1">
            <a:off x="3074010" y="1989176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/>
          <p:nvPr/>
        </p:nvCxnSpPr>
        <p:spPr>
          <a:xfrm flipV="1">
            <a:off x="3098380" y="1990565"/>
            <a:ext cx="147930" cy="2878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/>
          <p:nvPr/>
        </p:nvCxnSpPr>
        <p:spPr>
          <a:xfrm flipV="1">
            <a:off x="3124103" y="1997313"/>
            <a:ext cx="221397" cy="430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rentesi graffa chiusa 22"/>
          <p:cNvSpPr/>
          <p:nvPr/>
        </p:nvSpPr>
        <p:spPr>
          <a:xfrm rot="16200000">
            <a:off x="3635571" y="2286328"/>
            <a:ext cx="215297" cy="20283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/>
          <p:cNvSpPr txBox="1"/>
          <p:nvPr/>
        </p:nvSpPr>
        <p:spPr>
          <a:xfrm>
            <a:off x="3493150" y="3152167"/>
            <a:ext cx="50013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err="1" smtClean="0"/>
              <a:t>timeout</a:t>
            </a:r>
            <a:endParaRPr lang="it-IT" sz="1200" dirty="0"/>
          </a:p>
        </p:txBody>
      </p:sp>
      <p:cxnSp>
        <p:nvCxnSpPr>
          <p:cNvPr id="25" name="Connettore 2 24"/>
          <p:cNvCxnSpPr/>
          <p:nvPr/>
        </p:nvCxnSpPr>
        <p:spPr>
          <a:xfrm>
            <a:off x="4767101" y="3452380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/>
          <p:nvPr/>
        </p:nvCxnSpPr>
        <p:spPr>
          <a:xfrm>
            <a:off x="4841066" y="3452380"/>
            <a:ext cx="147987" cy="287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/>
          <p:nvPr/>
        </p:nvCxnSpPr>
        <p:spPr>
          <a:xfrm flipV="1">
            <a:off x="4915059" y="1990724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/>
          <p:cNvSpPr txBox="1"/>
          <p:nvPr/>
        </p:nvSpPr>
        <p:spPr>
          <a:xfrm>
            <a:off x="4693164" y="3192846"/>
            <a:ext cx="16696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VC</a:t>
            </a:r>
            <a:endParaRPr lang="it-IT" sz="1200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4915031" y="3452380"/>
            <a:ext cx="99706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VIEW-CHANGE, </a:t>
            </a:r>
          </a:p>
          <a:p>
            <a:r>
              <a:rPr lang="it-IT" sz="1200" dirty="0" smtClean="0"/>
              <a:t>v+1, </a:t>
            </a:r>
          </a:p>
          <a:p>
            <a:r>
              <a:rPr lang="it-IT" sz="1200" dirty="0" smtClean="0"/>
              <a:t>n=1000 </a:t>
            </a:r>
          </a:p>
          <a:p>
            <a:r>
              <a:rPr lang="it-IT" sz="1200" dirty="0" smtClean="0"/>
              <a:t>C=</a:t>
            </a:r>
            <a:r>
              <a:rPr lang="it-IT" sz="1200" dirty="0" err="1" smtClean="0"/>
              <a:t>block</a:t>
            </a:r>
            <a:r>
              <a:rPr lang="it-IT" sz="1200" dirty="0" smtClean="0"/>
              <a:t> 1000</a:t>
            </a:r>
          </a:p>
          <a:p>
            <a:r>
              <a:rPr lang="it-IT" sz="1200" dirty="0" smtClean="0"/>
              <a:t>P=[]</a:t>
            </a:r>
          </a:p>
          <a:p>
            <a:r>
              <a:rPr lang="it-IT" sz="1200" dirty="0" smtClean="0"/>
              <a:t>sig1</a:t>
            </a:r>
            <a:endParaRPr lang="it-IT" sz="1200" dirty="0"/>
          </a:p>
        </p:txBody>
      </p:sp>
      <p:sp>
        <p:nvSpPr>
          <p:cNvPr id="31" name="Parentesi graffa chiusa 30"/>
          <p:cNvSpPr/>
          <p:nvPr/>
        </p:nvSpPr>
        <p:spPr>
          <a:xfrm rot="16200000">
            <a:off x="4452561" y="4609237"/>
            <a:ext cx="215295" cy="30715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4303946" y="5997943"/>
            <a:ext cx="50013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err="1" smtClean="0"/>
              <a:t>timeout</a:t>
            </a:r>
            <a:endParaRPr lang="it-IT" sz="1200" dirty="0"/>
          </a:p>
        </p:txBody>
      </p:sp>
      <p:cxnSp>
        <p:nvCxnSpPr>
          <p:cNvPr id="33" name="Connettore 2 32"/>
          <p:cNvCxnSpPr/>
          <p:nvPr/>
        </p:nvCxnSpPr>
        <p:spPr>
          <a:xfrm flipV="1">
            <a:off x="6267029" y="1988660"/>
            <a:ext cx="221842" cy="431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 flipV="1">
            <a:off x="6179126" y="3428483"/>
            <a:ext cx="149215" cy="2903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/>
          <p:nvPr/>
        </p:nvCxnSpPr>
        <p:spPr>
          <a:xfrm flipV="1">
            <a:off x="6096003" y="4892798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6096003" y="6344990"/>
            <a:ext cx="99706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VIEW-CHANGE, </a:t>
            </a:r>
          </a:p>
          <a:p>
            <a:r>
              <a:rPr lang="it-IT" sz="1200" dirty="0" smtClean="0"/>
              <a:t>v+1, </a:t>
            </a:r>
          </a:p>
          <a:p>
            <a:r>
              <a:rPr lang="it-IT" sz="1200" dirty="0" smtClean="0"/>
              <a:t>n=1000 </a:t>
            </a:r>
          </a:p>
          <a:p>
            <a:r>
              <a:rPr lang="it-IT" sz="1200" dirty="0" smtClean="0"/>
              <a:t>C=</a:t>
            </a:r>
            <a:r>
              <a:rPr lang="it-IT" sz="1200" dirty="0" err="1" smtClean="0"/>
              <a:t>block</a:t>
            </a:r>
            <a:r>
              <a:rPr lang="it-IT" sz="1200" dirty="0" smtClean="0"/>
              <a:t> 1000</a:t>
            </a:r>
          </a:p>
          <a:p>
            <a:r>
              <a:rPr lang="it-IT" sz="1200" dirty="0" smtClean="0"/>
              <a:t>P=[]</a:t>
            </a:r>
          </a:p>
          <a:p>
            <a:r>
              <a:rPr lang="it-IT" sz="1200" dirty="0" smtClean="0"/>
              <a:t>sig3</a:t>
            </a:r>
            <a:endParaRPr lang="it-IT" sz="1200" dirty="0"/>
          </a:p>
        </p:txBody>
      </p:sp>
      <p:cxnSp>
        <p:nvCxnSpPr>
          <p:cNvPr id="35" name="Connettore 2 34"/>
          <p:cNvCxnSpPr/>
          <p:nvPr/>
        </p:nvCxnSpPr>
        <p:spPr>
          <a:xfrm>
            <a:off x="7545829" y="1997313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/>
          <p:nvPr/>
        </p:nvCxnSpPr>
        <p:spPr>
          <a:xfrm>
            <a:off x="7619794" y="1997313"/>
            <a:ext cx="147987" cy="287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/>
          <p:nvPr/>
        </p:nvCxnSpPr>
        <p:spPr>
          <a:xfrm>
            <a:off x="7693759" y="1997313"/>
            <a:ext cx="221736" cy="431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/>
          <p:cNvSpPr txBox="1"/>
          <p:nvPr/>
        </p:nvSpPr>
        <p:spPr>
          <a:xfrm>
            <a:off x="7499569" y="1760408"/>
            <a:ext cx="24045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PPP</a:t>
            </a:r>
            <a:endParaRPr lang="it-IT" sz="1200" dirty="0"/>
          </a:p>
        </p:txBody>
      </p:sp>
      <p:sp>
        <p:nvSpPr>
          <p:cNvPr id="9" name="Per 8"/>
          <p:cNvSpPr/>
          <p:nvPr/>
        </p:nvSpPr>
        <p:spPr>
          <a:xfrm>
            <a:off x="7525018" y="3341834"/>
            <a:ext cx="189552" cy="18957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Per 40"/>
          <p:cNvSpPr/>
          <p:nvPr/>
        </p:nvSpPr>
        <p:spPr>
          <a:xfrm>
            <a:off x="7814053" y="6252679"/>
            <a:ext cx="189552" cy="18957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2" name="Connettore 2 41"/>
          <p:cNvCxnSpPr/>
          <p:nvPr/>
        </p:nvCxnSpPr>
        <p:spPr>
          <a:xfrm>
            <a:off x="8258527" y="4880536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/>
          <p:cNvCxnSpPr/>
          <p:nvPr/>
        </p:nvCxnSpPr>
        <p:spPr>
          <a:xfrm flipV="1">
            <a:off x="8406485" y="3418880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 flipV="1">
            <a:off x="8481410" y="1979573"/>
            <a:ext cx="147930" cy="2878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er 44"/>
          <p:cNvSpPr/>
          <p:nvPr/>
        </p:nvSpPr>
        <p:spPr>
          <a:xfrm>
            <a:off x="8391100" y="3349270"/>
            <a:ext cx="189552" cy="18957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Per 45"/>
          <p:cNvSpPr/>
          <p:nvPr/>
        </p:nvSpPr>
        <p:spPr>
          <a:xfrm>
            <a:off x="8241579" y="6250204"/>
            <a:ext cx="189552" cy="18957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CasellaDiTesto 46"/>
          <p:cNvSpPr txBox="1"/>
          <p:nvPr/>
        </p:nvSpPr>
        <p:spPr>
          <a:xfrm>
            <a:off x="8319340" y="4895669"/>
            <a:ext cx="201138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1200" dirty="0" smtClean="0"/>
              <a:t>LOG2 =</a:t>
            </a:r>
          </a:p>
          <a:p>
            <a:r>
              <a:rPr lang="it-IT" sz="1200" dirty="0" smtClean="0"/>
              <a:t>PPP,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sig0</a:t>
            </a:r>
          </a:p>
          <a:p>
            <a:r>
              <a:rPr lang="it-IT" sz="1200" dirty="0" smtClean="0"/>
              <a:t>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2, sig2</a:t>
            </a:r>
          </a:p>
        </p:txBody>
      </p:sp>
      <p:sp>
        <p:nvSpPr>
          <p:cNvPr id="48" name="CasellaDiTesto 47"/>
          <p:cNvSpPr txBox="1"/>
          <p:nvPr/>
        </p:nvSpPr>
        <p:spPr>
          <a:xfrm>
            <a:off x="6765121" y="1597262"/>
            <a:ext cx="581634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err="1" smtClean="0"/>
              <a:t>Primary</a:t>
            </a:r>
            <a:endParaRPr lang="it-IT" sz="1200" dirty="0"/>
          </a:p>
          <a:p>
            <a:r>
              <a:rPr lang="it-IT" sz="1200" dirty="0" err="1"/>
              <a:t>w</a:t>
            </a:r>
            <a:r>
              <a:rPr lang="it-IT" sz="1200" dirty="0" err="1" smtClean="0"/>
              <a:t>akes</a:t>
            </a:r>
            <a:r>
              <a:rPr lang="it-IT" sz="1200" dirty="0" smtClean="0"/>
              <a:t> up</a:t>
            </a:r>
            <a:endParaRPr lang="it-IT" sz="1200" dirty="0"/>
          </a:p>
        </p:txBody>
      </p:sp>
      <p:sp>
        <p:nvSpPr>
          <p:cNvPr id="49" name="Parentesi graffa chiusa 48"/>
          <p:cNvSpPr/>
          <p:nvPr/>
        </p:nvSpPr>
        <p:spPr>
          <a:xfrm rot="16200000">
            <a:off x="6227520" y="1307097"/>
            <a:ext cx="150378" cy="67977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CasellaDiTesto 49"/>
          <p:cNvSpPr txBox="1"/>
          <p:nvPr/>
        </p:nvSpPr>
        <p:spPr>
          <a:xfrm>
            <a:off x="6047196" y="4573304"/>
            <a:ext cx="556047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it-IT" sz="1200" dirty="0" err="1" smtClean="0"/>
              <a:t>timeout</a:t>
            </a:r>
            <a:endParaRPr lang="it-IT" sz="1200" dirty="0"/>
          </a:p>
        </p:txBody>
      </p:sp>
      <p:cxnSp>
        <p:nvCxnSpPr>
          <p:cNvPr id="51" name="Connettore 2 50"/>
          <p:cNvCxnSpPr/>
          <p:nvPr/>
        </p:nvCxnSpPr>
        <p:spPr>
          <a:xfrm>
            <a:off x="10343805" y="4891687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/>
          <p:nvPr/>
        </p:nvCxnSpPr>
        <p:spPr>
          <a:xfrm flipV="1">
            <a:off x="10491763" y="3430031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/>
          <p:cNvCxnSpPr/>
          <p:nvPr/>
        </p:nvCxnSpPr>
        <p:spPr>
          <a:xfrm flipV="1">
            <a:off x="10566688" y="1990724"/>
            <a:ext cx="147930" cy="2878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/>
          <p:cNvSpPr txBox="1"/>
          <p:nvPr/>
        </p:nvSpPr>
        <p:spPr>
          <a:xfrm>
            <a:off x="10443052" y="4929387"/>
            <a:ext cx="99706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VIEW-CHANGE, </a:t>
            </a:r>
          </a:p>
          <a:p>
            <a:r>
              <a:rPr lang="it-IT" sz="1200" dirty="0" smtClean="0"/>
              <a:t>v+1, </a:t>
            </a:r>
          </a:p>
          <a:p>
            <a:r>
              <a:rPr lang="it-IT" sz="1200" dirty="0" smtClean="0"/>
              <a:t>n=1000 </a:t>
            </a:r>
          </a:p>
          <a:p>
            <a:r>
              <a:rPr lang="it-IT" sz="1200" dirty="0" smtClean="0"/>
              <a:t>C=</a:t>
            </a:r>
            <a:r>
              <a:rPr lang="it-IT" sz="1200" dirty="0" err="1" smtClean="0"/>
              <a:t>block</a:t>
            </a:r>
            <a:r>
              <a:rPr lang="it-IT" sz="1200" dirty="0" smtClean="0"/>
              <a:t> 1000</a:t>
            </a:r>
          </a:p>
          <a:p>
            <a:r>
              <a:rPr lang="it-IT" sz="1200" dirty="0" smtClean="0"/>
              <a:t>P=[]</a:t>
            </a:r>
          </a:p>
          <a:p>
            <a:r>
              <a:rPr lang="it-IT" sz="1200" dirty="0" smtClean="0"/>
              <a:t>sig2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3021095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910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2 7"/>
          <p:cNvCxnSpPr/>
          <p:nvPr/>
        </p:nvCxnSpPr>
        <p:spPr>
          <a:xfrm>
            <a:off x="478485" y="551418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0" y="0"/>
            <a:ext cx="10774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f=1, N=4, </a:t>
            </a:r>
            <a:r>
              <a:rPr lang="it-IT" sz="1200" dirty="0" err="1"/>
              <a:t>we</a:t>
            </a:r>
            <a:r>
              <a:rPr lang="it-IT" sz="1200" dirty="0"/>
              <a:t> are in </a:t>
            </a:r>
            <a:r>
              <a:rPr lang="it-IT" sz="1200" dirty="0" err="1"/>
              <a:t>view</a:t>
            </a:r>
            <a:r>
              <a:rPr lang="it-IT" sz="1200" dirty="0"/>
              <a:t> 12, </a:t>
            </a:r>
            <a:r>
              <a:rPr lang="it-IT" sz="1200" b="1" dirty="0" err="1"/>
              <a:t>primary</a:t>
            </a:r>
            <a:r>
              <a:rPr lang="it-IT" sz="1200" b="1" dirty="0"/>
              <a:t> </a:t>
            </a:r>
            <a:r>
              <a:rPr lang="it-IT" sz="1200" b="1" dirty="0" err="1"/>
              <a:t>is</a:t>
            </a:r>
            <a:r>
              <a:rPr lang="it-IT" sz="1200" b="1" dirty="0"/>
              <a:t> 12 % 4 = 0 and </a:t>
            </a:r>
            <a:r>
              <a:rPr lang="it-IT" sz="1200" b="1" dirty="0" err="1"/>
              <a:t>is</a:t>
            </a:r>
            <a:r>
              <a:rPr lang="it-IT" sz="1200" b="1" dirty="0"/>
              <a:t> </a:t>
            </a:r>
            <a:r>
              <a:rPr lang="it-IT" sz="1200" b="1" dirty="0" err="1"/>
              <a:t>faulty</a:t>
            </a:r>
            <a:r>
              <a:rPr lang="it-IT" sz="1200" dirty="0"/>
              <a:t>, </a:t>
            </a:r>
            <a:r>
              <a:rPr lang="it-IT" sz="1200" dirty="0" err="1"/>
              <a:t>block</a:t>
            </a:r>
            <a:r>
              <a:rPr lang="it-IT" sz="1200" dirty="0"/>
              <a:t> </a:t>
            </a:r>
            <a:r>
              <a:rPr lang="it-IT" sz="1200" dirty="0" err="1"/>
              <a:t>height</a:t>
            </a:r>
            <a:r>
              <a:rPr lang="it-IT" sz="1200" dirty="0"/>
              <a:t> </a:t>
            </a:r>
            <a:r>
              <a:rPr lang="it-IT" sz="1200" dirty="0" err="1"/>
              <a:t>is</a:t>
            </a:r>
            <a:r>
              <a:rPr lang="it-IT" sz="1200" dirty="0"/>
              <a:t> 1000, </a:t>
            </a:r>
            <a:r>
              <a:rPr lang="it-IT" sz="1200" dirty="0" err="1"/>
              <a:t>all</a:t>
            </a:r>
            <a:r>
              <a:rPr lang="it-IT" sz="1200" dirty="0"/>
              <a:t> </a:t>
            </a:r>
            <a:r>
              <a:rPr lang="it-IT" sz="1200" dirty="0" err="1"/>
              <a:t>nodes</a:t>
            </a:r>
            <a:r>
              <a:rPr lang="it-IT" sz="1200" dirty="0"/>
              <a:t> are </a:t>
            </a:r>
            <a:r>
              <a:rPr lang="it-IT" sz="1200" dirty="0" err="1"/>
              <a:t>sync</a:t>
            </a:r>
            <a:r>
              <a:rPr lang="it-IT" sz="1200" dirty="0"/>
              <a:t> up to </a:t>
            </a:r>
            <a:r>
              <a:rPr lang="it-IT" sz="1200" dirty="0" err="1"/>
              <a:t>block</a:t>
            </a:r>
            <a:r>
              <a:rPr lang="it-IT" sz="1200" dirty="0"/>
              <a:t> 1000, </a:t>
            </a:r>
            <a:r>
              <a:rPr lang="it-IT" sz="1200" dirty="0" err="1"/>
              <a:t>nodes</a:t>
            </a:r>
            <a:r>
              <a:rPr lang="it-IT" sz="1200" dirty="0"/>
              <a:t> are </a:t>
            </a:r>
            <a:r>
              <a:rPr lang="it-IT" sz="1200" dirty="0" err="1"/>
              <a:t>waiting</a:t>
            </a:r>
            <a:r>
              <a:rPr lang="it-IT" sz="1200" dirty="0"/>
              <a:t> for </a:t>
            </a:r>
            <a:r>
              <a:rPr lang="it-IT" sz="1200" dirty="0" err="1"/>
              <a:t>block</a:t>
            </a:r>
            <a:r>
              <a:rPr lang="it-IT" sz="1200" dirty="0"/>
              <a:t> 1001, </a:t>
            </a:r>
            <a:r>
              <a:rPr lang="it-IT" sz="1200" dirty="0" err="1"/>
              <a:t>logs</a:t>
            </a:r>
            <a:r>
              <a:rPr lang="it-IT" sz="1200" dirty="0"/>
              <a:t> are </a:t>
            </a:r>
            <a:r>
              <a:rPr lang="it-IT" sz="1200" dirty="0" err="1"/>
              <a:t>empty</a:t>
            </a:r>
            <a:endParaRPr lang="it-IT" sz="12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78485" y="551418"/>
            <a:ext cx="14178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REQUEST, </a:t>
            </a:r>
          </a:p>
          <a:p>
            <a:r>
              <a:rPr lang="it-IT" sz="1200" dirty="0" smtClean="0"/>
              <a:t>o=</a:t>
            </a:r>
            <a:r>
              <a:rPr lang="it-IT" sz="1200" dirty="0" err="1" smtClean="0"/>
              <a:t>blockTemplateA</a:t>
            </a:r>
            <a:r>
              <a:rPr lang="it-IT" sz="1200" dirty="0" smtClean="0"/>
              <a:t>, </a:t>
            </a:r>
          </a:p>
          <a:p>
            <a:r>
              <a:rPr lang="it-IT" sz="1200" dirty="0" smtClean="0"/>
              <a:t>t=1625149531, </a:t>
            </a:r>
          </a:p>
          <a:p>
            <a:r>
              <a:rPr lang="it-IT" sz="1200" dirty="0" smtClean="0"/>
              <a:t>c=node0</a:t>
            </a:r>
          </a:p>
          <a:p>
            <a:r>
              <a:rPr lang="it-IT" sz="1200" dirty="0" err="1" smtClean="0"/>
              <a:t>sigC</a:t>
            </a:r>
            <a:endParaRPr lang="it-IT" sz="1200" dirty="0"/>
          </a:p>
        </p:txBody>
      </p:sp>
      <p:cxnSp>
        <p:nvCxnSpPr>
          <p:cNvPr id="14" name="Connettore 2 13"/>
          <p:cNvCxnSpPr/>
          <p:nvPr/>
        </p:nvCxnSpPr>
        <p:spPr>
          <a:xfrm>
            <a:off x="840435" y="1990725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>
            <a:off x="914400" y="1990725"/>
            <a:ext cx="147987" cy="287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/>
          <p:nvPr/>
        </p:nvCxnSpPr>
        <p:spPr>
          <a:xfrm>
            <a:off x="988365" y="1990725"/>
            <a:ext cx="221736" cy="431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290294" y="2034311"/>
            <a:ext cx="195643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1200" dirty="0" smtClean="0"/>
              <a:t>LOG0 =</a:t>
            </a:r>
          </a:p>
          <a:p>
            <a:r>
              <a:rPr lang="it-IT" sz="1200" dirty="0" smtClean="0"/>
              <a:t>PPP,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sig0</a:t>
            </a:r>
          </a:p>
        </p:txBody>
      </p:sp>
      <p:cxnSp>
        <p:nvCxnSpPr>
          <p:cNvPr id="20" name="Connettore 2 19"/>
          <p:cNvCxnSpPr/>
          <p:nvPr/>
        </p:nvCxnSpPr>
        <p:spPr>
          <a:xfrm>
            <a:off x="1759362" y="3452380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/>
          <p:nvPr/>
        </p:nvCxnSpPr>
        <p:spPr>
          <a:xfrm>
            <a:off x="1833327" y="3452380"/>
            <a:ext cx="147987" cy="287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V="1">
            <a:off x="1907320" y="1990724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1828885" y="4907540"/>
            <a:ext cx="201138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1200" dirty="0" smtClean="0"/>
              <a:t>LOG2 =</a:t>
            </a:r>
          </a:p>
          <a:p>
            <a:r>
              <a:rPr lang="it-IT" sz="1200" dirty="0" smtClean="0"/>
              <a:t>PPP,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sig0</a:t>
            </a:r>
          </a:p>
          <a:p>
            <a:r>
              <a:rPr lang="it-IT" sz="1200" dirty="0"/>
              <a:t>PP, v=12, n=1001, </a:t>
            </a:r>
            <a:r>
              <a:rPr lang="it-IT" sz="1200" dirty="0" err="1"/>
              <a:t>bTa</a:t>
            </a:r>
            <a:r>
              <a:rPr lang="it-IT" sz="1200" dirty="0"/>
              <a:t>, 1, </a:t>
            </a:r>
            <a:r>
              <a:rPr lang="it-IT" sz="1200" dirty="0" smtClean="0"/>
              <a:t>sig1</a:t>
            </a:r>
            <a:endParaRPr lang="it-IT" sz="1200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1981285" y="6342135"/>
            <a:ext cx="201138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1200" dirty="0" smtClean="0"/>
              <a:t>LOG3 =</a:t>
            </a:r>
          </a:p>
          <a:p>
            <a:r>
              <a:rPr lang="it-IT" sz="1200" dirty="0" smtClean="0"/>
              <a:t>PPP,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sig0</a:t>
            </a:r>
          </a:p>
          <a:p>
            <a:r>
              <a:rPr lang="it-IT" sz="1200" dirty="0"/>
              <a:t>PP, v=12, n=1001, </a:t>
            </a:r>
            <a:r>
              <a:rPr lang="it-IT" sz="1200" dirty="0" err="1"/>
              <a:t>bTa</a:t>
            </a:r>
            <a:r>
              <a:rPr lang="it-IT" sz="1200" dirty="0"/>
              <a:t>, 1, </a:t>
            </a:r>
            <a:r>
              <a:rPr lang="it-IT" sz="1200" dirty="0" smtClean="0"/>
              <a:t>sig1</a:t>
            </a:r>
            <a:endParaRPr lang="it-IT" sz="1200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1152951" y="3471430"/>
            <a:ext cx="201138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1200" dirty="0" smtClean="0"/>
              <a:t>LOG1 =</a:t>
            </a:r>
          </a:p>
          <a:p>
            <a:r>
              <a:rPr lang="it-IT" sz="1200" dirty="0" smtClean="0"/>
              <a:t>PPP,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sig0</a:t>
            </a:r>
          </a:p>
          <a:p>
            <a:r>
              <a:rPr lang="it-IT" sz="1200" dirty="0" smtClean="0"/>
              <a:t>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1, sig1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1604112" y="3188310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PP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718531" y="1728355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PPP</a:t>
            </a:r>
          </a:p>
        </p:txBody>
      </p:sp>
      <p:cxnSp>
        <p:nvCxnSpPr>
          <p:cNvPr id="27" name="Connettore 2 26"/>
          <p:cNvCxnSpPr/>
          <p:nvPr/>
        </p:nvCxnSpPr>
        <p:spPr>
          <a:xfrm>
            <a:off x="2850193" y="4891687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/>
          <p:nvPr/>
        </p:nvCxnSpPr>
        <p:spPr>
          <a:xfrm flipV="1">
            <a:off x="2998151" y="3430031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/>
          <p:nvPr/>
        </p:nvCxnSpPr>
        <p:spPr>
          <a:xfrm flipV="1">
            <a:off x="3073076" y="1990724"/>
            <a:ext cx="147930" cy="2878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/>
          <p:cNvSpPr txBox="1"/>
          <p:nvPr/>
        </p:nvSpPr>
        <p:spPr>
          <a:xfrm>
            <a:off x="2690625" y="4629026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PP</a:t>
            </a:r>
          </a:p>
        </p:txBody>
      </p:sp>
      <p:sp>
        <p:nvSpPr>
          <p:cNvPr id="32" name="CasellaDiTesto 31"/>
          <p:cNvSpPr txBox="1"/>
          <p:nvPr/>
        </p:nvSpPr>
        <p:spPr>
          <a:xfrm>
            <a:off x="3992669" y="4895669"/>
            <a:ext cx="2227597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1200" dirty="0" smtClean="0"/>
              <a:t>LOG2 =</a:t>
            </a:r>
          </a:p>
          <a:p>
            <a:r>
              <a:rPr lang="it-IT" sz="1200" dirty="0" smtClean="0"/>
              <a:t>PPP,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sig0</a:t>
            </a:r>
          </a:p>
          <a:p>
            <a:r>
              <a:rPr lang="it-IT" sz="1200" dirty="0"/>
              <a:t>PP, v=12, n=1001, </a:t>
            </a:r>
            <a:r>
              <a:rPr lang="it-IT" sz="1200" dirty="0" err="1"/>
              <a:t>bTa</a:t>
            </a:r>
            <a:r>
              <a:rPr lang="it-IT" sz="1200" dirty="0"/>
              <a:t>, 1, </a:t>
            </a:r>
            <a:r>
              <a:rPr lang="it-IT" sz="1200" dirty="0" smtClean="0"/>
              <a:t>sig1</a:t>
            </a:r>
          </a:p>
          <a:p>
            <a:r>
              <a:rPr lang="it-IT" sz="1200" dirty="0" smtClean="0"/>
              <a:t>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2, sig2</a:t>
            </a:r>
          </a:p>
          <a:p>
            <a:r>
              <a:rPr lang="it-IT" sz="1200" b="1" dirty="0" err="1"/>
              <a:t>Prepared</a:t>
            </a:r>
            <a:r>
              <a:rPr lang="it-IT" sz="1200" b="1" dirty="0"/>
              <a:t>(</a:t>
            </a:r>
            <a:r>
              <a:rPr lang="it-IT" sz="1200" b="1" dirty="0" err="1"/>
              <a:t>bTA</a:t>
            </a:r>
            <a:r>
              <a:rPr lang="it-IT" sz="1200" b="1" dirty="0"/>
              <a:t>, v=12, n=1001, </a:t>
            </a:r>
            <a:r>
              <a:rPr lang="it-IT" sz="1200" b="1" dirty="0" smtClean="0"/>
              <a:t>2) </a:t>
            </a:r>
          </a:p>
          <a:p>
            <a:r>
              <a:rPr lang="it-IT" sz="1200" b="1" dirty="0" err="1" smtClean="0"/>
              <a:t>becomes</a:t>
            </a:r>
            <a:r>
              <a:rPr lang="it-IT" sz="1200" b="1" dirty="0" smtClean="0"/>
              <a:t> True</a:t>
            </a:r>
            <a:endParaRPr lang="it-IT" sz="1200" b="1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3215920" y="3482975"/>
            <a:ext cx="3116622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1200" dirty="0" smtClean="0"/>
              <a:t>LOG1 =</a:t>
            </a:r>
          </a:p>
          <a:p>
            <a:r>
              <a:rPr lang="it-IT" sz="1200" dirty="0" smtClean="0"/>
              <a:t>PPP,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sig0</a:t>
            </a:r>
          </a:p>
          <a:p>
            <a:r>
              <a:rPr lang="it-IT" sz="1200" dirty="0" smtClean="0"/>
              <a:t>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1, sig1</a:t>
            </a:r>
          </a:p>
          <a:p>
            <a:r>
              <a:rPr lang="it-IT" sz="1200" dirty="0"/>
              <a:t>PP, v=12, n=1001, </a:t>
            </a:r>
            <a:r>
              <a:rPr lang="it-IT" sz="1200" dirty="0" err="1"/>
              <a:t>bTa</a:t>
            </a:r>
            <a:r>
              <a:rPr lang="it-IT" sz="1200" dirty="0"/>
              <a:t>, 2, </a:t>
            </a:r>
            <a:r>
              <a:rPr lang="it-IT" sz="1200" dirty="0" smtClean="0"/>
              <a:t>sig2</a:t>
            </a:r>
          </a:p>
          <a:p>
            <a:r>
              <a:rPr lang="it-IT" sz="1200" b="1" dirty="0" err="1" smtClean="0"/>
              <a:t>Prepared</a:t>
            </a:r>
            <a:r>
              <a:rPr lang="it-IT" sz="1200" b="1" dirty="0" smtClean="0"/>
              <a:t>(</a:t>
            </a:r>
            <a:r>
              <a:rPr lang="it-IT" sz="1200" b="1" dirty="0" err="1" smtClean="0"/>
              <a:t>bTA</a:t>
            </a:r>
            <a:r>
              <a:rPr lang="it-IT" sz="1200" b="1" dirty="0" smtClean="0"/>
              <a:t>, v=12, n=1001, 1) </a:t>
            </a:r>
            <a:r>
              <a:rPr lang="it-IT" sz="1200" b="1" dirty="0" err="1" smtClean="0"/>
              <a:t>becomes</a:t>
            </a:r>
            <a:r>
              <a:rPr lang="it-IT" sz="1200" b="1" dirty="0" smtClean="0"/>
              <a:t> True</a:t>
            </a:r>
            <a:endParaRPr lang="it-IT" sz="1200" b="1" dirty="0"/>
          </a:p>
        </p:txBody>
      </p:sp>
      <p:sp>
        <p:nvSpPr>
          <p:cNvPr id="34" name="CasellaDiTesto 33"/>
          <p:cNvSpPr txBox="1"/>
          <p:nvPr/>
        </p:nvSpPr>
        <p:spPr>
          <a:xfrm>
            <a:off x="3458516" y="2023471"/>
            <a:ext cx="3116622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1200" dirty="0" smtClean="0"/>
              <a:t>LOG0 =</a:t>
            </a:r>
          </a:p>
          <a:p>
            <a:r>
              <a:rPr lang="it-IT" sz="1200" dirty="0" smtClean="0"/>
              <a:t>PPP,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sig0</a:t>
            </a:r>
          </a:p>
          <a:p>
            <a:r>
              <a:rPr lang="it-IT" sz="1200" dirty="0"/>
              <a:t>PP, v=12, n=1001, </a:t>
            </a:r>
            <a:r>
              <a:rPr lang="it-IT" sz="1200" dirty="0" err="1"/>
              <a:t>bTa</a:t>
            </a:r>
            <a:r>
              <a:rPr lang="it-IT" sz="1200" dirty="0"/>
              <a:t>, 1, sig1</a:t>
            </a:r>
          </a:p>
          <a:p>
            <a:r>
              <a:rPr lang="it-IT" sz="1200" dirty="0"/>
              <a:t>PP, v=12, n=1001, </a:t>
            </a:r>
            <a:r>
              <a:rPr lang="it-IT" sz="1200" dirty="0" err="1"/>
              <a:t>bTa</a:t>
            </a:r>
            <a:r>
              <a:rPr lang="it-IT" sz="1200" dirty="0"/>
              <a:t>, 2, </a:t>
            </a:r>
            <a:r>
              <a:rPr lang="it-IT" sz="1200" dirty="0" smtClean="0"/>
              <a:t>sig2</a:t>
            </a:r>
          </a:p>
          <a:p>
            <a:r>
              <a:rPr lang="it-IT" sz="1200" b="1" dirty="0" err="1"/>
              <a:t>Prepared</a:t>
            </a:r>
            <a:r>
              <a:rPr lang="it-IT" sz="1200" b="1" dirty="0"/>
              <a:t>(</a:t>
            </a:r>
            <a:r>
              <a:rPr lang="it-IT" sz="1200" b="1" dirty="0" err="1"/>
              <a:t>bTA</a:t>
            </a:r>
            <a:r>
              <a:rPr lang="it-IT" sz="1200" b="1" dirty="0"/>
              <a:t>, v=12, n=1001, </a:t>
            </a:r>
            <a:r>
              <a:rPr lang="it-IT" sz="1200" b="1" dirty="0" smtClean="0"/>
              <a:t>0) </a:t>
            </a:r>
            <a:r>
              <a:rPr lang="it-IT" sz="1200" b="1" dirty="0" err="1" smtClean="0"/>
              <a:t>becomes</a:t>
            </a:r>
            <a:r>
              <a:rPr lang="it-IT" sz="1200" b="1" dirty="0" smtClean="0"/>
              <a:t> True</a:t>
            </a:r>
            <a:endParaRPr lang="it-IT" sz="1200" b="1" dirty="0"/>
          </a:p>
        </p:txBody>
      </p:sp>
      <p:cxnSp>
        <p:nvCxnSpPr>
          <p:cNvPr id="39" name="Connettore 2 38"/>
          <p:cNvCxnSpPr/>
          <p:nvPr/>
        </p:nvCxnSpPr>
        <p:spPr>
          <a:xfrm>
            <a:off x="6424451" y="3452380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>
            <a:off x="6498416" y="3452380"/>
            <a:ext cx="147987" cy="287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/>
          <p:nvPr/>
        </p:nvCxnSpPr>
        <p:spPr>
          <a:xfrm flipV="1">
            <a:off x="6572409" y="1990724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/>
          <p:cNvSpPr txBox="1"/>
          <p:nvPr/>
        </p:nvSpPr>
        <p:spPr>
          <a:xfrm>
            <a:off x="6269201" y="318831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CM</a:t>
            </a:r>
          </a:p>
        </p:txBody>
      </p:sp>
      <p:sp>
        <p:nvSpPr>
          <p:cNvPr id="43" name="CasellaDiTesto 42"/>
          <p:cNvSpPr txBox="1"/>
          <p:nvPr/>
        </p:nvSpPr>
        <p:spPr>
          <a:xfrm>
            <a:off x="6693022" y="2023471"/>
            <a:ext cx="2100575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1200" dirty="0" smtClean="0"/>
              <a:t>LOG0 =</a:t>
            </a:r>
          </a:p>
          <a:p>
            <a:r>
              <a:rPr lang="it-IT" sz="1200" dirty="0" smtClean="0"/>
              <a:t>PPP,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sig0</a:t>
            </a:r>
          </a:p>
          <a:p>
            <a:r>
              <a:rPr lang="it-IT" sz="1200" dirty="0"/>
              <a:t>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</a:t>
            </a:r>
            <a:r>
              <a:rPr lang="it-IT" sz="1200" dirty="0"/>
              <a:t>1, sig1</a:t>
            </a:r>
          </a:p>
          <a:p>
            <a:r>
              <a:rPr lang="it-IT" sz="1200" dirty="0"/>
              <a:t>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</a:t>
            </a:r>
            <a:r>
              <a:rPr lang="it-IT" sz="1200" dirty="0"/>
              <a:t>2, </a:t>
            </a:r>
            <a:r>
              <a:rPr lang="it-IT" sz="1200" dirty="0" smtClean="0"/>
              <a:t>sig2</a:t>
            </a:r>
          </a:p>
          <a:p>
            <a:r>
              <a:rPr lang="it-IT" sz="1200" dirty="0" smtClean="0"/>
              <a:t>CM,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1, sig1</a:t>
            </a:r>
          </a:p>
        </p:txBody>
      </p:sp>
      <p:sp>
        <p:nvSpPr>
          <p:cNvPr id="48" name="CasellaDiTesto 47"/>
          <p:cNvSpPr txBox="1"/>
          <p:nvPr/>
        </p:nvSpPr>
        <p:spPr>
          <a:xfrm>
            <a:off x="6572381" y="3482974"/>
            <a:ext cx="2100575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1200" dirty="0" smtClean="0"/>
              <a:t>LOG1 =</a:t>
            </a:r>
          </a:p>
          <a:p>
            <a:r>
              <a:rPr lang="it-IT" sz="1200" dirty="0" smtClean="0"/>
              <a:t>PPP,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sig0</a:t>
            </a:r>
          </a:p>
          <a:p>
            <a:r>
              <a:rPr lang="it-IT" sz="1200" dirty="0"/>
              <a:t>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</a:t>
            </a:r>
            <a:r>
              <a:rPr lang="it-IT" sz="1200" dirty="0"/>
              <a:t>1, sig1</a:t>
            </a:r>
          </a:p>
          <a:p>
            <a:r>
              <a:rPr lang="it-IT" sz="1200" dirty="0"/>
              <a:t>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</a:t>
            </a:r>
            <a:r>
              <a:rPr lang="it-IT" sz="1200" dirty="0"/>
              <a:t>2, </a:t>
            </a:r>
            <a:r>
              <a:rPr lang="it-IT" sz="1200" dirty="0" smtClean="0"/>
              <a:t>sig2</a:t>
            </a:r>
          </a:p>
          <a:p>
            <a:r>
              <a:rPr lang="it-IT" sz="1200" dirty="0" smtClean="0"/>
              <a:t>CM,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1, sig1</a:t>
            </a:r>
          </a:p>
        </p:txBody>
      </p:sp>
      <p:sp>
        <p:nvSpPr>
          <p:cNvPr id="50" name="CasellaDiTesto 49"/>
          <p:cNvSpPr txBox="1"/>
          <p:nvPr/>
        </p:nvSpPr>
        <p:spPr>
          <a:xfrm>
            <a:off x="6657001" y="4901088"/>
            <a:ext cx="2100575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1200" dirty="0" smtClean="0"/>
              <a:t>LOG2 =</a:t>
            </a:r>
          </a:p>
          <a:p>
            <a:r>
              <a:rPr lang="it-IT" sz="1200" dirty="0" smtClean="0"/>
              <a:t>PPP,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sig0</a:t>
            </a:r>
          </a:p>
          <a:p>
            <a:r>
              <a:rPr lang="it-IT" sz="1200" dirty="0"/>
              <a:t>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</a:t>
            </a:r>
            <a:r>
              <a:rPr lang="it-IT" sz="1200" dirty="0"/>
              <a:t>1, sig1</a:t>
            </a:r>
          </a:p>
          <a:p>
            <a:r>
              <a:rPr lang="it-IT" sz="1200" dirty="0"/>
              <a:t>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</a:t>
            </a:r>
            <a:r>
              <a:rPr lang="it-IT" sz="1200" dirty="0"/>
              <a:t>2, </a:t>
            </a:r>
            <a:r>
              <a:rPr lang="it-IT" sz="1200" dirty="0" smtClean="0"/>
              <a:t>sig2</a:t>
            </a:r>
          </a:p>
          <a:p>
            <a:r>
              <a:rPr lang="it-IT" sz="1200" dirty="0" smtClean="0"/>
              <a:t>CM,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1, sig1</a:t>
            </a:r>
          </a:p>
        </p:txBody>
      </p:sp>
      <p:cxnSp>
        <p:nvCxnSpPr>
          <p:cNvPr id="38" name="Connettore 2 37"/>
          <p:cNvCxnSpPr/>
          <p:nvPr/>
        </p:nvCxnSpPr>
        <p:spPr>
          <a:xfrm>
            <a:off x="8781601" y="4870351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/>
          <p:nvPr/>
        </p:nvCxnSpPr>
        <p:spPr>
          <a:xfrm flipV="1">
            <a:off x="8929559" y="3408695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/>
          <p:cNvCxnSpPr/>
          <p:nvPr/>
        </p:nvCxnSpPr>
        <p:spPr>
          <a:xfrm flipV="1">
            <a:off x="9004484" y="1969388"/>
            <a:ext cx="147930" cy="2878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/>
          <p:cNvSpPr txBox="1"/>
          <p:nvPr/>
        </p:nvSpPr>
        <p:spPr>
          <a:xfrm>
            <a:off x="8855566" y="4907540"/>
            <a:ext cx="21320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CM</a:t>
            </a:r>
            <a:endParaRPr lang="it-IT" sz="1200" dirty="0"/>
          </a:p>
        </p:txBody>
      </p:sp>
      <p:sp>
        <p:nvSpPr>
          <p:cNvPr id="56" name="Per 55"/>
          <p:cNvSpPr/>
          <p:nvPr/>
        </p:nvSpPr>
        <p:spPr>
          <a:xfrm>
            <a:off x="9499479" y="1895938"/>
            <a:ext cx="189552" cy="18957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9249063" y="1714817"/>
            <a:ext cx="697883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b="1" dirty="0" smtClean="0"/>
              <a:t>0 </a:t>
            </a:r>
            <a:r>
              <a:rPr lang="it-IT" sz="1200" b="1" dirty="0" err="1" smtClean="0"/>
              <a:t>fails</a:t>
            </a:r>
            <a:r>
              <a:rPr lang="it-IT" sz="1200" b="1" dirty="0" smtClean="0"/>
              <a:t> </a:t>
            </a:r>
            <a:r>
              <a:rPr lang="it-IT" sz="1200" b="1" dirty="0" err="1" smtClean="0"/>
              <a:t>here</a:t>
            </a:r>
            <a:endParaRPr lang="it-IT" sz="1200" b="1" dirty="0"/>
          </a:p>
        </p:txBody>
      </p:sp>
      <p:sp>
        <p:nvSpPr>
          <p:cNvPr id="58" name="Per 57"/>
          <p:cNvSpPr/>
          <p:nvPr/>
        </p:nvSpPr>
        <p:spPr>
          <a:xfrm>
            <a:off x="931089" y="6210764"/>
            <a:ext cx="189552" cy="18957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9" name="CasellaDiTesto 58"/>
          <p:cNvSpPr txBox="1"/>
          <p:nvPr/>
        </p:nvSpPr>
        <p:spPr>
          <a:xfrm>
            <a:off x="676923" y="6023646"/>
            <a:ext cx="697883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b="1" dirty="0" smtClean="0"/>
              <a:t>3 </a:t>
            </a:r>
            <a:r>
              <a:rPr lang="it-IT" sz="1200" b="1" dirty="0" err="1" smtClean="0"/>
              <a:t>fails</a:t>
            </a:r>
            <a:r>
              <a:rPr lang="it-IT" sz="1200" b="1" dirty="0" smtClean="0"/>
              <a:t> </a:t>
            </a:r>
            <a:r>
              <a:rPr lang="it-IT" sz="1200" b="1" dirty="0" err="1" smtClean="0"/>
              <a:t>here</a:t>
            </a:r>
            <a:endParaRPr lang="it-IT" sz="1200" b="1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9133760" y="3482974"/>
            <a:ext cx="2100575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1200" dirty="0" smtClean="0"/>
              <a:t>LOG1 =</a:t>
            </a:r>
          </a:p>
          <a:p>
            <a:r>
              <a:rPr lang="it-IT" sz="1200" dirty="0" smtClean="0"/>
              <a:t>PPP,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sig0</a:t>
            </a:r>
          </a:p>
          <a:p>
            <a:r>
              <a:rPr lang="it-IT" sz="1200" dirty="0"/>
              <a:t>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</a:t>
            </a:r>
            <a:r>
              <a:rPr lang="it-IT" sz="1200" dirty="0"/>
              <a:t>1, sig1</a:t>
            </a:r>
          </a:p>
          <a:p>
            <a:r>
              <a:rPr lang="it-IT" sz="1200" dirty="0"/>
              <a:t>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</a:t>
            </a:r>
            <a:r>
              <a:rPr lang="it-IT" sz="1200" dirty="0"/>
              <a:t>2, </a:t>
            </a:r>
            <a:r>
              <a:rPr lang="it-IT" sz="1200" dirty="0" smtClean="0"/>
              <a:t>sig2</a:t>
            </a:r>
          </a:p>
          <a:p>
            <a:r>
              <a:rPr lang="it-IT" sz="1200" dirty="0" smtClean="0"/>
              <a:t>CM,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1, sig1</a:t>
            </a:r>
          </a:p>
          <a:p>
            <a:r>
              <a:rPr lang="it-IT" sz="1200" dirty="0"/>
              <a:t>CM, v=12, n=1001, </a:t>
            </a:r>
            <a:r>
              <a:rPr lang="it-IT" sz="1200" dirty="0" err="1"/>
              <a:t>bTA</a:t>
            </a:r>
            <a:r>
              <a:rPr lang="it-IT" sz="1200" dirty="0"/>
              <a:t>, 2</a:t>
            </a:r>
            <a:r>
              <a:rPr lang="it-IT" sz="1200" dirty="0" smtClean="0"/>
              <a:t>, sig2</a:t>
            </a:r>
            <a:endParaRPr lang="it-IT" sz="1200" dirty="0"/>
          </a:p>
        </p:txBody>
      </p:sp>
      <p:sp>
        <p:nvSpPr>
          <p:cNvPr id="61" name="CasellaDiTesto 60"/>
          <p:cNvSpPr txBox="1"/>
          <p:nvPr/>
        </p:nvSpPr>
        <p:spPr>
          <a:xfrm>
            <a:off x="9271623" y="4907540"/>
            <a:ext cx="2100575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1200" dirty="0" smtClean="0"/>
              <a:t>LOG2 =</a:t>
            </a:r>
          </a:p>
          <a:p>
            <a:r>
              <a:rPr lang="it-IT" sz="1200" dirty="0" smtClean="0"/>
              <a:t>PPP,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sig0</a:t>
            </a:r>
          </a:p>
          <a:p>
            <a:r>
              <a:rPr lang="it-IT" sz="1200" dirty="0"/>
              <a:t>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</a:t>
            </a:r>
            <a:r>
              <a:rPr lang="it-IT" sz="1200" dirty="0"/>
              <a:t>1, sig1</a:t>
            </a:r>
          </a:p>
          <a:p>
            <a:r>
              <a:rPr lang="it-IT" sz="1200" dirty="0"/>
              <a:t>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</a:t>
            </a:r>
            <a:r>
              <a:rPr lang="it-IT" sz="1200" dirty="0"/>
              <a:t>2, </a:t>
            </a:r>
            <a:r>
              <a:rPr lang="it-IT" sz="1200" dirty="0" smtClean="0"/>
              <a:t>sig2</a:t>
            </a:r>
          </a:p>
          <a:p>
            <a:r>
              <a:rPr lang="it-IT" sz="1200" dirty="0" smtClean="0"/>
              <a:t>CM,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1, sig1</a:t>
            </a:r>
          </a:p>
          <a:p>
            <a:r>
              <a:rPr lang="it-IT" sz="1200" dirty="0"/>
              <a:t>CM, v=12, n=1001, </a:t>
            </a:r>
            <a:r>
              <a:rPr lang="it-IT" sz="1200" dirty="0" err="1"/>
              <a:t>bTA</a:t>
            </a:r>
            <a:r>
              <a:rPr lang="it-IT" sz="1200" dirty="0"/>
              <a:t>, 2</a:t>
            </a:r>
            <a:r>
              <a:rPr lang="it-IT" sz="1200" dirty="0" smtClean="0"/>
              <a:t>, sig2</a:t>
            </a:r>
            <a:endParaRPr lang="it-IT" sz="1200" dirty="0"/>
          </a:p>
        </p:txBody>
      </p:sp>
      <p:sp>
        <p:nvSpPr>
          <p:cNvPr id="3" name="Smile 2"/>
          <p:cNvSpPr/>
          <p:nvPr/>
        </p:nvSpPr>
        <p:spPr>
          <a:xfrm>
            <a:off x="9499479" y="6208312"/>
            <a:ext cx="189552" cy="192023"/>
          </a:xfrm>
          <a:prstGeom prst="smileyFace">
            <a:avLst/>
          </a:prstGeom>
          <a:solidFill>
            <a:schemeClr val="bg1"/>
          </a:solidFill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CasellaDiTesto 62"/>
          <p:cNvSpPr txBox="1"/>
          <p:nvPr/>
        </p:nvSpPr>
        <p:spPr>
          <a:xfrm>
            <a:off x="9152414" y="6431494"/>
            <a:ext cx="976293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b="1" dirty="0" smtClean="0"/>
              <a:t>3 </a:t>
            </a:r>
            <a:r>
              <a:rPr lang="it-IT" sz="1200" b="1" dirty="0" err="1" smtClean="0"/>
              <a:t>recovers</a:t>
            </a:r>
            <a:r>
              <a:rPr lang="it-IT" sz="1200" b="1" dirty="0" smtClean="0"/>
              <a:t> </a:t>
            </a:r>
            <a:r>
              <a:rPr lang="it-IT" sz="1200" b="1" dirty="0" err="1" smtClean="0"/>
              <a:t>here</a:t>
            </a:r>
            <a:endParaRPr lang="it-IT" sz="1200" b="1" dirty="0"/>
          </a:p>
        </p:txBody>
      </p:sp>
    </p:spTree>
    <p:extLst>
      <p:ext uri="{BB962C8B-B14F-4D97-AF65-F5344CB8AC3E}">
        <p14:creationId xmlns:p14="http://schemas.microsoft.com/office/powerpoint/2010/main" val="930048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0"/>
            <a:ext cx="10774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f=1, N=4, </a:t>
            </a:r>
            <a:r>
              <a:rPr lang="it-IT" sz="1200" dirty="0" err="1"/>
              <a:t>w</a:t>
            </a:r>
            <a:r>
              <a:rPr lang="it-IT" sz="1200" dirty="0" err="1" smtClean="0"/>
              <a:t>e</a:t>
            </a:r>
            <a:r>
              <a:rPr lang="it-IT" sz="1200" dirty="0" smtClean="0"/>
              <a:t> are in </a:t>
            </a:r>
            <a:r>
              <a:rPr lang="it-IT" sz="1200" dirty="0" err="1" smtClean="0"/>
              <a:t>view</a:t>
            </a:r>
            <a:r>
              <a:rPr lang="it-IT" sz="1200" dirty="0" smtClean="0"/>
              <a:t> 12, </a:t>
            </a:r>
            <a:r>
              <a:rPr lang="it-IT" sz="1200" b="1" dirty="0" err="1" smtClean="0"/>
              <a:t>primary</a:t>
            </a:r>
            <a:r>
              <a:rPr lang="it-IT" sz="1200" b="1" dirty="0" smtClean="0"/>
              <a:t> </a:t>
            </a:r>
            <a:r>
              <a:rPr lang="it-IT" sz="1200" b="1" dirty="0" err="1" smtClean="0"/>
              <a:t>is</a:t>
            </a:r>
            <a:r>
              <a:rPr lang="it-IT" sz="1200" b="1" dirty="0" smtClean="0"/>
              <a:t> 12 % 4 = 0 and </a:t>
            </a:r>
            <a:r>
              <a:rPr lang="it-IT" sz="1200" b="1" dirty="0" err="1" smtClean="0"/>
              <a:t>is</a:t>
            </a:r>
            <a:r>
              <a:rPr lang="it-IT" sz="1200" b="1" dirty="0" smtClean="0"/>
              <a:t> </a:t>
            </a:r>
            <a:r>
              <a:rPr lang="it-IT" sz="1200" b="1" dirty="0" err="1" smtClean="0"/>
              <a:t>faulty</a:t>
            </a:r>
            <a:r>
              <a:rPr lang="it-IT" sz="1200" dirty="0" smtClean="0"/>
              <a:t>, </a:t>
            </a:r>
            <a:r>
              <a:rPr lang="it-IT" sz="1200" dirty="0" err="1" smtClean="0"/>
              <a:t>block</a:t>
            </a:r>
            <a:r>
              <a:rPr lang="it-IT" sz="1200" dirty="0" smtClean="0"/>
              <a:t> </a:t>
            </a:r>
            <a:r>
              <a:rPr lang="it-IT" sz="1200" dirty="0" err="1" smtClean="0"/>
              <a:t>height</a:t>
            </a:r>
            <a:r>
              <a:rPr lang="it-IT" sz="1200" dirty="0" smtClean="0"/>
              <a:t> </a:t>
            </a:r>
            <a:r>
              <a:rPr lang="it-IT" sz="1200" dirty="0" err="1" smtClean="0"/>
              <a:t>is</a:t>
            </a:r>
            <a:r>
              <a:rPr lang="it-IT" sz="1200" dirty="0" smtClean="0"/>
              <a:t> 1000, </a:t>
            </a:r>
            <a:r>
              <a:rPr lang="it-IT" sz="1200" dirty="0" err="1" smtClean="0"/>
              <a:t>all</a:t>
            </a:r>
            <a:r>
              <a:rPr lang="it-IT" sz="1200" dirty="0" smtClean="0"/>
              <a:t> </a:t>
            </a:r>
            <a:r>
              <a:rPr lang="it-IT" sz="1200" dirty="0" err="1" smtClean="0"/>
              <a:t>nodes</a:t>
            </a:r>
            <a:r>
              <a:rPr lang="it-IT" sz="1200" dirty="0" smtClean="0"/>
              <a:t> are </a:t>
            </a:r>
            <a:r>
              <a:rPr lang="it-IT" sz="1200" dirty="0" err="1" smtClean="0"/>
              <a:t>sync</a:t>
            </a:r>
            <a:r>
              <a:rPr lang="it-IT" sz="1200" dirty="0" smtClean="0"/>
              <a:t> up to </a:t>
            </a:r>
            <a:r>
              <a:rPr lang="it-IT" sz="1200" dirty="0" err="1" smtClean="0"/>
              <a:t>block</a:t>
            </a:r>
            <a:r>
              <a:rPr lang="it-IT" sz="1200" dirty="0" smtClean="0"/>
              <a:t> 1000, </a:t>
            </a:r>
            <a:r>
              <a:rPr lang="it-IT" sz="1200" dirty="0" err="1" smtClean="0"/>
              <a:t>nodes</a:t>
            </a:r>
            <a:r>
              <a:rPr lang="it-IT" sz="1200" dirty="0" smtClean="0"/>
              <a:t> are </a:t>
            </a:r>
            <a:r>
              <a:rPr lang="it-IT" sz="1200" dirty="0" err="1" smtClean="0"/>
              <a:t>waiting</a:t>
            </a:r>
            <a:r>
              <a:rPr lang="it-IT" sz="1200" dirty="0" smtClean="0"/>
              <a:t> for </a:t>
            </a:r>
            <a:r>
              <a:rPr lang="it-IT" sz="1200" dirty="0" err="1" smtClean="0"/>
              <a:t>block</a:t>
            </a:r>
            <a:r>
              <a:rPr lang="it-IT" sz="1200" dirty="0" smtClean="0"/>
              <a:t> 1001, </a:t>
            </a:r>
            <a:r>
              <a:rPr lang="it-IT" sz="1200" dirty="0" err="1" smtClean="0"/>
              <a:t>logs</a:t>
            </a:r>
            <a:r>
              <a:rPr lang="it-IT" sz="1200" dirty="0" smtClean="0"/>
              <a:t> are </a:t>
            </a:r>
            <a:r>
              <a:rPr lang="it-IT" sz="1200" dirty="0" err="1" smtClean="0"/>
              <a:t>empty</a:t>
            </a:r>
            <a:endParaRPr lang="it-IT" sz="1200" dirty="0"/>
          </a:p>
        </p:txBody>
      </p:sp>
      <p:cxnSp>
        <p:nvCxnSpPr>
          <p:cNvPr id="5" name="Connettore 2 4"/>
          <p:cNvCxnSpPr/>
          <p:nvPr/>
        </p:nvCxnSpPr>
        <p:spPr>
          <a:xfrm>
            <a:off x="2506819" y="551418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/>
          <p:cNvCxnSpPr/>
          <p:nvPr/>
        </p:nvCxnSpPr>
        <p:spPr>
          <a:xfrm>
            <a:off x="2580784" y="551418"/>
            <a:ext cx="148269" cy="2885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/>
          <p:nvPr/>
        </p:nvCxnSpPr>
        <p:spPr>
          <a:xfrm>
            <a:off x="2654749" y="551418"/>
            <a:ext cx="221887" cy="4317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>
            <a:off x="2728714" y="551417"/>
            <a:ext cx="295701" cy="575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2395206" y="275709"/>
            <a:ext cx="445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REQ</a:t>
            </a:r>
          </a:p>
        </p:txBody>
      </p:sp>
      <p:sp>
        <p:nvSpPr>
          <p:cNvPr id="18" name="Parentesi graffa chiusa 17"/>
          <p:cNvSpPr/>
          <p:nvPr/>
        </p:nvSpPr>
        <p:spPr>
          <a:xfrm rot="16200000">
            <a:off x="1385003" y="-603694"/>
            <a:ext cx="215297" cy="20283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/>
          <p:cNvSpPr txBox="1"/>
          <p:nvPr/>
        </p:nvSpPr>
        <p:spPr>
          <a:xfrm>
            <a:off x="1242582" y="262145"/>
            <a:ext cx="50013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err="1" smtClean="0"/>
              <a:t>timeout</a:t>
            </a:r>
            <a:endParaRPr lang="it-IT" sz="1200" dirty="0"/>
          </a:p>
        </p:txBody>
      </p:sp>
      <p:cxnSp>
        <p:nvCxnSpPr>
          <p:cNvPr id="19" name="Connettore 2 18"/>
          <p:cNvCxnSpPr/>
          <p:nvPr/>
        </p:nvCxnSpPr>
        <p:spPr>
          <a:xfrm flipV="1">
            <a:off x="3074010" y="1989176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/>
          <p:nvPr/>
        </p:nvCxnSpPr>
        <p:spPr>
          <a:xfrm flipV="1">
            <a:off x="3098380" y="1990565"/>
            <a:ext cx="147930" cy="2878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/>
          <p:nvPr/>
        </p:nvCxnSpPr>
        <p:spPr>
          <a:xfrm flipV="1">
            <a:off x="3124103" y="1997313"/>
            <a:ext cx="221397" cy="430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rentesi graffa chiusa 22"/>
          <p:cNvSpPr/>
          <p:nvPr/>
        </p:nvSpPr>
        <p:spPr>
          <a:xfrm rot="16200000">
            <a:off x="3635571" y="2286328"/>
            <a:ext cx="215297" cy="20283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/>
          <p:cNvSpPr txBox="1"/>
          <p:nvPr/>
        </p:nvSpPr>
        <p:spPr>
          <a:xfrm>
            <a:off x="3493150" y="3152167"/>
            <a:ext cx="50013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err="1" smtClean="0"/>
              <a:t>timeout</a:t>
            </a:r>
            <a:endParaRPr lang="it-IT" sz="1200" dirty="0"/>
          </a:p>
        </p:txBody>
      </p:sp>
      <p:cxnSp>
        <p:nvCxnSpPr>
          <p:cNvPr id="25" name="Connettore 2 24"/>
          <p:cNvCxnSpPr/>
          <p:nvPr/>
        </p:nvCxnSpPr>
        <p:spPr>
          <a:xfrm>
            <a:off x="4767101" y="3452380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/>
          <p:nvPr/>
        </p:nvCxnSpPr>
        <p:spPr>
          <a:xfrm>
            <a:off x="4841066" y="3452380"/>
            <a:ext cx="147987" cy="287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/>
          <p:nvPr/>
        </p:nvCxnSpPr>
        <p:spPr>
          <a:xfrm flipV="1">
            <a:off x="4915059" y="1990724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/>
          <p:cNvSpPr txBox="1"/>
          <p:nvPr/>
        </p:nvSpPr>
        <p:spPr>
          <a:xfrm>
            <a:off x="4693164" y="3192846"/>
            <a:ext cx="16696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VC</a:t>
            </a:r>
            <a:endParaRPr lang="it-IT" sz="1200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4915031" y="3452380"/>
            <a:ext cx="1205715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VIEW-CHANGE, </a:t>
            </a:r>
          </a:p>
          <a:p>
            <a:r>
              <a:rPr lang="it-IT" sz="1200" dirty="0" smtClean="0"/>
              <a:t>v+1, </a:t>
            </a:r>
          </a:p>
          <a:p>
            <a:r>
              <a:rPr lang="it-IT" sz="1200" dirty="0" smtClean="0"/>
              <a:t>n=1000 </a:t>
            </a:r>
          </a:p>
          <a:p>
            <a:r>
              <a:rPr lang="it-IT" sz="1200" dirty="0" smtClean="0"/>
              <a:t>C=</a:t>
            </a:r>
            <a:r>
              <a:rPr lang="it-IT" sz="1200" dirty="0" err="1" smtClean="0"/>
              <a:t>block</a:t>
            </a:r>
            <a:r>
              <a:rPr lang="it-IT" sz="1200" dirty="0" smtClean="0"/>
              <a:t> 1000</a:t>
            </a:r>
          </a:p>
          <a:p>
            <a:r>
              <a:rPr lang="it-IT" sz="1200" dirty="0" smtClean="0"/>
              <a:t>P=[</a:t>
            </a:r>
          </a:p>
          <a:p>
            <a:r>
              <a:rPr lang="it-IT" sz="1200" dirty="0" smtClean="0"/>
              <a:t>(PPP,PP,PP of 1001)</a:t>
            </a:r>
          </a:p>
          <a:p>
            <a:r>
              <a:rPr lang="it-IT" sz="1200" dirty="0" smtClean="0"/>
              <a:t>]</a:t>
            </a:r>
          </a:p>
          <a:p>
            <a:r>
              <a:rPr lang="it-IT" sz="1200" dirty="0" smtClean="0"/>
              <a:t>sig1</a:t>
            </a:r>
            <a:endParaRPr lang="it-IT" sz="1200" dirty="0"/>
          </a:p>
        </p:txBody>
      </p:sp>
      <p:sp>
        <p:nvSpPr>
          <p:cNvPr id="31" name="Parentesi graffa chiusa 30"/>
          <p:cNvSpPr/>
          <p:nvPr/>
        </p:nvSpPr>
        <p:spPr>
          <a:xfrm rot="16200000">
            <a:off x="4452561" y="4609237"/>
            <a:ext cx="215295" cy="30715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4303946" y="5997943"/>
            <a:ext cx="50013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err="1" smtClean="0"/>
              <a:t>timeout</a:t>
            </a:r>
            <a:endParaRPr lang="it-IT" sz="1200" dirty="0"/>
          </a:p>
        </p:txBody>
      </p:sp>
      <p:cxnSp>
        <p:nvCxnSpPr>
          <p:cNvPr id="33" name="Connettore 2 32"/>
          <p:cNvCxnSpPr/>
          <p:nvPr/>
        </p:nvCxnSpPr>
        <p:spPr>
          <a:xfrm flipV="1">
            <a:off x="6267029" y="1988660"/>
            <a:ext cx="221842" cy="431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 flipV="1">
            <a:off x="6179126" y="3428483"/>
            <a:ext cx="149215" cy="2903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/>
          <p:nvPr/>
        </p:nvCxnSpPr>
        <p:spPr>
          <a:xfrm flipV="1">
            <a:off x="6096003" y="4892798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6096003" y="6344990"/>
            <a:ext cx="99706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VIEW-CHANGE, </a:t>
            </a:r>
          </a:p>
          <a:p>
            <a:r>
              <a:rPr lang="it-IT" sz="1200" dirty="0" smtClean="0"/>
              <a:t>v+1, </a:t>
            </a:r>
          </a:p>
          <a:p>
            <a:r>
              <a:rPr lang="it-IT" sz="1200" dirty="0" smtClean="0"/>
              <a:t>n=1000 </a:t>
            </a:r>
          </a:p>
          <a:p>
            <a:r>
              <a:rPr lang="it-IT" sz="1200" dirty="0" smtClean="0"/>
              <a:t>C=</a:t>
            </a:r>
            <a:r>
              <a:rPr lang="it-IT" sz="1200" dirty="0" err="1" smtClean="0"/>
              <a:t>block</a:t>
            </a:r>
            <a:r>
              <a:rPr lang="it-IT" sz="1200" dirty="0" smtClean="0"/>
              <a:t> 1001</a:t>
            </a:r>
          </a:p>
          <a:p>
            <a:r>
              <a:rPr lang="it-IT" sz="1200" dirty="0" smtClean="0"/>
              <a:t>P=[]</a:t>
            </a:r>
          </a:p>
          <a:p>
            <a:r>
              <a:rPr lang="it-IT" sz="1200" dirty="0" smtClean="0"/>
              <a:t>sig3</a:t>
            </a:r>
            <a:endParaRPr lang="it-IT" sz="1200" dirty="0"/>
          </a:p>
        </p:txBody>
      </p:sp>
      <p:sp>
        <p:nvSpPr>
          <p:cNvPr id="38" name="Parentesi graffa chiusa 37"/>
          <p:cNvSpPr/>
          <p:nvPr/>
        </p:nvSpPr>
        <p:spPr>
          <a:xfrm rot="16200000">
            <a:off x="5140888" y="2393728"/>
            <a:ext cx="182606" cy="46566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CasellaDiTesto 38"/>
          <p:cNvSpPr txBox="1"/>
          <p:nvPr/>
        </p:nvSpPr>
        <p:spPr>
          <a:xfrm>
            <a:off x="5162151" y="4599816"/>
            <a:ext cx="50394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it-IT" sz="1200" dirty="0" err="1" smtClean="0"/>
              <a:t>timeout</a:t>
            </a:r>
            <a:endParaRPr lang="it-IT" sz="1200" dirty="0"/>
          </a:p>
        </p:txBody>
      </p:sp>
      <p:cxnSp>
        <p:nvCxnSpPr>
          <p:cNvPr id="40" name="Connettore 2 39"/>
          <p:cNvCxnSpPr/>
          <p:nvPr/>
        </p:nvCxnSpPr>
        <p:spPr>
          <a:xfrm>
            <a:off x="7567154" y="4891687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/>
          <p:nvPr/>
        </p:nvCxnSpPr>
        <p:spPr>
          <a:xfrm flipV="1">
            <a:off x="7715112" y="3430031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/>
          <p:cNvCxnSpPr/>
          <p:nvPr/>
        </p:nvCxnSpPr>
        <p:spPr>
          <a:xfrm flipV="1">
            <a:off x="7790037" y="1990724"/>
            <a:ext cx="147930" cy="2878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7407586" y="4629026"/>
            <a:ext cx="351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VC</a:t>
            </a:r>
          </a:p>
        </p:txBody>
      </p:sp>
      <p:sp>
        <p:nvSpPr>
          <p:cNvPr id="44" name="CasellaDiTesto 43"/>
          <p:cNvSpPr txBox="1"/>
          <p:nvPr/>
        </p:nvSpPr>
        <p:spPr>
          <a:xfrm>
            <a:off x="7666401" y="4929387"/>
            <a:ext cx="1205715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VIEW-CHANGE, </a:t>
            </a:r>
          </a:p>
          <a:p>
            <a:r>
              <a:rPr lang="it-IT" sz="1200" dirty="0" smtClean="0"/>
              <a:t>v+1, </a:t>
            </a:r>
          </a:p>
          <a:p>
            <a:r>
              <a:rPr lang="it-IT" sz="1200" dirty="0" smtClean="0"/>
              <a:t>n=1000 </a:t>
            </a:r>
          </a:p>
          <a:p>
            <a:r>
              <a:rPr lang="it-IT" sz="1200" dirty="0" smtClean="0"/>
              <a:t>C=</a:t>
            </a:r>
            <a:r>
              <a:rPr lang="it-IT" sz="1200" dirty="0" err="1" smtClean="0"/>
              <a:t>block</a:t>
            </a:r>
            <a:r>
              <a:rPr lang="it-IT" sz="1200" dirty="0" smtClean="0"/>
              <a:t> 1000</a:t>
            </a:r>
          </a:p>
          <a:p>
            <a:r>
              <a:rPr lang="it-IT" sz="1200" dirty="0" smtClean="0"/>
              <a:t>P=[</a:t>
            </a:r>
          </a:p>
          <a:p>
            <a:r>
              <a:rPr lang="it-IT" sz="1200" dirty="0" smtClean="0"/>
              <a:t>(PPP,PP,PP of 1001</a:t>
            </a:r>
            <a:r>
              <a:rPr lang="it-IT" sz="1200" dirty="0"/>
              <a:t>)</a:t>
            </a:r>
            <a:endParaRPr lang="it-IT" sz="1200" dirty="0" smtClean="0"/>
          </a:p>
          <a:p>
            <a:r>
              <a:rPr lang="it-IT" sz="1200" dirty="0" smtClean="0"/>
              <a:t>]</a:t>
            </a:r>
          </a:p>
          <a:p>
            <a:r>
              <a:rPr lang="it-IT" sz="1200" dirty="0" smtClean="0"/>
              <a:t>sig2</a:t>
            </a:r>
            <a:endParaRPr lang="it-IT" sz="1200" dirty="0"/>
          </a:p>
        </p:txBody>
      </p:sp>
      <p:sp>
        <p:nvSpPr>
          <p:cNvPr id="45" name="CasellaDiTesto 44"/>
          <p:cNvSpPr txBox="1"/>
          <p:nvPr/>
        </p:nvSpPr>
        <p:spPr>
          <a:xfrm>
            <a:off x="7789077" y="3169894"/>
            <a:ext cx="8928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2f VC </a:t>
            </a:r>
            <a:r>
              <a:rPr lang="it-IT" sz="1200" dirty="0" err="1" smtClean="0"/>
              <a:t>received</a:t>
            </a:r>
            <a:endParaRPr lang="it-IT" sz="1200" dirty="0"/>
          </a:p>
        </p:txBody>
      </p:sp>
      <p:cxnSp>
        <p:nvCxnSpPr>
          <p:cNvPr id="46" name="Connettore 2 45"/>
          <p:cNvCxnSpPr/>
          <p:nvPr/>
        </p:nvCxnSpPr>
        <p:spPr>
          <a:xfrm>
            <a:off x="9011535" y="3452380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/>
          <p:cNvCxnSpPr/>
          <p:nvPr/>
        </p:nvCxnSpPr>
        <p:spPr>
          <a:xfrm>
            <a:off x="9085500" y="3452380"/>
            <a:ext cx="147987" cy="287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/>
          <p:nvPr/>
        </p:nvCxnSpPr>
        <p:spPr>
          <a:xfrm flipV="1">
            <a:off x="9159493" y="1990724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/>
          <p:cNvSpPr txBox="1"/>
          <p:nvPr/>
        </p:nvSpPr>
        <p:spPr>
          <a:xfrm>
            <a:off x="8856285" y="3188310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NV</a:t>
            </a:r>
          </a:p>
        </p:txBody>
      </p:sp>
      <p:sp>
        <p:nvSpPr>
          <p:cNvPr id="50" name="CasellaDiTesto 49"/>
          <p:cNvSpPr txBox="1"/>
          <p:nvPr/>
        </p:nvSpPr>
        <p:spPr>
          <a:xfrm>
            <a:off x="9178549" y="3491820"/>
            <a:ext cx="1673279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NEW-VIEW, </a:t>
            </a:r>
          </a:p>
          <a:p>
            <a:r>
              <a:rPr lang="it-IT" sz="1200" dirty="0" smtClean="0"/>
              <a:t>v+1, </a:t>
            </a:r>
          </a:p>
          <a:p>
            <a:r>
              <a:rPr lang="it-IT" sz="1200" dirty="0" smtClean="0"/>
              <a:t>V=set of 2f+1 VC </a:t>
            </a:r>
            <a:r>
              <a:rPr lang="it-IT" sz="1200" dirty="0" err="1" smtClean="0"/>
              <a:t>messages</a:t>
            </a:r>
            <a:endParaRPr lang="it-IT" sz="1200" dirty="0" smtClean="0"/>
          </a:p>
          <a:p>
            <a:r>
              <a:rPr lang="it-IT" sz="1200" dirty="0" smtClean="0"/>
              <a:t>O=[</a:t>
            </a:r>
          </a:p>
          <a:p>
            <a:r>
              <a:rPr lang="it-IT" sz="1200" dirty="0" smtClean="0"/>
              <a:t>PPP(v+1, n, d)</a:t>
            </a:r>
          </a:p>
          <a:p>
            <a:r>
              <a:rPr lang="it-IT" sz="1200" dirty="0" smtClean="0"/>
              <a:t>]</a:t>
            </a:r>
          </a:p>
          <a:p>
            <a:r>
              <a:rPr lang="it-IT" sz="1200" dirty="0" err="1" smtClean="0"/>
              <a:t>mins</a:t>
            </a:r>
            <a:r>
              <a:rPr lang="it-IT" sz="1200" dirty="0" smtClean="0"/>
              <a:t>=1000</a:t>
            </a:r>
          </a:p>
          <a:p>
            <a:r>
              <a:rPr lang="it-IT" sz="1200" dirty="0" err="1" smtClean="0"/>
              <a:t>maxs</a:t>
            </a:r>
            <a:r>
              <a:rPr lang="it-IT" sz="1200" dirty="0" smtClean="0"/>
              <a:t>=1001</a:t>
            </a:r>
          </a:p>
          <a:p>
            <a:r>
              <a:rPr lang="it-IT" sz="1200" dirty="0" smtClean="0"/>
              <a:t>sig1</a:t>
            </a:r>
            <a:endParaRPr lang="it-IT" sz="1200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2869540" y="3414892"/>
            <a:ext cx="445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REQ</a:t>
            </a:r>
          </a:p>
        </p:txBody>
      </p:sp>
      <p:sp>
        <p:nvSpPr>
          <p:cNvPr id="53" name="CasellaDiTesto 52"/>
          <p:cNvSpPr txBox="1"/>
          <p:nvPr/>
        </p:nvSpPr>
        <p:spPr>
          <a:xfrm>
            <a:off x="2899190" y="4860094"/>
            <a:ext cx="445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REQ</a:t>
            </a:r>
          </a:p>
        </p:txBody>
      </p:sp>
      <p:sp>
        <p:nvSpPr>
          <p:cNvPr id="54" name="CasellaDiTesto 53"/>
          <p:cNvSpPr txBox="1"/>
          <p:nvPr/>
        </p:nvSpPr>
        <p:spPr>
          <a:xfrm>
            <a:off x="2925414" y="6295344"/>
            <a:ext cx="445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REQ</a:t>
            </a:r>
          </a:p>
        </p:txBody>
      </p:sp>
      <p:sp>
        <p:nvSpPr>
          <p:cNvPr id="60" name="CasellaDiTesto 59"/>
          <p:cNvSpPr txBox="1"/>
          <p:nvPr/>
        </p:nvSpPr>
        <p:spPr>
          <a:xfrm>
            <a:off x="346376" y="3455542"/>
            <a:ext cx="2100575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1200" dirty="0" smtClean="0"/>
              <a:t>LOG1 =</a:t>
            </a:r>
          </a:p>
          <a:p>
            <a:r>
              <a:rPr lang="it-IT" sz="1200" dirty="0" smtClean="0"/>
              <a:t>PPP,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sig0</a:t>
            </a:r>
          </a:p>
          <a:p>
            <a:r>
              <a:rPr lang="it-IT" sz="1200" dirty="0"/>
              <a:t>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</a:t>
            </a:r>
            <a:r>
              <a:rPr lang="it-IT" sz="1200" dirty="0"/>
              <a:t>1, sig1</a:t>
            </a:r>
          </a:p>
          <a:p>
            <a:r>
              <a:rPr lang="it-IT" sz="1200" dirty="0"/>
              <a:t>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</a:t>
            </a:r>
            <a:r>
              <a:rPr lang="it-IT" sz="1200" dirty="0"/>
              <a:t>2, </a:t>
            </a:r>
            <a:r>
              <a:rPr lang="it-IT" sz="1200" dirty="0" smtClean="0"/>
              <a:t>sig2</a:t>
            </a:r>
          </a:p>
          <a:p>
            <a:r>
              <a:rPr lang="it-IT" sz="1200" dirty="0" smtClean="0"/>
              <a:t>CM,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1, sig1</a:t>
            </a:r>
          </a:p>
          <a:p>
            <a:r>
              <a:rPr lang="it-IT" sz="1200" dirty="0"/>
              <a:t>CM, v=12, n=1001, </a:t>
            </a:r>
            <a:r>
              <a:rPr lang="it-IT" sz="1200" dirty="0" err="1"/>
              <a:t>bTA</a:t>
            </a:r>
            <a:r>
              <a:rPr lang="it-IT" sz="1200" dirty="0"/>
              <a:t>, 2</a:t>
            </a:r>
            <a:r>
              <a:rPr lang="it-IT" sz="1200" dirty="0" smtClean="0"/>
              <a:t>, sig2</a:t>
            </a:r>
            <a:endParaRPr lang="it-IT" sz="1200" dirty="0"/>
          </a:p>
        </p:txBody>
      </p:sp>
      <p:sp>
        <p:nvSpPr>
          <p:cNvPr id="63" name="CasellaDiTesto 62"/>
          <p:cNvSpPr txBox="1"/>
          <p:nvPr/>
        </p:nvSpPr>
        <p:spPr>
          <a:xfrm>
            <a:off x="347079" y="4898396"/>
            <a:ext cx="2100575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1200" dirty="0" smtClean="0"/>
              <a:t>LOG2 =</a:t>
            </a:r>
          </a:p>
          <a:p>
            <a:r>
              <a:rPr lang="it-IT" sz="1200" dirty="0" smtClean="0"/>
              <a:t>PPP,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sig0</a:t>
            </a:r>
          </a:p>
          <a:p>
            <a:r>
              <a:rPr lang="it-IT" sz="1200" dirty="0"/>
              <a:t>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</a:t>
            </a:r>
            <a:r>
              <a:rPr lang="it-IT" sz="1200" dirty="0"/>
              <a:t>1, sig1</a:t>
            </a:r>
          </a:p>
          <a:p>
            <a:r>
              <a:rPr lang="it-IT" sz="1200" dirty="0"/>
              <a:t>PP,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</a:t>
            </a:r>
            <a:r>
              <a:rPr lang="it-IT" sz="1200" dirty="0"/>
              <a:t>2, </a:t>
            </a:r>
            <a:r>
              <a:rPr lang="it-IT" sz="1200" dirty="0" smtClean="0"/>
              <a:t>sig2</a:t>
            </a:r>
          </a:p>
          <a:p>
            <a:r>
              <a:rPr lang="it-IT" sz="1200" dirty="0" smtClean="0"/>
              <a:t>CM, v=12, n=1001, </a:t>
            </a:r>
            <a:r>
              <a:rPr lang="it-IT" sz="1200" dirty="0" err="1" smtClean="0"/>
              <a:t>bTA</a:t>
            </a:r>
            <a:r>
              <a:rPr lang="it-IT" sz="1200" dirty="0" smtClean="0"/>
              <a:t>, 1, sig1</a:t>
            </a:r>
          </a:p>
          <a:p>
            <a:r>
              <a:rPr lang="it-IT" sz="1200" dirty="0"/>
              <a:t>CM, v=12, n=1001, </a:t>
            </a:r>
            <a:r>
              <a:rPr lang="it-IT" sz="1200" dirty="0" err="1"/>
              <a:t>bTA</a:t>
            </a:r>
            <a:r>
              <a:rPr lang="it-IT" sz="1200" dirty="0"/>
              <a:t>, 2</a:t>
            </a:r>
            <a:r>
              <a:rPr lang="it-IT" sz="1200" dirty="0" smtClean="0"/>
              <a:t>, sig2</a:t>
            </a:r>
            <a:endParaRPr lang="it-IT" sz="1200" dirty="0"/>
          </a:p>
        </p:txBody>
      </p:sp>
      <p:cxnSp>
        <p:nvCxnSpPr>
          <p:cNvPr id="64" name="Connettore 2 63"/>
          <p:cNvCxnSpPr/>
          <p:nvPr/>
        </p:nvCxnSpPr>
        <p:spPr>
          <a:xfrm flipV="1">
            <a:off x="11187695" y="4860094"/>
            <a:ext cx="73756" cy="143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/>
          <p:cNvCxnSpPr/>
          <p:nvPr/>
        </p:nvCxnSpPr>
        <p:spPr>
          <a:xfrm flipV="1">
            <a:off x="11286733" y="3408145"/>
            <a:ext cx="148869" cy="289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/>
          <p:cNvCxnSpPr/>
          <p:nvPr/>
        </p:nvCxnSpPr>
        <p:spPr>
          <a:xfrm flipV="1">
            <a:off x="11377196" y="1997313"/>
            <a:ext cx="220873" cy="429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/>
          <p:cNvSpPr txBox="1"/>
          <p:nvPr/>
        </p:nvSpPr>
        <p:spPr>
          <a:xfrm>
            <a:off x="11224573" y="6330994"/>
            <a:ext cx="16030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PP</a:t>
            </a:r>
            <a:endParaRPr lang="it-IT" sz="1200" dirty="0"/>
          </a:p>
        </p:txBody>
      </p:sp>
      <p:sp>
        <p:nvSpPr>
          <p:cNvPr id="73" name="CasellaDiTesto 72"/>
          <p:cNvSpPr txBox="1"/>
          <p:nvPr/>
        </p:nvSpPr>
        <p:spPr>
          <a:xfrm>
            <a:off x="9403279" y="1668075"/>
            <a:ext cx="2818592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b="1" dirty="0" smtClean="0"/>
              <a:t>REQ </a:t>
            </a:r>
            <a:r>
              <a:rPr lang="it-IT" sz="1200" b="1" dirty="0" err="1" smtClean="0"/>
              <a:t>will</a:t>
            </a:r>
            <a:r>
              <a:rPr lang="it-IT" sz="1200" b="1" dirty="0" smtClean="0"/>
              <a:t> </a:t>
            </a:r>
            <a:r>
              <a:rPr lang="it-IT" sz="1200" b="1" dirty="0" err="1" smtClean="0"/>
              <a:t>commit</a:t>
            </a:r>
            <a:r>
              <a:rPr lang="it-IT" sz="1200" b="1" dirty="0"/>
              <a:t> </a:t>
            </a:r>
            <a:r>
              <a:rPr lang="it-IT" sz="1200" b="1" dirty="0" smtClean="0"/>
              <a:t>in </a:t>
            </a:r>
            <a:r>
              <a:rPr lang="it-IT" sz="1200" b="1" dirty="0" err="1" smtClean="0"/>
              <a:t>view</a:t>
            </a:r>
            <a:r>
              <a:rPr lang="it-IT" sz="1200" b="1" dirty="0" smtClean="0"/>
              <a:t> v+1 for alla </a:t>
            </a:r>
            <a:r>
              <a:rPr lang="it-IT" sz="1200" b="1" dirty="0" err="1" smtClean="0"/>
              <a:t>replicas</a:t>
            </a:r>
            <a:endParaRPr lang="it-IT" sz="1200" b="1" dirty="0"/>
          </a:p>
        </p:txBody>
      </p:sp>
    </p:spTree>
    <p:extLst>
      <p:ext uri="{BB962C8B-B14F-4D97-AF65-F5344CB8AC3E}">
        <p14:creationId xmlns:p14="http://schemas.microsoft.com/office/powerpoint/2010/main" val="3749879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389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2 7"/>
          <p:cNvCxnSpPr/>
          <p:nvPr/>
        </p:nvCxnSpPr>
        <p:spPr>
          <a:xfrm>
            <a:off x="478485" y="551418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0" y="0"/>
            <a:ext cx="10774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f=1, N=4, </a:t>
            </a:r>
            <a:r>
              <a:rPr lang="it-IT" sz="1200" dirty="0" err="1"/>
              <a:t>we</a:t>
            </a:r>
            <a:r>
              <a:rPr lang="it-IT" sz="1200" dirty="0"/>
              <a:t> are in </a:t>
            </a:r>
            <a:r>
              <a:rPr lang="it-IT" sz="1200" dirty="0" err="1"/>
              <a:t>view</a:t>
            </a:r>
            <a:r>
              <a:rPr lang="it-IT" sz="1200" dirty="0"/>
              <a:t> 12, </a:t>
            </a:r>
            <a:r>
              <a:rPr lang="it-IT" sz="1200" b="1" dirty="0" err="1"/>
              <a:t>primary</a:t>
            </a:r>
            <a:r>
              <a:rPr lang="it-IT" sz="1200" b="1" dirty="0"/>
              <a:t> </a:t>
            </a:r>
            <a:r>
              <a:rPr lang="it-IT" sz="1200" b="1" dirty="0" err="1"/>
              <a:t>is</a:t>
            </a:r>
            <a:r>
              <a:rPr lang="it-IT" sz="1200" b="1" dirty="0"/>
              <a:t> 12 % 4 = 0 and </a:t>
            </a:r>
            <a:r>
              <a:rPr lang="it-IT" sz="1200" b="1" dirty="0" err="1"/>
              <a:t>is</a:t>
            </a:r>
            <a:r>
              <a:rPr lang="it-IT" sz="1200" b="1" dirty="0"/>
              <a:t> </a:t>
            </a:r>
            <a:r>
              <a:rPr lang="it-IT" sz="1200" b="1" dirty="0" err="1"/>
              <a:t>faulty</a:t>
            </a:r>
            <a:r>
              <a:rPr lang="it-IT" sz="1200" dirty="0"/>
              <a:t>, </a:t>
            </a:r>
            <a:r>
              <a:rPr lang="it-IT" sz="1200" dirty="0" err="1"/>
              <a:t>block</a:t>
            </a:r>
            <a:r>
              <a:rPr lang="it-IT" sz="1200" dirty="0"/>
              <a:t> </a:t>
            </a:r>
            <a:r>
              <a:rPr lang="it-IT" sz="1200" dirty="0" err="1"/>
              <a:t>height</a:t>
            </a:r>
            <a:r>
              <a:rPr lang="it-IT" sz="1200" dirty="0"/>
              <a:t> </a:t>
            </a:r>
            <a:r>
              <a:rPr lang="it-IT" sz="1200" dirty="0" err="1"/>
              <a:t>is</a:t>
            </a:r>
            <a:r>
              <a:rPr lang="it-IT" sz="1200" dirty="0"/>
              <a:t> 1000, </a:t>
            </a:r>
            <a:r>
              <a:rPr lang="it-IT" sz="1200" dirty="0" err="1"/>
              <a:t>all</a:t>
            </a:r>
            <a:r>
              <a:rPr lang="it-IT" sz="1200" dirty="0"/>
              <a:t> </a:t>
            </a:r>
            <a:r>
              <a:rPr lang="it-IT" sz="1200" dirty="0" err="1"/>
              <a:t>nodes</a:t>
            </a:r>
            <a:r>
              <a:rPr lang="it-IT" sz="1200" dirty="0"/>
              <a:t> are </a:t>
            </a:r>
            <a:r>
              <a:rPr lang="it-IT" sz="1200" dirty="0" err="1"/>
              <a:t>sync</a:t>
            </a:r>
            <a:r>
              <a:rPr lang="it-IT" sz="1200" dirty="0"/>
              <a:t> up to </a:t>
            </a:r>
            <a:r>
              <a:rPr lang="it-IT" sz="1200" dirty="0" err="1"/>
              <a:t>block</a:t>
            </a:r>
            <a:r>
              <a:rPr lang="it-IT" sz="1200" dirty="0"/>
              <a:t> 1000, </a:t>
            </a:r>
            <a:r>
              <a:rPr lang="it-IT" sz="1200" dirty="0" err="1"/>
              <a:t>nodes</a:t>
            </a:r>
            <a:r>
              <a:rPr lang="it-IT" sz="1200" dirty="0"/>
              <a:t> are </a:t>
            </a:r>
            <a:r>
              <a:rPr lang="it-IT" sz="1200" dirty="0" err="1"/>
              <a:t>waiting</a:t>
            </a:r>
            <a:r>
              <a:rPr lang="it-IT" sz="1200" dirty="0"/>
              <a:t> for </a:t>
            </a:r>
            <a:r>
              <a:rPr lang="it-IT" sz="1200" dirty="0" err="1"/>
              <a:t>block</a:t>
            </a:r>
            <a:r>
              <a:rPr lang="it-IT" sz="1200" dirty="0"/>
              <a:t> 1001, </a:t>
            </a:r>
            <a:r>
              <a:rPr lang="it-IT" sz="1200" dirty="0" err="1"/>
              <a:t>logs</a:t>
            </a:r>
            <a:r>
              <a:rPr lang="it-IT" sz="1200" dirty="0"/>
              <a:t> are </a:t>
            </a:r>
            <a:r>
              <a:rPr lang="it-IT" sz="1200" dirty="0" err="1"/>
              <a:t>empty</a:t>
            </a:r>
            <a:endParaRPr lang="it-IT" sz="12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78485" y="551418"/>
            <a:ext cx="14178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REQUEST, </a:t>
            </a:r>
          </a:p>
          <a:p>
            <a:r>
              <a:rPr lang="it-IT" sz="1200" dirty="0" smtClean="0"/>
              <a:t>o=</a:t>
            </a:r>
            <a:r>
              <a:rPr lang="it-IT" sz="1200" dirty="0" err="1" smtClean="0"/>
              <a:t>blockTemplateA</a:t>
            </a:r>
            <a:r>
              <a:rPr lang="it-IT" sz="1200" dirty="0" smtClean="0"/>
              <a:t>, </a:t>
            </a:r>
          </a:p>
          <a:p>
            <a:r>
              <a:rPr lang="it-IT" sz="1200" dirty="0" smtClean="0"/>
              <a:t>t=1625149531, </a:t>
            </a:r>
          </a:p>
          <a:p>
            <a:r>
              <a:rPr lang="it-IT" sz="1200" dirty="0" smtClean="0"/>
              <a:t>c=node0</a:t>
            </a:r>
          </a:p>
          <a:p>
            <a:r>
              <a:rPr lang="it-IT" sz="1200" dirty="0" err="1" smtClean="0"/>
              <a:t>sigC</a:t>
            </a:r>
            <a:endParaRPr lang="it-IT" sz="1200" dirty="0"/>
          </a:p>
        </p:txBody>
      </p:sp>
      <p:cxnSp>
        <p:nvCxnSpPr>
          <p:cNvPr id="14" name="Connettore 2 13"/>
          <p:cNvCxnSpPr/>
          <p:nvPr/>
        </p:nvCxnSpPr>
        <p:spPr>
          <a:xfrm>
            <a:off x="840435" y="1990725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>
            <a:off x="914400" y="1990725"/>
            <a:ext cx="147987" cy="287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/>
          <p:nvPr/>
        </p:nvCxnSpPr>
        <p:spPr>
          <a:xfrm>
            <a:off x="988365" y="1990725"/>
            <a:ext cx="221736" cy="431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/>
          <p:nvPr/>
        </p:nvCxnSpPr>
        <p:spPr>
          <a:xfrm>
            <a:off x="1759362" y="3452380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/>
          <p:nvPr/>
        </p:nvCxnSpPr>
        <p:spPr>
          <a:xfrm>
            <a:off x="1833327" y="3452380"/>
            <a:ext cx="147987" cy="287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V="1">
            <a:off x="1907320" y="1990724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1604112" y="3188310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PP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718531" y="1728355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PPP</a:t>
            </a:r>
          </a:p>
        </p:txBody>
      </p:sp>
      <p:cxnSp>
        <p:nvCxnSpPr>
          <p:cNvPr id="27" name="Connettore 2 26"/>
          <p:cNvCxnSpPr/>
          <p:nvPr/>
        </p:nvCxnSpPr>
        <p:spPr>
          <a:xfrm>
            <a:off x="2850193" y="4891687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/>
          <p:nvPr/>
        </p:nvCxnSpPr>
        <p:spPr>
          <a:xfrm flipV="1">
            <a:off x="2998151" y="3430031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/>
          <p:nvPr/>
        </p:nvCxnSpPr>
        <p:spPr>
          <a:xfrm flipV="1">
            <a:off x="3073076" y="1990724"/>
            <a:ext cx="147930" cy="2878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/>
          <p:cNvSpPr txBox="1"/>
          <p:nvPr/>
        </p:nvSpPr>
        <p:spPr>
          <a:xfrm>
            <a:off x="2690625" y="4629026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PP</a:t>
            </a:r>
          </a:p>
        </p:txBody>
      </p:sp>
      <p:cxnSp>
        <p:nvCxnSpPr>
          <p:cNvPr id="39" name="Connettore 2 38"/>
          <p:cNvCxnSpPr/>
          <p:nvPr/>
        </p:nvCxnSpPr>
        <p:spPr>
          <a:xfrm>
            <a:off x="6537989" y="3452380"/>
            <a:ext cx="72161" cy="1404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>
            <a:off x="6611954" y="3452380"/>
            <a:ext cx="147987" cy="287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/>
          <p:nvPr/>
        </p:nvCxnSpPr>
        <p:spPr>
          <a:xfrm flipV="1">
            <a:off x="6685947" y="1990724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/>
          <p:cNvSpPr txBox="1"/>
          <p:nvPr/>
        </p:nvSpPr>
        <p:spPr>
          <a:xfrm>
            <a:off x="6382739" y="318831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CM</a:t>
            </a:r>
          </a:p>
        </p:txBody>
      </p:sp>
      <p:cxnSp>
        <p:nvCxnSpPr>
          <p:cNvPr id="38" name="Connettore 2 37"/>
          <p:cNvCxnSpPr/>
          <p:nvPr/>
        </p:nvCxnSpPr>
        <p:spPr>
          <a:xfrm>
            <a:off x="5535862" y="4870351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/>
          <p:nvPr/>
        </p:nvCxnSpPr>
        <p:spPr>
          <a:xfrm flipV="1">
            <a:off x="5683820" y="3452380"/>
            <a:ext cx="71721" cy="139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/>
          <p:cNvCxnSpPr/>
          <p:nvPr/>
        </p:nvCxnSpPr>
        <p:spPr>
          <a:xfrm flipV="1">
            <a:off x="5758745" y="1969388"/>
            <a:ext cx="147930" cy="2878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/>
          <p:cNvSpPr txBox="1"/>
          <p:nvPr/>
        </p:nvSpPr>
        <p:spPr>
          <a:xfrm>
            <a:off x="5609827" y="4907540"/>
            <a:ext cx="21320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CM</a:t>
            </a:r>
            <a:endParaRPr lang="it-IT" sz="1200" dirty="0"/>
          </a:p>
        </p:txBody>
      </p:sp>
      <p:cxnSp>
        <p:nvCxnSpPr>
          <p:cNvPr id="44" name="Connettore 2 43"/>
          <p:cNvCxnSpPr/>
          <p:nvPr/>
        </p:nvCxnSpPr>
        <p:spPr>
          <a:xfrm flipV="1">
            <a:off x="4146815" y="4860094"/>
            <a:ext cx="73756" cy="143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/>
          <p:cNvCxnSpPr/>
          <p:nvPr/>
        </p:nvCxnSpPr>
        <p:spPr>
          <a:xfrm flipV="1">
            <a:off x="4245853" y="3408145"/>
            <a:ext cx="148869" cy="289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/>
          <p:cNvCxnSpPr/>
          <p:nvPr/>
        </p:nvCxnSpPr>
        <p:spPr>
          <a:xfrm flipV="1">
            <a:off x="4336316" y="1997313"/>
            <a:ext cx="220873" cy="429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/>
          <p:cNvSpPr txBox="1"/>
          <p:nvPr/>
        </p:nvSpPr>
        <p:spPr>
          <a:xfrm>
            <a:off x="4183693" y="6330994"/>
            <a:ext cx="16030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PP</a:t>
            </a:r>
            <a:endParaRPr lang="it-IT" sz="1200" dirty="0"/>
          </a:p>
        </p:txBody>
      </p:sp>
      <p:cxnSp>
        <p:nvCxnSpPr>
          <p:cNvPr id="49" name="Connettore 2 48"/>
          <p:cNvCxnSpPr/>
          <p:nvPr/>
        </p:nvCxnSpPr>
        <p:spPr>
          <a:xfrm flipV="1">
            <a:off x="7472183" y="4875334"/>
            <a:ext cx="73756" cy="143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/>
          <p:cNvCxnSpPr/>
          <p:nvPr/>
        </p:nvCxnSpPr>
        <p:spPr>
          <a:xfrm flipV="1">
            <a:off x="7571221" y="3465309"/>
            <a:ext cx="146715" cy="2854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/>
          <p:cNvCxnSpPr/>
          <p:nvPr/>
        </p:nvCxnSpPr>
        <p:spPr>
          <a:xfrm flipV="1">
            <a:off x="7661684" y="2012553"/>
            <a:ext cx="220873" cy="429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7451911" y="6346234"/>
            <a:ext cx="21320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CM</a:t>
            </a:r>
            <a:endParaRPr lang="it-IT" sz="12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7717936" y="6346233"/>
            <a:ext cx="1445114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it-IT" sz="1200" dirty="0" smtClean="0"/>
              <a:t>REQ </a:t>
            </a:r>
            <a:r>
              <a:rPr lang="it-IT" sz="1200" dirty="0" err="1" smtClean="0"/>
              <a:t>committed</a:t>
            </a:r>
            <a:r>
              <a:rPr lang="it-IT" sz="1200" dirty="0" smtClean="0"/>
              <a:t> </a:t>
            </a:r>
            <a:r>
              <a:rPr lang="it-IT" sz="1200" dirty="0" err="1" smtClean="0"/>
              <a:t>locally</a:t>
            </a:r>
            <a:r>
              <a:rPr lang="it-IT" sz="1200" dirty="0" smtClean="0"/>
              <a:t> </a:t>
            </a:r>
            <a:r>
              <a:rPr lang="it-IT" sz="1200" dirty="0" err="1" smtClean="0"/>
              <a:t>at</a:t>
            </a:r>
            <a:r>
              <a:rPr lang="it-IT" sz="1200" dirty="0" smtClean="0"/>
              <a:t> (i3, v12, n1001)</a:t>
            </a:r>
            <a:endParaRPr lang="it-IT" sz="1200" dirty="0"/>
          </a:p>
        </p:txBody>
      </p:sp>
      <p:sp>
        <p:nvSpPr>
          <p:cNvPr id="10" name="Rettangolo 9"/>
          <p:cNvSpPr/>
          <p:nvPr/>
        </p:nvSpPr>
        <p:spPr>
          <a:xfrm>
            <a:off x="6477645" y="4815454"/>
            <a:ext cx="1837680" cy="1278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66"/>
          <p:cNvSpPr/>
          <p:nvPr/>
        </p:nvSpPr>
        <p:spPr>
          <a:xfrm>
            <a:off x="5649221" y="3398025"/>
            <a:ext cx="345492" cy="9057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ttangolo 67"/>
          <p:cNvSpPr/>
          <p:nvPr/>
        </p:nvSpPr>
        <p:spPr>
          <a:xfrm>
            <a:off x="3476625" y="1960069"/>
            <a:ext cx="8924925" cy="785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CasellaDiTesto 68"/>
          <p:cNvSpPr txBox="1"/>
          <p:nvPr/>
        </p:nvSpPr>
        <p:spPr>
          <a:xfrm>
            <a:off x="4411741" y="6346234"/>
            <a:ext cx="1056254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it-IT" sz="1200" dirty="0" smtClean="0"/>
              <a:t>REQ </a:t>
            </a:r>
            <a:r>
              <a:rPr lang="it-IT" sz="1200" dirty="0" err="1" smtClean="0"/>
              <a:t>prepared</a:t>
            </a:r>
            <a:r>
              <a:rPr lang="it-IT" sz="1200" dirty="0" smtClean="0"/>
              <a:t> </a:t>
            </a:r>
            <a:r>
              <a:rPr lang="it-IT" sz="1200" dirty="0" err="1" smtClean="0"/>
              <a:t>at</a:t>
            </a:r>
            <a:r>
              <a:rPr lang="it-IT" sz="1200" dirty="0" smtClean="0"/>
              <a:t> (i3, v12, n1001)</a:t>
            </a:r>
            <a:endParaRPr lang="it-IT" sz="1200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4472085" y="4943269"/>
            <a:ext cx="1056254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it-IT" sz="1200" dirty="0" smtClean="0"/>
              <a:t>REQ </a:t>
            </a:r>
            <a:r>
              <a:rPr lang="it-IT" sz="1200" dirty="0" err="1" smtClean="0"/>
              <a:t>prepared</a:t>
            </a:r>
            <a:r>
              <a:rPr lang="it-IT" sz="1200" dirty="0" smtClean="0"/>
              <a:t> </a:t>
            </a:r>
            <a:r>
              <a:rPr lang="it-IT" sz="1200" dirty="0" err="1" smtClean="0"/>
              <a:t>at</a:t>
            </a:r>
            <a:r>
              <a:rPr lang="it-IT" sz="1200" dirty="0" smtClean="0"/>
              <a:t> (i2, v12, n1001)</a:t>
            </a:r>
            <a:endParaRPr lang="it-IT" sz="1200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4545493" y="3487658"/>
            <a:ext cx="1056254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it-IT" sz="1200" dirty="0" smtClean="0"/>
              <a:t>REQ </a:t>
            </a:r>
            <a:r>
              <a:rPr lang="it-IT" sz="1200" dirty="0" err="1" smtClean="0"/>
              <a:t>prepared</a:t>
            </a:r>
            <a:r>
              <a:rPr lang="it-IT" sz="1200" dirty="0" smtClean="0"/>
              <a:t> </a:t>
            </a:r>
            <a:r>
              <a:rPr lang="it-IT" sz="1200" dirty="0" err="1" smtClean="0"/>
              <a:t>at</a:t>
            </a:r>
            <a:r>
              <a:rPr lang="it-IT" sz="1200" dirty="0" smtClean="0"/>
              <a:t> (i1, v12, n1001)</a:t>
            </a:r>
            <a:endParaRPr lang="it-IT" sz="1200" dirty="0"/>
          </a:p>
        </p:txBody>
      </p:sp>
      <p:cxnSp>
        <p:nvCxnSpPr>
          <p:cNvPr id="73" name="Connettore 2 72"/>
          <p:cNvCxnSpPr/>
          <p:nvPr/>
        </p:nvCxnSpPr>
        <p:spPr>
          <a:xfrm flipV="1">
            <a:off x="9558311" y="551418"/>
            <a:ext cx="295210" cy="574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73"/>
          <p:cNvSpPr txBox="1"/>
          <p:nvPr/>
        </p:nvSpPr>
        <p:spPr>
          <a:xfrm>
            <a:off x="9385036" y="6327183"/>
            <a:ext cx="36574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REPLY</a:t>
            </a:r>
            <a:endParaRPr lang="it-IT" sz="1200" dirty="0"/>
          </a:p>
        </p:txBody>
      </p:sp>
      <p:sp>
        <p:nvSpPr>
          <p:cNvPr id="75" name="CasellaDiTesto 74"/>
          <p:cNvSpPr txBox="1"/>
          <p:nvPr/>
        </p:nvSpPr>
        <p:spPr>
          <a:xfrm>
            <a:off x="5461214" y="602085"/>
            <a:ext cx="1056254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it-IT" sz="1200" dirty="0" smtClean="0"/>
              <a:t>REQ </a:t>
            </a:r>
            <a:r>
              <a:rPr lang="it-IT" sz="1200" dirty="0" err="1" smtClean="0"/>
              <a:t>committed</a:t>
            </a:r>
            <a:r>
              <a:rPr lang="it-IT" sz="1200" dirty="0" smtClean="0"/>
              <a:t> v12, n1001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141443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0"/>
            <a:ext cx="10774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f=1, N=4, </a:t>
            </a:r>
            <a:r>
              <a:rPr lang="it-IT" sz="1200" dirty="0" err="1"/>
              <a:t>w</a:t>
            </a:r>
            <a:r>
              <a:rPr lang="it-IT" sz="1200" dirty="0" err="1" smtClean="0"/>
              <a:t>e</a:t>
            </a:r>
            <a:r>
              <a:rPr lang="it-IT" sz="1200" dirty="0" smtClean="0"/>
              <a:t> are in </a:t>
            </a:r>
            <a:r>
              <a:rPr lang="it-IT" sz="1200" dirty="0" err="1" smtClean="0"/>
              <a:t>view</a:t>
            </a:r>
            <a:r>
              <a:rPr lang="it-IT" sz="1200" dirty="0" smtClean="0"/>
              <a:t> 12, </a:t>
            </a:r>
            <a:r>
              <a:rPr lang="it-IT" sz="1200" b="1" dirty="0" err="1" smtClean="0"/>
              <a:t>primary</a:t>
            </a:r>
            <a:r>
              <a:rPr lang="it-IT" sz="1200" b="1" dirty="0" smtClean="0"/>
              <a:t> </a:t>
            </a:r>
            <a:r>
              <a:rPr lang="it-IT" sz="1200" b="1" dirty="0" err="1" smtClean="0"/>
              <a:t>is</a:t>
            </a:r>
            <a:r>
              <a:rPr lang="it-IT" sz="1200" b="1" dirty="0" smtClean="0"/>
              <a:t> 12 % 4 = 0 and </a:t>
            </a:r>
            <a:r>
              <a:rPr lang="it-IT" sz="1200" b="1" dirty="0" err="1" smtClean="0"/>
              <a:t>is</a:t>
            </a:r>
            <a:r>
              <a:rPr lang="it-IT" sz="1200" b="1" dirty="0" smtClean="0"/>
              <a:t> </a:t>
            </a:r>
            <a:r>
              <a:rPr lang="it-IT" sz="1200" b="1" dirty="0" err="1" smtClean="0"/>
              <a:t>faulty</a:t>
            </a:r>
            <a:r>
              <a:rPr lang="it-IT" sz="1200" dirty="0" smtClean="0"/>
              <a:t>, </a:t>
            </a:r>
            <a:r>
              <a:rPr lang="it-IT" sz="1200" dirty="0" err="1" smtClean="0"/>
              <a:t>block</a:t>
            </a:r>
            <a:r>
              <a:rPr lang="it-IT" sz="1200" dirty="0" smtClean="0"/>
              <a:t> </a:t>
            </a:r>
            <a:r>
              <a:rPr lang="it-IT" sz="1200" dirty="0" err="1" smtClean="0"/>
              <a:t>height</a:t>
            </a:r>
            <a:r>
              <a:rPr lang="it-IT" sz="1200" dirty="0" smtClean="0"/>
              <a:t> </a:t>
            </a:r>
            <a:r>
              <a:rPr lang="it-IT" sz="1200" dirty="0" err="1" smtClean="0"/>
              <a:t>is</a:t>
            </a:r>
            <a:r>
              <a:rPr lang="it-IT" sz="1200" dirty="0" smtClean="0"/>
              <a:t> 1000, </a:t>
            </a:r>
            <a:r>
              <a:rPr lang="it-IT" sz="1200" dirty="0" err="1" smtClean="0"/>
              <a:t>all</a:t>
            </a:r>
            <a:r>
              <a:rPr lang="it-IT" sz="1200" dirty="0" smtClean="0"/>
              <a:t> </a:t>
            </a:r>
            <a:r>
              <a:rPr lang="it-IT" sz="1200" dirty="0" err="1" smtClean="0"/>
              <a:t>nodes</a:t>
            </a:r>
            <a:r>
              <a:rPr lang="it-IT" sz="1200" dirty="0" smtClean="0"/>
              <a:t> are </a:t>
            </a:r>
            <a:r>
              <a:rPr lang="it-IT" sz="1200" dirty="0" err="1" smtClean="0"/>
              <a:t>sync</a:t>
            </a:r>
            <a:r>
              <a:rPr lang="it-IT" sz="1200" dirty="0" smtClean="0"/>
              <a:t> up to </a:t>
            </a:r>
            <a:r>
              <a:rPr lang="it-IT" sz="1200" dirty="0" err="1" smtClean="0"/>
              <a:t>block</a:t>
            </a:r>
            <a:r>
              <a:rPr lang="it-IT" sz="1200" dirty="0" smtClean="0"/>
              <a:t> 1000, </a:t>
            </a:r>
            <a:r>
              <a:rPr lang="it-IT" sz="1200" dirty="0" err="1" smtClean="0"/>
              <a:t>nodes</a:t>
            </a:r>
            <a:r>
              <a:rPr lang="it-IT" sz="1200" dirty="0" smtClean="0"/>
              <a:t> are </a:t>
            </a:r>
            <a:r>
              <a:rPr lang="it-IT" sz="1200" dirty="0" err="1" smtClean="0"/>
              <a:t>waiting</a:t>
            </a:r>
            <a:r>
              <a:rPr lang="it-IT" sz="1200" dirty="0" smtClean="0"/>
              <a:t> for </a:t>
            </a:r>
            <a:r>
              <a:rPr lang="it-IT" sz="1200" dirty="0" err="1" smtClean="0"/>
              <a:t>block</a:t>
            </a:r>
            <a:r>
              <a:rPr lang="it-IT" sz="1200" dirty="0" smtClean="0"/>
              <a:t> 1001, </a:t>
            </a:r>
            <a:r>
              <a:rPr lang="it-IT" sz="1200" dirty="0" err="1" smtClean="0"/>
              <a:t>logs</a:t>
            </a:r>
            <a:r>
              <a:rPr lang="it-IT" sz="1200" dirty="0" smtClean="0"/>
              <a:t> are </a:t>
            </a:r>
            <a:r>
              <a:rPr lang="it-IT" sz="1200" dirty="0" err="1" smtClean="0"/>
              <a:t>empty</a:t>
            </a:r>
            <a:endParaRPr lang="it-IT" sz="1200" dirty="0"/>
          </a:p>
        </p:txBody>
      </p:sp>
      <p:cxnSp>
        <p:nvCxnSpPr>
          <p:cNvPr id="5" name="Connettore 2 4"/>
          <p:cNvCxnSpPr/>
          <p:nvPr/>
        </p:nvCxnSpPr>
        <p:spPr>
          <a:xfrm>
            <a:off x="2506819" y="551418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/>
          <p:cNvCxnSpPr/>
          <p:nvPr/>
        </p:nvCxnSpPr>
        <p:spPr>
          <a:xfrm>
            <a:off x="2580784" y="551418"/>
            <a:ext cx="148269" cy="2885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/>
          <p:nvPr/>
        </p:nvCxnSpPr>
        <p:spPr>
          <a:xfrm>
            <a:off x="2654749" y="551418"/>
            <a:ext cx="221887" cy="4317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>
            <a:off x="2728714" y="551417"/>
            <a:ext cx="295701" cy="575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2395206" y="275709"/>
            <a:ext cx="445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REQ</a:t>
            </a:r>
          </a:p>
        </p:txBody>
      </p:sp>
      <p:sp>
        <p:nvSpPr>
          <p:cNvPr id="18" name="Parentesi graffa chiusa 17"/>
          <p:cNvSpPr/>
          <p:nvPr/>
        </p:nvSpPr>
        <p:spPr>
          <a:xfrm rot="16200000">
            <a:off x="1385003" y="-603694"/>
            <a:ext cx="215297" cy="20283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/>
          <p:cNvSpPr txBox="1"/>
          <p:nvPr/>
        </p:nvSpPr>
        <p:spPr>
          <a:xfrm>
            <a:off x="1242582" y="262145"/>
            <a:ext cx="50013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err="1" smtClean="0"/>
              <a:t>timeout</a:t>
            </a:r>
            <a:endParaRPr lang="it-IT" sz="1200" dirty="0"/>
          </a:p>
        </p:txBody>
      </p:sp>
      <p:cxnSp>
        <p:nvCxnSpPr>
          <p:cNvPr id="19" name="Connettore 2 18"/>
          <p:cNvCxnSpPr/>
          <p:nvPr/>
        </p:nvCxnSpPr>
        <p:spPr>
          <a:xfrm flipV="1">
            <a:off x="3074010" y="1989176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/>
          <p:nvPr/>
        </p:nvCxnSpPr>
        <p:spPr>
          <a:xfrm flipV="1">
            <a:off x="3098380" y="1990565"/>
            <a:ext cx="147930" cy="2878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/>
          <p:nvPr/>
        </p:nvCxnSpPr>
        <p:spPr>
          <a:xfrm flipV="1">
            <a:off x="3124103" y="1997313"/>
            <a:ext cx="221397" cy="430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rentesi graffa chiusa 22"/>
          <p:cNvSpPr/>
          <p:nvPr/>
        </p:nvSpPr>
        <p:spPr>
          <a:xfrm rot="16200000">
            <a:off x="3635571" y="2286328"/>
            <a:ext cx="215297" cy="20283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/>
          <p:cNvSpPr txBox="1"/>
          <p:nvPr/>
        </p:nvSpPr>
        <p:spPr>
          <a:xfrm>
            <a:off x="3493150" y="3152167"/>
            <a:ext cx="50013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err="1" smtClean="0"/>
              <a:t>timeout</a:t>
            </a:r>
            <a:endParaRPr lang="it-IT" sz="1200" dirty="0"/>
          </a:p>
        </p:txBody>
      </p:sp>
      <p:cxnSp>
        <p:nvCxnSpPr>
          <p:cNvPr id="25" name="Connettore 2 24"/>
          <p:cNvCxnSpPr/>
          <p:nvPr/>
        </p:nvCxnSpPr>
        <p:spPr>
          <a:xfrm>
            <a:off x="4767101" y="3452380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/>
          <p:nvPr/>
        </p:nvCxnSpPr>
        <p:spPr>
          <a:xfrm>
            <a:off x="4841066" y="3452380"/>
            <a:ext cx="147987" cy="287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/>
          <p:nvPr/>
        </p:nvCxnSpPr>
        <p:spPr>
          <a:xfrm flipV="1">
            <a:off x="4915059" y="1990724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/>
          <p:cNvSpPr txBox="1"/>
          <p:nvPr/>
        </p:nvSpPr>
        <p:spPr>
          <a:xfrm>
            <a:off x="4693164" y="3192846"/>
            <a:ext cx="16696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VC</a:t>
            </a:r>
            <a:endParaRPr lang="it-IT" sz="1200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4915031" y="3452380"/>
            <a:ext cx="1580946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VIEW-CHANGE, </a:t>
            </a:r>
          </a:p>
          <a:p>
            <a:r>
              <a:rPr lang="it-IT" sz="1200" dirty="0" smtClean="0"/>
              <a:t>13, </a:t>
            </a:r>
          </a:p>
          <a:p>
            <a:r>
              <a:rPr lang="it-IT" sz="1200" dirty="0" smtClean="0"/>
              <a:t>n=1000 </a:t>
            </a:r>
          </a:p>
          <a:p>
            <a:r>
              <a:rPr lang="it-IT" sz="1200" dirty="0" smtClean="0"/>
              <a:t>C=</a:t>
            </a:r>
            <a:r>
              <a:rPr lang="it-IT" sz="1200" dirty="0" err="1" smtClean="0"/>
              <a:t>block</a:t>
            </a:r>
            <a:r>
              <a:rPr lang="it-IT" sz="1200" dirty="0" smtClean="0"/>
              <a:t> 1000</a:t>
            </a:r>
          </a:p>
          <a:p>
            <a:r>
              <a:rPr lang="it-IT" sz="1200" dirty="0" smtClean="0"/>
              <a:t>P=[</a:t>
            </a:r>
          </a:p>
          <a:p>
            <a:r>
              <a:rPr lang="it-IT" sz="1200" dirty="0" smtClean="0"/>
              <a:t>(PPP,PP,PP,PP of 12,1001)</a:t>
            </a:r>
          </a:p>
          <a:p>
            <a:r>
              <a:rPr lang="it-IT" sz="1200" dirty="0" smtClean="0"/>
              <a:t>]</a:t>
            </a:r>
          </a:p>
          <a:p>
            <a:r>
              <a:rPr lang="it-IT" sz="1200" dirty="0" smtClean="0"/>
              <a:t>sig1</a:t>
            </a:r>
            <a:endParaRPr lang="it-IT" sz="1200" dirty="0"/>
          </a:p>
        </p:txBody>
      </p:sp>
      <p:sp>
        <p:nvSpPr>
          <p:cNvPr id="31" name="Parentesi graffa chiusa 30"/>
          <p:cNvSpPr/>
          <p:nvPr/>
        </p:nvSpPr>
        <p:spPr>
          <a:xfrm rot="16200000">
            <a:off x="4452561" y="4609237"/>
            <a:ext cx="215295" cy="30715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4303946" y="5997943"/>
            <a:ext cx="50013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err="1" smtClean="0"/>
              <a:t>timeout</a:t>
            </a:r>
            <a:endParaRPr lang="it-IT" sz="1200" dirty="0"/>
          </a:p>
        </p:txBody>
      </p:sp>
      <p:cxnSp>
        <p:nvCxnSpPr>
          <p:cNvPr id="33" name="Connettore 2 32"/>
          <p:cNvCxnSpPr/>
          <p:nvPr/>
        </p:nvCxnSpPr>
        <p:spPr>
          <a:xfrm flipV="1">
            <a:off x="6267029" y="1988660"/>
            <a:ext cx="221842" cy="431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 flipV="1">
            <a:off x="6179126" y="3428483"/>
            <a:ext cx="149215" cy="2903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/>
          <p:nvPr/>
        </p:nvCxnSpPr>
        <p:spPr>
          <a:xfrm flipV="1">
            <a:off x="6096003" y="4892798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6096003" y="6344990"/>
            <a:ext cx="1542474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VIEW-CHANGE, </a:t>
            </a:r>
          </a:p>
          <a:p>
            <a:r>
              <a:rPr lang="it-IT" sz="1200" dirty="0" smtClean="0"/>
              <a:t>v+1, </a:t>
            </a:r>
          </a:p>
          <a:p>
            <a:r>
              <a:rPr lang="it-IT" sz="1200" dirty="0" smtClean="0"/>
              <a:t>n=1000 </a:t>
            </a:r>
          </a:p>
          <a:p>
            <a:r>
              <a:rPr lang="it-IT" sz="1200" dirty="0" smtClean="0"/>
              <a:t>C=</a:t>
            </a:r>
            <a:r>
              <a:rPr lang="it-IT" sz="1200" dirty="0" err="1" smtClean="0"/>
              <a:t>block</a:t>
            </a:r>
            <a:r>
              <a:rPr lang="it-IT" sz="1200" dirty="0" smtClean="0"/>
              <a:t> 1001</a:t>
            </a:r>
          </a:p>
          <a:p>
            <a:r>
              <a:rPr lang="it-IT" sz="1200" dirty="0" smtClean="0"/>
              <a:t>P</a:t>
            </a:r>
            <a:r>
              <a:rPr lang="it-IT" sz="1200" dirty="0"/>
              <a:t>=[</a:t>
            </a:r>
            <a:r>
              <a:rPr lang="it-IT" sz="1200" dirty="0" smtClean="0"/>
              <a:t>PPP,PP,PP,PP </a:t>
            </a:r>
            <a:r>
              <a:rPr lang="it-IT" sz="1200" dirty="0"/>
              <a:t>of 1001]</a:t>
            </a:r>
            <a:endParaRPr lang="it-IT" sz="1200" dirty="0" smtClean="0"/>
          </a:p>
          <a:p>
            <a:r>
              <a:rPr lang="it-IT" sz="1200" dirty="0" smtClean="0"/>
              <a:t>sig3</a:t>
            </a:r>
            <a:endParaRPr lang="it-IT" sz="1200" dirty="0"/>
          </a:p>
        </p:txBody>
      </p:sp>
      <p:sp>
        <p:nvSpPr>
          <p:cNvPr id="38" name="Parentesi graffa chiusa 37"/>
          <p:cNvSpPr/>
          <p:nvPr/>
        </p:nvSpPr>
        <p:spPr>
          <a:xfrm rot="16200000">
            <a:off x="5140888" y="2393728"/>
            <a:ext cx="182606" cy="46566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CasellaDiTesto 38"/>
          <p:cNvSpPr txBox="1"/>
          <p:nvPr/>
        </p:nvSpPr>
        <p:spPr>
          <a:xfrm>
            <a:off x="5162151" y="4599816"/>
            <a:ext cx="50394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it-IT" sz="1200" dirty="0" err="1" smtClean="0"/>
              <a:t>timeout</a:t>
            </a:r>
            <a:endParaRPr lang="it-IT" sz="1200" dirty="0"/>
          </a:p>
        </p:txBody>
      </p:sp>
      <p:cxnSp>
        <p:nvCxnSpPr>
          <p:cNvPr id="40" name="Connettore 2 39"/>
          <p:cNvCxnSpPr/>
          <p:nvPr/>
        </p:nvCxnSpPr>
        <p:spPr>
          <a:xfrm>
            <a:off x="7567154" y="4891687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/>
          <p:nvPr/>
        </p:nvCxnSpPr>
        <p:spPr>
          <a:xfrm flipV="1">
            <a:off x="7715112" y="3430031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/>
          <p:cNvCxnSpPr/>
          <p:nvPr/>
        </p:nvCxnSpPr>
        <p:spPr>
          <a:xfrm flipV="1">
            <a:off x="7790037" y="1990724"/>
            <a:ext cx="147930" cy="2878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7407586" y="4629026"/>
            <a:ext cx="351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VC</a:t>
            </a:r>
          </a:p>
        </p:txBody>
      </p:sp>
      <p:sp>
        <p:nvSpPr>
          <p:cNvPr id="44" name="CasellaDiTesto 43"/>
          <p:cNvSpPr txBox="1"/>
          <p:nvPr/>
        </p:nvSpPr>
        <p:spPr>
          <a:xfrm>
            <a:off x="7666401" y="4929387"/>
            <a:ext cx="1580946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VIEW-CHANGE, </a:t>
            </a:r>
          </a:p>
          <a:p>
            <a:r>
              <a:rPr lang="it-IT" sz="1200" dirty="0" smtClean="0"/>
              <a:t>13, </a:t>
            </a:r>
          </a:p>
          <a:p>
            <a:r>
              <a:rPr lang="it-IT" sz="1200" dirty="0" smtClean="0"/>
              <a:t>n=1000 </a:t>
            </a:r>
          </a:p>
          <a:p>
            <a:r>
              <a:rPr lang="it-IT" sz="1200" dirty="0" smtClean="0"/>
              <a:t>C=</a:t>
            </a:r>
            <a:r>
              <a:rPr lang="it-IT" sz="1200" dirty="0" err="1" smtClean="0"/>
              <a:t>block</a:t>
            </a:r>
            <a:r>
              <a:rPr lang="it-IT" sz="1200" dirty="0" smtClean="0"/>
              <a:t> 1000</a:t>
            </a:r>
          </a:p>
          <a:p>
            <a:r>
              <a:rPr lang="it-IT" sz="1200" dirty="0" smtClean="0"/>
              <a:t>P=[</a:t>
            </a:r>
          </a:p>
          <a:p>
            <a:r>
              <a:rPr lang="it-IT" sz="1200" dirty="0" smtClean="0"/>
              <a:t>(PPP,PP,PP,PP of 12,1001</a:t>
            </a:r>
            <a:r>
              <a:rPr lang="it-IT" sz="1200" dirty="0"/>
              <a:t>)</a:t>
            </a:r>
            <a:endParaRPr lang="it-IT" sz="1200" dirty="0" smtClean="0"/>
          </a:p>
          <a:p>
            <a:r>
              <a:rPr lang="it-IT" sz="1200" dirty="0" smtClean="0"/>
              <a:t>]</a:t>
            </a:r>
          </a:p>
          <a:p>
            <a:r>
              <a:rPr lang="it-IT" sz="1200" dirty="0" smtClean="0"/>
              <a:t>sig2</a:t>
            </a:r>
            <a:endParaRPr lang="it-IT" sz="1200" dirty="0"/>
          </a:p>
        </p:txBody>
      </p:sp>
      <p:sp>
        <p:nvSpPr>
          <p:cNvPr id="45" name="CasellaDiTesto 44"/>
          <p:cNvSpPr txBox="1"/>
          <p:nvPr/>
        </p:nvSpPr>
        <p:spPr>
          <a:xfrm>
            <a:off x="7789077" y="3169894"/>
            <a:ext cx="8928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2f VC </a:t>
            </a:r>
            <a:r>
              <a:rPr lang="it-IT" sz="1200" dirty="0" err="1" smtClean="0"/>
              <a:t>received</a:t>
            </a:r>
            <a:endParaRPr lang="it-IT" sz="1200" dirty="0"/>
          </a:p>
        </p:txBody>
      </p:sp>
      <p:cxnSp>
        <p:nvCxnSpPr>
          <p:cNvPr id="46" name="Connettore 2 45"/>
          <p:cNvCxnSpPr/>
          <p:nvPr/>
        </p:nvCxnSpPr>
        <p:spPr>
          <a:xfrm>
            <a:off x="9011535" y="3452380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/>
          <p:cNvCxnSpPr/>
          <p:nvPr/>
        </p:nvCxnSpPr>
        <p:spPr>
          <a:xfrm>
            <a:off x="9085500" y="3452380"/>
            <a:ext cx="147987" cy="287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/>
          <p:nvPr/>
        </p:nvCxnSpPr>
        <p:spPr>
          <a:xfrm flipV="1">
            <a:off x="9159493" y="1990724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/>
          <p:cNvSpPr txBox="1"/>
          <p:nvPr/>
        </p:nvSpPr>
        <p:spPr>
          <a:xfrm>
            <a:off x="8856285" y="3188310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NV</a:t>
            </a:r>
          </a:p>
        </p:txBody>
      </p:sp>
      <p:sp>
        <p:nvSpPr>
          <p:cNvPr id="50" name="CasellaDiTesto 49"/>
          <p:cNvSpPr txBox="1"/>
          <p:nvPr/>
        </p:nvSpPr>
        <p:spPr>
          <a:xfrm>
            <a:off x="9178549" y="3491820"/>
            <a:ext cx="1673279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NEW-VIEW, </a:t>
            </a:r>
          </a:p>
          <a:p>
            <a:r>
              <a:rPr lang="it-IT" sz="1200" dirty="0" smtClean="0"/>
              <a:t>13, </a:t>
            </a:r>
          </a:p>
          <a:p>
            <a:r>
              <a:rPr lang="it-IT" sz="1200" dirty="0" smtClean="0"/>
              <a:t>V=set of 2f+1 VC </a:t>
            </a:r>
            <a:r>
              <a:rPr lang="it-IT" sz="1200" dirty="0" err="1" smtClean="0"/>
              <a:t>messages</a:t>
            </a:r>
            <a:endParaRPr lang="it-IT" sz="1200" dirty="0" smtClean="0"/>
          </a:p>
          <a:p>
            <a:r>
              <a:rPr lang="it-IT" sz="1200" dirty="0" smtClean="0"/>
              <a:t>O=[</a:t>
            </a:r>
          </a:p>
          <a:p>
            <a:r>
              <a:rPr lang="it-IT" sz="1200" dirty="0" smtClean="0"/>
              <a:t>PPP(13, 1001, d)</a:t>
            </a:r>
          </a:p>
          <a:p>
            <a:r>
              <a:rPr lang="it-IT" sz="1200" dirty="0" smtClean="0"/>
              <a:t>]</a:t>
            </a:r>
          </a:p>
          <a:p>
            <a:r>
              <a:rPr lang="it-IT" sz="1200" dirty="0" err="1" smtClean="0"/>
              <a:t>mins</a:t>
            </a:r>
            <a:r>
              <a:rPr lang="it-IT" sz="1200" dirty="0" smtClean="0"/>
              <a:t>=1000</a:t>
            </a:r>
          </a:p>
          <a:p>
            <a:r>
              <a:rPr lang="it-IT" sz="1200" dirty="0" err="1" smtClean="0"/>
              <a:t>maxs</a:t>
            </a:r>
            <a:r>
              <a:rPr lang="it-IT" sz="1200" dirty="0" smtClean="0"/>
              <a:t>=1001</a:t>
            </a:r>
          </a:p>
          <a:p>
            <a:r>
              <a:rPr lang="it-IT" sz="1200" dirty="0" smtClean="0"/>
              <a:t>sig1</a:t>
            </a:r>
            <a:endParaRPr lang="it-IT" sz="1200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2869540" y="3414892"/>
            <a:ext cx="445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REQ</a:t>
            </a:r>
          </a:p>
        </p:txBody>
      </p:sp>
      <p:sp>
        <p:nvSpPr>
          <p:cNvPr id="53" name="CasellaDiTesto 52"/>
          <p:cNvSpPr txBox="1"/>
          <p:nvPr/>
        </p:nvSpPr>
        <p:spPr>
          <a:xfrm>
            <a:off x="2899190" y="4860094"/>
            <a:ext cx="445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REQ</a:t>
            </a:r>
          </a:p>
        </p:txBody>
      </p:sp>
      <p:sp>
        <p:nvSpPr>
          <p:cNvPr id="54" name="CasellaDiTesto 53"/>
          <p:cNvSpPr txBox="1"/>
          <p:nvPr/>
        </p:nvSpPr>
        <p:spPr>
          <a:xfrm>
            <a:off x="2925414" y="6295344"/>
            <a:ext cx="445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REQ</a:t>
            </a:r>
          </a:p>
        </p:txBody>
      </p:sp>
      <p:cxnSp>
        <p:nvCxnSpPr>
          <p:cNvPr id="64" name="Connettore 2 63"/>
          <p:cNvCxnSpPr/>
          <p:nvPr/>
        </p:nvCxnSpPr>
        <p:spPr>
          <a:xfrm flipV="1">
            <a:off x="11187695" y="4860094"/>
            <a:ext cx="73756" cy="143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/>
          <p:cNvCxnSpPr/>
          <p:nvPr/>
        </p:nvCxnSpPr>
        <p:spPr>
          <a:xfrm flipV="1">
            <a:off x="11286733" y="3408145"/>
            <a:ext cx="148869" cy="289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/>
          <p:cNvCxnSpPr/>
          <p:nvPr/>
        </p:nvCxnSpPr>
        <p:spPr>
          <a:xfrm flipV="1">
            <a:off x="11377196" y="1997313"/>
            <a:ext cx="220873" cy="429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/>
          <p:cNvSpPr txBox="1"/>
          <p:nvPr/>
        </p:nvSpPr>
        <p:spPr>
          <a:xfrm>
            <a:off x="11224573" y="6330994"/>
            <a:ext cx="59631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PP(v+1,n)</a:t>
            </a:r>
            <a:endParaRPr lang="it-IT" sz="1200" dirty="0"/>
          </a:p>
        </p:txBody>
      </p:sp>
      <p:sp>
        <p:nvSpPr>
          <p:cNvPr id="73" name="CasellaDiTesto 72"/>
          <p:cNvSpPr txBox="1"/>
          <p:nvPr/>
        </p:nvSpPr>
        <p:spPr>
          <a:xfrm>
            <a:off x="9403279" y="1668075"/>
            <a:ext cx="3490443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b="1" dirty="0" smtClean="0"/>
              <a:t>REQ </a:t>
            </a:r>
            <a:r>
              <a:rPr lang="it-IT" sz="1200" b="1" dirty="0" err="1" smtClean="0"/>
              <a:t>will</a:t>
            </a:r>
            <a:r>
              <a:rPr lang="it-IT" sz="1200" b="1" dirty="0" smtClean="0"/>
              <a:t> </a:t>
            </a:r>
            <a:r>
              <a:rPr lang="it-IT" sz="1200" b="1" dirty="0" err="1" smtClean="0"/>
              <a:t>commit</a:t>
            </a:r>
            <a:r>
              <a:rPr lang="it-IT" sz="1200" b="1" dirty="0" smtClean="0"/>
              <a:t> </a:t>
            </a:r>
            <a:r>
              <a:rPr lang="it-IT" sz="1200" b="1" dirty="0" err="1" smtClean="0"/>
              <a:t>at</a:t>
            </a:r>
            <a:r>
              <a:rPr lang="it-IT" sz="1200" b="1" dirty="0" smtClean="0"/>
              <a:t> n=1001 in </a:t>
            </a:r>
            <a:r>
              <a:rPr lang="it-IT" sz="1200" b="1" dirty="0" err="1" smtClean="0"/>
              <a:t>view</a:t>
            </a:r>
            <a:r>
              <a:rPr lang="it-IT" sz="1200" b="1" dirty="0" smtClean="0"/>
              <a:t> v+1 for alla </a:t>
            </a:r>
            <a:r>
              <a:rPr lang="it-IT" sz="1200" b="1" dirty="0" err="1" smtClean="0"/>
              <a:t>replicas</a:t>
            </a:r>
            <a:endParaRPr lang="it-IT" sz="1200" b="1" dirty="0"/>
          </a:p>
        </p:txBody>
      </p:sp>
      <p:sp>
        <p:nvSpPr>
          <p:cNvPr id="51" name="Rettangolo 50"/>
          <p:cNvSpPr/>
          <p:nvPr/>
        </p:nvSpPr>
        <p:spPr>
          <a:xfrm>
            <a:off x="295275" y="1960068"/>
            <a:ext cx="12106275" cy="663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CasellaDiTesto 54"/>
          <p:cNvSpPr txBox="1"/>
          <p:nvPr/>
        </p:nvSpPr>
        <p:spPr>
          <a:xfrm>
            <a:off x="10632016" y="4909143"/>
            <a:ext cx="631583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PP(v+1, n)</a:t>
            </a:r>
            <a:endParaRPr lang="it-IT" sz="1200" dirty="0"/>
          </a:p>
        </p:txBody>
      </p:sp>
      <p:cxnSp>
        <p:nvCxnSpPr>
          <p:cNvPr id="57" name="Connettore 2 56"/>
          <p:cNvCxnSpPr/>
          <p:nvPr/>
        </p:nvCxnSpPr>
        <p:spPr>
          <a:xfrm>
            <a:off x="10565062" y="4870351"/>
            <a:ext cx="73965" cy="14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/>
          <p:nvPr/>
        </p:nvCxnSpPr>
        <p:spPr>
          <a:xfrm flipV="1">
            <a:off x="10713020" y="3452380"/>
            <a:ext cx="71721" cy="139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/>
          <p:cNvCxnSpPr/>
          <p:nvPr/>
        </p:nvCxnSpPr>
        <p:spPr>
          <a:xfrm flipV="1">
            <a:off x="10787945" y="1969388"/>
            <a:ext cx="147930" cy="2878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04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itCoin FSM</a:t>
            </a:r>
            <a:endParaRPr lang="it-IT" dirty="0"/>
          </a:p>
        </p:txBody>
      </p:sp>
      <p:sp>
        <p:nvSpPr>
          <p:cNvPr id="18" name="Segnaposto contenuto 1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smtClean="0"/>
              <a:t>itCoin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dirty="0" err="1" smtClean="0"/>
              <a:t>modified</a:t>
            </a:r>
            <a:r>
              <a:rPr lang="it-IT" dirty="0" smtClean="0"/>
              <a:t> </a:t>
            </a:r>
            <a:r>
              <a:rPr lang="it-IT" dirty="0" err="1" smtClean="0"/>
              <a:t>Bitcoin</a:t>
            </a:r>
            <a:r>
              <a:rPr lang="it-IT" dirty="0" smtClean="0"/>
              <a:t> </a:t>
            </a:r>
            <a:r>
              <a:rPr lang="it-IT" dirty="0" err="1" smtClean="0"/>
              <a:t>Signet</a:t>
            </a:r>
            <a:r>
              <a:rPr lang="it-IT" dirty="0" smtClean="0"/>
              <a:t> network</a:t>
            </a:r>
          </a:p>
          <a:p>
            <a:pPr lvl="1"/>
            <a:r>
              <a:rPr lang="it-IT" dirty="0" err="1" smtClean="0"/>
              <a:t>Signed</a:t>
            </a:r>
            <a:r>
              <a:rPr lang="it-IT" dirty="0" smtClean="0"/>
              <a:t> </a:t>
            </a:r>
            <a:r>
              <a:rPr lang="it-IT" dirty="0" err="1" smtClean="0"/>
              <a:t>blocks</a:t>
            </a:r>
            <a:r>
              <a:rPr lang="it-IT" dirty="0" smtClean="0"/>
              <a:t> </a:t>
            </a:r>
            <a:r>
              <a:rPr lang="it-IT" dirty="0" err="1"/>
              <a:t>i</a:t>
            </a:r>
            <a:r>
              <a:rPr lang="it-IT" dirty="0" err="1" smtClean="0"/>
              <a:t>nstead</a:t>
            </a:r>
            <a:r>
              <a:rPr lang="it-IT" dirty="0" smtClean="0"/>
              <a:t> of </a:t>
            </a:r>
            <a:r>
              <a:rPr lang="it-IT" dirty="0" err="1" smtClean="0"/>
              <a:t>PoW</a:t>
            </a:r>
            <a:r>
              <a:rPr lang="it-IT" dirty="0"/>
              <a:t>.</a:t>
            </a:r>
            <a:r>
              <a:rPr lang="it-IT" dirty="0" smtClean="0"/>
              <a:t> </a:t>
            </a:r>
            <a:r>
              <a:rPr lang="it-IT" dirty="0" err="1" smtClean="0"/>
              <a:t>Blocks</a:t>
            </a:r>
            <a:r>
              <a:rPr lang="it-IT" dirty="0" smtClean="0"/>
              <a:t> are </a:t>
            </a:r>
            <a:r>
              <a:rPr lang="it-IT" dirty="0" err="1" smtClean="0"/>
              <a:t>signed</a:t>
            </a:r>
            <a:r>
              <a:rPr lang="it-IT" dirty="0"/>
              <a:t> </a:t>
            </a:r>
            <a:r>
              <a:rPr lang="it-IT" dirty="0" smtClean="0"/>
              <a:t>by a </a:t>
            </a:r>
            <a:r>
              <a:rPr lang="it-IT" dirty="0" err="1" smtClean="0"/>
              <a:t>federation</a:t>
            </a:r>
            <a:r>
              <a:rPr lang="it-IT" dirty="0" smtClean="0"/>
              <a:t> of </a:t>
            </a:r>
            <a:r>
              <a:rPr lang="it-IT" dirty="0" err="1" smtClean="0"/>
              <a:t>miners</a:t>
            </a:r>
            <a:r>
              <a:rPr lang="it-IT" dirty="0" smtClean="0"/>
              <a:t>, e.g. K-of-N</a:t>
            </a:r>
          </a:p>
          <a:p>
            <a:pPr lvl="1"/>
            <a:r>
              <a:rPr lang="it-IT" dirty="0" smtClean="0">
                <a:hlinkClick r:id="rId2"/>
              </a:rPr>
              <a:t>https</a:t>
            </a:r>
            <a:r>
              <a:rPr lang="it-IT" dirty="0">
                <a:hlinkClick r:id="rId2"/>
              </a:rPr>
              <a:t>://</a:t>
            </a:r>
            <a:r>
              <a:rPr lang="it-IT" dirty="0" smtClean="0">
                <a:hlinkClick r:id="rId2"/>
              </a:rPr>
              <a:t>en.bitcoin.it/wiki/Signet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Most</a:t>
            </a:r>
            <a:r>
              <a:rPr lang="it-IT" dirty="0" smtClean="0"/>
              <a:t> </a:t>
            </a:r>
            <a:r>
              <a:rPr lang="it-IT" dirty="0" err="1" smtClean="0"/>
              <a:t>relevant</a:t>
            </a:r>
            <a:r>
              <a:rPr lang="it-IT" dirty="0" smtClean="0"/>
              <a:t> </a:t>
            </a:r>
            <a:r>
              <a:rPr lang="it-IT" dirty="0" err="1" smtClean="0"/>
              <a:t>operations</a:t>
            </a:r>
            <a:r>
              <a:rPr lang="it-IT" dirty="0" smtClean="0"/>
              <a:t> are</a:t>
            </a:r>
          </a:p>
          <a:p>
            <a:pPr lvl="1"/>
            <a:r>
              <a:rPr lang="it-IT" b="1" dirty="0" err="1" smtClean="0"/>
              <a:t>submit_block</a:t>
            </a:r>
            <a:r>
              <a:rPr lang="it-IT" b="1" dirty="0" smtClean="0"/>
              <a:t>(</a:t>
            </a:r>
            <a:r>
              <a:rPr lang="it-IT" b="1" dirty="0" err="1" smtClean="0"/>
              <a:t>block</a:t>
            </a:r>
            <a:r>
              <a:rPr lang="it-IT" b="1" dirty="0" smtClean="0"/>
              <a:t>)</a:t>
            </a:r>
          </a:p>
          <a:p>
            <a:pPr lvl="1"/>
            <a:r>
              <a:rPr lang="it-IT" b="1" dirty="0" err="1" smtClean="0"/>
              <a:t>get_best_block_hash</a:t>
            </a:r>
            <a:r>
              <a:rPr lang="it-IT" b="1" dirty="0" smtClean="0"/>
              <a:t>()</a:t>
            </a:r>
          </a:p>
          <a:p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operations</a:t>
            </a:r>
            <a:r>
              <a:rPr lang="it-IT" dirty="0" smtClean="0"/>
              <a:t> are</a:t>
            </a:r>
          </a:p>
          <a:p>
            <a:pPr lvl="1"/>
            <a:r>
              <a:rPr lang="it-IT" dirty="0" err="1" smtClean="0"/>
              <a:t>get_block_count</a:t>
            </a:r>
            <a:r>
              <a:rPr lang="it-IT" dirty="0" smtClean="0"/>
              <a:t>()</a:t>
            </a:r>
          </a:p>
          <a:p>
            <a:pPr lvl="1"/>
            <a:r>
              <a:rPr lang="it-IT" dirty="0" err="1" smtClean="0"/>
              <a:t>get_block_hash</a:t>
            </a:r>
            <a:r>
              <a:rPr lang="it-IT" dirty="0" smtClean="0"/>
              <a:t>()</a:t>
            </a:r>
          </a:p>
          <a:p>
            <a:pPr lvl="1"/>
            <a:r>
              <a:rPr lang="it-IT" dirty="0" err="1" smtClean="0"/>
              <a:t>get_block</a:t>
            </a:r>
            <a:r>
              <a:rPr lang="it-IT" dirty="0" smtClean="0"/>
              <a:t>(</a:t>
            </a:r>
            <a:r>
              <a:rPr lang="it-IT" dirty="0" err="1" smtClean="0"/>
              <a:t>block_hash</a:t>
            </a:r>
            <a:r>
              <a:rPr lang="it-IT" dirty="0" smtClean="0"/>
              <a:t>)</a:t>
            </a:r>
          </a:p>
          <a:p>
            <a:pPr lvl="1"/>
            <a:r>
              <a:rPr lang="it-IT" dirty="0">
                <a:hlinkClick r:id="rId3"/>
              </a:rPr>
              <a:t>https://developer.bitcoin.org/reference/rpc/</a:t>
            </a:r>
            <a:endParaRPr lang="it-IT" dirty="0"/>
          </a:p>
          <a:p>
            <a:pPr marL="457200" lvl="1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51288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24"/>
          <p:cNvSpPr/>
          <p:nvPr/>
        </p:nvSpPr>
        <p:spPr>
          <a:xfrm>
            <a:off x="6845018" y="1571625"/>
            <a:ext cx="1715711" cy="490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simplest</a:t>
            </a:r>
            <a:r>
              <a:rPr lang="it-IT" dirty="0" smtClean="0"/>
              <a:t> itCoin network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7062246" y="1979630"/>
            <a:ext cx="1272619" cy="127261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itCoin </a:t>
            </a:r>
          </a:p>
          <a:p>
            <a:pPr algn="ctr"/>
            <a:r>
              <a:rPr lang="en-US" dirty="0" smtClean="0"/>
              <a:t>Miner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3459637" y="4743255"/>
            <a:ext cx="1272619" cy="127261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itCoin</a:t>
            </a:r>
          </a:p>
          <a:p>
            <a:pPr algn="ctr"/>
            <a:r>
              <a:rPr lang="it-IT" dirty="0" err="1" smtClean="0"/>
              <a:t>Node</a:t>
            </a:r>
            <a:endParaRPr lang="it-IT" dirty="0" smtClean="0"/>
          </a:p>
        </p:txBody>
      </p:sp>
      <p:sp>
        <p:nvSpPr>
          <p:cNvPr id="6" name="Rettangolo 5"/>
          <p:cNvSpPr/>
          <p:nvPr/>
        </p:nvSpPr>
        <p:spPr>
          <a:xfrm>
            <a:off x="7062246" y="4714973"/>
            <a:ext cx="1300901" cy="130090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mtClean="0"/>
              <a:t>itCoin</a:t>
            </a:r>
          </a:p>
          <a:p>
            <a:pPr algn="ctr"/>
            <a:r>
              <a:rPr lang="it-IT" smtClean="0"/>
              <a:t>Node</a:t>
            </a:r>
            <a:endParaRPr lang="it-IT" dirty="0" smtClean="0"/>
          </a:p>
        </p:txBody>
      </p:sp>
      <p:cxnSp>
        <p:nvCxnSpPr>
          <p:cNvPr id="7" name="Connettore diritto 6"/>
          <p:cNvCxnSpPr>
            <a:stCxn id="5" idx="3"/>
            <a:endCxn id="6" idx="1"/>
          </p:cNvCxnSpPr>
          <p:nvPr/>
        </p:nvCxnSpPr>
        <p:spPr>
          <a:xfrm flipV="1">
            <a:off x="4732256" y="5365424"/>
            <a:ext cx="2329990" cy="141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127046" y="5365423"/>
            <a:ext cx="166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Bitcoin</a:t>
            </a:r>
            <a:r>
              <a:rPr lang="it-IT" dirty="0" smtClean="0"/>
              <a:t> </a:t>
            </a:r>
            <a:r>
              <a:rPr lang="it-IT" dirty="0" err="1" smtClean="0"/>
              <a:t>protocol</a:t>
            </a:r>
            <a:endParaRPr lang="it-IT" dirty="0"/>
          </a:p>
        </p:txBody>
      </p:sp>
      <p:cxnSp>
        <p:nvCxnSpPr>
          <p:cNvPr id="9" name="Connettore diritto 8"/>
          <p:cNvCxnSpPr>
            <a:stCxn id="6" idx="0"/>
            <a:endCxn id="4" idx="2"/>
          </p:cNvCxnSpPr>
          <p:nvPr/>
        </p:nvCxnSpPr>
        <p:spPr>
          <a:xfrm flipH="1" flipV="1">
            <a:off x="7698556" y="3252249"/>
            <a:ext cx="14141" cy="1462724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7698555" y="3709332"/>
            <a:ext cx="1878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submit_block</a:t>
            </a:r>
            <a:r>
              <a:rPr lang="it-IT" dirty="0" smtClean="0"/>
              <a:t>() </a:t>
            </a:r>
          </a:p>
          <a:p>
            <a:r>
              <a:rPr lang="it-IT" dirty="0" smtClean="0"/>
              <a:t>via</a:t>
            </a:r>
            <a:r>
              <a:rPr lang="it-IT" dirty="0"/>
              <a:t> </a:t>
            </a:r>
            <a:r>
              <a:rPr lang="it-IT" dirty="0" smtClean="0"/>
              <a:t>JSON-RPC </a:t>
            </a:r>
            <a:r>
              <a:rPr lang="it-IT" dirty="0" err="1" smtClean="0"/>
              <a:t>calls</a:t>
            </a:r>
            <a:endParaRPr lang="it-IT" dirty="0" smtClean="0"/>
          </a:p>
        </p:txBody>
      </p:sp>
      <p:sp>
        <p:nvSpPr>
          <p:cNvPr id="11" name="Rettangolo 10"/>
          <p:cNvSpPr/>
          <p:nvPr/>
        </p:nvSpPr>
        <p:spPr>
          <a:xfrm>
            <a:off x="1340179" y="5105516"/>
            <a:ext cx="1272619" cy="127261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itCoin</a:t>
            </a:r>
          </a:p>
          <a:p>
            <a:pPr algn="ctr"/>
            <a:r>
              <a:rPr lang="it-IT" dirty="0" err="1" smtClean="0"/>
              <a:t>Node</a:t>
            </a:r>
            <a:endParaRPr lang="it-IT" dirty="0" smtClean="0"/>
          </a:p>
        </p:txBody>
      </p:sp>
      <p:cxnSp>
        <p:nvCxnSpPr>
          <p:cNvPr id="12" name="Connettore diritto 11"/>
          <p:cNvCxnSpPr>
            <a:stCxn id="11" idx="3"/>
            <a:endCxn id="5" idx="1"/>
          </p:cNvCxnSpPr>
          <p:nvPr/>
        </p:nvCxnSpPr>
        <p:spPr>
          <a:xfrm flipV="1">
            <a:off x="2612798" y="5379565"/>
            <a:ext cx="846839" cy="3622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" name="Gruppo 22"/>
          <p:cNvGrpSpPr/>
          <p:nvPr/>
        </p:nvGrpSpPr>
        <p:grpSpPr>
          <a:xfrm>
            <a:off x="952500" y="1416099"/>
            <a:ext cx="2152650" cy="1229986"/>
            <a:chOff x="952500" y="1416099"/>
            <a:chExt cx="2152650" cy="1229986"/>
          </a:xfrm>
        </p:grpSpPr>
        <p:sp>
          <p:nvSpPr>
            <p:cNvPr id="17" name="Esplosione 2 16"/>
            <p:cNvSpPr/>
            <p:nvPr/>
          </p:nvSpPr>
          <p:spPr>
            <a:xfrm>
              <a:off x="952500" y="1416099"/>
              <a:ext cx="2152650" cy="1229986"/>
            </a:xfrm>
            <a:prstGeom prst="irregularSeal2">
              <a:avLst/>
            </a:prstGeom>
            <a:solidFill>
              <a:srgbClr val="FFF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CasellaDiTesto 15"/>
            <p:cNvSpPr txBox="1"/>
            <p:nvPr/>
          </p:nvSpPr>
          <p:spPr>
            <a:xfrm>
              <a:off x="1252653" y="1843226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 smtClean="0"/>
                <a:t>1-of-1 </a:t>
              </a:r>
              <a:r>
                <a:rPr lang="it-IT" b="1" dirty="0" err="1" smtClean="0"/>
                <a:t>signet</a:t>
              </a:r>
              <a:endParaRPr lang="it-IT" b="1" dirty="0"/>
            </a:p>
          </p:txBody>
        </p:sp>
      </p:grpSp>
      <p:sp>
        <p:nvSpPr>
          <p:cNvPr id="18" name="Rettangolo 17"/>
          <p:cNvSpPr/>
          <p:nvPr/>
        </p:nvSpPr>
        <p:spPr>
          <a:xfrm>
            <a:off x="3468965" y="2006900"/>
            <a:ext cx="1272619" cy="127261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Lightning</a:t>
            </a:r>
            <a:r>
              <a:rPr lang="it-IT" dirty="0" smtClean="0"/>
              <a:t> </a:t>
            </a:r>
          </a:p>
          <a:p>
            <a:pPr algn="ctr"/>
            <a:r>
              <a:rPr lang="en-US" dirty="0" smtClean="0"/>
              <a:t>Node</a:t>
            </a:r>
            <a:endParaRPr lang="it-IT" dirty="0"/>
          </a:p>
        </p:txBody>
      </p:sp>
      <p:cxnSp>
        <p:nvCxnSpPr>
          <p:cNvPr id="19" name="Connettore diritto 18"/>
          <p:cNvCxnSpPr>
            <a:stCxn id="5" idx="0"/>
            <a:endCxn id="18" idx="2"/>
          </p:cNvCxnSpPr>
          <p:nvPr/>
        </p:nvCxnSpPr>
        <p:spPr>
          <a:xfrm flipV="1">
            <a:off x="4095947" y="3279519"/>
            <a:ext cx="9328" cy="1463736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4093304" y="3668348"/>
            <a:ext cx="2314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get_best_block_hash</a:t>
            </a:r>
            <a:r>
              <a:rPr lang="it-IT" dirty="0" smtClean="0"/>
              <a:t>()</a:t>
            </a:r>
          </a:p>
          <a:p>
            <a:r>
              <a:rPr lang="it-IT" dirty="0" smtClean="0"/>
              <a:t>via JSON-RPC </a:t>
            </a:r>
            <a:r>
              <a:rPr lang="it-IT" dirty="0" err="1" smtClean="0"/>
              <a:t>calls</a:t>
            </a:r>
            <a:endParaRPr lang="it-IT" dirty="0" smtClean="0"/>
          </a:p>
        </p:txBody>
      </p:sp>
      <p:sp>
        <p:nvSpPr>
          <p:cNvPr id="22" name="Rettangolo 21"/>
          <p:cNvSpPr/>
          <p:nvPr/>
        </p:nvSpPr>
        <p:spPr>
          <a:xfrm>
            <a:off x="7921885" y="5772684"/>
            <a:ext cx="870180" cy="47375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 smtClean="0">
                <a:solidFill>
                  <a:schemeClr val="tx1"/>
                </a:solidFill>
              </a:rPr>
              <a:t>wallet</a:t>
            </a:r>
            <a:r>
              <a:rPr lang="it-IT" sz="1200" dirty="0" smtClean="0">
                <a:solidFill>
                  <a:schemeClr val="tx1"/>
                </a:solidFill>
              </a:rPr>
              <a:t> to </a:t>
            </a:r>
            <a:r>
              <a:rPr lang="it-IT" sz="1200" dirty="0" err="1" smtClean="0">
                <a:solidFill>
                  <a:schemeClr val="tx1"/>
                </a:solidFill>
              </a:rPr>
              <a:t>sign</a:t>
            </a:r>
            <a:r>
              <a:rPr lang="it-IT" sz="1200" dirty="0" smtClean="0">
                <a:solidFill>
                  <a:schemeClr val="tx1"/>
                </a:solidFill>
              </a:rPr>
              <a:t> </a:t>
            </a:r>
            <a:r>
              <a:rPr lang="it-IT" sz="1200" dirty="0" err="1" smtClean="0">
                <a:solidFill>
                  <a:schemeClr val="tx1"/>
                </a:solidFill>
              </a:rPr>
              <a:t>blocks</a:t>
            </a:r>
            <a:endParaRPr lang="it-IT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61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tangolo 59"/>
          <p:cNvSpPr/>
          <p:nvPr/>
        </p:nvSpPr>
        <p:spPr>
          <a:xfrm>
            <a:off x="3254330" y="1571624"/>
            <a:ext cx="1715711" cy="490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Rettangolo 58"/>
          <p:cNvSpPr/>
          <p:nvPr/>
        </p:nvSpPr>
        <p:spPr>
          <a:xfrm>
            <a:off x="6845018" y="1571625"/>
            <a:ext cx="1715711" cy="490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replicated</a:t>
            </a:r>
            <a:r>
              <a:rPr lang="it-IT" dirty="0" smtClean="0"/>
              <a:t> itCoin network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3459637" y="1979630"/>
            <a:ext cx="1272619" cy="127261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itCoin </a:t>
            </a:r>
          </a:p>
          <a:p>
            <a:pPr algn="ctr"/>
            <a:r>
              <a:rPr lang="en-US" dirty="0" smtClean="0"/>
              <a:t>Miner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7062246" y="1979630"/>
            <a:ext cx="1272619" cy="127261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itCoin </a:t>
            </a:r>
          </a:p>
          <a:p>
            <a:pPr algn="ctr"/>
            <a:r>
              <a:rPr lang="en-US" dirty="0" smtClean="0"/>
              <a:t>Miner</a:t>
            </a:r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3459637" y="4743255"/>
            <a:ext cx="1272619" cy="127261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itCoin</a:t>
            </a:r>
          </a:p>
          <a:p>
            <a:pPr algn="ctr"/>
            <a:r>
              <a:rPr lang="it-IT" dirty="0" err="1" smtClean="0"/>
              <a:t>Node</a:t>
            </a:r>
            <a:endParaRPr lang="it-IT" dirty="0" smtClean="0"/>
          </a:p>
        </p:txBody>
      </p:sp>
      <p:sp>
        <p:nvSpPr>
          <p:cNvPr id="8" name="Rettangolo 7"/>
          <p:cNvSpPr/>
          <p:nvPr/>
        </p:nvSpPr>
        <p:spPr>
          <a:xfrm>
            <a:off x="7062246" y="4714973"/>
            <a:ext cx="1300901" cy="130090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mtClean="0"/>
              <a:t>itCoin</a:t>
            </a:r>
          </a:p>
          <a:p>
            <a:pPr algn="ctr"/>
            <a:r>
              <a:rPr lang="it-IT" smtClean="0"/>
              <a:t>Node</a:t>
            </a:r>
            <a:endParaRPr lang="it-IT" dirty="0" smtClean="0"/>
          </a:p>
        </p:txBody>
      </p:sp>
      <p:cxnSp>
        <p:nvCxnSpPr>
          <p:cNvPr id="10" name="Connettore diritto 9"/>
          <p:cNvCxnSpPr>
            <a:stCxn id="7" idx="3"/>
            <a:endCxn id="8" idx="1"/>
          </p:cNvCxnSpPr>
          <p:nvPr/>
        </p:nvCxnSpPr>
        <p:spPr>
          <a:xfrm flipV="1">
            <a:off x="4732256" y="5365424"/>
            <a:ext cx="2329990" cy="141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5119221" y="5365423"/>
            <a:ext cx="166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Bitcoin</a:t>
            </a:r>
            <a:r>
              <a:rPr lang="it-IT" dirty="0" smtClean="0"/>
              <a:t> </a:t>
            </a:r>
            <a:r>
              <a:rPr lang="it-IT" dirty="0" err="1" smtClean="0"/>
              <a:t>protocol</a:t>
            </a:r>
            <a:endParaRPr lang="it-IT" dirty="0"/>
          </a:p>
        </p:txBody>
      </p:sp>
      <p:cxnSp>
        <p:nvCxnSpPr>
          <p:cNvPr id="12" name="Connettore diritto 11"/>
          <p:cNvCxnSpPr>
            <a:stCxn id="7" idx="0"/>
            <a:endCxn id="5" idx="2"/>
          </p:cNvCxnSpPr>
          <p:nvPr/>
        </p:nvCxnSpPr>
        <p:spPr>
          <a:xfrm flipV="1">
            <a:off x="4095947" y="3252249"/>
            <a:ext cx="0" cy="1491006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ttore diritto 14"/>
          <p:cNvCxnSpPr>
            <a:stCxn id="8" idx="0"/>
            <a:endCxn id="6" idx="2"/>
          </p:cNvCxnSpPr>
          <p:nvPr/>
        </p:nvCxnSpPr>
        <p:spPr>
          <a:xfrm flipH="1" flipV="1">
            <a:off x="7698556" y="3252249"/>
            <a:ext cx="14141" cy="1462724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ttangolo 29"/>
          <p:cNvSpPr/>
          <p:nvPr/>
        </p:nvSpPr>
        <p:spPr>
          <a:xfrm>
            <a:off x="1340179" y="5105516"/>
            <a:ext cx="1272619" cy="127261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itCoin</a:t>
            </a:r>
          </a:p>
          <a:p>
            <a:pPr algn="ctr"/>
            <a:r>
              <a:rPr lang="it-IT" dirty="0" err="1" smtClean="0"/>
              <a:t>Node</a:t>
            </a:r>
            <a:endParaRPr lang="it-IT" dirty="0" smtClean="0"/>
          </a:p>
        </p:txBody>
      </p:sp>
      <p:cxnSp>
        <p:nvCxnSpPr>
          <p:cNvPr id="31" name="Connettore diritto 30"/>
          <p:cNvCxnSpPr>
            <a:stCxn id="30" idx="3"/>
            <a:endCxn id="7" idx="1"/>
          </p:cNvCxnSpPr>
          <p:nvPr/>
        </p:nvCxnSpPr>
        <p:spPr>
          <a:xfrm flipV="1">
            <a:off x="2612798" y="5379565"/>
            <a:ext cx="846839" cy="3622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ttangolo 37"/>
          <p:cNvSpPr/>
          <p:nvPr/>
        </p:nvSpPr>
        <p:spPr>
          <a:xfrm>
            <a:off x="9420518" y="5105516"/>
            <a:ext cx="1272619" cy="127261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itCoin</a:t>
            </a:r>
          </a:p>
          <a:p>
            <a:pPr algn="ctr"/>
            <a:r>
              <a:rPr lang="it-IT" dirty="0" err="1" smtClean="0"/>
              <a:t>Node</a:t>
            </a:r>
            <a:endParaRPr lang="it-IT" dirty="0" smtClean="0"/>
          </a:p>
        </p:txBody>
      </p:sp>
      <p:cxnSp>
        <p:nvCxnSpPr>
          <p:cNvPr id="39" name="Connettore diritto 38"/>
          <p:cNvCxnSpPr>
            <a:stCxn id="38" idx="1"/>
            <a:endCxn id="8" idx="3"/>
          </p:cNvCxnSpPr>
          <p:nvPr/>
        </p:nvCxnSpPr>
        <p:spPr>
          <a:xfrm flipH="1" flipV="1">
            <a:off x="8363147" y="5365424"/>
            <a:ext cx="1057371" cy="3764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4" name="Gruppo 53"/>
          <p:cNvGrpSpPr/>
          <p:nvPr/>
        </p:nvGrpSpPr>
        <p:grpSpPr>
          <a:xfrm>
            <a:off x="952500" y="1416099"/>
            <a:ext cx="2152650" cy="1229986"/>
            <a:chOff x="952500" y="1416099"/>
            <a:chExt cx="2152650" cy="1229986"/>
          </a:xfrm>
        </p:grpSpPr>
        <p:sp>
          <p:nvSpPr>
            <p:cNvPr id="55" name="Esplosione 2 54"/>
            <p:cNvSpPr/>
            <p:nvPr/>
          </p:nvSpPr>
          <p:spPr>
            <a:xfrm>
              <a:off x="952500" y="1416099"/>
              <a:ext cx="2152650" cy="1229986"/>
            </a:xfrm>
            <a:prstGeom prst="irregularSeal2">
              <a:avLst/>
            </a:prstGeom>
            <a:solidFill>
              <a:srgbClr val="FFF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6" name="CasellaDiTesto 55"/>
            <p:cNvSpPr txBox="1"/>
            <p:nvPr/>
          </p:nvSpPr>
          <p:spPr>
            <a:xfrm>
              <a:off x="1252653" y="1843226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 smtClean="0"/>
                <a:t>1-of-2 </a:t>
              </a:r>
              <a:r>
                <a:rPr lang="it-IT" b="1" dirty="0" err="1" smtClean="0"/>
                <a:t>signet</a:t>
              </a:r>
              <a:endParaRPr lang="it-IT" b="1" dirty="0"/>
            </a:p>
          </p:txBody>
        </p:sp>
      </p:grpSp>
      <p:sp>
        <p:nvSpPr>
          <p:cNvPr id="57" name="Rettangolo 56"/>
          <p:cNvSpPr/>
          <p:nvPr/>
        </p:nvSpPr>
        <p:spPr>
          <a:xfrm>
            <a:off x="7921885" y="5772684"/>
            <a:ext cx="870180" cy="47375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wallet2 to </a:t>
            </a:r>
            <a:r>
              <a:rPr lang="it-IT" sz="1200" dirty="0" err="1" smtClean="0">
                <a:solidFill>
                  <a:schemeClr val="tx1"/>
                </a:solidFill>
              </a:rPr>
              <a:t>sign</a:t>
            </a:r>
            <a:r>
              <a:rPr lang="it-IT" sz="1200" dirty="0" smtClean="0">
                <a:solidFill>
                  <a:schemeClr val="tx1"/>
                </a:solidFill>
              </a:rPr>
              <a:t> </a:t>
            </a:r>
            <a:r>
              <a:rPr lang="it-IT" sz="1200" dirty="0" err="1" smtClean="0">
                <a:solidFill>
                  <a:schemeClr val="tx1"/>
                </a:solidFill>
              </a:rPr>
              <a:t>blocks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58" name="Rettangolo 57"/>
          <p:cNvSpPr/>
          <p:nvPr/>
        </p:nvSpPr>
        <p:spPr>
          <a:xfrm>
            <a:off x="4293818" y="5783614"/>
            <a:ext cx="870180" cy="47375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wallet1 to </a:t>
            </a:r>
            <a:r>
              <a:rPr lang="it-IT" sz="1200" dirty="0" err="1" smtClean="0">
                <a:solidFill>
                  <a:schemeClr val="tx1"/>
                </a:solidFill>
              </a:rPr>
              <a:t>sign</a:t>
            </a:r>
            <a:r>
              <a:rPr lang="it-IT" sz="1200" dirty="0" smtClean="0">
                <a:solidFill>
                  <a:schemeClr val="tx1"/>
                </a:solidFill>
              </a:rPr>
              <a:t> </a:t>
            </a:r>
            <a:r>
              <a:rPr lang="it-IT" sz="1200" dirty="0" err="1" smtClean="0">
                <a:solidFill>
                  <a:schemeClr val="tx1"/>
                </a:solidFill>
              </a:rPr>
              <a:t>blocks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61" name="CasellaDiTesto 60"/>
          <p:cNvSpPr txBox="1"/>
          <p:nvPr/>
        </p:nvSpPr>
        <p:spPr>
          <a:xfrm>
            <a:off x="7698555" y="3709332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submit_block</a:t>
            </a:r>
            <a:r>
              <a:rPr lang="it-IT" dirty="0" smtClean="0"/>
              <a:t>()</a:t>
            </a:r>
          </a:p>
        </p:txBody>
      </p:sp>
      <p:sp>
        <p:nvSpPr>
          <p:cNvPr id="62" name="CasellaDiTesto 61"/>
          <p:cNvSpPr txBox="1"/>
          <p:nvPr/>
        </p:nvSpPr>
        <p:spPr>
          <a:xfrm>
            <a:off x="4095946" y="3705620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submit_block</a:t>
            </a:r>
            <a:r>
              <a:rPr lang="it-IT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8903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tangolo 59"/>
          <p:cNvSpPr/>
          <p:nvPr/>
        </p:nvSpPr>
        <p:spPr>
          <a:xfrm>
            <a:off x="3254330" y="1571624"/>
            <a:ext cx="1715711" cy="490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Rettangolo 58"/>
          <p:cNvSpPr/>
          <p:nvPr/>
        </p:nvSpPr>
        <p:spPr>
          <a:xfrm>
            <a:off x="6845018" y="1571625"/>
            <a:ext cx="1715711" cy="490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itCoin </a:t>
            </a:r>
            <a:r>
              <a:rPr lang="it-IT" dirty="0" err="1" smtClean="0"/>
              <a:t>eventual</a:t>
            </a:r>
            <a:r>
              <a:rPr lang="it-IT" dirty="0" smtClean="0"/>
              <a:t> «</a:t>
            </a:r>
            <a:r>
              <a:rPr lang="it-IT" dirty="0" err="1" smtClean="0"/>
              <a:t>consistency</a:t>
            </a:r>
            <a:r>
              <a:rPr lang="it-IT" dirty="0" smtClean="0"/>
              <a:t>»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3459637" y="1979630"/>
            <a:ext cx="1272619" cy="127261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itCoin </a:t>
            </a:r>
          </a:p>
          <a:p>
            <a:pPr algn="ctr"/>
            <a:r>
              <a:rPr lang="en-US" dirty="0" smtClean="0"/>
              <a:t>Miner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7062246" y="1979630"/>
            <a:ext cx="1272619" cy="127261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itCoin </a:t>
            </a:r>
          </a:p>
          <a:p>
            <a:pPr algn="ctr"/>
            <a:r>
              <a:rPr lang="en-US" dirty="0" smtClean="0"/>
              <a:t>Miner</a:t>
            </a:r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3459637" y="4743255"/>
            <a:ext cx="1272619" cy="127261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itCoin</a:t>
            </a:r>
          </a:p>
          <a:p>
            <a:pPr algn="ctr"/>
            <a:r>
              <a:rPr lang="it-IT" dirty="0" err="1" smtClean="0"/>
              <a:t>Node</a:t>
            </a:r>
            <a:endParaRPr lang="it-IT" dirty="0" smtClean="0"/>
          </a:p>
        </p:txBody>
      </p:sp>
      <p:sp>
        <p:nvSpPr>
          <p:cNvPr id="8" name="Rettangolo 7"/>
          <p:cNvSpPr/>
          <p:nvPr/>
        </p:nvSpPr>
        <p:spPr>
          <a:xfrm>
            <a:off x="7062246" y="4714973"/>
            <a:ext cx="1300901" cy="130090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mtClean="0"/>
              <a:t>itCoin</a:t>
            </a:r>
          </a:p>
          <a:p>
            <a:pPr algn="ctr"/>
            <a:r>
              <a:rPr lang="it-IT" smtClean="0"/>
              <a:t>Node</a:t>
            </a:r>
            <a:endParaRPr lang="it-IT" dirty="0" smtClean="0"/>
          </a:p>
        </p:txBody>
      </p:sp>
      <p:cxnSp>
        <p:nvCxnSpPr>
          <p:cNvPr id="10" name="Connettore diritto 9"/>
          <p:cNvCxnSpPr>
            <a:stCxn id="7" idx="3"/>
            <a:endCxn id="8" idx="1"/>
          </p:cNvCxnSpPr>
          <p:nvPr/>
        </p:nvCxnSpPr>
        <p:spPr>
          <a:xfrm flipV="1">
            <a:off x="4732256" y="5365424"/>
            <a:ext cx="2329990" cy="141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5127046" y="5365423"/>
            <a:ext cx="166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Bitcoin</a:t>
            </a:r>
            <a:r>
              <a:rPr lang="it-IT" dirty="0" smtClean="0"/>
              <a:t> </a:t>
            </a:r>
            <a:r>
              <a:rPr lang="it-IT" dirty="0" err="1" smtClean="0"/>
              <a:t>protocol</a:t>
            </a:r>
            <a:endParaRPr lang="it-IT" dirty="0"/>
          </a:p>
        </p:txBody>
      </p:sp>
      <p:cxnSp>
        <p:nvCxnSpPr>
          <p:cNvPr id="12" name="Connettore diritto 11"/>
          <p:cNvCxnSpPr>
            <a:stCxn id="7" idx="0"/>
            <a:endCxn id="5" idx="2"/>
          </p:cNvCxnSpPr>
          <p:nvPr/>
        </p:nvCxnSpPr>
        <p:spPr>
          <a:xfrm flipV="1">
            <a:off x="4095947" y="3252249"/>
            <a:ext cx="0" cy="1491006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ttore diritto 14"/>
          <p:cNvCxnSpPr>
            <a:stCxn id="8" idx="0"/>
            <a:endCxn id="6" idx="2"/>
          </p:cNvCxnSpPr>
          <p:nvPr/>
        </p:nvCxnSpPr>
        <p:spPr>
          <a:xfrm flipH="1" flipV="1">
            <a:off x="7698556" y="3252249"/>
            <a:ext cx="14141" cy="1462724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7698555" y="3709332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submit_block</a:t>
            </a:r>
            <a:r>
              <a:rPr lang="it-IT" dirty="0" smtClean="0"/>
              <a:t>()</a:t>
            </a:r>
          </a:p>
        </p:txBody>
      </p:sp>
      <p:sp>
        <p:nvSpPr>
          <p:cNvPr id="30" name="Rettangolo 29"/>
          <p:cNvSpPr/>
          <p:nvPr/>
        </p:nvSpPr>
        <p:spPr>
          <a:xfrm>
            <a:off x="1340179" y="5105516"/>
            <a:ext cx="1272619" cy="127261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itCoin</a:t>
            </a:r>
          </a:p>
          <a:p>
            <a:pPr algn="ctr"/>
            <a:r>
              <a:rPr lang="it-IT" dirty="0" err="1" smtClean="0"/>
              <a:t>Node</a:t>
            </a:r>
            <a:endParaRPr lang="it-IT" dirty="0" smtClean="0"/>
          </a:p>
        </p:txBody>
      </p:sp>
      <p:cxnSp>
        <p:nvCxnSpPr>
          <p:cNvPr id="31" name="Connettore diritto 30"/>
          <p:cNvCxnSpPr>
            <a:stCxn id="30" idx="3"/>
            <a:endCxn id="7" idx="1"/>
          </p:cNvCxnSpPr>
          <p:nvPr/>
        </p:nvCxnSpPr>
        <p:spPr>
          <a:xfrm flipV="1">
            <a:off x="2612798" y="5379565"/>
            <a:ext cx="846839" cy="3622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ttangolo 37"/>
          <p:cNvSpPr/>
          <p:nvPr/>
        </p:nvSpPr>
        <p:spPr>
          <a:xfrm>
            <a:off x="9420518" y="5105516"/>
            <a:ext cx="1272619" cy="127261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itCoin</a:t>
            </a:r>
          </a:p>
          <a:p>
            <a:pPr algn="ctr"/>
            <a:r>
              <a:rPr lang="it-IT" dirty="0" err="1" smtClean="0"/>
              <a:t>Node</a:t>
            </a:r>
            <a:endParaRPr lang="it-IT" dirty="0" smtClean="0"/>
          </a:p>
        </p:txBody>
      </p:sp>
      <p:cxnSp>
        <p:nvCxnSpPr>
          <p:cNvPr id="39" name="Connettore diritto 38"/>
          <p:cNvCxnSpPr>
            <a:stCxn id="38" idx="1"/>
            <a:endCxn id="8" idx="3"/>
          </p:cNvCxnSpPr>
          <p:nvPr/>
        </p:nvCxnSpPr>
        <p:spPr>
          <a:xfrm flipH="1" flipV="1">
            <a:off x="8363147" y="5365424"/>
            <a:ext cx="1057371" cy="3764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CasellaDiTesto 41"/>
          <p:cNvSpPr txBox="1"/>
          <p:nvPr/>
        </p:nvSpPr>
        <p:spPr>
          <a:xfrm>
            <a:off x="8864759" y="1895540"/>
            <a:ext cx="271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smtClean="0">
                <a:solidFill>
                  <a:schemeClr val="accent1"/>
                </a:solidFill>
              </a:rPr>
              <a:t>The </a:t>
            </a:r>
            <a:r>
              <a:rPr lang="it-IT" dirty="0" err="1" smtClean="0">
                <a:solidFill>
                  <a:schemeClr val="accent1"/>
                </a:solidFill>
              </a:rPr>
              <a:t>Bitcoin</a:t>
            </a:r>
            <a:r>
              <a:rPr lang="it-IT" dirty="0" smtClean="0">
                <a:solidFill>
                  <a:schemeClr val="accent1"/>
                </a:solidFill>
              </a:rPr>
              <a:t> </a:t>
            </a:r>
            <a:r>
              <a:rPr lang="it-IT" dirty="0" err="1" smtClean="0">
                <a:solidFill>
                  <a:schemeClr val="accent1"/>
                </a:solidFill>
              </a:rPr>
              <a:t>protocol</a:t>
            </a:r>
            <a:r>
              <a:rPr lang="it-IT" dirty="0" smtClean="0">
                <a:solidFill>
                  <a:schemeClr val="accent1"/>
                </a:solidFill>
              </a:rPr>
              <a:t> </a:t>
            </a:r>
            <a:r>
              <a:rPr lang="it-IT" dirty="0" err="1" smtClean="0">
                <a:solidFill>
                  <a:schemeClr val="accent1"/>
                </a:solidFill>
              </a:rPr>
              <a:t>only</a:t>
            </a:r>
            <a:r>
              <a:rPr lang="it-IT" dirty="0" smtClean="0">
                <a:solidFill>
                  <a:schemeClr val="accent1"/>
                </a:solidFill>
              </a:rPr>
              <a:t> </a:t>
            </a:r>
            <a:r>
              <a:rPr lang="it-IT" dirty="0" err="1" smtClean="0">
                <a:solidFill>
                  <a:schemeClr val="accent1"/>
                </a:solidFill>
              </a:rPr>
              <a:t>guarantees</a:t>
            </a:r>
            <a:r>
              <a:rPr lang="it-IT" dirty="0" smtClean="0">
                <a:solidFill>
                  <a:schemeClr val="accent1"/>
                </a:solidFill>
              </a:rPr>
              <a:t> </a:t>
            </a:r>
            <a:r>
              <a:rPr lang="it-IT" dirty="0" err="1" smtClean="0">
                <a:solidFill>
                  <a:schemeClr val="accent1"/>
                </a:solidFill>
              </a:rPr>
              <a:t>eventual</a:t>
            </a:r>
            <a:r>
              <a:rPr lang="it-IT" dirty="0" smtClean="0">
                <a:solidFill>
                  <a:schemeClr val="accent1"/>
                </a:solidFill>
              </a:rPr>
              <a:t> «</a:t>
            </a:r>
            <a:r>
              <a:rPr lang="it-IT" dirty="0" err="1" smtClean="0">
                <a:solidFill>
                  <a:schemeClr val="accent1"/>
                </a:solidFill>
              </a:rPr>
              <a:t>consistency</a:t>
            </a:r>
            <a:r>
              <a:rPr lang="it-IT" dirty="0" smtClean="0">
                <a:solidFill>
                  <a:schemeClr val="accent1"/>
                </a:solidFill>
              </a:rPr>
              <a:t>» in </a:t>
            </a:r>
            <a:r>
              <a:rPr lang="it-IT" dirty="0" err="1" smtClean="0">
                <a:solidFill>
                  <a:schemeClr val="accent1"/>
                </a:solidFill>
              </a:rPr>
              <a:t>presence</a:t>
            </a:r>
            <a:r>
              <a:rPr lang="it-IT" dirty="0" smtClean="0">
                <a:solidFill>
                  <a:schemeClr val="accent1"/>
                </a:solidFill>
              </a:rPr>
              <a:t> of network </a:t>
            </a:r>
            <a:r>
              <a:rPr lang="it-IT" dirty="0" err="1" smtClean="0">
                <a:solidFill>
                  <a:schemeClr val="accent1"/>
                </a:solidFill>
              </a:rPr>
              <a:t>partitions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46" name="Figura a mano libera 45"/>
          <p:cNvSpPr/>
          <p:nvPr/>
        </p:nvSpPr>
        <p:spPr>
          <a:xfrm>
            <a:off x="6252055" y="4074952"/>
            <a:ext cx="529363" cy="2071666"/>
          </a:xfrm>
          <a:custGeom>
            <a:avLst/>
            <a:gdLst>
              <a:gd name="connsiteX0" fmla="*/ 527901 w 529363"/>
              <a:gd name="connsiteY0" fmla="*/ 0 h 2071666"/>
              <a:gd name="connsiteX1" fmla="*/ 94268 w 529363"/>
              <a:gd name="connsiteY1" fmla="*/ 641023 h 2071666"/>
              <a:gd name="connsiteX2" fmla="*/ 395926 w 529363"/>
              <a:gd name="connsiteY2" fmla="*/ 1074656 h 2071666"/>
              <a:gd name="connsiteX3" fmla="*/ 509048 w 529363"/>
              <a:gd name="connsiteY3" fmla="*/ 1696825 h 2071666"/>
              <a:gd name="connsiteX4" fmla="*/ 0 w 529363"/>
              <a:gd name="connsiteY4" fmla="*/ 2064470 h 207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363" h="2071666">
                <a:moveTo>
                  <a:pt x="527901" y="0"/>
                </a:moveTo>
                <a:cubicBezTo>
                  <a:pt x="322082" y="230957"/>
                  <a:pt x="116264" y="461914"/>
                  <a:pt x="94268" y="641023"/>
                </a:cubicBezTo>
                <a:cubicBezTo>
                  <a:pt x="72272" y="820132"/>
                  <a:pt x="326796" y="898689"/>
                  <a:pt x="395926" y="1074656"/>
                </a:cubicBezTo>
                <a:cubicBezTo>
                  <a:pt x="465056" y="1250623"/>
                  <a:pt x="575036" y="1531856"/>
                  <a:pt x="509048" y="1696825"/>
                </a:cubicBezTo>
                <a:cubicBezTo>
                  <a:pt x="443060" y="1861794"/>
                  <a:pt x="152400" y="2117889"/>
                  <a:pt x="0" y="206447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/>
          <p:cNvSpPr/>
          <p:nvPr/>
        </p:nvSpPr>
        <p:spPr>
          <a:xfrm>
            <a:off x="10904455" y="4578284"/>
            <a:ext cx="273377" cy="27337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/>
          <p:cNvSpPr/>
          <p:nvPr/>
        </p:nvSpPr>
        <p:spPr>
          <a:xfrm>
            <a:off x="9477140" y="4578284"/>
            <a:ext cx="273377" cy="27337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/>
          <p:cNvSpPr/>
          <p:nvPr/>
        </p:nvSpPr>
        <p:spPr>
          <a:xfrm>
            <a:off x="9948450" y="4578284"/>
            <a:ext cx="273377" cy="27337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/>
          <p:cNvSpPr/>
          <p:nvPr/>
        </p:nvSpPr>
        <p:spPr>
          <a:xfrm>
            <a:off x="10419760" y="4578284"/>
            <a:ext cx="273377" cy="27337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/>
          <p:cNvSpPr/>
          <p:nvPr/>
        </p:nvSpPr>
        <p:spPr>
          <a:xfrm>
            <a:off x="10419760" y="4149483"/>
            <a:ext cx="273377" cy="273377"/>
          </a:xfrm>
          <a:prstGeom prst="rect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/>
          <p:cNvSpPr/>
          <p:nvPr/>
        </p:nvSpPr>
        <p:spPr>
          <a:xfrm>
            <a:off x="10904455" y="4149482"/>
            <a:ext cx="273377" cy="273377"/>
          </a:xfrm>
          <a:prstGeom prst="rect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diritto 8"/>
          <p:cNvCxnSpPr>
            <a:stCxn id="20" idx="3"/>
            <a:endCxn id="21" idx="1"/>
          </p:cNvCxnSpPr>
          <p:nvPr/>
        </p:nvCxnSpPr>
        <p:spPr>
          <a:xfrm>
            <a:off x="9750517" y="4714973"/>
            <a:ext cx="1979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/>
          <p:cNvCxnSpPr>
            <a:stCxn id="21" idx="3"/>
            <a:endCxn id="22" idx="1"/>
          </p:cNvCxnSpPr>
          <p:nvPr/>
        </p:nvCxnSpPr>
        <p:spPr>
          <a:xfrm>
            <a:off x="10221827" y="4714973"/>
            <a:ext cx="1979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/>
          <p:cNvCxnSpPr>
            <a:stCxn id="22" idx="3"/>
            <a:endCxn id="2" idx="1"/>
          </p:cNvCxnSpPr>
          <p:nvPr/>
        </p:nvCxnSpPr>
        <p:spPr>
          <a:xfrm>
            <a:off x="10693137" y="4714973"/>
            <a:ext cx="2113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/>
          <p:cNvCxnSpPr>
            <a:stCxn id="23" idx="3"/>
            <a:endCxn id="24" idx="1"/>
          </p:cNvCxnSpPr>
          <p:nvPr/>
        </p:nvCxnSpPr>
        <p:spPr>
          <a:xfrm flipV="1">
            <a:off x="10693137" y="4286171"/>
            <a:ext cx="211318" cy="1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4 27"/>
          <p:cNvCxnSpPr>
            <a:stCxn id="21" idx="0"/>
            <a:endCxn id="23" idx="1"/>
          </p:cNvCxnSpPr>
          <p:nvPr/>
        </p:nvCxnSpPr>
        <p:spPr>
          <a:xfrm rot="5400000" flipH="1" flipV="1">
            <a:off x="10106393" y="4264918"/>
            <a:ext cx="292112" cy="334621"/>
          </a:xfrm>
          <a:prstGeom prst="bentConnector2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tangolo 39"/>
          <p:cNvSpPr/>
          <p:nvPr/>
        </p:nvSpPr>
        <p:spPr>
          <a:xfrm>
            <a:off x="822185" y="4578283"/>
            <a:ext cx="273377" cy="27337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/>
          <p:cNvSpPr/>
          <p:nvPr/>
        </p:nvSpPr>
        <p:spPr>
          <a:xfrm>
            <a:off x="1293495" y="4578283"/>
            <a:ext cx="273377" cy="27337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/>
          <p:cNvSpPr/>
          <p:nvPr/>
        </p:nvSpPr>
        <p:spPr>
          <a:xfrm>
            <a:off x="1764805" y="4149482"/>
            <a:ext cx="273377" cy="27337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/>
          <p:cNvSpPr/>
          <p:nvPr/>
        </p:nvSpPr>
        <p:spPr>
          <a:xfrm>
            <a:off x="2249500" y="4149481"/>
            <a:ext cx="273377" cy="27337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7" name="Connettore diritto 46"/>
          <p:cNvCxnSpPr>
            <a:stCxn id="40" idx="3"/>
            <a:endCxn id="41" idx="1"/>
          </p:cNvCxnSpPr>
          <p:nvPr/>
        </p:nvCxnSpPr>
        <p:spPr>
          <a:xfrm>
            <a:off x="1095562" y="4714972"/>
            <a:ext cx="1979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/>
          <p:cNvCxnSpPr>
            <a:stCxn id="43" idx="3"/>
            <a:endCxn id="44" idx="1"/>
          </p:cNvCxnSpPr>
          <p:nvPr/>
        </p:nvCxnSpPr>
        <p:spPr>
          <a:xfrm flipV="1">
            <a:off x="2038182" y="4286170"/>
            <a:ext cx="211318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41" idx="0"/>
            <a:endCxn id="43" idx="1"/>
          </p:cNvCxnSpPr>
          <p:nvPr/>
        </p:nvCxnSpPr>
        <p:spPr>
          <a:xfrm rot="5400000" flipH="1" flipV="1">
            <a:off x="1451438" y="4264917"/>
            <a:ext cx="292112" cy="334621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tangolo 49"/>
          <p:cNvSpPr/>
          <p:nvPr/>
        </p:nvSpPr>
        <p:spPr>
          <a:xfrm>
            <a:off x="2260919" y="4579735"/>
            <a:ext cx="273377" cy="273377"/>
          </a:xfrm>
          <a:prstGeom prst="rect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/>
          <p:cNvSpPr/>
          <p:nvPr/>
        </p:nvSpPr>
        <p:spPr>
          <a:xfrm>
            <a:off x="1776224" y="4579735"/>
            <a:ext cx="273377" cy="273377"/>
          </a:xfrm>
          <a:prstGeom prst="rect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2" name="Connettore diritto 51"/>
          <p:cNvCxnSpPr>
            <a:stCxn id="41" idx="3"/>
            <a:endCxn id="51" idx="1"/>
          </p:cNvCxnSpPr>
          <p:nvPr/>
        </p:nvCxnSpPr>
        <p:spPr>
          <a:xfrm>
            <a:off x="1566872" y="4714972"/>
            <a:ext cx="209352" cy="1452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/>
          <p:cNvCxnSpPr>
            <a:stCxn id="51" idx="3"/>
            <a:endCxn id="50" idx="1"/>
          </p:cNvCxnSpPr>
          <p:nvPr/>
        </p:nvCxnSpPr>
        <p:spPr>
          <a:xfrm>
            <a:off x="2049601" y="4716424"/>
            <a:ext cx="211318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po 53"/>
          <p:cNvGrpSpPr/>
          <p:nvPr/>
        </p:nvGrpSpPr>
        <p:grpSpPr>
          <a:xfrm>
            <a:off x="952500" y="1416099"/>
            <a:ext cx="2152650" cy="1229986"/>
            <a:chOff x="952500" y="1416099"/>
            <a:chExt cx="2152650" cy="1229986"/>
          </a:xfrm>
        </p:grpSpPr>
        <p:sp>
          <p:nvSpPr>
            <p:cNvPr id="55" name="Esplosione 2 54"/>
            <p:cNvSpPr/>
            <p:nvPr/>
          </p:nvSpPr>
          <p:spPr>
            <a:xfrm>
              <a:off x="952500" y="1416099"/>
              <a:ext cx="2152650" cy="1229986"/>
            </a:xfrm>
            <a:prstGeom prst="irregularSeal2">
              <a:avLst/>
            </a:prstGeom>
            <a:solidFill>
              <a:srgbClr val="FFF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6" name="CasellaDiTesto 55"/>
            <p:cNvSpPr txBox="1"/>
            <p:nvPr/>
          </p:nvSpPr>
          <p:spPr>
            <a:xfrm>
              <a:off x="1252653" y="1843226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 smtClean="0"/>
                <a:t>1-of-2 </a:t>
              </a:r>
              <a:r>
                <a:rPr lang="it-IT" b="1" dirty="0" err="1" smtClean="0"/>
                <a:t>signet</a:t>
              </a:r>
              <a:endParaRPr lang="it-IT" b="1" dirty="0"/>
            </a:p>
          </p:txBody>
        </p:sp>
      </p:grpSp>
      <p:sp>
        <p:nvSpPr>
          <p:cNvPr id="57" name="Rettangolo 56"/>
          <p:cNvSpPr/>
          <p:nvPr/>
        </p:nvSpPr>
        <p:spPr>
          <a:xfrm>
            <a:off x="7921885" y="5772684"/>
            <a:ext cx="870180" cy="47375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wallet2 to </a:t>
            </a:r>
            <a:r>
              <a:rPr lang="it-IT" sz="1200" dirty="0" err="1" smtClean="0">
                <a:solidFill>
                  <a:schemeClr val="tx1"/>
                </a:solidFill>
              </a:rPr>
              <a:t>sign</a:t>
            </a:r>
            <a:r>
              <a:rPr lang="it-IT" sz="1200" dirty="0" smtClean="0">
                <a:solidFill>
                  <a:schemeClr val="tx1"/>
                </a:solidFill>
              </a:rPr>
              <a:t> </a:t>
            </a:r>
            <a:r>
              <a:rPr lang="it-IT" sz="1200" dirty="0" err="1" smtClean="0">
                <a:solidFill>
                  <a:schemeClr val="tx1"/>
                </a:solidFill>
              </a:rPr>
              <a:t>blocks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58" name="Rettangolo 57"/>
          <p:cNvSpPr/>
          <p:nvPr/>
        </p:nvSpPr>
        <p:spPr>
          <a:xfrm>
            <a:off x="4293818" y="5783614"/>
            <a:ext cx="870180" cy="47375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wallet1 to </a:t>
            </a:r>
            <a:r>
              <a:rPr lang="it-IT" sz="1200" dirty="0" err="1" smtClean="0">
                <a:solidFill>
                  <a:schemeClr val="tx1"/>
                </a:solidFill>
              </a:rPr>
              <a:t>sign</a:t>
            </a:r>
            <a:r>
              <a:rPr lang="it-IT" sz="1200" dirty="0" smtClean="0">
                <a:solidFill>
                  <a:schemeClr val="tx1"/>
                </a:solidFill>
              </a:rPr>
              <a:t> </a:t>
            </a:r>
            <a:r>
              <a:rPr lang="it-IT" sz="1200" dirty="0" err="1" smtClean="0">
                <a:solidFill>
                  <a:schemeClr val="tx1"/>
                </a:solidFill>
              </a:rPr>
              <a:t>blocks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61" name="CasellaDiTesto 60"/>
          <p:cNvSpPr txBox="1"/>
          <p:nvPr/>
        </p:nvSpPr>
        <p:spPr>
          <a:xfrm>
            <a:off x="4095946" y="3705620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submit_block</a:t>
            </a:r>
            <a:r>
              <a:rPr lang="it-IT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32080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itCoin </a:t>
            </a:r>
            <a:r>
              <a:rPr lang="it-IT" dirty="0" err="1" smtClean="0"/>
              <a:t>eventual</a:t>
            </a:r>
            <a:r>
              <a:rPr lang="it-IT" dirty="0" smtClean="0"/>
              <a:t> «</a:t>
            </a:r>
            <a:r>
              <a:rPr lang="it-IT" dirty="0" err="1" smtClean="0"/>
              <a:t>consistency</a:t>
            </a:r>
            <a:r>
              <a:rPr lang="it-IT" dirty="0" smtClean="0"/>
              <a:t>»</a:t>
            </a:r>
            <a:endParaRPr lang="it-IT" dirty="0"/>
          </a:p>
        </p:txBody>
      </p:sp>
      <p:cxnSp>
        <p:nvCxnSpPr>
          <p:cNvPr id="18" name="Connettore 2 17"/>
          <p:cNvCxnSpPr/>
          <p:nvPr/>
        </p:nvCxnSpPr>
        <p:spPr>
          <a:xfrm>
            <a:off x="1753386" y="2705493"/>
            <a:ext cx="113121" cy="14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/>
          <p:nvPr/>
        </p:nvCxnSpPr>
        <p:spPr>
          <a:xfrm flipV="1">
            <a:off x="2073897" y="2705493"/>
            <a:ext cx="122548" cy="14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1550606" y="2492546"/>
            <a:ext cx="40556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err="1" smtClean="0"/>
              <a:t>gbbh</a:t>
            </a:r>
            <a:r>
              <a:rPr lang="it-IT" sz="1200" dirty="0" smtClean="0"/>
              <a:t>()</a:t>
            </a:r>
            <a:endParaRPr lang="it-IT" sz="1200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2268957" y="2729861"/>
            <a:ext cx="407163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ok(B0)</a:t>
            </a:r>
            <a:endParaRPr lang="it-IT" sz="1200" dirty="0"/>
          </a:p>
        </p:txBody>
      </p:sp>
      <p:cxnSp>
        <p:nvCxnSpPr>
          <p:cNvPr id="26" name="Connettore 2 25"/>
          <p:cNvCxnSpPr/>
          <p:nvPr/>
        </p:nvCxnSpPr>
        <p:spPr>
          <a:xfrm flipV="1">
            <a:off x="1831210" y="4138367"/>
            <a:ext cx="122548" cy="14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/>
          <p:nvPr/>
        </p:nvCxnSpPr>
        <p:spPr>
          <a:xfrm>
            <a:off x="2212397" y="4138367"/>
            <a:ext cx="113121" cy="14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1607166" y="5649020"/>
            <a:ext cx="40556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err="1" smtClean="0"/>
              <a:t>gbbh</a:t>
            </a:r>
            <a:r>
              <a:rPr lang="it-IT" sz="1200" dirty="0" smtClean="0"/>
              <a:t>()</a:t>
            </a:r>
            <a:endParaRPr lang="it-IT" sz="1200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2380575" y="5386575"/>
            <a:ext cx="407163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ok(B0)</a:t>
            </a:r>
            <a:endParaRPr lang="it-IT" sz="1200" dirty="0"/>
          </a:p>
        </p:txBody>
      </p:sp>
      <p:sp>
        <p:nvSpPr>
          <p:cNvPr id="34" name="CasellaDiTesto 33"/>
          <p:cNvSpPr txBox="1"/>
          <p:nvPr/>
        </p:nvSpPr>
        <p:spPr>
          <a:xfrm>
            <a:off x="2667447" y="2487415"/>
            <a:ext cx="109645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err="1" smtClean="0"/>
              <a:t>submit_block</a:t>
            </a:r>
            <a:r>
              <a:rPr lang="it-IT" sz="1200" dirty="0" smtClean="0"/>
              <a:t>(B1)</a:t>
            </a:r>
            <a:endParaRPr lang="it-IT" sz="1200" dirty="0"/>
          </a:p>
        </p:txBody>
      </p:sp>
      <p:sp>
        <p:nvSpPr>
          <p:cNvPr id="36" name="CasellaDiTesto 35"/>
          <p:cNvSpPr txBox="1"/>
          <p:nvPr/>
        </p:nvSpPr>
        <p:spPr>
          <a:xfrm>
            <a:off x="2997920" y="5621547"/>
            <a:ext cx="113492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err="1" smtClean="0"/>
              <a:t>submit_block</a:t>
            </a:r>
            <a:r>
              <a:rPr lang="it-IT" sz="1200" dirty="0" smtClean="0"/>
              <a:t>(B’1)</a:t>
            </a:r>
            <a:endParaRPr lang="it-IT" sz="1200" dirty="0"/>
          </a:p>
        </p:txBody>
      </p:sp>
      <p:cxnSp>
        <p:nvCxnSpPr>
          <p:cNvPr id="38" name="Connettore 2 37"/>
          <p:cNvCxnSpPr/>
          <p:nvPr/>
        </p:nvCxnSpPr>
        <p:spPr>
          <a:xfrm>
            <a:off x="4545557" y="2722387"/>
            <a:ext cx="113121" cy="14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/>
          <p:nvPr/>
        </p:nvCxnSpPr>
        <p:spPr>
          <a:xfrm flipV="1">
            <a:off x="4866068" y="2722387"/>
            <a:ext cx="122548" cy="14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/>
          <p:cNvSpPr txBox="1"/>
          <p:nvPr/>
        </p:nvSpPr>
        <p:spPr>
          <a:xfrm>
            <a:off x="4342777" y="2509440"/>
            <a:ext cx="40556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err="1" smtClean="0"/>
              <a:t>gbbh</a:t>
            </a:r>
            <a:r>
              <a:rPr lang="it-IT" sz="1200" dirty="0" smtClean="0"/>
              <a:t>()</a:t>
            </a:r>
            <a:endParaRPr lang="it-IT" sz="1200" dirty="0"/>
          </a:p>
        </p:txBody>
      </p:sp>
      <p:sp>
        <p:nvSpPr>
          <p:cNvPr id="41" name="CasellaDiTesto 40"/>
          <p:cNvSpPr txBox="1"/>
          <p:nvPr/>
        </p:nvSpPr>
        <p:spPr>
          <a:xfrm>
            <a:off x="5061128" y="2746755"/>
            <a:ext cx="407163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ok(B1)</a:t>
            </a:r>
            <a:endParaRPr lang="it-IT" sz="1200" dirty="0"/>
          </a:p>
        </p:txBody>
      </p:sp>
      <p:cxnSp>
        <p:nvCxnSpPr>
          <p:cNvPr id="42" name="Connettore 2 41"/>
          <p:cNvCxnSpPr/>
          <p:nvPr/>
        </p:nvCxnSpPr>
        <p:spPr>
          <a:xfrm flipV="1">
            <a:off x="4623381" y="4155261"/>
            <a:ext cx="122548" cy="14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/>
          <p:cNvCxnSpPr/>
          <p:nvPr/>
        </p:nvCxnSpPr>
        <p:spPr>
          <a:xfrm>
            <a:off x="5004568" y="4155261"/>
            <a:ext cx="113121" cy="14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4399337" y="5665914"/>
            <a:ext cx="40556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err="1" smtClean="0"/>
              <a:t>gbbh</a:t>
            </a:r>
            <a:r>
              <a:rPr lang="it-IT" sz="1200" dirty="0" smtClean="0"/>
              <a:t>()</a:t>
            </a:r>
            <a:endParaRPr lang="it-IT" sz="1200" dirty="0"/>
          </a:p>
        </p:txBody>
      </p:sp>
      <p:sp>
        <p:nvSpPr>
          <p:cNvPr id="45" name="CasellaDiTesto 44"/>
          <p:cNvSpPr txBox="1"/>
          <p:nvPr/>
        </p:nvSpPr>
        <p:spPr>
          <a:xfrm>
            <a:off x="5172746" y="5403469"/>
            <a:ext cx="44563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ok(B’1)</a:t>
            </a:r>
            <a:endParaRPr lang="it-IT" sz="1200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5439671" y="3861368"/>
            <a:ext cx="3037807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it-IT" sz="1200" dirty="0" smtClean="0"/>
              <a:t>… </a:t>
            </a:r>
            <a:r>
              <a:rPr lang="it-IT" sz="1200" dirty="0" err="1" smtClean="0"/>
              <a:t>if</a:t>
            </a:r>
            <a:r>
              <a:rPr lang="it-IT" sz="1200" dirty="0" smtClean="0"/>
              <a:t> no new </a:t>
            </a:r>
            <a:r>
              <a:rPr lang="it-IT" sz="1200" dirty="0" err="1" smtClean="0"/>
              <a:t>blocks</a:t>
            </a:r>
            <a:r>
              <a:rPr lang="it-IT" sz="1200" dirty="0" smtClean="0"/>
              <a:t> are </a:t>
            </a:r>
            <a:r>
              <a:rPr lang="it-IT" sz="1200" dirty="0" err="1" smtClean="0"/>
              <a:t>submitted</a:t>
            </a:r>
            <a:r>
              <a:rPr lang="it-IT" sz="1200" dirty="0" smtClean="0"/>
              <a:t>,</a:t>
            </a:r>
          </a:p>
          <a:p>
            <a:r>
              <a:rPr lang="it-IT" sz="1200" dirty="0" err="1" smtClean="0"/>
              <a:t>eventually</a:t>
            </a:r>
            <a:r>
              <a:rPr lang="it-IT" sz="1200" dirty="0" smtClean="0"/>
              <a:t> B1 and B’1 propagate to B and A, </a:t>
            </a:r>
          </a:p>
          <a:p>
            <a:r>
              <a:rPr lang="it-IT" sz="1200" dirty="0" smtClean="0"/>
              <a:t>and the network </a:t>
            </a:r>
            <a:r>
              <a:rPr lang="it-IT" sz="1200" dirty="0" err="1" smtClean="0"/>
              <a:t>resolves</a:t>
            </a:r>
            <a:r>
              <a:rPr lang="it-IT" sz="1200" dirty="0" smtClean="0"/>
              <a:t> in </a:t>
            </a:r>
            <a:r>
              <a:rPr lang="it-IT" sz="1200" dirty="0" err="1" smtClean="0"/>
              <a:t>favour</a:t>
            </a:r>
            <a:r>
              <a:rPr lang="it-IT" sz="1200" dirty="0" smtClean="0"/>
              <a:t> of, </a:t>
            </a:r>
            <a:r>
              <a:rPr lang="it-IT" sz="1200" dirty="0" err="1" smtClean="0"/>
              <a:t>say</a:t>
            </a:r>
            <a:r>
              <a:rPr lang="it-IT" sz="1200" dirty="0" smtClean="0"/>
              <a:t>, B’1 …</a:t>
            </a:r>
            <a:endParaRPr lang="it-IT" sz="1200" dirty="0"/>
          </a:p>
        </p:txBody>
      </p:sp>
      <p:cxnSp>
        <p:nvCxnSpPr>
          <p:cNvPr id="51" name="Connettore 2 50"/>
          <p:cNvCxnSpPr/>
          <p:nvPr/>
        </p:nvCxnSpPr>
        <p:spPr>
          <a:xfrm>
            <a:off x="8755607" y="2722387"/>
            <a:ext cx="113121" cy="14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/>
          <p:nvPr/>
        </p:nvCxnSpPr>
        <p:spPr>
          <a:xfrm flipV="1">
            <a:off x="9076118" y="2722387"/>
            <a:ext cx="122548" cy="14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8552827" y="2509440"/>
            <a:ext cx="40556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err="1" smtClean="0"/>
              <a:t>gbbh</a:t>
            </a:r>
            <a:r>
              <a:rPr lang="it-IT" sz="1200" dirty="0" smtClean="0"/>
              <a:t>()</a:t>
            </a:r>
            <a:endParaRPr lang="it-IT" sz="1200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9271178" y="2746755"/>
            <a:ext cx="44563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ok(B’1)</a:t>
            </a:r>
            <a:endParaRPr lang="it-IT" sz="1200" dirty="0"/>
          </a:p>
        </p:txBody>
      </p:sp>
      <p:sp>
        <p:nvSpPr>
          <p:cNvPr id="55" name="CasellaDiTesto 54"/>
          <p:cNvSpPr txBox="1"/>
          <p:nvPr/>
        </p:nvSpPr>
        <p:spPr>
          <a:xfrm>
            <a:off x="9716813" y="2385517"/>
            <a:ext cx="23360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it-IT" sz="1600" b="1" dirty="0" err="1" smtClean="0">
                <a:solidFill>
                  <a:srgbClr val="FF0000"/>
                </a:solidFill>
              </a:rPr>
              <a:t>History</a:t>
            </a:r>
            <a:r>
              <a:rPr lang="it-IT" sz="1600" b="1" dirty="0" smtClean="0">
                <a:solidFill>
                  <a:srgbClr val="FF0000"/>
                </a:solidFill>
              </a:rPr>
              <a:t> </a:t>
            </a:r>
            <a:r>
              <a:rPr lang="it-IT" sz="1600" b="1" dirty="0" err="1" smtClean="0">
                <a:solidFill>
                  <a:srgbClr val="FF0000"/>
                </a:solidFill>
              </a:rPr>
              <a:t>at</a:t>
            </a:r>
            <a:r>
              <a:rPr lang="it-IT" sz="1600" b="1" dirty="0" smtClean="0">
                <a:solidFill>
                  <a:srgbClr val="FF0000"/>
                </a:solidFill>
              </a:rPr>
              <a:t> A </a:t>
            </a:r>
            <a:r>
              <a:rPr lang="it-IT" sz="1600" b="1" dirty="0" err="1" smtClean="0">
                <a:solidFill>
                  <a:srgbClr val="FF0000"/>
                </a:solidFill>
              </a:rPr>
              <a:t>is</a:t>
            </a:r>
            <a:r>
              <a:rPr lang="it-IT" sz="1600" b="1" dirty="0" smtClean="0">
                <a:solidFill>
                  <a:srgbClr val="FF0000"/>
                </a:solidFill>
              </a:rPr>
              <a:t> </a:t>
            </a:r>
            <a:r>
              <a:rPr lang="it-IT" sz="1600" b="1" dirty="0" err="1" smtClean="0">
                <a:solidFill>
                  <a:srgbClr val="FF0000"/>
                </a:solidFill>
              </a:rPr>
              <a:t>not</a:t>
            </a:r>
            <a:r>
              <a:rPr lang="it-IT" sz="1600" b="1" dirty="0" smtClean="0">
                <a:solidFill>
                  <a:srgbClr val="FF0000"/>
                </a:solidFill>
              </a:rPr>
              <a:t> a </a:t>
            </a:r>
            <a:r>
              <a:rPr lang="it-IT" sz="1600" b="1" dirty="0" err="1" smtClean="0">
                <a:solidFill>
                  <a:srgbClr val="FF0000"/>
                </a:solidFill>
              </a:rPr>
              <a:t>valid</a:t>
            </a:r>
            <a:r>
              <a:rPr lang="it-IT" sz="1600" b="1" dirty="0" smtClean="0">
                <a:solidFill>
                  <a:srgbClr val="FF0000"/>
                </a:solidFill>
              </a:rPr>
              <a:t>!!</a:t>
            </a:r>
            <a:endParaRPr lang="it-IT" sz="1600" b="1" dirty="0">
              <a:solidFill>
                <a:srgbClr val="FF0000"/>
              </a:solidFill>
            </a:endParaRPr>
          </a:p>
        </p:txBody>
      </p:sp>
      <p:cxnSp>
        <p:nvCxnSpPr>
          <p:cNvPr id="56" name="Connettore 2 55"/>
          <p:cNvCxnSpPr/>
          <p:nvPr/>
        </p:nvCxnSpPr>
        <p:spPr>
          <a:xfrm>
            <a:off x="3207536" y="2705493"/>
            <a:ext cx="113121" cy="14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/>
          <p:cNvCxnSpPr/>
          <p:nvPr/>
        </p:nvCxnSpPr>
        <p:spPr>
          <a:xfrm flipV="1">
            <a:off x="3390135" y="4155261"/>
            <a:ext cx="122548" cy="14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/>
          <p:nvPr/>
        </p:nvCxnSpPr>
        <p:spPr>
          <a:xfrm>
            <a:off x="3858324" y="4155261"/>
            <a:ext cx="113121" cy="14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/>
          <p:cNvCxnSpPr/>
          <p:nvPr/>
        </p:nvCxnSpPr>
        <p:spPr>
          <a:xfrm flipV="1">
            <a:off x="3754039" y="2705493"/>
            <a:ext cx="122548" cy="14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sellaDiTesto 59"/>
          <p:cNvSpPr txBox="1"/>
          <p:nvPr/>
        </p:nvSpPr>
        <p:spPr>
          <a:xfrm>
            <a:off x="3944386" y="2722052"/>
            <a:ext cx="407163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ok(B1)</a:t>
            </a:r>
            <a:endParaRPr lang="it-IT" sz="1200" dirty="0"/>
          </a:p>
        </p:txBody>
      </p:sp>
      <p:sp>
        <p:nvSpPr>
          <p:cNvPr id="61" name="CasellaDiTesto 60"/>
          <p:cNvSpPr txBox="1"/>
          <p:nvPr/>
        </p:nvSpPr>
        <p:spPr>
          <a:xfrm>
            <a:off x="3914884" y="4171799"/>
            <a:ext cx="44563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ok(B’1)</a:t>
            </a:r>
            <a:endParaRPr lang="it-IT" sz="1200" dirty="0"/>
          </a:p>
        </p:txBody>
      </p:sp>
      <p:cxnSp>
        <p:nvCxnSpPr>
          <p:cNvPr id="62" name="Connettore 2 61"/>
          <p:cNvCxnSpPr/>
          <p:nvPr/>
        </p:nvCxnSpPr>
        <p:spPr>
          <a:xfrm flipV="1">
            <a:off x="8857440" y="4138367"/>
            <a:ext cx="122548" cy="14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/>
          <p:cNvCxnSpPr/>
          <p:nvPr/>
        </p:nvCxnSpPr>
        <p:spPr>
          <a:xfrm>
            <a:off x="9238627" y="4138367"/>
            <a:ext cx="113121" cy="14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sellaDiTesto 63"/>
          <p:cNvSpPr txBox="1"/>
          <p:nvPr/>
        </p:nvSpPr>
        <p:spPr>
          <a:xfrm>
            <a:off x="8633396" y="5649020"/>
            <a:ext cx="40556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err="1" smtClean="0"/>
              <a:t>gbbh</a:t>
            </a:r>
            <a:r>
              <a:rPr lang="it-IT" sz="1200" dirty="0" smtClean="0"/>
              <a:t>()</a:t>
            </a:r>
            <a:endParaRPr lang="it-IT" sz="1200" dirty="0"/>
          </a:p>
        </p:txBody>
      </p:sp>
      <p:sp>
        <p:nvSpPr>
          <p:cNvPr id="65" name="CasellaDiTesto 64"/>
          <p:cNvSpPr txBox="1"/>
          <p:nvPr/>
        </p:nvSpPr>
        <p:spPr>
          <a:xfrm>
            <a:off x="9406805" y="5386575"/>
            <a:ext cx="44563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ok(B’1)</a:t>
            </a:r>
            <a:endParaRPr lang="it-IT" sz="12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329" y="4217965"/>
            <a:ext cx="1207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(with split brain)</a:t>
            </a:r>
            <a:endParaRPr lang="it-IT" sz="1200" dirty="0"/>
          </a:p>
        </p:txBody>
      </p:sp>
      <p:sp>
        <p:nvSpPr>
          <p:cNvPr id="46" name="Ovale 45"/>
          <p:cNvSpPr/>
          <p:nvPr/>
        </p:nvSpPr>
        <p:spPr>
          <a:xfrm rot="20451118">
            <a:off x="4897276" y="2559228"/>
            <a:ext cx="672922" cy="510313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/>
          <p:cNvSpPr/>
          <p:nvPr/>
        </p:nvSpPr>
        <p:spPr>
          <a:xfrm rot="20451118">
            <a:off x="9114439" y="2559227"/>
            <a:ext cx="672922" cy="510313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4230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itCoin </a:t>
            </a:r>
            <a:r>
              <a:rPr lang="it-IT" dirty="0" err="1" smtClean="0"/>
              <a:t>sequential</a:t>
            </a:r>
            <a:r>
              <a:rPr lang="it-IT" dirty="0" smtClean="0"/>
              <a:t> </a:t>
            </a:r>
            <a:r>
              <a:rPr lang="it-IT" dirty="0" err="1" smtClean="0"/>
              <a:t>consistency</a:t>
            </a:r>
            <a:endParaRPr lang="it-IT" dirty="0"/>
          </a:p>
        </p:txBody>
      </p:sp>
      <p:cxnSp>
        <p:nvCxnSpPr>
          <p:cNvPr id="18" name="Connettore 2 17"/>
          <p:cNvCxnSpPr/>
          <p:nvPr/>
        </p:nvCxnSpPr>
        <p:spPr>
          <a:xfrm>
            <a:off x="1753386" y="2705493"/>
            <a:ext cx="113121" cy="14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/>
          <p:nvPr/>
        </p:nvCxnSpPr>
        <p:spPr>
          <a:xfrm flipV="1">
            <a:off x="2073897" y="2705493"/>
            <a:ext cx="122548" cy="14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1550606" y="2492546"/>
            <a:ext cx="40556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err="1" smtClean="0"/>
              <a:t>gbbh</a:t>
            </a:r>
            <a:r>
              <a:rPr lang="it-IT" sz="1200" dirty="0" smtClean="0"/>
              <a:t>()</a:t>
            </a:r>
            <a:endParaRPr lang="it-IT" sz="1200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2268957" y="2729861"/>
            <a:ext cx="407163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ok(B0)</a:t>
            </a:r>
            <a:endParaRPr lang="it-IT" sz="1200" dirty="0"/>
          </a:p>
        </p:txBody>
      </p:sp>
      <p:cxnSp>
        <p:nvCxnSpPr>
          <p:cNvPr id="26" name="Connettore 2 25"/>
          <p:cNvCxnSpPr/>
          <p:nvPr/>
        </p:nvCxnSpPr>
        <p:spPr>
          <a:xfrm flipV="1">
            <a:off x="1831210" y="4138367"/>
            <a:ext cx="122548" cy="14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/>
          <p:nvPr/>
        </p:nvCxnSpPr>
        <p:spPr>
          <a:xfrm>
            <a:off x="2212397" y="4138367"/>
            <a:ext cx="113121" cy="14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1607166" y="5649020"/>
            <a:ext cx="40556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err="1" smtClean="0"/>
              <a:t>gbbh</a:t>
            </a:r>
            <a:r>
              <a:rPr lang="it-IT" sz="1200" dirty="0" smtClean="0"/>
              <a:t>()</a:t>
            </a:r>
            <a:endParaRPr lang="it-IT" sz="1200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2380575" y="5386575"/>
            <a:ext cx="407163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ok(B0)</a:t>
            </a:r>
            <a:endParaRPr lang="it-IT" sz="1200" dirty="0"/>
          </a:p>
        </p:txBody>
      </p:sp>
      <p:cxnSp>
        <p:nvCxnSpPr>
          <p:cNvPr id="30" name="Connettore 2 29"/>
          <p:cNvCxnSpPr/>
          <p:nvPr/>
        </p:nvCxnSpPr>
        <p:spPr>
          <a:xfrm>
            <a:off x="3207536" y="2705493"/>
            <a:ext cx="113121" cy="14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/>
          <p:nvPr/>
        </p:nvCxnSpPr>
        <p:spPr>
          <a:xfrm flipV="1">
            <a:off x="3390135" y="4155261"/>
            <a:ext cx="122548" cy="14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>
            <a:off x="3858324" y="4155261"/>
            <a:ext cx="113121" cy="14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V="1">
            <a:off x="3754039" y="2705493"/>
            <a:ext cx="122548" cy="14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/>
          <p:cNvSpPr txBox="1"/>
          <p:nvPr/>
        </p:nvSpPr>
        <p:spPr>
          <a:xfrm>
            <a:off x="2667447" y="2487415"/>
            <a:ext cx="109645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err="1" smtClean="0"/>
              <a:t>submit_block</a:t>
            </a:r>
            <a:r>
              <a:rPr lang="it-IT" sz="1200" dirty="0" smtClean="0"/>
              <a:t>(B1)</a:t>
            </a:r>
            <a:endParaRPr lang="it-IT" sz="1200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3944386" y="2722052"/>
            <a:ext cx="407163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ok(B1)</a:t>
            </a:r>
            <a:endParaRPr lang="it-IT" sz="1200" dirty="0"/>
          </a:p>
        </p:txBody>
      </p:sp>
      <p:sp>
        <p:nvSpPr>
          <p:cNvPr id="36" name="CasellaDiTesto 35"/>
          <p:cNvSpPr txBox="1"/>
          <p:nvPr/>
        </p:nvSpPr>
        <p:spPr>
          <a:xfrm>
            <a:off x="2997920" y="5621547"/>
            <a:ext cx="113492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err="1" smtClean="0"/>
              <a:t>submit_block</a:t>
            </a:r>
            <a:r>
              <a:rPr lang="it-IT" sz="1200" dirty="0" smtClean="0"/>
              <a:t>(B’1)</a:t>
            </a:r>
            <a:endParaRPr lang="it-IT" sz="1200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3914884" y="4171799"/>
            <a:ext cx="49372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err="1" smtClean="0"/>
              <a:t>not</a:t>
            </a:r>
            <a:r>
              <a:rPr lang="it-IT" sz="1200" dirty="0" smtClean="0"/>
              <a:t> ok()</a:t>
            </a:r>
            <a:endParaRPr lang="it-IT" sz="1200" dirty="0"/>
          </a:p>
        </p:txBody>
      </p:sp>
      <p:cxnSp>
        <p:nvCxnSpPr>
          <p:cNvPr id="38" name="Connettore 2 37"/>
          <p:cNvCxnSpPr/>
          <p:nvPr/>
        </p:nvCxnSpPr>
        <p:spPr>
          <a:xfrm>
            <a:off x="4545557" y="2722387"/>
            <a:ext cx="113121" cy="14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/>
          <p:nvPr/>
        </p:nvCxnSpPr>
        <p:spPr>
          <a:xfrm flipV="1">
            <a:off x="4866068" y="2722387"/>
            <a:ext cx="122548" cy="14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/>
          <p:cNvSpPr txBox="1"/>
          <p:nvPr/>
        </p:nvSpPr>
        <p:spPr>
          <a:xfrm>
            <a:off x="4342777" y="2509440"/>
            <a:ext cx="40556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err="1" smtClean="0"/>
              <a:t>gbbh</a:t>
            </a:r>
            <a:r>
              <a:rPr lang="it-IT" sz="1200" dirty="0" smtClean="0"/>
              <a:t>()</a:t>
            </a:r>
            <a:endParaRPr lang="it-IT" sz="1200" dirty="0"/>
          </a:p>
        </p:txBody>
      </p:sp>
      <p:sp>
        <p:nvSpPr>
          <p:cNvPr id="41" name="CasellaDiTesto 40"/>
          <p:cNvSpPr txBox="1"/>
          <p:nvPr/>
        </p:nvSpPr>
        <p:spPr>
          <a:xfrm>
            <a:off x="5061128" y="2746755"/>
            <a:ext cx="407163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ok(B1)</a:t>
            </a:r>
            <a:endParaRPr lang="it-IT" sz="1200" dirty="0"/>
          </a:p>
        </p:txBody>
      </p:sp>
      <p:cxnSp>
        <p:nvCxnSpPr>
          <p:cNvPr id="42" name="Connettore 2 41"/>
          <p:cNvCxnSpPr/>
          <p:nvPr/>
        </p:nvCxnSpPr>
        <p:spPr>
          <a:xfrm flipV="1">
            <a:off x="4623381" y="4155261"/>
            <a:ext cx="122548" cy="14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/>
          <p:cNvCxnSpPr/>
          <p:nvPr/>
        </p:nvCxnSpPr>
        <p:spPr>
          <a:xfrm>
            <a:off x="5004568" y="4155261"/>
            <a:ext cx="113121" cy="14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4399337" y="5665914"/>
            <a:ext cx="40556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err="1" smtClean="0"/>
              <a:t>gbbh</a:t>
            </a:r>
            <a:r>
              <a:rPr lang="it-IT" sz="1200" dirty="0" smtClean="0"/>
              <a:t>()</a:t>
            </a:r>
            <a:endParaRPr lang="it-IT" sz="1200" dirty="0"/>
          </a:p>
        </p:txBody>
      </p:sp>
      <p:sp>
        <p:nvSpPr>
          <p:cNvPr id="45" name="CasellaDiTesto 44"/>
          <p:cNvSpPr txBox="1"/>
          <p:nvPr/>
        </p:nvSpPr>
        <p:spPr>
          <a:xfrm>
            <a:off x="5172746" y="5403469"/>
            <a:ext cx="407163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ok(B0)</a:t>
            </a:r>
            <a:endParaRPr lang="it-IT" sz="1200" dirty="0"/>
          </a:p>
        </p:txBody>
      </p:sp>
      <p:cxnSp>
        <p:nvCxnSpPr>
          <p:cNvPr id="51" name="Connettore 2 50"/>
          <p:cNvCxnSpPr/>
          <p:nvPr/>
        </p:nvCxnSpPr>
        <p:spPr>
          <a:xfrm>
            <a:off x="8755607" y="2722387"/>
            <a:ext cx="113121" cy="14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/>
          <p:nvPr/>
        </p:nvCxnSpPr>
        <p:spPr>
          <a:xfrm flipV="1">
            <a:off x="9076118" y="2722387"/>
            <a:ext cx="122548" cy="14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8552827" y="2509440"/>
            <a:ext cx="40556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err="1" smtClean="0"/>
              <a:t>gbbh</a:t>
            </a:r>
            <a:r>
              <a:rPr lang="it-IT" sz="1200" dirty="0" smtClean="0"/>
              <a:t>()</a:t>
            </a:r>
            <a:endParaRPr lang="it-IT" sz="1200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9271178" y="2746755"/>
            <a:ext cx="407163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ok(B1)</a:t>
            </a:r>
            <a:endParaRPr lang="it-IT" sz="1200" dirty="0"/>
          </a:p>
        </p:txBody>
      </p:sp>
      <p:cxnSp>
        <p:nvCxnSpPr>
          <p:cNvPr id="56" name="Connettore 2 55"/>
          <p:cNvCxnSpPr/>
          <p:nvPr/>
        </p:nvCxnSpPr>
        <p:spPr>
          <a:xfrm flipV="1">
            <a:off x="8857440" y="4138367"/>
            <a:ext cx="122548" cy="14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/>
          <p:cNvCxnSpPr/>
          <p:nvPr/>
        </p:nvCxnSpPr>
        <p:spPr>
          <a:xfrm>
            <a:off x="9238627" y="4138367"/>
            <a:ext cx="113121" cy="14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/>
          <p:cNvSpPr txBox="1"/>
          <p:nvPr/>
        </p:nvSpPr>
        <p:spPr>
          <a:xfrm>
            <a:off x="8633396" y="5649020"/>
            <a:ext cx="40556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err="1" smtClean="0"/>
              <a:t>gbbh</a:t>
            </a:r>
            <a:r>
              <a:rPr lang="it-IT" sz="1200" dirty="0" smtClean="0"/>
              <a:t>()</a:t>
            </a:r>
            <a:endParaRPr lang="it-IT" sz="1200" dirty="0"/>
          </a:p>
        </p:txBody>
      </p:sp>
      <p:sp>
        <p:nvSpPr>
          <p:cNvPr id="59" name="CasellaDiTesto 58"/>
          <p:cNvSpPr txBox="1"/>
          <p:nvPr/>
        </p:nvSpPr>
        <p:spPr>
          <a:xfrm>
            <a:off x="9406805" y="5386575"/>
            <a:ext cx="407163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ok(B1)</a:t>
            </a:r>
            <a:endParaRPr lang="it-IT" sz="12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838200" y="1313525"/>
            <a:ext cx="781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enough</a:t>
            </a: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 for itCoin </a:t>
            </a:r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requirements</a:t>
            </a: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 of an </a:t>
            </a:r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append-only</a:t>
            </a: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branch-less</a:t>
            </a: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 data </a:t>
            </a:r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structure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847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itCoin </a:t>
            </a:r>
            <a:r>
              <a:rPr lang="it-IT" dirty="0" err="1" smtClean="0"/>
              <a:t>linearizability</a:t>
            </a:r>
            <a:endParaRPr lang="it-IT" dirty="0"/>
          </a:p>
        </p:txBody>
      </p:sp>
      <p:cxnSp>
        <p:nvCxnSpPr>
          <p:cNvPr id="18" name="Connettore 2 17"/>
          <p:cNvCxnSpPr/>
          <p:nvPr/>
        </p:nvCxnSpPr>
        <p:spPr>
          <a:xfrm>
            <a:off x="1753386" y="2705493"/>
            <a:ext cx="113121" cy="14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/>
          <p:nvPr/>
        </p:nvCxnSpPr>
        <p:spPr>
          <a:xfrm flipV="1">
            <a:off x="2073897" y="2705493"/>
            <a:ext cx="122548" cy="14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1550606" y="2492546"/>
            <a:ext cx="40556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err="1" smtClean="0"/>
              <a:t>gbbh</a:t>
            </a:r>
            <a:r>
              <a:rPr lang="it-IT" sz="1200" dirty="0" smtClean="0"/>
              <a:t>()</a:t>
            </a:r>
            <a:endParaRPr lang="it-IT" sz="1200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2268957" y="2729861"/>
            <a:ext cx="407163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ok(B0)</a:t>
            </a:r>
            <a:endParaRPr lang="it-IT" sz="1200" dirty="0"/>
          </a:p>
        </p:txBody>
      </p:sp>
      <p:cxnSp>
        <p:nvCxnSpPr>
          <p:cNvPr id="26" name="Connettore 2 25"/>
          <p:cNvCxnSpPr/>
          <p:nvPr/>
        </p:nvCxnSpPr>
        <p:spPr>
          <a:xfrm flipV="1">
            <a:off x="1831210" y="4138367"/>
            <a:ext cx="122548" cy="14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/>
          <p:nvPr/>
        </p:nvCxnSpPr>
        <p:spPr>
          <a:xfrm>
            <a:off x="2212397" y="4138367"/>
            <a:ext cx="113121" cy="14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1607166" y="5649020"/>
            <a:ext cx="40556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err="1" smtClean="0"/>
              <a:t>gbbh</a:t>
            </a:r>
            <a:r>
              <a:rPr lang="it-IT" sz="1200" dirty="0" smtClean="0"/>
              <a:t>()</a:t>
            </a:r>
            <a:endParaRPr lang="it-IT" sz="1200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2380575" y="5386575"/>
            <a:ext cx="407163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ok(B0)</a:t>
            </a:r>
            <a:endParaRPr lang="it-IT" sz="1200" dirty="0"/>
          </a:p>
        </p:txBody>
      </p:sp>
      <p:cxnSp>
        <p:nvCxnSpPr>
          <p:cNvPr id="30" name="Connettore 2 29"/>
          <p:cNvCxnSpPr/>
          <p:nvPr/>
        </p:nvCxnSpPr>
        <p:spPr>
          <a:xfrm>
            <a:off x="3207536" y="2705493"/>
            <a:ext cx="113121" cy="14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/>
          <p:nvPr/>
        </p:nvCxnSpPr>
        <p:spPr>
          <a:xfrm flipV="1">
            <a:off x="3390135" y="4155261"/>
            <a:ext cx="122548" cy="14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>
            <a:off x="3858324" y="4155261"/>
            <a:ext cx="113121" cy="14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V="1">
            <a:off x="3754039" y="2705493"/>
            <a:ext cx="122548" cy="14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/>
          <p:cNvSpPr txBox="1"/>
          <p:nvPr/>
        </p:nvSpPr>
        <p:spPr>
          <a:xfrm>
            <a:off x="2667447" y="2487415"/>
            <a:ext cx="109645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err="1" smtClean="0"/>
              <a:t>submit_block</a:t>
            </a:r>
            <a:r>
              <a:rPr lang="it-IT" sz="1200" dirty="0" smtClean="0"/>
              <a:t>(B1)</a:t>
            </a:r>
            <a:endParaRPr lang="it-IT" sz="1200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3944386" y="2722052"/>
            <a:ext cx="407163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ok(B1)</a:t>
            </a:r>
            <a:endParaRPr lang="it-IT" sz="1200" dirty="0"/>
          </a:p>
        </p:txBody>
      </p:sp>
      <p:sp>
        <p:nvSpPr>
          <p:cNvPr id="36" name="CasellaDiTesto 35"/>
          <p:cNvSpPr txBox="1"/>
          <p:nvPr/>
        </p:nvSpPr>
        <p:spPr>
          <a:xfrm>
            <a:off x="2997920" y="5621547"/>
            <a:ext cx="113492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err="1" smtClean="0"/>
              <a:t>submit_block</a:t>
            </a:r>
            <a:r>
              <a:rPr lang="it-IT" sz="1200" dirty="0" smtClean="0"/>
              <a:t>(B’1)</a:t>
            </a:r>
            <a:endParaRPr lang="it-IT" sz="1200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3914884" y="4171799"/>
            <a:ext cx="49372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err="1" smtClean="0"/>
              <a:t>not</a:t>
            </a:r>
            <a:r>
              <a:rPr lang="it-IT" sz="1200" dirty="0" smtClean="0"/>
              <a:t> ok()</a:t>
            </a:r>
            <a:endParaRPr lang="it-IT" sz="1200" dirty="0"/>
          </a:p>
        </p:txBody>
      </p:sp>
      <p:cxnSp>
        <p:nvCxnSpPr>
          <p:cNvPr id="38" name="Connettore 2 37"/>
          <p:cNvCxnSpPr/>
          <p:nvPr/>
        </p:nvCxnSpPr>
        <p:spPr>
          <a:xfrm>
            <a:off x="4545557" y="2722387"/>
            <a:ext cx="113121" cy="14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/>
          <p:nvPr/>
        </p:nvCxnSpPr>
        <p:spPr>
          <a:xfrm flipV="1">
            <a:off x="4866068" y="2722387"/>
            <a:ext cx="122548" cy="14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/>
          <p:cNvSpPr txBox="1"/>
          <p:nvPr/>
        </p:nvSpPr>
        <p:spPr>
          <a:xfrm>
            <a:off x="4342777" y="2509440"/>
            <a:ext cx="40556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err="1" smtClean="0"/>
              <a:t>gbbh</a:t>
            </a:r>
            <a:r>
              <a:rPr lang="it-IT" sz="1200" dirty="0" smtClean="0"/>
              <a:t>()</a:t>
            </a:r>
            <a:endParaRPr lang="it-IT" sz="1200" dirty="0"/>
          </a:p>
        </p:txBody>
      </p:sp>
      <p:sp>
        <p:nvSpPr>
          <p:cNvPr id="41" name="CasellaDiTesto 40"/>
          <p:cNvSpPr txBox="1"/>
          <p:nvPr/>
        </p:nvSpPr>
        <p:spPr>
          <a:xfrm>
            <a:off x="5061128" y="2746755"/>
            <a:ext cx="407163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ok(B1)</a:t>
            </a:r>
            <a:endParaRPr lang="it-IT" sz="1200" dirty="0"/>
          </a:p>
        </p:txBody>
      </p:sp>
      <p:cxnSp>
        <p:nvCxnSpPr>
          <p:cNvPr id="42" name="Connettore 2 41"/>
          <p:cNvCxnSpPr/>
          <p:nvPr/>
        </p:nvCxnSpPr>
        <p:spPr>
          <a:xfrm flipV="1">
            <a:off x="4623381" y="4155261"/>
            <a:ext cx="122548" cy="14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/>
          <p:cNvCxnSpPr/>
          <p:nvPr/>
        </p:nvCxnSpPr>
        <p:spPr>
          <a:xfrm>
            <a:off x="5004568" y="4155261"/>
            <a:ext cx="113121" cy="14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4399337" y="5665914"/>
            <a:ext cx="40556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err="1" smtClean="0"/>
              <a:t>gbbh</a:t>
            </a:r>
            <a:r>
              <a:rPr lang="it-IT" sz="1200" dirty="0" smtClean="0"/>
              <a:t>()</a:t>
            </a:r>
            <a:endParaRPr lang="it-IT" sz="1200" dirty="0"/>
          </a:p>
        </p:txBody>
      </p:sp>
      <p:sp>
        <p:nvSpPr>
          <p:cNvPr id="45" name="CasellaDiTesto 44"/>
          <p:cNvSpPr txBox="1"/>
          <p:nvPr/>
        </p:nvSpPr>
        <p:spPr>
          <a:xfrm>
            <a:off x="5172746" y="5403469"/>
            <a:ext cx="41838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b="1" dirty="0" smtClean="0"/>
              <a:t>ok(B1)</a:t>
            </a:r>
            <a:endParaRPr lang="it-IT" sz="1200" b="1" dirty="0"/>
          </a:p>
        </p:txBody>
      </p:sp>
      <p:cxnSp>
        <p:nvCxnSpPr>
          <p:cNvPr id="51" name="Connettore 2 50"/>
          <p:cNvCxnSpPr/>
          <p:nvPr/>
        </p:nvCxnSpPr>
        <p:spPr>
          <a:xfrm>
            <a:off x="8755607" y="2722387"/>
            <a:ext cx="113121" cy="14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/>
          <p:nvPr/>
        </p:nvCxnSpPr>
        <p:spPr>
          <a:xfrm flipV="1">
            <a:off x="9076118" y="2722387"/>
            <a:ext cx="122548" cy="14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8552827" y="2509440"/>
            <a:ext cx="40556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err="1" smtClean="0"/>
              <a:t>gbbh</a:t>
            </a:r>
            <a:r>
              <a:rPr lang="it-IT" sz="1200" dirty="0" smtClean="0"/>
              <a:t>()</a:t>
            </a:r>
            <a:endParaRPr lang="it-IT" sz="1200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9271178" y="2746755"/>
            <a:ext cx="407163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ok(B1)</a:t>
            </a:r>
            <a:endParaRPr lang="it-IT" sz="1200" dirty="0"/>
          </a:p>
        </p:txBody>
      </p:sp>
      <p:cxnSp>
        <p:nvCxnSpPr>
          <p:cNvPr id="56" name="Connettore 2 55"/>
          <p:cNvCxnSpPr/>
          <p:nvPr/>
        </p:nvCxnSpPr>
        <p:spPr>
          <a:xfrm flipV="1">
            <a:off x="8857440" y="4138367"/>
            <a:ext cx="122548" cy="14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/>
          <p:cNvCxnSpPr/>
          <p:nvPr/>
        </p:nvCxnSpPr>
        <p:spPr>
          <a:xfrm>
            <a:off x="9238627" y="4138367"/>
            <a:ext cx="113121" cy="14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/>
          <p:cNvSpPr txBox="1"/>
          <p:nvPr/>
        </p:nvSpPr>
        <p:spPr>
          <a:xfrm>
            <a:off x="8633396" y="5649020"/>
            <a:ext cx="40556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err="1" smtClean="0"/>
              <a:t>gbbh</a:t>
            </a:r>
            <a:r>
              <a:rPr lang="it-IT" sz="1200" dirty="0" smtClean="0"/>
              <a:t>()</a:t>
            </a:r>
            <a:endParaRPr lang="it-IT" sz="1200" dirty="0"/>
          </a:p>
        </p:txBody>
      </p:sp>
      <p:sp>
        <p:nvSpPr>
          <p:cNvPr id="59" name="CasellaDiTesto 58"/>
          <p:cNvSpPr txBox="1"/>
          <p:nvPr/>
        </p:nvSpPr>
        <p:spPr>
          <a:xfrm>
            <a:off x="9406805" y="5386575"/>
            <a:ext cx="407163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sz="1200" dirty="0" smtClean="0"/>
              <a:t>ok(B1)</a:t>
            </a:r>
            <a:endParaRPr lang="it-IT" sz="1200" dirty="0"/>
          </a:p>
        </p:txBody>
      </p:sp>
      <p:sp>
        <p:nvSpPr>
          <p:cNvPr id="2" name="Ovale 1"/>
          <p:cNvSpPr/>
          <p:nvPr/>
        </p:nvSpPr>
        <p:spPr>
          <a:xfrm rot="20451118">
            <a:off x="5045476" y="5244019"/>
            <a:ext cx="672922" cy="510313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07653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3589</Words>
  <Application>Microsoft Office PowerPoint</Application>
  <PresentationFormat>Widescreen</PresentationFormat>
  <Paragraphs>649</Paragraphs>
  <Slides>28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Tema di Office</vt:lpstr>
      <vt:lpstr>itCoin PBFT</vt:lpstr>
      <vt:lpstr>itCoin history</vt:lpstr>
      <vt:lpstr>The itCoin FSM</vt:lpstr>
      <vt:lpstr>The simplest itCoin network</vt:lpstr>
      <vt:lpstr>A replicated itCoin network</vt:lpstr>
      <vt:lpstr>itCoin eventual «consistency»</vt:lpstr>
      <vt:lpstr>itCoin eventual «consistency»</vt:lpstr>
      <vt:lpstr>itCoin sequential consistency</vt:lpstr>
      <vt:lpstr>itCoin linearizability</vt:lpstr>
      <vt:lpstr>Achieving sequential consistency in presence of byzantine failures</vt:lpstr>
      <vt:lpstr>Presentazione standard di PowerPoint</vt:lpstr>
      <vt:lpstr>Pbft quorums and signet configurations</vt:lpstr>
      <vt:lpstr>Pbft quorums and signet configurations</vt:lpstr>
      <vt:lpstr>itCoin Pbft modified algorithm</vt:lpstr>
      <vt:lpstr>Presentazione standard di PowerPoint</vt:lpstr>
      <vt:lpstr>Presentazione standard di PowerPoint</vt:lpstr>
      <vt:lpstr>Further directions of investigation</vt:lpstr>
      <vt:lpstr>Repositories</vt:lpstr>
      <vt:lpstr>Thanks for your attention</vt:lpstr>
      <vt:lpstr>PBFT: general case vs itCoin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Banca d'Italia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itCoin PBFT</dc:title>
  <dc:creator>Giuseppe Galano - Servizio Pianificazione</dc:creator>
  <cp:lastModifiedBy>Giuseppe Galano - Servizio Pianificazione</cp:lastModifiedBy>
  <cp:revision>171</cp:revision>
  <dcterms:created xsi:type="dcterms:W3CDTF">2021-06-30T08:02:59Z</dcterms:created>
  <dcterms:modified xsi:type="dcterms:W3CDTF">2021-09-17T13:06:22Z</dcterms:modified>
</cp:coreProperties>
</file>