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79" r:id="rId6"/>
    <p:sldId id="260" r:id="rId7"/>
    <p:sldId id="261" r:id="rId8"/>
    <p:sldId id="28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ox.ac.uk/people/nando.defreitas/machinelearning/" TargetMode="External"/><Relationship Id="rId2" Type="http://schemas.openxmlformats.org/officeDocument/2006/relationships/hyperlink" Target="http://cs224d.stanford.edu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Basics tools	</a:t>
            </a:r>
            <a:endParaRPr lang="zh-CN" altLang="en-US" b="1" dirty="0">
              <a:latin typeface="Source Code Pro" panose="020B050903040302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9528" y="5787285"/>
            <a:ext cx="10993546" cy="59032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Nan </a:t>
            </a:r>
            <a:r>
              <a:rPr lang="en-US" altLang="zh-CN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jiang</a:t>
            </a:r>
            <a:endParaRPr lang="en-US" altLang="zh-CN" dirty="0" smtClean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algn="r"/>
            <a:r>
              <a:rPr lang="en-US" altLang="zh-CN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Wenge</a:t>
            </a:r>
            <a:r>
              <a:rPr lang="en-US" altLang="zh-CN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rong</a:t>
            </a:r>
            <a:endParaRPr lang="zh-CN" altLang="en-US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8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 -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816" y="2299232"/>
            <a:ext cx="111843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zh-CN" altLang="en-US" dirty="0">
                <a:latin typeface="Source Code Pro" panose="020B0509030403020204" pitchFamily="49" charset="0"/>
              </a:rPr>
              <a:t>的数组被称为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ndarray</a:t>
            </a:r>
            <a:r>
              <a:rPr lang="zh-CN" altLang="en-US" dirty="0" smtClean="0">
                <a:latin typeface="Source Code Pro" panose="020B0509030403020204" pitchFamily="49" charset="0"/>
              </a:rPr>
              <a:t>。</a:t>
            </a:r>
            <a:endParaRPr lang="en-US" altLang="zh-CN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ndarray.ndim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zh-CN" altLang="en-US" dirty="0">
                <a:latin typeface="Source Code Pro" panose="020B0509030403020204" pitchFamily="49" charset="0"/>
              </a:rPr>
              <a:t>数组轴的个数，轴的个数被称为</a:t>
            </a:r>
            <a:r>
              <a:rPr lang="zh-CN" altLang="en-US" dirty="0" smtClean="0">
                <a:latin typeface="Source Code Pro" panose="020B0509030403020204" pitchFamily="49" charset="0"/>
              </a:rPr>
              <a:t>秩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endParaRPr lang="zh-CN" altLang="en-US" dirty="0">
              <a:latin typeface="Source Code Pro" panose="020B0509030403020204" pitchFamily="49" charset="0"/>
            </a:endParaRPr>
          </a:p>
          <a:p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ndarray.shape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zh-CN" altLang="en-US" dirty="0">
                <a:latin typeface="Source Code Pro" panose="020B0509030403020204" pitchFamily="49" charset="0"/>
              </a:rPr>
              <a:t>数组的维度。这是只是数组在每个维度上大小的整数元组。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n*m </a:t>
            </a:r>
            <a:r>
              <a:rPr lang="zh-CN" altLang="en-US" dirty="0">
                <a:latin typeface="Source Code Pro" panose="020B0509030403020204" pitchFamily="49" charset="0"/>
              </a:rPr>
              <a:t>的矩阵，它的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zh-CN" altLang="en-US" dirty="0">
                <a:latin typeface="Source Code Pro" panose="020B0509030403020204" pitchFamily="49" charset="0"/>
              </a:rPr>
              <a:t>为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(2, 3)</a:t>
            </a:r>
            <a:r>
              <a:rPr lang="zh-CN" altLang="en-US" dirty="0">
                <a:latin typeface="Source Code Pro" panose="020B0509030403020204" pitchFamily="49" charset="0"/>
              </a:rPr>
              <a:t>， 这个元组的长度显然是秩，即维度或者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dim</a:t>
            </a:r>
            <a:r>
              <a:rPr lang="zh-CN" altLang="en-US" dirty="0">
                <a:latin typeface="Source Code Pro" panose="020B0509030403020204" pitchFamily="49" charset="0"/>
              </a:rPr>
              <a:t>值</a:t>
            </a:r>
            <a:r>
              <a:rPr lang="zh-CN" altLang="en-US" dirty="0" smtClean="0">
                <a:latin typeface="Source Code Pro" panose="020B0509030403020204" pitchFamily="49" charset="0"/>
              </a:rPr>
              <a:t>。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>
              <a:latin typeface="Source Code Pro" panose="020B0509030403020204" pitchFamily="49" charset="0"/>
            </a:endParaRPr>
          </a:p>
          <a:p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ndarray.size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zh-CN" altLang="en-US" dirty="0">
                <a:latin typeface="Source Code Pro" panose="020B0509030403020204" pitchFamily="49" charset="0"/>
              </a:rPr>
              <a:t>数组元素的总个数，等于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zh-CN" altLang="en-US" dirty="0">
                <a:latin typeface="Source Code Pro" panose="020B0509030403020204" pitchFamily="49" charset="0"/>
              </a:rPr>
              <a:t>中元素的乘积</a:t>
            </a:r>
            <a:r>
              <a:rPr lang="zh-CN" altLang="en-US" dirty="0" smtClean="0">
                <a:latin typeface="Source Code Pro" panose="020B0509030403020204" pitchFamily="49" charset="0"/>
              </a:rPr>
              <a:t>。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endParaRPr lang="zh-CN" altLang="en-US" dirty="0">
              <a:latin typeface="Source Code Pro" panose="020B0509030403020204" pitchFamily="49" charset="0"/>
            </a:endParaRPr>
          </a:p>
          <a:p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ndarray.dtype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zh-CN" altLang="en-US" dirty="0">
                <a:latin typeface="Source Code Pro" panose="020B0509030403020204" pitchFamily="49" charset="0"/>
              </a:rPr>
              <a:t>一个用来描述数组中元素类型的对象。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zh-CN" altLang="en-US" dirty="0">
                <a:latin typeface="Source Code Pro" panose="020B0509030403020204" pitchFamily="49" charset="0"/>
              </a:rPr>
              <a:t>可以是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</a:t>
            </a:r>
            <a:r>
              <a:rPr lang="zh-CN" altLang="en-US" dirty="0">
                <a:latin typeface="Source Code Pro" panose="020B0509030403020204" pitchFamily="49" charset="0"/>
              </a:rPr>
              <a:t>标准类型，或者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zh-CN" altLang="en-US" dirty="0">
                <a:latin typeface="Source Code Pro" panose="020B0509030403020204" pitchFamily="49" charset="0"/>
              </a:rPr>
              <a:t>提供的数据类型</a:t>
            </a:r>
            <a:r>
              <a:rPr lang="zh-CN" altLang="en-US" dirty="0" smtClean="0">
                <a:latin typeface="Source Code Pro" panose="020B0509030403020204" pitchFamily="49" charset="0"/>
              </a:rPr>
              <a:t>。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endParaRPr lang="zh-CN" altLang="en-US" dirty="0">
              <a:latin typeface="Source Code Pro" panose="020B0509030403020204" pitchFamily="49" charset="0"/>
            </a:endParaRPr>
          </a:p>
          <a:p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ndarray.itemsize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zh-CN" altLang="en-US" dirty="0">
                <a:latin typeface="Source Code Pro" panose="020B0509030403020204" pitchFamily="49" charset="0"/>
              </a:rPr>
              <a:t>数组中每个元素的字节大小。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Code Pro" panose="020B0509030403020204" pitchFamily="49" charset="0"/>
              </a:rPr>
              <a:t>一个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floatx64</a:t>
            </a:r>
            <a:r>
              <a:rPr lang="zh-CN" altLang="en-US" dirty="0">
                <a:latin typeface="Source Code Pro" panose="020B0509030403020204" pitchFamily="49" charset="0"/>
              </a:rPr>
              <a:t>的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itemsize</a:t>
            </a:r>
            <a:r>
              <a:rPr lang="zh-CN" altLang="en-US" dirty="0">
                <a:latin typeface="Source Code Pro" panose="020B0509030403020204" pitchFamily="49" charset="0"/>
              </a:rPr>
              <a:t>属性值为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8 (64/8=8)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ource Code Pro" panose="020B0509030403020204" pitchFamily="49" charset="0"/>
              </a:rPr>
              <a:t>一个元素类型为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complex32</a:t>
            </a:r>
            <a:r>
              <a:rPr lang="zh-CN" altLang="en-US" dirty="0">
                <a:latin typeface="Source Code Pro" panose="020B0509030403020204" pitchFamily="49" charset="0"/>
              </a:rPr>
              <a:t>的数组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itemsize</a:t>
            </a:r>
            <a:r>
              <a:rPr lang="zh-CN" altLang="en-US" dirty="0">
                <a:latin typeface="Source Code Pro" panose="020B0509030403020204" pitchFamily="49" charset="0"/>
              </a:rPr>
              <a:t>属性为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4 (32/8=4)</a:t>
            </a:r>
            <a:endParaRPr lang="en-US" altLang="zh-CN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9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 -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6501" y="1904104"/>
            <a:ext cx="8121744" cy="4819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100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基本运算</a:t>
            </a:r>
            <a:endParaRPr lang="en-US" altLang="zh-CN" sz="2100" b="1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zh-CN" altLang="en-US" sz="2100" dirty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zh-CN" altLang="en-US" sz="2100" dirty="0">
                <a:solidFill>
                  <a:schemeClr val="tx1"/>
                </a:solidFill>
                <a:latin typeface="Source Code Pro" panose="020B0509030403020204" pitchFamily="49" charset="0"/>
              </a:rPr>
              <a:t>数组的算术运算是</a:t>
            </a:r>
            <a:r>
              <a:rPr lang="en-US" altLang="zh-CN" sz="21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elementwise</a:t>
            </a:r>
            <a:r>
              <a:rPr lang="zh-CN" altLang="en-US" sz="2100" dirty="0">
                <a:solidFill>
                  <a:schemeClr val="tx1"/>
                </a:solidFill>
                <a:latin typeface="Source Code Pro" panose="020B0509030403020204" pitchFamily="49" charset="0"/>
              </a:rPr>
              <a:t>的，对应元素做计算。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a = array( [20,30,40,50] )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b = </a:t>
            </a:r>
            <a:r>
              <a:rPr lang="en-US" altLang="zh-CN" sz="15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arange</a:t>
            </a: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( 4 )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c = a-b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array([20, 29, 38, 47])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b**2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array([0, 1, 4, 9])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10*sin(a)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array([ 9.12945251, -9.88031624,  7.4511316 , -2.62374854])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a&lt;35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array([True, True, False, False], </a:t>
            </a:r>
            <a:r>
              <a:rPr lang="en-US" altLang="zh-CN" sz="1500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altLang="zh-CN" sz="15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=bool</a:t>
            </a:r>
            <a:r>
              <a:rPr lang="en-US" altLang="zh-CN" sz="15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US" altLang="zh-CN" sz="15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8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- </a:t>
            </a:r>
            <a:r>
              <a:rPr lang="en-US" altLang="zh-CN" dirty="0" err="1" smtClean="0"/>
              <a:t>numpy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1472" y="2385114"/>
            <a:ext cx="84304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更改数组</a:t>
            </a:r>
            <a:r>
              <a:rPr lang="zh-CN" altLang="en-US" dirty="0" smtClean="0">
                <a:latin typeface="Source Code Pro" panose="020B0509030403020204" pitchFamily="49" charset="0"/>
              </a:rPr>
              <a:t>形状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endParaRPr lang="zh-CN" altLang="en-US" dirty="0">
              <a:latin typeface="Source Code Pro" panose="020B0509030403020204" pitchFamily="49" charset="0"/>
            </a:endParaRPr>
          </a:p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a=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np.floor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(10*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np.random.random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((3,4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)))</a:t>
            </a:r>
          </a:p>
          <a:p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a.ravel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# </a:t>
            </a:r>
            <a:r>
              <a:rPr lang="zh-CN" altLang="en-US" dirty="0">
                <a:latin typeface="Source Code Pro" panose="020B0509030403020204" pitchFamily="49" charset="0"/>
              </a:rPr>
              <a:t>平坦化数组</a:t>
            </a:r>
          </a:p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array([ 7., 5., 9., 3., 7., 2., 7., 8., 6., 8., 3., 2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.])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a.shape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(6, 2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a.transpose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   # </a:t>
            </a:r>
            <a:r>
              <a:rPr lang="zh-CN" altLang="en-US" dirty="0">
                <a:latin typeface="Source Code Pro" panose="020B0509030403020204" pitchFamily="49" charset="0"/>
              </a:rPr>
              <a:t>矩阵转置</a:t>
            </a:r>
          </a:p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array([[ 7., 9., 7., 7., 6., 3.],</a:t>
            </a:r>
          </a:p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   [ 5., 3., 2., 8., 8., 2.]])</a:t>
            </a:r>
          </a:p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reshape </a:t>
            </a:r>
            <a:r>
              <a:rPr lang="zh-CN" altLang="en-US" dirty="0">
                <a:latin typeface="Source Code Pro" panose="020B0509030403020204" pitchFamily="49" charset="0"/>
              </a:rPr>
              <a:t>函数改变参数形状并返回它，而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resize </a:t>
            </a:r>
            <a:r>
              <a:rPr lang="zh-CN" altLang="en-US" dirty="0">
                <a:latin typeface="Source Code Pro" panose="020B0509030403020204" pitchFamily="49" charset="0"/>
              </a:rPr>
              <a:t>函数改变数组自身</a:t>
            </a:r>
          </a:p>
        </p:txBody>
      </p:sp>
    </p:spTree>
    <p:extLst>
      <p:ext uri="{BB962C8B-B14F-4D97-AF65-F5344CB8AC3E}">
        <p14:creationId xmlns:p14="http://schemas.microsoft.com/office/powerpoint/2010/main" val="247601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 -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Too much function too remember !</a:t>
            </a: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Tricks to manipulate the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compulation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Basic library.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5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 -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theano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0294" y="2137466"/>
            <a:ext cx="6658704" cy="3962121"/>
          </a:xfrm>
        </p:spPr>
        <p:txBody>
          <a:bodyPr>
            <a:normAutofit/>
          </a:bodyPr>
          <a:lstStyle/>
          <a:p>
            <a:r>
              <a:rPr lang="en-US" altLang="zh-CN" sz="1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</a:t>
            </a:r>
            <a:r>
              <a:rPr lang="en-US" altLang="zh-CN" sz="1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ip install </a:t>
            </a:r>
            <a:r>
              <a:rPr lang="en-US" altLang="zh-CN" sz="16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theano</a:t>
            </a:r>
            <a:r>
              <a:rPr lang="en-US" altLang="zh-CN" sz="1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altLang="zh-CN" sz="1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# windows is hard to install, </a:t>
            </a:r>
            <a:r>
              <a:rPr lang="en-US" altLang="zh-CN" sz="1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linux</a:t>
            </a:r>
            <a:r>
              <a:rPr lang="en-US" altLang="zh-CN" sz="1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is much better.</a:t>
            </a:r>
          </a:p>
          <a:p>
            <a:endParaRPr lang="en-US" altLang="zh-CN" sz="16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sz="16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Prequisities</a:t>
            </a:r>
            <a:r>
              <a:rPr lang="en-US" altLang="zh-CN" sz="1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endParaRPr lang="en-US" altLang="zh-CN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Scipy</a:t>
            </a:r>
            <a:endParaRPr lang="en-US" altLang="zh-CN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BLAS / LAPACK</a:t>
            </a:r>
          </a:p>
          <a:p>
            <a:pPr lvl="1"/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G++</a:t>
            </a:r>
          </a:p>
          <a:p>
            <a:pPr lvl="1"/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Python-dev</a:t>
            </a:r>
          </a:p>
          <a:p>
            <a:pPr lvl="1"/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CUDA (not necessary)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0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 -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theano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00" y="1866898"/>
            <a:ext cx="11029615" cy="724069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 </a:t>
            </a:r>
            <a:r>
              <a:rPr lang="en-US" altLang="zh-CN" sz="1600" dirty="0" err="1" smtClean="0">
                <a:solidFill>
                  <a:schemeClr val="accent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theano</a:t>
            </a:r>
            <a:endParaRPr lang="en-US" altLang="zh-CN" sz="1600" dirty="0" smtClean="0">
              <a:solidFill>
                <a:schemeClr val="accent2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Import </a:t>
            </a:r>
            <a:r>
              <a:rPr lang="en-US" altLang="zh-CN" sz="1600" dirty="0" err="1" smtClean="0">
                <a:solidFill>
                  <a:schemeClr val="accent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theano.tensor</a:t>
            </a:r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as T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4518" y="2817424"/>
            <a:ext cx="6096000" cy="32501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Adding two </a:t>
            </a:r>
            <a:r>
              <a:rPr lang="en-US" altLang="zh-CN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Scalars</a:t>
            </a:r>
            <a:endParaRPr lang="en-US" altLang="zh-CN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 smtClean="0">
                <a:latin typeface="Source Code Pro" panose="020B0509030403020204" pitchFamily="49" charset="0"/>
              </a:rPr>
              <a:t>&gt;&gt;&gt; </a:t>
            </a:r>
            <a:r>
              <a:rPr lang="zh-CN" altLang="zh-CN" dirty="0">
                <a:latin typeface="Source Code Pro" panose="020B0509030403020204" pitchFamily="49" charset="0"/>
              </a:rPr>
              <a:t>from theano import </a:t>
            </a:r>
            <a:r>
              <a:rPr lang="zh-CN" altLang="zh-CN" dirty="0" smtClean="0">
                <a:latin typeface="Source Code Pro" panose="020B0509030403020204" pitchFamily="49" charset="0"/>
              </a:rPr>
              <a:t>function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 smtClean="0">
                <a:latin typeface="Source Code Pro" panose="020B0509030403020204" pitchFamily="49" charset="0"/>
              </a:rPr>
              <a:t> 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>
                <a:latin typeface="Source Code Pro" panose="020B0509030403020204" pitchFamily="49" charset="0"/>
              </a:rPr>
              <a:t>&gt;&gt;&gt; x = T.dscalar('x') 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>
                <a:latin typeface="Source Code Pro" panose="020B0509030403020204" pitchFamily="49" charset="0"/>
              </a:rPr>
              <a:t>&gt;&gt;&gt; y = T.dscalar('y') 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>
                <a:latin typeface="Source Code Pro" panose="020B0509030403020204" pitchFamily="49" charset="0"/>
              </a:rPr>
              <a:t>&gt;&gt;&gt; z = x + y 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zh-CN" dirty="0">
                <a:latin typeface="Source Code Pro" panose="020B0509030403020204" pitchFamily="49" charset="0"/>
              </a:rPr>
              <a:t>&gt;&gt;&gt; f = function([x, y], z) </a:t>
            </a:r>
            <a:endParaRPr lang="zh-CN" altLang="zh-CN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6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</a:t>
            </a:r>
            <a:r>
              <a:rPr lang="en-US" altLang="zh-CN" dirty="0"/>
              <a:t> - </a:t>
            </a:r>
            <a:r>
              <a:rPr lang="en-US" altLang="zh-CN" dirty="0" err="1"/>
              <a:t>theano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01" y="4108356"/>
            <a:ext cx="3362325" cy="1438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2676" y="1990465"/>
            <a:ext cx="49199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Adding </a:t>
            </a:r>
            <a:r>
              <a:rPr lang="en-US" altLang="zh-CN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matrics</a:t>
            </a:r>
            <a:endParaRPr lang="zh-CN" alt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9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 -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theano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90" y="3219282"/>
            <a:ext cx="4676775" cy="2162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3155" y="1923843"/>
            <a:ext cx="54168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Logistic function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2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Real Example: Logistic </a:t>
            </a:r>
            <a:r>
              <a:rPr lang="en-US" altLang="zh-CN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Regression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15" y="2479805"/>
            <a:ext cx="7277100" cy="42005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3128" y="1802987"/>
            <a:ext cx="1845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4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Real Example: Logistic Regression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3186673"/>
            <a:ext cx="9353550" cy="1990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3960" y="1989649"/>
            <a:ext cx="2097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690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Tools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2133" y="2180496"/>
            <a:ext cx="8659906" cy="367830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Python: most </a:t>
            </a:r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prevelant</a:t>
            </a:r>
            <a:endParaRPr lang="en-US" altLang="zh-CN" dirty="0" smtClean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Library: </a:t>
            </a:r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Scipy</a:t>
            </a:r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Theano</a:t>
            </a:r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Keras</a:t>
            </a:r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lasagna,deepy</a:t>
            </a:r>
            <a:endParaRPr lang="en-US" altLang="zh-CN" dirty="0" smtClean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Matlab</a:t>
            </a:r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most easy to use.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Library: </a:t>
            </a:r>
            <a:r>
              <a:rPr lang="en-US" altLang="zh-CN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eepLearnToolbox</a:t>
            </a:r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</a:p>
          <a:p>
            <a:pPr lvl="1"/>
            <a:endParaRPr lang="en-US" altLang="zh-CN" dirty="0" smtClean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C++: fastest speed.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Library: </a:t>
            </a:r>
            <a:r>
              <a:rPr lang="en-US" altLang="zh-CN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Caffe</a:t>
            </a:r>
            <a:endParaRPr lang="zh-CN" altLang="en-US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7801" y="4590826"/>
            <a:ext cx="55547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Source Code Pro" panose="020B0509030403020204" pitchFamily="49" charset="0"/>
              </a:rPr>
              <a:t>https://github.com/rasmusbergpalm/DeepLearnToolbox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0" y="3440165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Source Code Pro" panose="020B0509030403020204" pitchFamily="49" charset="0"/>
              </a:rPr>
              <a:t>http://keras.io</a:t>
            </a:r>
            <a:r>
              <a:rPr lang="zh-CN" altLang="en-US" sz="1400" b="1" dirty="0" smtClean="0">
                <a:latin typeface="Source Code Pro" panose="020B0509030403020204" pitchFamily="49" charset="0"/>
              </a:rPr>
              <a:t>/ </a:t>
            </a:r>
            <a:endParaRPr lang="zh-CN" altLang="en-US" sz="1400" b="1" dirty="0">
              <a:latin typeface="Source Code Pro" panose="020B0509030403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3693" y="305445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Source Code Pro" panose="020B0509030403020204" pitchFamily="49" charset="0"/>
              </a:rPr>
              <a:t>https://github.com/Theano/Theano</a:t>
            </a:r>
          </a:p>
        </p:txBody>
      </p:sp>
      <p:sp>
        <p:nvSpPr>
          <p:cNvPr id="7" name="矩形 6"/>
          <p:cNvSpPr/>
          <p:nvPr/>
        </p:nvSpPr>
        <p:spPr>
          <a:xfrm>
            <a:off x="3134612" y="5807829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Source Code Pro" panose="020B0509030403020204" pitchFamily="49" charset="0"/>
              </a:rPr>
              <a:t>https://github.com/BVLC/caffe</a:t>
            </a:r>
          </a:p>
        </p:txBody>
      </p:sp>
    </p:spTree>
    <p:extLst>
      <p:ext uri="{BB962C8B-B14F-4D97-AF65-F5344CB8AC3E}">
        <p14:creationId xmlns:p14="http://schemas.microsoft.com/office/powerpoint/2010/main" val="267912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Real Example: Logistic Regression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04" y="3336607"/>
            <a:ext cx="6991350" cy="1647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790" y="1956116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ompile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7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Real Example: Logistic Regression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68" y="3049400"/>
            <a:ext cx="4381500" cy="2695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8267" y="2009905"/>
            <a:ext cx="2457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rain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keras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3" y="2761410"/>
            <a:ext cx="7530074" cy="455128"/>
          </a:xfrm>
        </p:spPr>
        <p:txBody>
          <a:bodyPr/>
          <a:lstStyle/>
          <a:p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Deep Learning library for </a:t>
            </a:r>
            <a:r>
              <a:rPr lang="en-US" altLang="zh-CN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Theano</a:t>
            </a:r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and </a:t>
            </a:r>
            <a:r>
              <a:rPr lang="en-US" altLang="zh-CN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TensorFlow</a:t>
            </a:r>
            <a:endParaRPr lang="en-US" altLang="zh-CN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96435" y="3846493"/>
            <a:ext cx="9319430" cy="830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Source Code Pro" panose="020B0509030403020204" pitchFamily="49" charset="0"/>
              </a:rPr>
              <a:t>Note: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Source Code Pro" panose="020B0509030403020204" pitchFamily="49" charset="0"/>
              </a:rPr>
              <a:t>pip </a:t>
            </a:r>
            <a:r>
              <a:rPr lang="zh-CN" altLang="zh-CN" dirty="0">
                <a:latin typeface="Source Code Pro" panose="020B0509030403020204" pitchFamily="49" charset="0"/>
              </a:rPr>
              <a:t>install git+git://github.com/Theano/Theano.</a:t>
            </a:r>
            <a:r>
              <a:rPr lang="zh-CN" altLang="zh-CN" dirty="0" smtClean="0">
                <a:latin typeface="Source Code Pro" panose="020B0509030403020204" pitchFamily="49" charset="0"/>
              </a:rPr>
              <a:t>git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Source Code Pro" panose="020B0509030403020204" pitchFamily="49" charset="0"/>
              </a:rPr>
              <a:t>p</a:t>
            </a:r>
            <a:r>
              <a:rPr lang="en-US" altLang="zh-CN" dirty="0" smtClean="0">
                <a:latin typeface="Source Code Pro" panose="020B0509030403020204" pitchFamily="49" charset="0"/>
              </a:rPr>
              <a:t>ip install 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keras</a:t>
            </a:r>
            <a:r>
              <a:rPr lang="zh-CN" altLang="zh-CN" dirty="0" smtClean="0">
                <a:latin typeface="Source Code Pro" panose="020B0509030403020204" pitchFamily="49" charset="0"/>
              </a:rPr>
              <a:t> </a:t>
            </a:r>
            <a:endParaRPr lang="zh-CN" altLang="zh-CN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5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Keras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exaple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13" y="3101453"/>
            <a:ext cx="8267700" cy="2419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0208" y="1870055"/>
            <a:ext cx="60474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Muti</a:t>
            </a:r>
            <a:r>
              <a:rPr lang="en-US" altLang="zh-CN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-Layer Perceptron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0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keras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8503" y="2879744"/>
            <a:ext cx="4615031" cy="2940144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Conclusion:</a:t>
            </a:r>
          </a:p>
          <a:p>
            <a:pPr lvl="1"/>
            <a:r>
              <a:rPr lang="en-US" altLang="zh-CN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altLang="zh-CN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asy to use ? </a:t>
            </a:r>
          </a:p>
          <a:p>
            <a:pPr lvl="1"/>
            <a:r>
              <a:rPr lang="en-US" altLang="zh-CN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Documentation ?</a:t>
            </a:r>
          </a:p>
          <a:p>
            <a:pPr lvl="1"/>
            <a:r>
              <a:rPr lang="en-US" altLang="zh-CN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Example ?</a:t>
            </a:r>
          </a:p>
          <a:p>
            <a:pPr lvl="1"/>
            <a:r>
              <a:rPr lang="en-US" altLang="zh-CN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Self-design capability ?</a:t>
            </a:r>
            <a:endParaRPr lang="zh-CN" alt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73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Resource - NLP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7731" y="1952641"/>
            <a:ext cx="99437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Deep Learning for Natural Language </a:t>
            </a:r>
            <a:r>
              <a:rPr lang="en-US" altLang="zh-CN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Processing [2015]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The University of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tanford</a:t>
            </a: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2"/>
              </a:rPr>
              <a:t>cs224d.stanford.edu/index.html</a:t>
            </a:r>
            <a:endParaRPr lang="en-US" altLang="zh-CN" dirty="0" smtClean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Deep Learning for </a:t>
            </a:r>
            <a:r>
              <a:rPr lang="en-US" altLang="zh-CN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NLP [2015-10]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University of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Darmstadt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Deep Learning [2014-2015]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The University of Oxford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3"/>
              </a:rPr>
              <a:t>://www.cs.ox.ac.uk/people/nando.defreitas/machinelearning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Advanced Natural Language Processing [2015]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The University of MIT</a:t>
            </a:r>
          </a:p>
        </p:txBody>
      </p:sp>
      <p:sp>
        <p:nvSpPr>
          <p:cNvPr id="6" name="矩形 5"/>
          <p:cNvSpPr/>
          <p:nvPr/>
        </p:nvSpPr>
        <p:spPr>
          <a:xfrm>
            <a:off x="1574203" y="4710997"/>
            <a:ext cx="8828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http://ocw.mit.edu/courses/electrical-engineering-and-computer-science/6-864-advanced-natural-language-processing-fall-2005/</a:t>
            </a:r>
            <a:endParaRPr lang="en-US" altLang="zh-CN" sz="1400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731" y="5234217"/>
            <a:ext cx="7429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</a:rPr>
              <a:t>Deep learning </a:t>
            </a:r>
            <a:r>
              <a:rPr lang="zh-CN" alt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</a:rPr>
              <a:t>book </a:t>
            </a:r>
            <a:r>
              <a:rPr lang="en-US" altLang="zh-CN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zh-CN" alt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</a:rPr>
              <a:t>2015-12-3</a:t>
            </a:r>
            <a:r>
              <a:rPr lang="en-US" altLang="zh-CN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The University of Toronto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Source Code Pro" panose="020B0509030403020204" pitchFamily="49" charset="0"/>
              </a:rPr>
              <a:t>Yoshua Bengio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Deeplearntoolbox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788541"/>
            <a:ext cx="969496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Helvetica Neue"/>
              </a:rPr>
              <a:t>NN/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 - A library for Feedforward Backpropagation Neural Networks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Helvetica Neue"/>
              </a:rPr>
              <a:t>CNN/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 - A library for Convolutional Neural Networks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Helvetica Neue"/>
              </a:rPr>
              <a:t>DBN/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 - A library for Deep Belief Networks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Helvetica Neue"/>
              </a:rPr>
              <a:t>SAE/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 - A library for Stacked Auto-Encoders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Helvetica Neue"/>
              </a:rPr>
              <a:t>CAE/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 - A library for Convolutional Auto-Encoders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Helvetica Neue"/>
              </a:rPr>
              <a:t>util/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 - Utility functions used by the libraries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Helvetica Neue"/>
              </a:rPr>
              <a:t>data/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 - Data used by the examples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Helvetica Neue"/>
              </a:rPr>
              <a:t>tests/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 - unit tests to verify toolbox is working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5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deeplearntoolbox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4819650" cy="3629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55" y="702156"/>
            <a:ext cx="50863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deeplearntoolbox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658" y="2840019"/>
            <a:ext cx="6583401" cy="2416352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Conclusion: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Easy to use;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Easy to understand;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Traditional method have been implemented;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Modern model is hard to designed with it.</a:t>
            </a:r>
          </a:p>
        </p:txBody>
      </p:sp>
    </p:spTree>
    <p:extLst>
      <p:ext uri="{BB962C8B-B14F-4D97-AF65-F5344CB8AC3E}">
        <p14:creationId xmlns:p14="http://schemas.microsoft.com/office/powerpoint/2010/main" val="362670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caffe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Hard to configure the dependency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Most used for Image &amp; Computer Vision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Hard to build self-designed model.</a:t>
            </a:r>
            <a:endParaRPr lang="zh-CN" altLang="en-US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00300"/>
            <a:ext cx="5057587" cy="40291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1227" y="6000171"/>
            <a:ext cx="7632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ource Code Pro" panose="020B0509030403020204" pitchFamily="49" charset="0"/>
              </a:rPr>
              <a:t>官</a:t>
            </a:r>
            <a:r>
              <a:rPr lang="zh-CN" altLang="en-US" dirty="0">
                <a:latin typeface="Source Code Pro" panose="020B0509030403020204" pitchFamily="49" charset="0"/>
              </a:rPr>
              <a:t>网：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http://caffe.berkeleyvision.org/installation.html</a:t>
            </a:r>
          </a:p>
          <a:p>
            <a:r>
              <a:rPr lang="zh-CN" altLang="en-US" dirty="0">
                <a:latin typeface="Source Code Pro" panose="020B0509030403020204" pitchFamily="49" charset="0"/>
              </a:rPr>
              <a:t>配置教程：http://www.cnblogs.com/platero/p/3993877.html</a:t>
            </a:r>
          </a:p>
        </p:txBody>
      </p:sp>
    </p:spTree>
    <p:extLst>
      <p:ext uri="{BB962C8B-B14F-4D97-AF65-F5344CB8AC3E}">
        <p14:creationId xmlns:p14="http://schemas.microsoft.com/office/powerpoint/2010/main" val="2750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caffe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02"/>
          <a:stretch/>
        </p:blipFill>
        <p:spPr>
          <a:xfrm>
            <a:off x="5566856" y="2225049"/>
            <a:ext cx="5739431" cy="36766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Shell Script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C++ object-oriented programming</a:t>
            </a:r>
            <a:endParaRPr lang="zh-CN" altLang="en-US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4267"/>
          <a:stretch/>
        </p:blipFill>
        <p:spPr>
          <a:xfrm>
            <a:off x="5566856" y="2180496"/>
            <a:ext cx="5619750" cy="42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caffe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351" y="2452744"/>
            <a:ext cx="5809129" cy="3180145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Conclusion: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Suitable for mature model implement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Hard to design new model with it.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Hard to use.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Fast speed.</a:t>
            </a:r>
          </a:p>
          <a:p>
            <a:pPr lvl="1"/>
            <a:r>
              <a:rPr lang="en-US" altLang="zh-CN" sz="1800" dirty="0" err="1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Prelevant</a:t>
            </a:r>
            <a:r>
              <a:rPr lang="en-US" altLang="zh-CN" sz="1800" dirty="0" smtClean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platform.</a:t>
            </a:r>
            <a:endParaRPr lang="zh-CN" altLang="en-US" sz="18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3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Python -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277" y="2216074"/>
            <a:ext cx="101713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mport </a:t>
            </a:r>
            <a:r>
              <a:rPr lang="en-US" altLang="zh-CN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US" altLang="zh-CN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as np</a:t>
            </a:r>
            <a:endParaRPr lang="en-US" altLang="zh-CN" b="1" dirty="0">
              <a:solidFill>
                <a:schemeClr val="accent1">
                  <a:lumMod val="90000"/>
                  <a:lumOff val="1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CN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 smtClean="0">
                <a:latin typeface="Source Code Pro" panose="020B0509030403020204" pitchFamily="49" charset="0"/>
              </a:rPr>
              <a:t># </a:t>
            </a:r>
            <a:r>
              <a:rPr lang="en-US" altLang="zh-CN" dirty="0" err="1" smtClean="0">
                <a:latin typeface="Source Code Pro" panose="020B0509030403020204" pitchFamily="49" charset="0"/>
              </a:rPr>
              <a:t>init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endParaRPr lang="en-US" altLang="zh-CN" dirty="0" smtClean="0">
              <a:latin typeface="Source Code Pro" panose="020B0509030403020204" pitchFamily="49" charset="0"/>
            </a:endParaRP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a=array([1,2,3,4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])</a:t>
            </a:r>
          </a:p>
          <a:p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a=array([(1.5, 2.3), (4.5, 6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)])</a:t>
            </a:r>
          </a:p>
          <a:p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c=array([ [1, 2], [3, 4] ],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=complex)  #</a:t>
            </a:r>
            <a:r>
              <a:rPr lang="zh-CN" altLang="en-US" dirty="0">
                <a:latin typeface="Source Code Pro" panose="020B0509030403020204" pitchFamily="49" charset="0"/>
              </a:rPr>
              <a:t>在创建数组时，显示指定其</a:t>
            </a:r>
            <a:r>
              <a:rPr lang="zh-CN" altLang="en-US" dirty="0" smtClean="0">
                <a:latin typeface="Source Code Pro" panose="020B0509030403020204" pitchFamily="49" charset="0"/>
              </a:rPr>
              <a:t>类型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endParaRPr lang="zh-CN" altLang="en-US" dirty="0">
              <a:latin typeface="Source Code Pro" panose="020B0509030403020204" pitchFamily="49" charset="0"/>
            </a:endParaRP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c=zeros( (3, 4) ) # </a:t>
            </a:r>
            <a:r>
              <a:rPr lang="zh-CN" altLang="en-US" dirty="0">
                <a:latin typeface="Source Code Pro" panose="020B0509030403020204" pitchFamily="49" charset="0"/>
              </a:rPr>
              <a:t>创建全零的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3x4</a:t>
            </a:r>
            <a:r>
              <a:rPr lang="zh-CN" altLang="en-US" dirty="0">
                <a:latin typeface="Source Code Pro" panose="020B0509030403020204" pitchFamily="49" charset="0"/>
              </a:rPr>
              <a:t>的</a:t>
            </a:r>
            <a:r>
              <a:rPr lang="zh-CN" altLang="en-US" dirty="0" smtClean="0">
                <a:latin typeface="Source Code Pro" panose="020B0509030403020204" pitchFamily="49" charset="0"/>
              </a:rPr>
              <a:t>数组</a:t>
            </a:r>
            <a:endParaRPr lang="en-US" altLang="zh-CN" dirty="0" smtClean="0">
              <a:latin typeface="Source Code Pro" panose="020B0509030403020204" pitchFamily="49" charset="0"/>
            </a:endParaRPr>
          </a:p>
          <a:p>
            <a:endParaRPr lang="zh-CN" altLang="en-US" dirty="0">
              <a:latin typeface="Source Code Pro" panose="020B0509030403020204" pitchFamily="49" charset="0"/>
            </a:endParaRP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c=ones( (2, 3, 4),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=int16)   # </a:t>
            </a:r>
            <a:r>
              <a:rPr lang="zh-CN" altLang="en-US" dirty="0">
                <a:latin typeface="Source Code Pro" panose="020B0509030403020204" pitchFamily="49" charset="0"/>
              </a:rPr>
              <a:t>初始化的时候，指定</a:t>
            </a:r>
            <a:r>
              <a:rPr lang="zh-CN" altLang="en-US" dirty="0" smtClean="0">
                <a:latin typeface="Source Code Pro" panose="020B0509030403020204" pitchFamily="49" charset="0"/>
              </a:rPr>
              <a:t>数据类型</a:t>
            </a:r>
            <a:endParaRPr lang="zh-CN" altLang="en-US" dirty="0">
              <a:latin typeface="Source Code Pro" panose="020B0509030403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92" y="6127384"/>
            <a:ext cx="6952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</a:rPr>
              <a:t>注意：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numpy.array</a:t>
            </a: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</a:rPr>
              <a:t>和标准的</a:t>
            </a:r>
            <a:r>
              <a:rPr lang="en-US" altLang="zh-CN" dirty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Python</a:t>
            </a: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</a:rPr>
              <a:t>库类</a:t>
            </a:r>
            <a:r>
              <a:rPr lang="en-US" altLang="zh-CN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array.array</a:t>
            </a:r>
            <a:r>
              <a:rPr lang="zh-CN" alt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Source Code Pro" panose="020B0509030403020204" pitchFamily="49" charset="0"/>
              </a:rPr>
              <a:t>不相同 </a:t>
            </a:r>
          </a:p>
        </p:txBody>
      </p:sp>
    </p:spTree>
    <p:extLst>
      <p:ext uri="{BB962C8B-B14F-4D97-AF65-F5344CB8AC3E}">
        <p14:creationId xmlns:p14="http://schemas.microsoft.com/office/powerpoint/2010/main" val="623410198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128</TotalTime>
  <Words>739</Words>
  <Application>Microsoft Office PowerPoint</Application>
  <PresentationFormat>宽屏</PresentationFormat>
  <Paragraphs>173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Helvetica Neue</vt:lpstr>
      <vt:lpstr>华文中宋</vt:lpstr>
      <vt:lpstr>Arial</vt:lpstr>
      <vt:lpstr>Gill Sans MT</vt:lpstr>
      <vt:lpstr>Source Code Pro</vt:lpstr>
      <vt:lpstr>Times New Roman</vt:lpstr>
      <vt:lpstr>Wingdings 2</vt:lpstr>
      <vt:lpstr>红利</vt:lpstr>
      <vt:lpstr>Basics tools </vt:lpstr>
      <vt:lpstr>Tools</vt:lpstr>
      <vt:lpstr>Deeplearntoolbox</vt:lpstr>
      <vt:lpstr>deeplearntoolbox</vt:lpstr>
      <vt:lpstr>deeplearntoolbox</vt:lpstr>
      <vt:lpstr>caffe</vt:lpstr>
      <vt:lpstr>caffe</vt:lpstr>
      <vt:lpstr>caffe</vt:lpstr>
      <vt:lpstr>Python - numpy</vt:lpstr>
      <vt:lpstr>python - numpy</vt:lpstr>
      <vt:lpstr>Python - numpy</vt:lpstr>
      <vt:lpstr>Python - numpy</vt:lpstr>
      <vt:lpstr>Python - numpy</vt:lpstr>
      <vt:lpstr>Python - theano</vt:lpstr>
      <vt:lpstr>Python - theano</vt:lpstr>
      <vt:lpstr>Python - theano</vt:lpstr>
      <vt:lpstr>Python - theano</vt:lpstr>
      <vt:lpstr>A Real Example: Logistic Regression</vt:lpstr>
      <vt:lpstr>A Real Example: Logistic Regression</vt:lpstr>
      <vt:lpstr>A Real Example: Logistic Regression</vt:lpstr>
      <vt:lpstr>A Real Example: Logistic Regression</vt:lpstr>
      <vt:lpstr>keras</vt:lpstr>
      <vt:lpstr>Keras - exaple</vt:lpstr>
      <vt:lpstr>keras</vt:lpstr>
      <vt:lpstr>Resource -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姜楠</dc:creator>
  <cp:lastModifiedBy>姜楠</cp:lastModifiedBy>
  <cp:revision>28</cp:revision>
  <dcterms:created xsi:type="dcterms:W3CDTF">2015-12-18T07:54:41Z</dcterms:created>
  <dcterms:modified xsi:type="dcterms:W3CDTF">2015-12-18T10:02:50Z</dcterms:modified>
</cp:coreProperties>
</file>