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8" r:id="rId2"/>
    <p:sldId id="260" r:id="rId3"/>
    <p:sldId id="257" r:id="rId4"/>
    <p:sldId id="259" r:id="rId5"/>
    <p:sldId id="261" r:id="rId6"/>
    <p:sldId id="263" r:id="rId7"/>
    <p:sldId id="256" r:id="rId8"/>
    <p:sldId id="264" r:id="rId9"/>
    <p:sldId id="266" r:id="rId10"/>
    <p:sldId id="267" r:id="rId11"/>
    <p:sldId id="268" r:id="rId12"/>
    <p:sldId id="272" r:id="rId13"/>
    <p:sldId id="269" r:id="rId14"/>
    <p:sldId id="270" r:id="rId15"/>
    <p:sldId id="271" r:id="rId16"/>
    <p:sldId id="273" r:id="rId17"/>
    <p:sldId id="274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A6426-1C25-4139-87BD-B1DD5B7CC67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411691-75D9-4BC1-A132-CDF8E2DFFB80}">
      <dgm:prSet phldrT="[文本]"/>
      <dgm:spPr/>
      <dgm:t>
        <a:bodyPr/>
        <a:lstStyle/>
        <a:p>
          <a:r>
            <a:rPr lang="en-US" altLang="zh-CN" dirty="0" smtClean="0"/>
            <a:t>F.S.</a:t>
          </a:r>
          <a:endParaRPr lang="zh-CN" altLang="en-US" dirty="0"/>
        </a:p>
      </dgm:t>
    </dgm:pt>
    <dgm:pt modelId="{29F17A71-3EF5-4418-AB80-02CC89BEFD9B}" type="parTrans" cxnId="{99867875-F37D-4536-A55B-2A3B0FF2219E}">
      <dgm:prSet/>
      <dgm:spPr/>
      <dgm:t>
        <a:bodyPr/>
        <a:lstStyle/>
        <a:p>
          <a:endParaRPr lang="zh-CN" altLang="en-US"/>
        </a:p>
      </dgm:t>
    </dgm:pt>
    <dgm:pt modelId="{9717F84F-5F23-4820-882A-AD3EC905388A}" type="sibTrans" cxnId="{99867875-F37D-4536-A55B-2A3B0FF2219E}">
      <dgm:prSet/>
      <dgm:spPr/>
      <dgm:t>
        <a:bodyPr/>
        <a:lstStyle/>
        <a:p>
          <a:endParaRPr lang="zh-CN" altLang="en-US"/>
        </a:p>
      </dgm:t>
    </dgm:pt>
    <dgm:pt modelId="{F427B6D7-1B39-4040-B946-892EDBBF9F77}">
      <dgm:prSet phldrT="[文本]"/>
      <dgm:spPr/>
      <dgm:t>
        <a:bodyPr/>
        <a:lstStyle/>
        <a:p>
          <a:r>
            <a:rPr lang="en-US" altLang="zh-CN" dirty="0" smtClean="0"/>
            <a:t>Original data</a:t>
          </a:r>
          <a:endParaRPr lang="zh-CN" altLang="en-US" dirty="0"/>
        </a:p>
      </dgm:t>
    </dgm:pt>
    <dgm:pt modelId="{5063BBFB-6DEF-450A-89E8-B376D30A9199}" type="parTrans" cxnId="{036EFB39-925E-48D3-B213-348FEC28FA3E}">
      <dgm:prSet/>
      <dgm:spPr/>
      <dgm:t>
        <a:bodyPr/>
        <a:lstStyle/>
        <a:p>
          <a:endParaRPr lang="zh-CN" altLang="en-US"/>
        </a:p>
      </dgm:t>
    </dgm:pt>
    <dgm:pt modelId="{1F23D174-F6D2-4CD8-8030-61962868A83D}" type="sibTrans" cxnId="{036EFB39-925E-48D3-B213-348FEC28FA3E}">
      <dgm:prSet/>
      <dgm:spPr/>
      <dgm:t>
        <a:bodyPr/>
        <a:lstStyle/>
        <a:p>
          <a:endParaRPr lang="zh-CN" altLang="en-US"/>
        </a:p>
      </dgm:t>
    </dgm:pt>
    <dgm:pt modelId="{90CAF04B-606E-4203-BFBF-ED065656C6E2}">
      <dgm:prSet phldrT="[文本]"/>
      <dgm:spPr/>
      <dgm:t>
        <a:bodyPr/>
        <a:lstStyle/>
        <a:p>
          <a:r>
            <a:rPr lang="en-US" altLang="zh-CN" dirty="0" smtClean="0"/>
            <a:t>Feature construction</a:t>
          </a:r>
          <a:endParaRPr lang="zh-CN" altLang="en-US" dirty="0"/>
        </a:p>
      </dgm:t>
    </dgm:pt>
    <dgm:pt modelId="{BE54B1FB-69F2-49CE-A6CD-5366794CAB23}" type="parTrans" cxnId="{D5A41D61-8E6A-46CF-8EC0-7EBEA66A2282}">
      <dgm:prSet/>
      <dgm:spPr/>
      <dgm:t>
        <a:bodyPr/>
        <a:lstStyle/>
        <a:p>
          <a:endParaRPr lang="zh-CN" altLang="en-US"/>
        </a:p>
      </dgm:t>
    </dgm:pt>
    <dgm:pt modelId="{F4F73AF6-A78F-4865-9627-F0B2CC7F44A4}" type="sibTrans" cxnId="{D5A41D61-8E6A-46CF-8EC0-7EBEA66A2282}">
      <dgm:prSet/>
      <dgm:spPr/>
      <dgm:t>
        <a:bodyPr/>
        <a:lstStyle/>
        <a:p>
          <a:endParaRPr lang="zh-CN" altLang="en-US"/>
        </a:p>
      </dgm:t>
    </dgm:pt>
    <dgm:pt modelId="{DC60DD30-101F-4C7E-8F62-4007C6299EAE}" type="pres">
      <dgm:prSet presAssocID="{AE3A6426-1C25-4139-87BD-B1DD5B7CC6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2DEB0FB-0F31-4C3D-B6D8-5BDECC82B2E1}" type="pres">
      <dgm:prSet presAssocID="{6E411691-75D9-4BC1-A132-CDF8E2DFFB80}" presName="root" presStyleCnt="0"/>
      <dgm:spPr/>
    </dgm:pt>
    <dgm:pt modelId="{A3D67369-112F-436A-A738-8C8954B0EDB1}" type="pres">
      <dgm:prSet presAssocID="{6E411691-75D9-4BC1-A132-CDF8E2DFFB80}" presName="rootComposite" presStyleCnt="0"/>
      <dgm:spPr/>
    </dgm:pt>
    <dgm:pt modelId="{DE5792A8-8A54-467E-B944-5B2A1F86C807}" type="pres">
      <dgm:prSet presAssocID="{6E411691-75D9-4BC1-A132-CDF8E2DFFB80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73E29C7D-2051-4CE8-85F4-A5422DDE2370}" type="pres">
      <dgm:prSet presAssocID="{6E411691-75D9-4BC1-A132-CDF8E2DFFB8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6E2B94DD-EB4E-425E-8607-D58115B980CE}" type="pres">
      <dgm:prSet presAssocID="{6E411691-75D9-4BC1-A132-CDF8E2DFFB80}" presName="childShape" presStyleCnt="0"/>
      <dgm:spPr/>
    </dgm:pt>
    <dgm:pt modelId="{215FF2BE-F15B-432B-B7E8-EE9E7FEB1443}" type="pres">
      <dgm:prSet presAssocID="{5063BBFB-6DEF-450A-89E8-B376D30A9199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112BC178-3264-4BC5-8989-BFF5648C46DF}" type="pres">
      <dgm:prSet presAssocID="{F427B6D7-1B39-4040-B946-892EDBBF9F77}" presName="childText" presStyleLbl="bgAcc1" presStyleIdx="0" presStyleCnt="2" custScaleX="2349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0603F-259C-41C3-A8DB-F5A32C8BAA00}" type="pres">
      <dgm:prSet presAssocID="{BE54B1FB-69F2-49CE-A6CD-5366794CAB23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8CB7C564-BFA5-4AD7-946B-830A09B88D9A}" type="pres">
      <dgm:prSet presAssocID="{90CAF04B-606E-4203-BFBF-ED065656C6E2}" presName="childText" presStyleLbl="bgAcc1" presStyleIdx="1" presStyleCnt="2" custScaleX="2909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867875-F37D-4536-A55B-2A3B0FF2219E}" srcId="{AE3A6426-1C25-4139-87BD-B1DD5B7CC671}" destId="{6E411691-75D9-4BC1-A132-CDF8E2DFFB80}" srcOrd="0" destOrd="0" parTransId="{29F17A71-3EF5-4418-AB80-02CC89BEFD9B}" sibTransId="{9717F84F-5F23-4820-882A-AD3EC905388A}"/>
    <dgm:cxn modelId="{036EFB39-925E-48D3-B213-348FEC28FA3E}" srcId="{6E411691-75D9-4BC1-A132-CDF8E2DFFB80}" destId="{F427B6D7-1B39-4040-B946-892EDBBF9F77}" srcOrd="0" destOrd="0" parTransId="{5063BBFB-6DEF-450A-89E8-B376D30A9199}" sibTransId="{1F23D174-F6D2-4CD8-8030-61962868A83D}"/>
    <dgm:cxn modelId="{7BE91190-BC1A-4E17-92D2-344BAADEC786}" type="presOf" srcId="{90CAF04B-606E-4203-BFBF-ED065656C6E2}" destId="{8CB7C564-BFA5-4AD7-946B-830A09B88D9A}" srcOrd="0" destOrd="0" presId="urn:microsoft.com/office/officeart/2005/8/layout/hierarchy3"/>
    <dgm:cxn modelId="{9D006C1A-A341-43A6-BFAA-9105C6E07943}" type="presOf" srcId="{F427B6D7-1B39-4040-B946-892EDBBF9F77}" destId="{112BC178-3264-4BC5-8989-BFF5648C46DF}" srcOrd="0" destOrd="0" presId="urn:microsoft.com/office/officeart/2005/8/layout/hierarchy3"/>
    <dgm:cxn modelId="{7F5CFDE3-400E-4B4A-8164-7EFF63C64877}" type="presOf" srcId="{BE54B1FB-69F2-49CE-A6CD-5366794CAB23}" destId="{4BF0603F-259C-41C3-A8DB-F5A32C8BAA00}" srcOrd="0" destOrd="0" presId="urn:microsoft.com/office/officeart/2005/8/layout/hierarchy3"/>
    <dgm:cxn modelId="{D5A41D61-8E6A-46CF-8EC0-7EBEA66A2282}" srcId="{6E411691-75D9-4BC1-A132-CDF8E2DFFB80}" destId="{90CAF04B-606E-4203-BFBF-ED065656C6E2}" srcOrd="1" destOrd="0" parTransId="{BE54B1FB-69F2-49CE-A6CD-5366794CAB23}" sibTransId="{F4F73AF6-A78F-4865-9627-F0B2CC7F44A4}"/>
    <dgm:cxn modelId="{B2A561D0-F4DC-46FA-9DB5-A17BA1E62EBD}" type="presOf" srcId="{6E411691-75D9-4BC1-A132-CDF8E2DFFB80}" destId="{73E29C7D-2051-4CE8-85F4-A5422DDE2370}" srcOrd="1" destOrd="0" presId="urn:microsoft.com/office/officeart/2005/8/layout/hierarchy3"/>
    <dgm:cxn modelId="{707E0912-C6A9-40B8-9D19-546131651E31}" type="presOf" srcId="{5063BBFB-6DEF-450A-89E8-B376D30A9199}" destId="{215FF2BE-F15B-432B-B7E8-EE9E7FEB1443}" srcOrd="0" destOrd="0" presId="urn:microsoft.com/office/officeart/2005/8/layout/hierarchy3"/>
    <dgm:cxn modelId="{5EAC6D95-D2E1-4E5D-8273-C4C4E2CC81F1}" type="presOf" srcId="{6E411691-75D9-4BC1-A132-CDF8E2DFFB80}" destId="{DE5792A8-8A54-467E-B944-5B2A1F86C807}" srcOrd="0" destOrd="0" presId="urn:microsoft.com/office/officeart/2005/8/layout/hierarchy3"/>
    <dgm:cxn modelId="{674BD685-5860-4445-A02F-934F78B539CE}" type="presOf" srcId="{AE3A6426-1C25-4139-87BD-B1DD5B7CC671}" destId="{DC60DD30-101F-4C7E-8F62-4007C6299EAE}" srcOrd="0" destOrd="0" presId="urn:microsoft.com/office/officeart/2005/8/layout/hierarchy3"/>
    <dgm:cxn modelId="{9C74ECB0-4FD3-46AB-836B-3B5D972ACC90}" type="presParOf" srcId="{DC60DD30-101F-4C7E-8F62-4007C6299EAE}" destId="{32DEB0FB-0F31-4C3D-B6D8-5BDECC82B2E1}" srcOrd="0" destOrd="0" presId="urn:microsoft.com/office/officeart/2005/8/layout/hierarchy3"/>
    <dgm:cxn modelId="{7EF57B86-5097-4442-91D5-284E66AFC37B}" type="presParOf" srcId="{32DEB0FB-0F31-4C3D-B6D8-5BDECC82B2E1}" destId="{A3D67369-112F-436A-A738-8C8954B0EDB1}" srcOrd="0" destOrd="0" presId="urn:microsoft.com/office/officeart/2005/8/layout/hierarchy3"/>
    <dgm:cxn modelId="{BB1E7962-5998-4098-BAAE-F24A41580495}" type="presParOf" srcId="{A3D67369-112F-436A-A738-8C8954B0EDB1}" destId="{DE5792A8-8A54-467E-B944-5B2A1F86C807}" srcOrd="0" destOrd="0" presId="urn:microsoft.com/office/officeart/2005/8/layout/hierarchy3"/>
    <dgm:cxn modelId="{C0B36A74-E4FB-4F14-A2CE-3F2869990566}" type="presParOf" srcId="{A3D67369-112F-436A-A738-8C8954B0EDB1}" destId="{73E29C7D-2051-4CE8-85F4-A5422DDE2370}" srcOrd="1" destOrd="0" presId="urn:microsoft.com/office/officeart/2005/8/layout/hierarchy3"/>
    <dgm:cxn modelId="{B7522FC5-9CA0-4366-BB49-F8DA742B88C8}" type="presParOf" srcId="{32DEB0FB-0F31-4C3D-B6D8-5BDECC82B2E1}" destId="{6E2B94DD-EB4E-425E-8607-D58115B980CE}" srcOrd="1" destOrd="0" presId="urn:microsoft.com/office/officeart/2005/8/layout/hierarchy3"/>
    <dgm:cxn modelId="{E2FDC29A-1DF8-4428-8441-FD5F39034596}" type="presParOf" srcId="{6E2B94DD-EB4E-425E-8607-D58115B980CE}" destId="{215FF2BE-F15B-432B-B7E8-EE9E7FEB1443}" srcOrd="0" destOrd="0" presId="urn:microsoft.com/office/officeart/2005/8/layout/hierarchy3"/>
    <dgm:cxn modelId="{09745D7A-52E4-4763-9277-8D598B87EB30}" type="presParOf" srcId="{6E2B94DD-EB4E-425E-8607-D58115B980CE}" destId="{112BC178-3264-4BC5-8989-BFF5648C46DF}" srcOrd="1" destOrd="0" presId="urn:microsoft.com/office/officeart/2005/8/layout/hierarchy3"/>
    <dgm:cxn modelId="{9F8E1020-D3A9-4B1E-9D60-F4D9041C564F}" type="presParOf" srcId="{6E2B94DD-EB4E-425E-8607-D58115B980CE}" destId="{4BF0603F-259C-41C3-A8DB-F5A32C8BAA00}" srcOrd="2" destOrd="0" presId="urn:microsoft.com/office/officeart/2005/8/layout/hierarchy3"/>
    <dgm:cxn modelId="{3580973E-62BB-4D2A-9673-C8E8A0FD83CC}" type="presParOf" srcId="{6E2B94DD-EB4E-425E-8607-D58115B980CE}" destId="{8CB7C564-BFA5-4AD7-946B-830A09B88D9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3A6426-1C25-4139-87BD-B1DD5B7CC67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411691-75D9-4BC1-A132-CDF8E2DFFB80}">
      <dgm:prSet phldrT="[文本]"/>
      <dgm:spPr/>
      <dgm:t>
        <a:bodyPr/>
        <a:lstStyle/>
        <a:p>
          <a:r>
            <a:rPr lang="en-US" altLang="zh-CN" dirty="0" smtClean="0"/>
            <a:t>F.S.</a:t>
          </a:r>
          <a:endParaRPr lang="zh-CN" altLang="en-US" dirty="0"/>
        </a:p>
      </dgm:t>
    </dgm:pt>
    <dgm:pt modelId="{29F17A71-3EF5-4418-AB80-02CC89BEFD9B}" type="parTrans" cxnId="{99867875-F37D-4536-A55B-2A3B0FF2219E}">
      <dgm:prSet/>
      <dgm:spPr/>
      <dgm:t>
        <a:bodyPr/>
        <a:lstStyle/>
        <a:p>
          <a:endParaRPr lang="zh-CN" altLang="en-US"/>
        </a:p>
      </dgm:t>
    </dgm:pt>
    <dgm:pt modelId="{9717F84F-5F23-4820-882A-AD3EC905388A}" type="sibTrans" cxnId="{99867875-F37D-4536-A55B-2A3B0FF2219E}">
      <dgm:prSet/>
      <dgm:spPr/>
      <dgm:t>
        <a:bodyPr/>
        <a:lstStyle/>
        <a:p>
          <a:endParaRPr lang="zh-CN" altLang="en-US"/>
        </a:p>
      </dgm:t>
    </dgm:pt>
    <dgm:pt modelId="{F427B6D7-1B39-4040-B946-892EDBBF9F77}">
      <dgm:prSet phldrT="[文本]"/>
      <dgm:spPr/>
      <dgm:t>
        <a:bodyPr/>
        <a:lstStyle/>
        <a:p>
          <a:r>
            <a:rPr lang="en-US" altLang="zh-CN" dirty="0" smtClean="0"/>
            <a:t>Filter</a:t>
          </a:r>
          <a:endParaRPr lang="zh-CN" altLang="en-US" dirty="0"/>
        </a:p>
      </dgm:t>
    </dgm:pt>
    <dgm:pt modelId="{5063BBFB-6DEF-450A-89E8-B376D30A9199}" type="parTrans" cxnId="{036EFB39-925E-48D3-B213-348FEC28FA3E}">
      <dgm:prSet/>
      <dgm:spPr/>
      <dgm:t>
        <a:bodyPr/>
        <a:lstStyle/>
        <a:p>
          <a:endParaRPr lang="zh-CN" altLang="en-US"/>
        </a:p>
      </dgm:t>
    </dgm:pt>
    <dgm:pt modelId="{1F23D174-F6D2-4CD8-8030-61962868A83D}" type="sibTrans" cxnId="{036EFB39-925E-48D3-B213-348FEC28FA3E}">
      <dgm:prSet/>
      <dgm:spPr/>
      <dgm:t>
        <a:bodyPr/>
        <a:lstStyle/>
        <a:p>
          <a:endParaRPr lang="zh-CN" altLang="en-US"/>
        </a:p>
      </dgm:t>
    </dgm:pt>
    <dgm:pt modelId="{90CAF04B-606E-4203-BFBF-ED065656C6E2}">
      <dgm:prSet phldrT="[文本]"/>
      <dgm:spPr/>
      <dgm:t>
        <a:bodyPr/>
        <a:lstStyle/>
        <a:p>
          <a:r>
            <a:rPr lang="en-US" altLang="zh-CN" dirty="0" smtClean="0"/>
            <a:t>Wrapper</a:t>
          </a:r>
          <a:endParaRPr lang="zh-CN" altLang="en-US" dirty="0"/>
        </a:p>
      </dgm:t>
    </dgm:pt>
    <dgm:pt modelId="{BE54B1FB-69F2-49CE-A6CD-5366794CAB23}" type="parTrans" cxnId="{D5A41D61-8E6A-46CF-8EC0-7EBEA66A2282}">
      <dgm:prSet/>
      <dgm:spPr/>
      <dgm:t>
        <a:bodyPr/>
        <a:lstStyle/>
        <a:p>
          <a:endParaRPr lang="zh-CN" altLang="en-US"/>
        </a:p>
      </dgm:t>
    </dgm:pt>
    <dgm:pt modelId="{F4F73AF6-A78F-4865-9627-F0B2CC7F44A4}" type="sibTrans" cxnId="{D5A41D61-8E6A-46CF-8EC0-7EBEA66A2282}">
      <dgm:prSet/>
      <dgm:spPr/>
      <dgm:t>
        <a:bodyPr/>
        <a:lstStyle/>
        <a:p>
          <a:endParaRPr lang="zh-CN" altLang="en-US"/>
        </a:p>
      </dgm:t>
    </dgm:pt>
    <dgm:pt modelId="{FE7FDBFD-4EC8-4603-B3BD-AD77253589A4}">
      <dgm:prSet phldrT="[文本]"/>
      <dgm:spPr/>
      <dgm:t>
        <a:bodyPr/>
        <a:lstStyle/>
        <a:p>
          <a:r>
            <a:rPr lang="en-US" altLang="zh-CN" dirty="0" smtClean="0"/>
            <a:t>Embedded method</a:t>
          </a:r>
          <a:endParaRPr lang="zh-CN" altLang="en-US" dirty="0"/>
        </a:p>
      </dgm:t>
    </dgm:pt>
    <dgm:pt modelId="{2D6D717B-CA40-426A-A490-CE218A014FED}" type="parTrans" cxnId="{4DF98214-9921-4799-8DC9-950696068382}">
      <dgm:prSet/>
      <dgm:spPr/>
      <dgm:t>
        <a:bodyPr/>
        <a:lstStyle/>
        <a:p>
          <a:endParaRPr lang="zh-CN" altLang="en-US"/>
        </a:p>
      </dgm:t>
    </dgm:pt>
    <dgm:pt modelId="{60CF4858-4E16-4AB3-80BA-5DDA7F403087}" type="sibTrans" cxnId="{4DF98214-9921-4799-8DC9-950696068382}">
      <dgm:prSet/>
      <dgm:spPr/>
      <dgm:t>
        <a:bodyPr/>
        <a:lstStyle/>
        <a:p>
          <a:endParaRPr lang="zh-CN" altLang="en-US"/>
        </a:p>
      </dgm:t>
    </dgm:pt>
    <dgm:pt modelId="{DC60DD30-101F-4C7E-8F62-4007C6299EAE}" type="pres">
      <dgm:prSet presAssocID="{AE3A6426-1C25-4139-87BD-B1DD5B7CC6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2DEB0FB-0F31-4C3D-B6D8-5BDECC82B2E1}" type="pres">
      <dgm:prSet presAssocID="{6E411691-75D9-4BC1-A132-CDF8E2DFFB80}" presName="root" presStyleCnt="0"/>
      <dgm:spPr/>
    </dgm:pt>
    <dgm:pt modelId="{A3D67369-112F-436A-A738-8C8954B0EDB1}" type="pres">
      <dgm:prSet presAssocID="{6E411691-75D9-4BC1-A132-CDF8E2DFFB80}" presName="rootComposite" presStyleCnt="0"/>
      <dgm:spPr/>
    </dgm:pt>
    <dgm:pt modelId="{DE5792A8-8A54-467E-B944-5B2A1F86C807}" type="pres">
      <dgm:prSet presAssocID="{6E411691-75D9-4BC1-A132-CDF8E2DFFB80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73E29C7D-2051-4CE8-85F4-A5422DDE2370}" type="pres">
      <dgm:prSet presAssocID="{6E411691-75D9-4BC1-A132-CDF8E2DFFB8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6E2B94DD-EB4E-425E-8607-D58115B980CE}" type="pres">
      <dgm:prSet presAssocID="{6E411691-75D9-4BC1-A132-CDF8E2DFFB80}" presName="childShape" presStyleCnt="0"/>
      <dgm:spPr/>
    </dgm:pt>
    <dgm:pt modelId="{215FF2BE-F15B-432B-B7E8-EE9E7FEB1443}" type="pres">
      <dgm:prSet presAssocID="{5063BBFB-6DEF-450A-89E8-B376D30A9199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112BC178-3264-4BC5-8989-BFF5648C46DF}" type="pres">
      <dgm:prSet presAssocID="{F427B6D7-1B39-4040-B946-892EDBBF9F77}" presName="childText" presStyleLbl="bgAcc1" presStyleIdx="0" presStyleCnt="3" custScaleX="956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0603F-259C-41C3-A8DB-F5A32C8BAA00}" type="pres">
      <dgm:prSet presAssocID="{BE54B1FB-69F2-49CE-A6CD-5366794CAB23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8CB7C564-BFA5-4AD7-946B-830A09B88D9A}" type="pres">
      <dgm:prSet presAssocID="{90CAF04B-606E-4203-BFBF-ED065656C6E2}" presName="childText" presStyleLbl="bgAcc1" presStyleIdx="1" presStyleCnt="3" custLinFactNeighborX="2684" custLinFactNeighborY="-14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A27474-E865-45E3-99C7-A29428C76CC2}" type="pres">
      <dgm:prSet presAssocID="{2D6D717B-CA40-426A-A490-CE218A014FED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79BD84B5-45D1-4641-B95F-3B51EDD77F14}" type="pres">
      <dgm:prSet presAssocID="{FE7FDBFD-4EC8-4603-B3BD-AD77253589A4}" presName="childText" presStyleLbl="bgAcc1" presStyleIdx="2" presStyleCnt="3" custScaleX="211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867875-F37D-4536-A55B-2A3B0FF2219E}" srcId="{AE3A6426-1C25-4139-87BD-B1DD5B7CC671}" destId="{6E411691-75D9-4BC1-A132-CDF8E2DFFB80}" srcOrd="0" destOrd="0" parTransId="{29F17A71-3EF5-4418-AB80-02CC89BEFD9B}" sibTransId="{9717F84F-5F23-4820-882A-AD3EC905388A}"/>
    <dgm:cxn modelId="{4DF98214-9921-4799-8DC9-950696068382}" srcId="{6E411691-75D9-4BC1-A132-CDF8E2DFFB80}" destId="{FE7FDBFD-4EC8-4603-B3BD-AD77253589A4}" srcOrd="2" destOrd="0" parTransId="{2D6D717B-CA40-426A-A490-CE218A014FED}" sibTransId="{60CF4858-4E16-4AB3-80BA-5DDA7F403087}"/>
    <dgm:cxn modelId="{036EFB39-925E-48D3-B213-348FEC28FA3E}" srcId="{6E411691-75D9-4BC1-A132-CDF8E2DFFB80}" destId="{F427B6D7-1B39-4040-B946-892EDBBF9F77}" srcOrd="0" destOrd="0" parTransId="{5063BBFB-6DEF-450A-89E8-B376D30A9199}" sibTransId="{1F23D174-F6D2-4CD8-8030-61962868A83D}"/>
    <dgm:cxn modelId="{7BE91190-BC1A-4E17-92D2-344BAADEC786}" type="presOf" srcId="{90CAF04B-606E-4203-BFBF-ED065656C6E2}" destId="{8CB7C564-BFA5-4AD7-946B-830A09B88D9A}" srcOrd="0" destOrd="0" presId="urn:microsoft.com/office/officeart/2005/8/layout/hierarchy3"/>
    <dgm:cxn modelId="{9D006C1A-A341-43A6-BFAA-9105C6E07943}" type="presOf" srcId="{F427B6D7-1B39-4040-B946-892EDBBF9F77}" destId="{112BC178-3264-4BC5-8989-BFF5648C46DF}" srcOrd="0" destOrd="0" presId="urn:microsoft.com/office/officeart/2005/8/layout/hierarchy3"/>
    <dgm:cxn modelId="{2968A730-5241-40EE-A864-F8308AFB12DA}" type="presOf" srcId="{FE7FDBFD-4EC8-4603-B3BD-AD77253589A4}" destId="{79BD84B5-45D1-4641-B95F-3B51EDD77F14}" srcOrd="0" destOrd="0" presId="urn:microsoft.com/office/officeart/2005/8/layout/hierarchy3"/>
    <dgm:cxn modelId="{7F5CFDE3-400E-4B4A-8164-7EFF63C64877}" type="presOf" srcId="{BE54B1FB-69F2-49CE-A6CD-5366794CAB23}" destId="{4BF0603F-259C-41C3-A8DB-F5A32C8BAA00}" srcOrd="0" destOrd="0" presId="urn:microsoft.com/office/officeart/2005/8/layout/hierarchy3"/>
    <dgm:cxn modelId="{D5A41D61-8E6A-46CF-8EC0-7EBEA66A2282}" srcId="{6E411691-75D9-4BC1-A132-CDF8E2DFFB80}" destId="{90CAF04B-606E-4203-BFBF-ED065656C6E2}" srcOrd="1" destOrd="0" parTransId="{BE54B1FB-69F2-49CE-A6CD-5366794CAB23}" sibTransId="{F4F73AF6-A78F-4865-9627-F0B2CC7F44A4}"/>
    <dgm:cxn modelId="{B2A561D0-F4DC-46FA-9DB5-A17BA1E62EBD}" type="presOf" srcId="{6E411691-75D9-4BC1-A132-CDF8E2DFFB80}" destId="{73E29C7D-2051-4CE8-85F4-A5422DDE2370}" srcOrd="1" destOrd="0" presId="urn:microsoft.com/office/officeart/2005/8/layout/hierarchy3"/>
    <dgm:cxn modelId="{80338708-6BFA-4F79-8FFC-0E8B2F42D158}" type="presOf" srcId="{2D6D717B-CA40-426A-A490-CE218A014FED}" destId="{C8A27474-E865-45E3-99C7-A29428C76CC2}" srcOrd="0" destOrd="0" presId="urn:microsoft.com/office/officeart/2005/8/layout/hierarchy3"/>
    <dgm:cxn modelId="{707E0912-C6A9-40B8-9D19-546131651E31}" type="presOf" srcId="{5063BBFB-6DEF-450A-89E8-B376D30A9199}" destId="{215FF2BE-F15B-432B-B7E8-EE9E7FEB1443}" srcOrd="0" destOrd="0" presId="urn:microsoft.com/office/officeart/2005/8/layout/hierarchy3"/>
    <dgm:cxn modelId="{5EAC6D95-D2E1-4E5D-8273-C4C4E2CC81F1}" type="presOf" srcId="{6E411691-75D9-4BC1-A132-CDF8E2DFFB80}" destId="{DE5792A8-8A54-467E-B944-5B2A1F86C807}" srcOrd="0" destOrd="0" presId="urn:microsoft.com/office/officeart/2005/8/layout/hierarchy3"/>
    <dgm:cxn modelId="{674BD685-5860-4445-A02F-934F78B539CE}" type="presOf" srcId="{AE3A6426-1C25-4139-87BD-B1DD5B7CC671}" destId="{DC60DD30-101F-4C7E-8F62-4007C6299EAE}" srcOrd="0" destOrd="0" presId="urn:microsoft.com/office/officeart/2005/8/layout/hierarchy3"/>
    <dgm:cxn modelId="{9C74ECB0-4FD3-46AB-836B-3B5D972ACC90}" type="presParOf" srcId="{DC60DD30-101F-4C7E-8F62-4007C6299EAE}" destId="{32DEB0FB-0F31-4C3D-B6D8-5BDECC82B2E1}" srcOrd="0" destOrd="0" presId="urn:microsoft.com/office/officeart/2005/8/layout/hierarchy3"/>
    <dgm:cxn modelId="{7EF57B86-5097-4442-91D5-284E66AFC37B}" type="presParOf" srcId="{32DEB0FB-0F31-4C3D-B6D8-5BDECC82B2E1}" destId="{A3D67369-112F-436A-A738-8C8954B0EDB1}" srcOrd="0" destOrd="0" presId="urn:microsoft.com/office/officeart/2005/8/layout/hierarchy3"/>
    <dgm:cxn modelId="{BB1E7962-5998-4098-BAAE-F24A41580495}" type="presParOf" srcId="{A3D67369-112F-436A-A738-8C8954B0EDB1}" destId="{DE5792A8-8A54-467E-B944-5B2A1F86C807}" srcOrd="0" destOrd="0" presId="urn:microsoft.com/office/officeart/2005/8/layout/hierarchy3"/>
    <dgm:cxn modelId="{C0B36A74-E4FB-4F14-A2CE-3F2869990566}" type="presParOf" srcId="{A3D67369-112F-436A-A738-8C8954B0EDB1}" destId="{73E29C7D-2051-4CE8-85F4-A5422DDE2370}" srcOrd="1" destOrd="0" presId="urn:microsoft.com/office/officeart/2005/8/layout/hierarchy3"/>
    <dgm:cxn modelId="{B7522FC5-9CA0-4366-BB49-F8DA742B88C8}" type="presParOf" srcId="{32DEB0FB-0F31-4C3D-B6D8-5BDECC82B2E1}" destId="{6E2B94DD-EB4E-425E-8607-D58115B980CE}" srcOrd="1" destOrd="0" presId="urn:microsoft.com/office/officeart/2005/8/layout/hierarchy3"/>
    <dgm:cxn modelId="{E2FDC29A-1DF8-4428-8441-FD5F39034596}" type="presParOf" srcId="{6E2B94DD-EB4E-425E-8607-D58115B980CE}" destId="{215FF2BE-F15B-432B-B7E8-EE9E7FEB1443}" srcOrd="0" destOrd="0" presId="urn:microsoft.com/office/officeart/2005/8/layout/hierarchy3"/>
    <dgm:cxn modelId="{09745D7A-52E4-4763-9277-8D598B87EB30}" type="presParOf" srcId="{6E2B94DD-EB4E-425E-8607-D58115B980CE}" destId="{112BC178-3264-4BC5-8989-BFF5648C46DF}" srcOrd="1" destOrd="0" presId="urn:microsoft.com/office/officeart/2005/8/layout/hierarchy3"/>
    <dgm:cxn modelId="{9F8E1020-D3A9-4B1E-9D60-F4D9041C564F}" type="presParOf" srcId="{6E2B94DD-EB4E-425E-8607-D58115B980CE}" destId="{4BF0603F-259C-41C3-A8DB-F5A32C8BAA00}" srcOrd="2" destOrd="0" presId="urn:microsoft.com/office/officeart/2005/8/layout/hierarchy3"/>
    <dgm:cxn modelId="{3580973E-62BB-4D2A-9673-C8E8A0FD83CC}" type="presParOf" srcId="{6E2B94DD-EB4E-425E-8607-D58115B980CE}" destId="{8CB7C564-BFA5-4AD7-946B-830A09B88D9A}" srcOrd="3" destOrd="0" presId="urn:microsoft.com/office/officeart/2005/8/layout/hierarchy3"/>
    <dgm:cxn modelId="{596F543E-2392-4440-82F5-2D9B8BB1A2EA}" type="presParOf" srcId="{6E2B94DD-EB4E-425E-8607-D58115B980CE}" destId="{C8A27474-E865-45E3-99C7-A29428C76CC2}" srcOrd="4" destOrd="0" presId="urn:microsoft.com/office/officeart/2005/8/layout/hierarchy3"/>
    <dgm:cxn modelId="{638A9505-7CDF-4B2B-8076-7DEA7A0A7015}" type="presParOf" srcId="{6E2B94DD-EB4E-425E-8607-D58115B980CE}" destId="{79BD84B5-45D1-4641-B95F-3B51EDD77F1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792A8-8A54-467E-B944-5B2A1F86C807}">
      <dsp:nvSpPr>
        <dsp:cNvPr id="0" name=""/>
        <dsp:cNvSpPr/>
      </dsp:nvSpPr>
      <dsp:spPr>
        <a:xfrm>
          <a:off x="1044" y="451587"/>
          <a:ext cx="1859404" cy="92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500" kern="1200" dirty="0" smtClean="0"/>
            <a:t>F.S.</a:t>
          </a:r>
          <a:endParaRPr lang="zh-CN" altLang="en-US" sz="5500" kern="1200" dirty="0"/>
        </a:p>
      </dsp:txBody>
      <dsp:txXfrm>
        <a:off x="28274" y="478817"/>
        <a:ext cx="1804944" cy="875242"/>
      </dsp:txXfrm>
    </dsp:sp>
    <dsp:sp modelId="{215FF2BE-F15B-432B-B7E8-EE9E7FEB1443}">
      <dsp:nvSpPr>
        <dsp:cNvPr id="0" name=""/>
        <dsp:cNvSpPr/>
      </dsp:nvSpPr>
      <dsp:spPr>
        <a:xfrm>
          <a:off x="186984" y="1381289"/>
          <a:ext cx="185940" cy="697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7276"/>
              </a:lnTo>
              <a:lnTo>
                <a:pt x="185940" y="69727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BC178-3264-4BC5-8989-BFF5648C46DF}">
      <dsp:nvSpPr>
        <dsp:cNvPr id="0" name=""/>
        <dsp:cNvSpPr/>
      </dsp:nvSpPr>
      <dsp:spPr>
        <a:xfrm>
          <a:off x="372925" y="1613714"/>
          <a:ext cx="3495591" cy="92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Original data</a:t>
          </a:r>
          <a:endParaRPr lang="zh-CN" altLang="en-US" sz="3400" kern="1200" dirty="0"/>
        </a:p>
      </dsp:txBody>
      <dsp:txXfrm>
        <a:off x="400155" y="1640944"/>
        <a:ext cx="3441131" cy="875242"/>
      </dsp:txXfrm>
    </dsp:sp>
    <dsp:sp modelId="{4BF0603F-259C-41C3-A8DB-F5A32C8BAA00}">
      <dsp:nvSpPr>
        <dsp:cNvPr id="0" name=""/>
        <dsp:cNvSpPr/>
      </dsp:nvSpPr>
      <dsp:spPr>
        <a:xfrm>
          <a:off x="186984" y="1381289"/>
          <a:ext cx="185940" cy="1859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4"/>
              </a:lnTo>
              <a:lnTo>
                <a:pt x="185940" y="18594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7C564-BFA5-4AD7-946B-830A09B88D9A}">
      <dsp:nvSpPr>
        <dsp:cNvPr id="0" name=""/>
        <dsp:cNvSpPr/>
      </dsp:nvSpPr>
      <dsp:spPr>
        <a:xfrm>
          <a:off x="372925" y="2775842"/>
          <a:ext cx="4327339" cy="92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Feature construction</a:t>
          </a:r>
          <a:endParaRPr lang="zh-CN" altLang="en-US" sz="3400" kern="1200" dirty="0"/>
        </a:p>
      </dsp:txBody>
      <dsp:txXfrm>
        <a:off x="400155" y="2803072"/>
        <a:ext cx="4272879" cy="875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792A8-8A54-467E-B944-5B2A1F86C807}">
      <dsp:nvSpPr>
        <dsp:cNvPr id="0" name=""/>
        <dsp:cNvSpPr/>
      </dsp:nvSpPr>
      <dsp:spPr>
        <a:xfrm>
          <a:off x="249382" y="956"/>
          <a:ext cx="1936237" cy="968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700" kern="1200" dirty="0" smtClean="0"/>
            <a:t>F.S.</a:t>
          </a:r>
          <a:endParaRPr lang="zh-CN" altLang="en-US" sz="5700" kern="1200" dirty="0"/>
        </a:p>
      </dsp:txBody>
      <dsp:txXfrm>
        <a:off x="277737" y="29311"/>
        <a:ext cx="1879527" cy="911408"/>
      </dsp:txXfrm>
    </dsp:sp>
    <dsp:sp modelId="{215FF2BE-F15B-432B-B7E8-EE9E7FEB1443}">
      <dsp:nvSpPr>
        <dsp:cNvPr id="0" name=""/>
        <dsp:cNvSpPr/>
      </dsp:nvSpPr>
      <dsp:spPr>
        <a:xfrm>
          <a:off x="443006" y="969075"/>
          <a:ext cx="193623" cy="72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089"/>
              </a:lnTo>
              <a:lnTo>
                <a:pt x="193623" y="7260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BC178-3264-4BC5-8989-BFF5648C46DF}">
      <dsp:nvSpPr>
        <dsp:cNvPr id="0" name=""/>
        <dsp:cNvSpPr/>
      </dsp:nvSpPr>
      <dsp:spPr>
        <a:xfrm>
          <a:off x="636630" y="1211105"/>
          <a:ext cx="1481531" cy="968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Filter</a:t>
          </a:r>
          <a:endParaRPr lang="zh-CN" altLang="en-US" sz="2800" kern="1200" dirty="0"/>
        </a:p>
      </dsp:txBody>
      <dsp:txXfrm>
        <a:off x="664985" y="1239460"/>
        <a:ext cx="1424821" cy="911408"/>
      </dsp:txXfrm>
    </dsp:sp>
    <dsp:sp modelId="{4BF0603F-259C-41C3-A8DB-F5A32C8BAA00}">
      <dsp:nvSpPr>
        <dsp:cNvPr id="0" name=""/>
        <dsp:cNvSpPr/>
      </dsp:nvSpPr>
      <dsp:spPr>
        <a:xfrm>
          <a:off x="443006" y="969075"/>
          <a:ext cx="235198" cy="1922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383"/>
              </a:lnTo>
              <a:lnTo>
                <a:pt x="235198" y="19223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7C564-BFA5-4AD7-946B-830A09B88D9A}">
      <dsp:nvSpPr>
        <dsp:cNvPr id="0" name=""/>
        <dsp:cNvSpPr/>
      </dsp:nvSpPr>
      <dsp:spPr>
        <a:xfrm>
          <a:off x="678205" y="2407400"/>
          <a:ext cx="1548990" cy="968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Wrapper</a:t>
          </a:r>
          <a:endParaRPr lang="zh-CN" altLang="en-US" sz="2800" kern="1200" dirty="0"/>
        </a:p>
      </dsp:txBody>
      <dsp:txXfrm>
        <a:off x="706560" y="2435755"/>
        <a:ext cx="1492280" cy="911408"/>
      </dsp:txXfrm>
    </dsp:sp>
    <dsp:sp modelId="{C8A27474-E865-45E3-99C7-A29428C76CC2}">
      <dsp:nvSpPr>
        <dsp:cNvPr id="0" name=""/>
        <dsp:cNvSpPr/>
      </dsp:nvSpPr>
      <dsp:spPr>
        <a:xfrm>
          <a:off x="443006" y="969075"/>
          <a:ext cx="193623" cy="3146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6386"/>
              </a:lnTo>
              <a:lnTo>
                <a:pt x="193623" y="31463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D84B5-45D1-4641-B95F-3B51EDD77F14}">
      <dsp:nvSpPr>
        <dsp:cNvPr id="0" name=""/>
        <dsp:cNvSpPr/>
      </dsp:nvSpPr>
      <dsp:spPr>
        <a:xfrm>
          <a:off x="636630" y="3631402"/>
          <a:ext cx="3274968" cy="968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Embedded method</a:t>
          </a:r>
          <a:endParaRPr lang="zh-CN" altLang="en-US" sz="2800" kern="1200" dirty="0"/>
        </a:p>
      </dsp:txBody>
      <dsp:txXfrm>
        <a:off x="664985" y="3659757"/>
        <a:ext cx="3218258" cy="911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7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7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67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0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41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9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9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3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3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0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3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CA2A-B313-4296-9F47-2A5FB18D0724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A1D3FB-4A90-4EDB-9398-F304C88E7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5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218" y="281355"/>
            <a:ext cx="10679463" cy="1111348"/>
          </a:xfr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857250" indent="-857250">
              <a:buFont typeface="Wingdings" panose="05000000000000000000" pitchFamily="2" charset="2"/>
              <a:buChar char="u"/>
            </a:pPr>
            <a:r>
              <a:rPr lang="en-US" altLang="zh-CN" sz="6000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second introduction to F.S.</a:t>
            </a:r>
            <a:endParaRPr lang="zh-CN" altLang="en-US" sz="6000" dirty="0">
              <a:ln w="0">
                <a:solidFill>
                  <a:schemeClr val="accent2">
                    <a:lumMod val="5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433078"/>
            <a:ext cx="10655684" cy="2728571"/>
          </a:xfrm>
        </p:spPr>
        <p:txBody>
          <a:bodyPr/>
          <a:lstStyle/>
          <a:p>
            <a:r>
              <a:rPr lang="en-US" altLang="zh-CN" sz="3200" i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sz="3200" i="1" dirty="0" smtClean="0">
                <a:solidFill>
                  <a:schemeClr val="accent2">
                    <a:lumMod val="75000"/>
                  </a:schemeClr>
                </a:solidFill>
              </a:rPr>
              <a:t>.《 Introduction </a:t>
            </a:r>
            <a:r>
              <a:rPr lang="en-US" altLang="zh-CN" sz="3200" i="1" dirty="0">
                <a:solidFill>
                  <a:schemeClr val="accent2">
                    <a:lumMod val="75000"/>
                  </a:schemeClr>
                </a:solidFill>
              </a:rPr>
              <a:t>to variables and feature </a:t>
            </a:r>
            <a:r>
              <a:rPr lang="en-US" altLang="zh-CN" sz="3200" i="1" dirty="0" smtClean="0">
                <a:solidFill>
                  <a:schemeClr val="accent2">
                    <a:lumMod val="75000"/>
                  </a:schemeClr>
                </a:solidFill>
              </a:rPr>
              <a:t>selection》</a:t>
            </a:r>
          </a:p>
          <a:p>
            <a:pPr marL="0" indent="0">
              <a:buNone/>
            </a:pPr>
            <a:r>
              <a:rPr lang="en-US" altLang="zh-CN" sz="3200" i="1" dirty="0" smtClean="0">
                <a:solidFill>
                  <a:schemeClr val="accent2">
                    <a:lumMod val="75000"/>
                  </a:schemeClr>
                </a:solidFill>
              </a:rPr>
              <a:t>		 	</a:t>
            </a:r>
            <a:r>
              <a:rPr lang="en-US" altLang="zh-CN" sz="3200" i="1" dirty="0" smtClean="0">
                <a:solidFill>
                  <a:schemeClr val="accent5"/>
                </a:solidFill>
              </a:rPr>
              <a:t>- Background knowledge of F.S. </a:t>
            </a:r>
          </a:p>
          <a:p>
            <a:r>
              <a:rPr lang="en-US" altLang="zh-CN" sz="3200" i="1" dirty="0">
                <a:solidFill>
                  <a:schemeClr val="accent2">
                    <a:lumMod val="75000"/>
                  </a:schemeClr>
                </a:solidFill>
              </a:rPr>
              <a:t>2.《 Causal feature selection algorithm </a:t>
            </a:r>
            <a:r>
              <a:rPr lang="en-US" altLang="zh-CN" sz="3200" i="1" dirty="0" smtClean="0">
                <a:solidFill>
                  <a:schemeClr val="accent2">
                    <a:lumMod val="75000"/>
                  </a:schemeClr>
                </a:solidFill>
              </a:rPr>
              <a:t>for……》</a:t>
            </a:r>
          </a:p>
          <a:p>
            <a:pPr marL="0" indent="0">
              <a:buNone/>
            </a:pPr>
            <a:r>
              <a:rPr lang="en-US" altLang="zh-CN" sz="3200" i="1" dirty="0" smtClean="0">
                <a:solidFill>
                  <a:schemeClr val="accent5"/>
                </a:solidFill>
              </a:rPr>
              <a:t>			- A new example </a:t>
            </a:r>
            <a:r>
              <a:rPr lang="en-US" altLang="zh-CN" sz="3200" i="1" dirty="0">
                <a:solidFill>
                  <a:schemeClr val="accent5"/>
                </a:solidFill>
              </a:rPr>
              <a:t>of F.S.</a:t>
            </a:r>
            <a:endParaRPr lang="zh-CN" altLang="en-US" sz="3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333" y="2518117"/>
            <a:ext cx="1475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</a:t>
            </a:r>
            <a:endParaRPr lang="zh-CN" altLang="en-US" sz="4000" dirty="0">
              <a:ln w="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3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813537" cy="73429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b="1" dirty="0" smtClean="0"/>
              <a:t>Experiments</a:t>
            </a:r>
            <a:endParaRPr lang="zh-CN" altLang="en-US" b="1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39" y="1994606"/>
            <a:ext cx="8655574" cy="43347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979728"/>
            <a:ext cx="106429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u"/>
            </a:pPr>
            <a:r>
              <a:rPr lang="en-US" altLang="zh-CN" sz="4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13-year-long data : Training / Testing</a:t>
            </a:r>
            <a:endParaRPr lang="zh-CN" alt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1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5" y="2236962"/>
            <a:ext cx="7900987" cy="37924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979728"/>
            <a:ext cx="72202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u"/>
            </a:pPr>
            <a:r>
              <a:rPr lang="en-US" altLang="zh-CN" sz="4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Prediction performance</a:t>
            </a:r>
            <a:endParaRPr lang="zh-CN" alt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36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" y="0"/>
            <a:ext cx="2586036" cy="73429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b="1" dirty="0" smtClean="0"/>
              <a:t>Results - 0</a:t>
            </a:r>
            <a:endParaRPr lang="zh-CN" altLang="en-US" b="1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34" y="1319110"/>
            <a:ext cx="10610167" cy="33529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75118" y="5256830"/>
            <a:ext cx="3587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00B050"/>
                </a:solidFill>
              </a:rPr>
              <a:t>Num_fs_selected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: CFS most</a:t>
            </a:r>
          </a:p>
        </p:txBody>
      </p:sp>
    </p:spTree>
    <p:extLst>
      <p:ext uri="{BB962C8B-B14F-4D97-AF65-F5344CB8AC3E}">
        <p14:creationId xmlns:p14="http://schemas.microsoft.com/office/powerpoint/2010/main" val="29641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" y="0"/>
            <a:ext cx="2586036" cy="73429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b="1" dirty="0" smtClean="0"/>
              <a:t>Results - 1</a:t>
            </a:r>
            <a:endParaRPr lang="zh-CN" altLang="en-US" b="1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30" y="1940457"/>
            <a:ext cx="8512932" cy="361315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100637" y="3271645"/>
            <a:ext cx="1628775" cy="96520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100636" y="4822633"/>
            <a:ext cx="1628776" cy="662709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996486" y="4159924"/>
            <a:ext cx="1628776" cy="662709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6192" y="3280571"/>
            <a:ext cx="2698175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b="1" dirty="0" smtClean="0">
                <a:solidFill>
                  <a:srgbClr val="00B050"/>
                </a:solidFill>
              </a:rPr>
              <a:t>Logistic regression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 smtClean="0">
                <a:solidFill>
                  <a:srgbClr val="00B050"/>
                </a:solidFill>
              </a:rPr>
              <a:t>Naïve Bayes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 smtClean="0">
                <a:solidFill>
                  <a:srgbClr val="00B050"/>
                </a:solidFill>
              </a:rPr>
              <a:t>Bayes Net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 smtClean="0">
                <a:solidFill>
                  <a:srgbClr val="00B050"/>
                </a:solidFill>
              </a:rPr>
              <a:t>MLP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 smtClean="0">
                <a:solidFill>
                  <a:srgbClr val="00B050"/>
                </a:solidFill>
              </a:rPr>
              <a:t>SVM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 smtClean="0">
                <a:solidFill>
                  <a:srgbClr val="00B050"/>
                </a:solidFill>
              </a:rPr>
              <a:t>DT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 smtClean="0">
                <a:solidFill>
                  <a:srgbClr val="00B050"/>
                </a:solidFill>
              </a:rPr>
              <a:t>Random forest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63312" y="865604"/>
            <a:ext cx="808672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Accuracy : (Not satisfying…)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400" y="5797464"/>
            <a:ext cx="7792519" cy="9233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Filter method &lt; wrapper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32919" y="1476593"/>
            <a:ext cx="349967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</a:rPr>
              <a:t>Mainly based on correlation</a:t>
            </a:r>
            <a:endParaRPr lang="zh-CN" altLang="en-US" sz="2000" dirty="0"/>
          </a:p>
        </p:txBody>
      </p:sp>
      <p:sp>
        <p:nvSpPr>
          <p:cNvPr id="17" name="右箭头 16"/>
          <p:cNvSpPr/>
          <p:nvPr/>
        </p:nvSpPr>
        <p:spPr>
          <a:xfrm rot="19821329">
            <a:off x="7660695" y="2143674"/>
            <a:ext cx="1150794" cy="339131"/>
          </a:xfrm>
          <a:prstGeom prst="rightArrow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8027571">
            <a:off x="9194767" y="2254216"/>
            <a:ext cx="943152" cy="339131"/>
          </a:xfrm>
          <a:prstGeom prst="rightArrow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6200000">
            <a:off x="10455027" y="2219801"/>
            <a:ext cx="711693" cy="339131"/>
          </a:xfrm>
          <a:prstGeom prst="rightArrow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" y="0"/>
            <a:ext cx="2586036" cy="7342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Results - 2</a:t>
            </a:r>
            <a:endParaRPr lang="zh-CN" altLang="en-US" b="1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13" y="2022048"/>
            <a:ext cx="8174870" cy="32054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8057" y="1068099"/>
            <a:ext cx="100694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Precision : something phenomenal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46781" y="3017890"/>
            <a:ext cx="1557338" cy="2086704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4979" y="5513587"/>
            <a:ext cx="79169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Precision or accuracy?</a:t>
            </a:r>
            <a:endParaRPr lang="zh-CN" altLang="en-US" sz="5400" b="1" cap="none" spc="0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75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8" y="365760"/>
            <a:ext cx="8956479" cy="4299109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5683348" y="4346917"/>
            <a:ext cx="99880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682154" y="4116084"/>
            <a:ext cx="4439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Natural learning performance</a:t>
            </a:r>
            <a:endParaRPr lang="zh-CN" altLang="en-US" sz="2400" dirty="0"/>
          </a:p>
        </p:txBody>
      </p:sp>
      <p:cxnSp>
        <p:nvCxnSpPr>
          <p:cNvPr id="11" name="肘形连接符 10"/>
          <p:cNvCxnSpPr/>
          <p:nvPr/>
        </p:nvCxnSpPr>
        <p:spPr>
          <a:xfrm rot="16200000" flipH="1">
            <a:off x="3678700" y="3974122"/>
            <a:ext cx="1125419" cy="914403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68991" y="4994033"/>
            <a:ext cx="5565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Investment/profitability performance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37543" y="5654264"/>
            <a:ext cx="5607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Theoretically……</a:t>
            </a:r>
            <a:endParaRPr lang="zh-CN" alt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85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5" y="14068"/>
            <a:ext cx="7838344" cy="331747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1" y="3430017"/>
            <a:ext cx="7838344" cy="330807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970508" y="2366340"/>
            <a:ext cx="912175" cy="888817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547326" y="1266092"/>
            <a:ext cx="912175" cy="6141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547325" y="4663124"/>
            <a:ext cx="912175" cy="6141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115786" y="1805039"/>
            <a:ext cx="912175" cy="34317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547324" y="2061226"/>
            <a:ext cx="912175" cy="34317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115786" y="5249120"/>
            <a:ext cx="912175" cy="34317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547323" y="5502837"/>
            <a:ext cx="912175" cy="34317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970507" y="5778142"/>
            <a:ext cx="912175" cy="34317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970506" y="6296173"/>
            <a:ext cx="912175" cy="34317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547323" y="6071589"/>
            <a:ext cx="912175" cy="34317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105231" y="3567203"/>
            <a:ext cx="429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E.R = Real Assets – Expected Assets</a:t>
            </a:r>
            <a:endParaRPr lang="zh-CN" altLang="en-US" sz="2000" dirty="0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9376585" y="281354"/>
            <a:ext cx="2586036" cy="7342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Results - 3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47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" y="0"/>
            <a:ext cx="2586036" cy="7342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Conclusion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61999" y="1939637"/>
            <a:ext cx="1018309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rgbClr val="00B050"/>
                </a:solidFill>
              </a:rPr>
              <a:t> Good filter method</a:t>
            </a:r>
          </a:p>
          <a:p>
            <a:r>
              <a:rPr lang="en-US" altLang="zh-CN" sz="3200" dirty="0" smtClean="0">
                <a:solidFill>
                  <a:srgbClr val="00B050"/>
                </a:solidFill>
              </a:rPr>
              <a:t>           - Accuracy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sz="3200" dirty="0" smtClean="0">
                <a:solidFill>
                  <a:srgbClr val="00B050"/>
                </a:solidFill>
              </a:rPr>
              <a:t>           - Precision ( phenomenal 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200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rgbClr val="00B050"/>
                </a:solidFill>
              </a:rPr>
              <a:t>It’s stable and robust (see table </a:t>
            </a:r>
            <a:r>
              <a:rPr lang="en-US" altLang="zh-CN" sz="3200" dirty="0">
                <a:solidFill>
                  <a:srgbClr val="00B050"/>
                </a:solidFill>
              </a:rPr>
              <a:t>9</a:t>
            </a:r>
            <a:r>
              <a:rPr lang="en-US" altLang="zh-CN" sz="3200" dirty="0" smtClean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200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20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rgbClr val="00B0F0"/>
                </a:solidFill>
              </a:rPr>
              <a:t>Only among filter methods</a:t>
            </a:r>
          </a:p>
          <a:p>
            <a:pPr lvl="2"/>
            <a:r>
              <a:rPr lang="en-US" altLang="zh-CN" sz="3200" dirty="0" smtClean="0">
                <a:solidFill>
                  <a:srgbClr val="00B0F0"/>
                </a:solidFill>
              </a:rPr>
              <a:t>    - no comparison with wrapper methods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200" dirty="0">
              <a:solidFill>
                <a:srgbClr val="00B050"/>
              </a:solidFill>
            </a:endParaRPr>
          </a:p>
          <a:p>
            <a:pPr marL="1200150" lvl="2" indent="-285750">
              <a:buFontTx/>
              <a:buChar char="-"/>
            </a:pPr>
            <a:endParaRPr lang="en-US" altLang="zh-CN" dirty="0"/>
          </a:p>
          <a:p>
            <a:pPr marL="1200150" lvl="2" indent="-285750">
              <a:buFontTx/>
              <a:buChar char="-"/>
            </a:pP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" y="921465"/>
            <a:ext cx="88669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CFS (Causal feature selection)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7121236" y="2679651"/>
            <a:ext cx="443345" cy="70658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93807" y="2617442"/>
            <a:ext cx="3205365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Compared with other</a:t>
            </a:r>
          </a:p>
          <a:p>
            <a:r>
              <a:rPr lang="en-US" altLang="zh-CN" sz="2400" dirty="0" smtClean="0">
                <a:solidFill>
                  <a:srgbClr val="00B050"/>
                </a:solidFill>
              </a:rPr>
              <a:t>Correlation based F.S.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97" y="4531632"/>
            <a:ext cx="6787813" cy="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3827" y="2482426"/>
            <a:ext cx="88247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Let’s call it a day !</a:t>
            </a:r>
            <a:endParaRPr lang="zh-CN" altLang="en-U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2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0"/>
            <a:ext cx="10529455" cy="40540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56509" y="4480524"/>
            <a:ext cx="8035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smtClean="0">
                <a:solidFill>
                  <a:schemeClr val="accent5"/>
                </a:solidFill>
              </a:rPr>
              <a:t>Brief intro of history : </a:t>
            </a:r>
          </a:p>
          <a:p>
            <a:r>
              <a:rPr lang="en-US" altLang="zh-CN" sz="2400" i="1" dirty="0">
                <a:solidFill>
                  <a:schemeClr val="accent5"/>
                </a:solidFill>
              </a:rPr>
              <a:t>	</a:t>
            </a:r>
            <a:r>
              <a:rPr lang="en-US" altLang="zh-CN" sz="2400" i="1" dirty="0" smtClean="0">
                <a:solidFill>
                  <a:schemeClr val="accent5"/>
                </a:solidFill>
              </a:rPr>
              <a:t>- 90s : few domains &gt; 40 features</a:t>
            </a:r>
          </a:p>
          <a:p>
            <a:r>
              <a:rPr lang="en-US" altLang="zh-CN" sz="2400" i="1" dirty="0">
                <a:solidFill>
                  <a:schemeClr val="accent5"/>
                </a:solidFill>
              </a:rPr>
              <a:t>	</a:t>
            </a:r>
            <a:r>
              <a:rPr lang="en-US" altLang="zh-CN" sz="2400" i="1" dirty="0" smtClean="0">
                <a:solidFill>
                  <a:schemeClr val="accent5"/>
                </a:solidFill>
              </a:rPr>
              <a:t>- After 2000 : 100 – 10,000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000721" y="5802574"/>
            <a:ext cx="85411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Irrelevant and redundant variables</a:t>
            </a:r>
            <a:endParaRPr lang="zh-CN" alt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笑脸 6"/>
          <p:cNvSpPr/>
          <p:nvPr/>
        </p:nvSpPr>
        <p:spPr>
          <a:xfrm>
            <a:off x="969818" y="5802574"/>
            <a:ext cx="707886" cy="707886"/>
          </a:xfrm>
          <a:prstGeom prst="smileyFace">
            <a:avLst>
              <a:gd name="adj" fmla="val -4653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6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200400" cy="73429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b="1" dirty="0" smtClean="0"/>
              <a:t>Feature subset</a:t>
            </a:r>
            <a:endParaRPr lang="zh-CN" altLang="en-US" b="1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39" y="825695"/>
            <a:ext cx="7841674" cy="29839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0839" y="1910898"/>
            <a:ext cx="34163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Stock feature</a:t>
            </a:r>
            <a:endParaRPr lang="zh-CN" alt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580" y="4709516"/>
            <a:ext cx="3366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Input feature</a:t>
            </a:r>
            <a:endParaRPr lang="zh-CN" alt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836496" y="3137677"/>
            <a:ext cx="645006" cy="10529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05264" y="4567949"/>
            <a:ext cx="7583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Data = {(Xi, Yi)}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Dim(Xi) = (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num_pre_days</a:t>
            </a:r>
            <a:r>
              <a:rPr lang="en-US" altLang="zh-CN" sz="2400" dirty="0" smtClean="0">
                <a:solidFill>
                  <a:srgbClr val="002060"/>
                </a:solidFill>
              </a:rPr>
              <a:t> × 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num_stock_features</a:t>
            </a:r>
            <a:r>
              <a:rPr lang="en-US" altLang="zh-CN" sz="2400" dirty="0" smtClean="0">
                <a:solidFill>
                  <a:srgbClr val="002060"/>
                </a:solidFill>
              </a:rPr>
              <a:t>, 1)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Dim(Yi) = (1,1)   %close price%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4508659" y="5417402"/>
            <a:ext cx="199245" cy="664743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821382" cy="73429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 smtClean="0"/>
              <a:t>Different perspective</a:t>
            </a:r>
            <a:endParaRPr lang="zh-CN" altLang="en-US" b="1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96912580"/>
              </p:ext>
            </p:extLst>
          </p:nvPr>
        </p:nvGraphicFramePr>
        <p:xfrm>
          <a:off x="785090" y="1981200"/>
          <a:ext cx="4701309" cy="4157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374122" y="1273314"/>
            <a:ext cx="55232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u"/>
            </a:pPr>
            <a:r>
              <a:rPr lang="en-US" altLang="zh-CN" sz="4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 first point of view</a:t>
            </a:r>
            <a:endParaRPr lang="zh-CN" alt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91825"/>
              </p:ext>
            </p:extLst>
          </p:nvPr>
        </p:nvGraphicFramePr>
        <p:xfrm>
          <a:off x="6451599" y="2161310"/>
          <a:ext cx="3990108" cy="275419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30036">
                  <a:extLst>
                    <a:ext uri="{9D8B030D-6E8A-4147-A177-3AD203B41FA5}">
                      <a16:colId xmlns:a16="http://schemas.microsoft.com/office/drawing/2014/main" val="2678196113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500313085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725702440"/>
                    </a:ext>
                  </a:extLst>
                </a:gridCol>
              </a:tblGrid>
              <a:tr h="934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C</a:t>
                      </a:r>
                      <a:endParaRPr lang="zh-CN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95688"/>
                  </a:ext>
                </a:extLst>
              </a:tr>
              <a:tr h="700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86366"/>
                  </a:ext>
                </a:extLst>
              </a:tr>
              <a:tr h="559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16057"/>
                  </a:ext>
                </a:extLst>
              </a:tr>
              <a:tr h="559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1131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55684"/>
              </p:ext>
            </p:extLst>
          </p:nvPr>
        </p:nvGraphicFramePr>
        <p:xfrm>
          <a:off x="10441707" y="2161310"/>
          <a:ext cx="1681018" cy="27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681018">
                  <a:extLst>
                    <a:ext uri="{9D8B030D-6E8A-4147-A177-3AD203B41FA5}">
                      <a16:colId xmlns:a16="http://schemas.microsoft.com/office/drawing/2014/main" val="2830656045"/>
                    </a:ext>
                  </a:extLst>
                </a:gridCol>
              </a:tblGrid>
              <a:tr h="94253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D(A,B)</a:t>
                      </a:r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20499"/>
                  </a:ext>
                </a:extLst>
              </a:tr>
              <a:tr h="664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57459"/>
                  </a:ext>
                </a:extLst>
              </a:tr>
              <a:tr h="586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29398"/>
                  </a:ext>
                </a:extLst>
              </a:tr>
              <a:tr h="5610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88940"/>
                  </a:ext>
                </a:extLst>
              </a:tr>
            </a:tbl>
          </a:graphicData>
        </a:graphic>
      </p:graphicFrame>
      <p:sp>
        <p:nvSpPr>
          <p:cNvPr id="13" name="椭圆 12"/>
          <p:cNvSpPr/>
          <p:nvPr/>
        </p:nvSpPr>
        <p:spPr>
          <a:xfrm>
            <a:off x="6539343" y="1676399"/>
            <a:ext cx="1177636" cy="387927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857835" y="1676399"/>
            <a:ext cx="1177636" cy="387927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77491" y="5686640"/>
            <a:ext cx="33260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e.g</a:t>
            </a:r>
            <a:r>
              <a:rPr lang="en-US" altLang="zh-CN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PCA…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4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03283097"/>
              </p:ext>
            </p:extLst>
          </p:nvPr>
        </p:nvGraphicFramePr>
        <p:xfrm>
          <a:off x="1131455" y="1620380"/>
          <a:ext cx="4160981" cy="4600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20073" y="303496"/>
            <a:ext cx="62077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u"/>
            </a:pPr>
            <a:r>
              <a:rPr lang="en-US" altLang="zh-CN" sz="4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 second point of view</a:t>
            </a:r>
            <a:endParaRPr lang="zh-CN" alt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3110" y="2504203"/>
            <a:ext cx="6359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solidFill>
                  <a:schemeClr val="accent5"/>
                </a:solidFill>
              </a:rPr>
              <a:t>Score ranking : S(X1) &gt; S(X3) &gt; S(X2)…</a:t>
            </a:r>
            <a:endParaRPr lang="zh-CN" altLang="en-US" sz="2800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6636327" y="2031137"/>
            <a:ext cx="1023373" cy="473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7148013" y="2031137"/>
            <a:ext cx="1869433" cy="473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66324" y="1370998"/>
            <a:ext cx="285847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i="1" dirty="0" smtClean="0">
                <a:solidFill>
                  <a:schemeClr val="accent5"/>
                </a:solidFill>
              </a:rPr>
              <a:t>“Good” features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8834760" y="1358770"/>
            <a:ext cx="262443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“Bad” features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0146979" y="1919276"/>
            <a:ext cx="133093" cy="584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55711" y="338151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00B050"/>
                </a:solidFill>
              </a:rPr>
              <a:t>( Criteria : correlation, mutual info…)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0" name="上箭头 19"/>
          <p:cNvSpPr/>
          <p:nvPr/>
        </p:nvSpPr>
        <p:spPr>
          <a:xfrm>
            <a:off x="6313944" y="3027423"/>
            <a:ext cx="322383" cy="35409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闪电形 20"/>
          <p:cNvSpPr/>
          <p:nvPr/>
        </p:nvSpPr>
        <p:spPr>
          <a:xfrm rot="1125428">
            <a:off x="3456743" y="2863631"/>
            <a:ext cx="756101" cy="89424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加号 26"/>
          <p:cNvSpPr/>
          <p:nvPr/>
        </p:nvSpPr>
        <p:spPr>
          <a:xfrm>
            <a:off x="616681" y="4045914"/>
            <a:ext cx="928255" cy="9620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加号 28"/>
          <p:cNvSpPr/>
          <p:nvPr/>
        </p:nvSpPr>
        <p:spPr>
          <a:xfrm>
            <a:off x="882803" y="5400041"/>
            <a:ext cx="508000" cy="52647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1001809" y="3245430"/>
            <a:ext cx="255764" cy="2650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闪电形 31"/>
          <p:cNvSpPr/>
          <p:nvPr/>
        </p:nvSpPr>
        <p:spPr>
          <a:xfrm rot="1125428">
            <a:off x="5128518" y="5400989"/>
            <a:ext cx="510690" cy="60399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闪电形 32"/>
          <p:cNvSpPr/>
          <p:nvPr/>
        </p:nvSpPr>
        <p:spPr>
          <a:xfrm rot="1125428">
            <a:off x="3608039" y="4360052"/>
            <a:ext cx="282180" cy="33373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672827" y="2996646"/>
            <a:ext cx="27542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Suboptimal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右中括号 36"/>
          <p:cNvSpPr/>
          <p:nvPr/>
        </p:nvSpPr>
        <p:spPr>
          <a:xfrm>
            <a:off x="5755711" y="4323546"/>
            <a:ext cx="345431" cy="1575260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404806" y="4633310"/>
            <a:ext cx="29498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</a:rPr>
              <a:t>For one certain </a:t>
            </a:r>
          </a:p>
          <a:p>
            <a:r>
              <a:rPr lang="en-US" altLang="zh-CN" sz="2800" dirty="0" smtClean="0">
                <a:solidFill>
                  <a:schemeClr val="accent5"/>
                </a:solidFill>
              </a:rPr>
              <a:t>learning machine</a:t>
            </a:r>
            <a:endParaRPr lang="zh-CN" altLang="en-US" sz="2800" dirty="0"/>
          </a:p>
        </p:txBody>
      </p:sp>
      <p:sp>
        <p:nvSpPr>
          <p:cNvPr id="39" name="矩形 38"/>
          <p:cNvSpPr/>
          <p:nvPr/>
        </p:nvSpPr>
        <p:spPr>
          <a:xfrm>
            <a:off x="7306612" y="5735429"/>
            <a:ext cx="19415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optimal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39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5" grpId="0" animBg="1"/>
      <p:bldP spid="19" grpId="0"/>
      <p:bldP spid="19" grpId="1"/>
      <p:bldP spid="20" grpId="0" animBg="1"/>
      <p:bldP spid="20" grpId="1" animBg="1"/>
      <p:bldP spid="21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7" grpId="0" animBg="1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4282832" cy="73429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b="1" dirty="0" smtClean="0"/>
              <a:t>A simple explanation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31110" y="1160311"/>
            <a:ext cx="55432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solidFill>
                  <a:schemeClr val="accent5"/>
                </a:solidFill>
              </a:rPr>
              <a:t>Score ranking : </a:t>
            </a:r>
          </a:p>
          <a:p>
            <a:r>
              <a:rPr lang="en-US" altLang="zh-CN" sz="2800" i="1" dirty="0" smtClean="0">
                <a:solidFill>
                  <a:schemeClr val="accent5"/>
                </a:solidFill>
              </a:rPr>
              <a:t>S(X1) &gt; S(X3) &gt; S(X2) &gt; S(X4) …</a:t>
            </a:r>
            <a:endParaRPr lang="zh-CN" altLang="en-US" sz="28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74" y="734291"/>
            <a:ext cx="5897570" cy="57920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1110" y="3381274"/>
            <a:ext cx="51780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 “bad” fs  = “good”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下弧形箭头 7"/>
          <p:cNvSpPr/>
          <p:nvPr/>
        </p:nvSpPr>
        <p:spPr>
          <a:xfrm rot="2439824">
            <a:off x="3815932" y="4748775"/>
            <a:ext cx="2175164" cy="872836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7407" y="5185193"/>
            <a:ext cx="272542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Explanation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197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21821"/>
            <a:ext cx="11914909" cy="5442947"/>
          </a:xfrm>
          <a:prstGeom prst="rect">
            <a:avLst/>
          </a:prstGeo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89" y="5978770"/>
            <a:ext cx="7481154" cy="4200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61290" y="5856923"/>
            <a:ext cx="2221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Objective 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57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384"/>
            <a:ext cx="5994791" cy="473205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8329612" cy="73429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b="1" dirty="0" smtClean="0"/>
              <a:t>Inspiration : Causal inference(</a:t>
            </a:r>
            <a:r>
              <a:rPr lang="en-US" altLang="zh-CN" b="1" dirty="0" err="1" smtClean="0"/>
              <a:t>J.Pearl</a:t>
            </a:r>
            <a:r>
              <a:rPr lang="en-US" altLang="zh-CN" b="1" dirty="0" smtClean="0"/>
              <a:t>) 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5994790" y="2450294"/>
            <a:ext cx="500788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Xa</a:t>
            </a:r>
            <a:r>
              <a:rPr lang="en-US" altLang="zh-CN" sz="6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Wingdings" panose="05000000000000000000" pitchFamily="2" charset="2"/>
              </a:rPr>
              <a:t></a:t>
            </a:r>
            <a:r>
              <a:rPr lang="en-US" altLang="zh-CN" sz="6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Y </a:t>
            </a:r>
            <a:r>
              <a:rPr lang="en-US" altLang="zh-CN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Wingdings" panose="05000000000000000000" pitchFamily="2" charset="2"/>
              </a:rPr>
              <a:t></a:t>
            </a:r>
            <a:r>
              <a:rPr lang="en-US" altLang="zh-CN" sz="6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60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Xb</a:t>
            </a:r>
            <a:endParaRPr lang="zh-CN" altLang="en-US" sz="6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4790" y="3374934"/>
            <a:ext cx="500788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Xa</a:t>
            </a:r>
            <a:r>
              <a:rPr lang="en-US" altLang="zh-CN" sz="6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6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Wingdings" panose="05000000000000000000" pitchFamily="2" charset="2"/>
              </a:rPr>
              <a:t></a:t>
            </a:r>
            <a:r>
              <a:rPr lang="en-US" altLang="zh-CN" sz="6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Y </a:t>
            </a:r>
            <a:r>
              <a:rPr lang="en-US" altLang="zh-CN" sz="6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Wingdings" panose="05000000000000000000" pitchFamily="2" charset="2"/>
              </a:rPr>
              <a:t></a:t>
            </a:r>
            <a:r>
              <a:rPr lang="en-US" altLang="zh-CN" sz="6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60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Xb</a:t>
            </a:r>
            <a:endParaRPr lang="zh-CN" altLang="en-US" sz="6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44810" y="4999144"/>
            <a:ext cx="4907845" cy="101566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Xa</a:t>
            </a:r>
            <a:r>
              <a:rPr lang="en-US" altLang="zh-CN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US" altLang="zh-C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Y</a:t>
            </a:r>
            <a:r>
              <a:rPr lang="en-US" altLang="zh-C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sym typeface="Wingdings" panose="05000000000000000000" pitchFamily="2" charset="2"/>
              </a:rPr>
              <a:t> </a:t>
            </a:r>
            <a:r>
              <a:rPr lang="en-US" altLang="zh-CN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US" altLang="zh-CN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Xb</a:t>
            </a:r>
            <a:endParaRPr lang="zh-CN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0" name="不等号 9"/>
          <p:cNvSpPr/>
          <p:nvPr/>
        </p:nvSpPr>
        <p:spPr>
          <a:xfrm>
            <a:off x="5729288" y="1286579"/>
            <a:ext cx="954282" cy="51435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3424" y="1082089"/>
            <a:ext cx="3635932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Correlated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81947" y="1082089"/>
            <a:ext cx="2255747" cy="92333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Causal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4789" y="4390597"/>
            <a:ext cx="52351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u="sng" dirty="0" smtClean="0">
                <a:solidFill>
                  <a:srgbClr val="00B050"/>
                </a:solidFill>
              </a:rPr>
              <a:t>(</a:t>
            </a:r>
            <a:r>
              <a:rPr lang="en-US" altLang="zh-CN" sz="2000" b="1" u="sng" dirty="0" err="1" smtClean="0">
                <a:solidFill>
                  <a:srgbClr val="00B050"/>
                </a:solidFill>
              </a:rPr>
              <a:t>Xa,Xb</a:t>
            </a:r>
            <a:r>
              <a:rPr lang="en-US" altLang="zh-CN" sz="2000" b="1" u="sng" dirty="0" smtClean="0">
                <a:solidFill>
                  <a:srgbClr val="00B050"/>
                </a:solidFill>
              </a:rPr>
              <a:t>) conditionally independent given</a:t>
            </a:r>
            <a:r>
              <a:rPr lang="en-US" altLang="zh-CN" sz="2000" b="1" u="sng" dirty="0" smtClean="0">
                <a:solidFill>
                  <a:srgbClr val="002060"/>
                </a:solidFill>
              </a:rPr>
              <a:t> Y</a:t>
            </a:r>
            <a:endParaRPr lang="zh-CN" alt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94789" y="6165262"/>
            <a:ext cx="56720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u="sng" dirty="0" smtClean="0">
                <a:solidFill>
                  <a:srgbClr val="00B050"/>
                </a:solidFill>
              </a:rPr>
              <a:t>(</a:t>
            </a:r>
            <a:r>
              <a:rPr lang="en-US" altLang="zh-CN" sz="2000" b="1" u="sng" dirty="0" err="1" smtClean="0">
                <a:solidFill>
                  <a:srgbClr val="00B050"/>
                </a:solidFill>
              </a:rPr>
              <a:t>Xa,Xb</a:t>
            </a:r>
            <a:r>
              <a:rPr lang="en-US" altLang="zh-CN" sz="2000" b="1" u="sng" dirty="0" smtClean="0">
                <a:solidFill>
                  <a:srgbClr val="00B050"/>
                </a:solidFill>
              </a:rPr>
              <a:t>) conditionally indepe</a:t>
            </a:r>
            <a:r>
              <a:rPr lang="en-US" altLang="zh-CN" sz="2000" b="1" u="sng" dirty="0" smtClean="0">
                <a:solidFill>
                  <a:srgbClr val="002060"/>
                </a:solidFill>
              </a:rPr>
              <a:t>ndent</a:t>
            </a:r>
            <a:r>
              <a:rPr lang="en-US" altLang="zh-CN" sz="2000" b="1" u="sng" dirty="0">
                <a:solidFill>
                  <a:srgbClr val="002060"/>
                </a:solidFill>
              </a:rPr>
              <a:t> not </a:t>
            </a:r>
            <a:r>
              <a:rPr lang="en-US" altLang="zh-CN" sz="2000" b="1" u="sng" dirty="0" smtClean="0">
                <a:solidFill>
                  <a:srgbClr val="002060"/>
                </a:solidFill>
              </a:rPr>
              <a:t>given Y</a:t>
            </a:r>
            <a:endParaRPr lang="zh-CN" alt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15" name="L 形 14"/>
          <p:cNvSpPr/>
          <p:nvPr/>
        </p:nvSpPr>
        <p:spPr>
          <a:xfrm rot="18796876">
            <a:off x="2386012" y="3101048"/>
            <a:ext cx="2714625" cy="2579099"/>
          </a:xfrm>
          <a:prstGeom prst="corner">
            <a:avLst>
              <a:gd name="adj1" fmla="val 26179"/>
              <a:gd name="adj2" fmla="val 29503"/>
            </a:avLst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98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17144" cy="68607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26693" y="2034468"/>
            <a:ext cx="44461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rgbClr val="00B050"/>
                </a:solidFill>
              </a:rPr>
              <a:t>Step 1</a:t>
            </a:r>
          </a:p>
          <a:p>
            <a:pPr lvl="1"/>
            <a:r>
              <a:rPr lang="en-US" altLang="zh-CN" sz="2800" b="1" dirty="0" smtClean="0">
                <a:solidFill>
                  <a:srgbClr val="00B050"/>
                </a:solidFill>
              </a:rPr>
              <a:t>Initialization</a:t>
            </a:r>
          </a:p>
          <a:p>
            <a:pPr lvl="1"/>
            <a:endParaRPr lang="en-US" altLang="zh-CN" sz="2800" b="1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rgbClr val="00B050"/>
                </a:solidFill>
              </a:rPr>
              <a:t>Step 2</a:t>
            </a:r>
          </a:p>
          <a:p>
            <a:pPr lvl="1"/>
            <a:r>
              <a:rPr lang="en-US" altLang="zh-CN" sz="2800" b="1" dirty="0" smtClean="0">
                <a:solidFill>
                  <a:srgbClr val="00B050"/>
                </a:solidFill>
              </a:rPr>
              <a:t>PC set</a:t>
            </a:r>
          </a:p>
          <a:p>
            <a:pPr lvl="1"/>
            <a:r>
              <a:rPr lang="en-US" altLang="zh-CN" sz="2800" b="1" dirty="0" smtClean="0">
                <a:solidFill>
                  <a:srgbClr val="00B050"/>
                </a:solidFill>
              </a:rPr>
              <a:t>(potential features)</a:t>
            </a:r>
          </a:p>
          <a:p>
            <a:pPr lvl="1"/>
            <a:endParaRPr lang="en-US" altLang="zh-CN" sz="2800" b="1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rgbClr val="00B050"/>
                </a:solidFill>
              </a:rPr>
              <a:t>Step 3</a:t>
            </a:r>
          </a:p>
          <a:p>
            <a:pPr lvl="1"/>
            <a:r>
              <a:rPr lang="en-US" altLang="zh-CN" sz="2800" b="1" dirty="0" smtClean="0">
                <a:solidFill>
                  <a:srgbClr val="00B050"/>
                </a:solidFill>
              </a:rPr>
              <a:t>V-structure discovery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126693" y="688809"/>
            <a:ext cx="348815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CFS </a:t>
            </a:r>
            <a:r>
              <a:rPr lang="en-US" altLang="zh-CN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Algo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14018" y="688301"/>
            <a:ext cx="2486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(Several V-structures)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15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637</TotalTime>
  <Words>351</Words>
  <Application>Microsoft Office PowerPoint</Application>
  <PresentationFormat>宽屏</PresentationFormat>
  <Paragraphs>115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A second introduction to F.S.</vt:lpstr>
      <vt:lpstr>PowerPoint 演示文稿</vt:lpstr>
      <vt:lpstr>Feature subset</vt:lpstr>
      <vt:lpstr>Different perspective</vt:lpstr>
      <vt:lpstr>PowerPoint 演示文稿</vt:lpstr>
      <vt:lpstr>A simple explanation</vt:lpstr>
      <vt:lpstr>PowerPoint 演示文稿</vt:lpstr>
      <vt:lpstr>Inspiration : Causal inference(J.Pearl) </vt:lpstr>
      <vt:lpstr>PowerPoint 演示文稿</vt:lpstr>
      <vt:lpstr>Experiments</vt:lpstr>
      <vt:lpstr>PowerPoint 演示文稿</vt:lpstr>
      <vt:lpstr>Results - 0</vt:lpstr>
      <vt:lpstr>Results - 1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ECOLE CENTRALE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206</cp:revision>
  <dcterms:created xsi:type="dcterms:W3CDTF">2015-12-07T07:57:06Z</dcterms:created>
  <dcterms:modified xsi:type="dcterms:W3CDTF">2015-12-10T15:26:37Z</dcterms:modified>
</cp:coreProperties>
</file>