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0" r:id="rId2"/>
    <p:sldId id="263" r:id="rId3"/>
    <p:sldId id="282" r:id="rId4"/>
    <p:sldId id="261" r:id="rId5"/>
    <p:sldId id="262" r:id="rId6"/>
    <p:sldId id="264" r:id="rId7"/>
    <p:sldId id="265" r:id="rId8"/>
    <p:sldId id="28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7" r:id="rId19"/>
    <p:sldId id="270" r:id="rId20"/>
    <p:sldId id="269" r:id="rId21"/>
    <p:sldId id="27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B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EAF39-80CD-44CE-970A-006449A751EC}" type="datetimeFigureOut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C00F0-5998-4759-98F4-6815F0E148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0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F8F33A-1C75-4104-B11C-B792C2622E63}" type="slidenum">
              <a:rPr altLang="zh-CN"/>
              <a:pPr eaLnBrk="1" hangingPunct="1"/>
              <a:t>1</a:t>
            </a:fld>
            <a:endParaRPr lang="zh-CN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/>
          </a:p>
        </p:txBody>
      </p:sp>
    </p:spTree>
    <p:extLst>
      <p:ext uri="{BB962C8B-B14F-4D97-AF65-F5344CB8AC3E}">
        <p14:creationId xmlns:p14="http://schemas.microsoft.com/office/powerpoint/2010/main" val="52197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D51220-7320-4641-A4BA-04F241CB2266}" type="slidenum">
              <a:rPr altLang="zh-CN"/>
              <a:pPr eaLnBrk="1" hangingPunct="1"/>
              <a:t>3</a:t>
            </a:fld>
            <a:endParaRPr lang="zh-CN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/>
          </a:p>
        </p:txBody>
      </p:sp>
    </p:spTree>
    <p:extLst>
      <p:ext uri="{BB962C8B-B14F-4D97-AF65-F5344CB8AC3E}">
        <p14:creationId xmlns:p14="http://schemas.microsoft.com/office/powerpoint/2010/main" val="2379698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F8F33A-1C75-4104-B11C-B792C2622E63}" type="slidenum">
              <a:rPr altLang="zh-CN"/>
              <a:pPr eaLnBrk="1" hangingPunct="1"/>
              <a:t>4</a:t>
            </a:fld>
            <a:endParaRPr lang="zh-CN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/>
          </a:p>
        </p:txBody>
      </p:sp>
    </p:spTree>
    <p:extLst>
      <p:ext uri="{BB962C8B-B14F-4D97-AF65-F5344CB8AC3E}">
        <p14:creationId xmlns:p14="http://schemas.microsoft.com/office/powerpoint/2010/main" val="68448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D51220-7320-4641-A4BA-04F241CB2266}" type="slidenum">
              <a:rPr altLang="zh-CN"/>
              <a:pPr eaLnBrk="1" hangingPunct="1"/>
              <a:t>8</a:t>
            </a:fld>
            <a:endParaRPr lang="zh-CN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/>
          </a:p>
        </p:txBody>
      </p:sp>
    </p:spTree>
    <p:extLst>
      <p:ext uri="{BB962C8B-B14F-4D97-AF65-F5344CB8AC3E}">
        <p14:creationId xmlns:p14="http://schemas.microsoft.com/office/powerpoint/2010/main" val="871353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2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05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D5EBB-275F-4C24-B082-C5EEF143550F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138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D51220-7320-4641-A4BA-04F241CB2266}" type="slidenum">
              <a:rPr altLang="zh-CN"/>
              <a:pPr eaLnBrk="1" hangingPunct="1"/>
              <a:t>19</a:t>
            </a:fld>
            <a:endParaRPr lang="zh-CN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noProof="1"/>
          </a:p>
        </p:txBody>
      </p:sp>
    </p:spTree>
    <p:extLst>
      <p:ext uri="{BB962C8B-B14F-4D97-AF65-F5344CB8AC3E}">
        <p14:creationId xmlns:p14="http://schemas.microsoft.com/office/powerpoint/2010/main" val="1610677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C00F0-5998-4759-98F4-6815F0E1489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457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81DA8-5C6E-48F5-8C0F-A36F6015FFAA}" type="datetime1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4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F7DC5-1F66-4C62-A9BB-99B7F12C6EF2}" type="datetime1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7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7EB08-8E9A-43E5-9434-097C43DC9BFA}" type="datetime1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767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CFADC-6647-4364-AF44-5502955E1B38}" type="datetime1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AEF7E-F9A1-4F0C-B6ED-C2FBA5E97C03}" type="datetime1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85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AFDB9-FF92-46B1-9CA7-87D8DE12F19C}" type="datetime1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1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F9BA8-B8D1-431A-BFCD-92FEE9A8D357}" type="datetime1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46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0CCA-E876-4E25-90B4-D59ABD27F161}" type="datetime1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31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A310-9548-4844-B271-5E052D5C832A}" type="datetime1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0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30E7F-AA6D-478D-84BB-DF12806404D3}" type="datetime1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3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324B6-3B3A-49F4-8DEE-02AF9F976301}" type="datetime1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37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051AF-A4A9-494B-9E5D-AB653BD05426}" type="datetime1">
              <a:rPr lang="zh-CN" altLang="en-US" smtClean="0"/>
              <a:t>2017/1/13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3781-E8F2-48FA-9658-3401ED4B9B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27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524000" y="3311525"/>
            <a:ext cx="9144000" cy="1676400"/>
            <a:chOff x="0" y="2086"/>
            <a:chExt cx="5760" cy="1056"/>
          </a:xfrm>
        </p:grpSpPr>
        <p:sp>
          <p:nvSpPr>
            <p:cNvPr id="4293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zh-CN" altLang="zh-CN" noProof="1"/>
            </a:p>
          </p:txBody>
        </p:sp>
        <p:sp>
          <p:nvSpPr>
            <p:cNvPr id="4294" name="Rectangle 4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zh-CN" altLang="zh-CN" noProof="1"/>
            </a:p>
          </p:txBody>
        </p:sp>
      </p:grpSp>
      <p:sp>
        <p:nvSpPr>
          <p:cNvPr id="199" name="标题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zh-CN" altLang="en-US" dirty="0"/>
            </a:br>
            <a:r>
              <a:rPr lang="en-US" altLang="zh-CN" dirty="0"/>
              <a:t> Maxwell Metrics-based bug prediction model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30" y="5516122"/>
            <a:ext cx="1578148" cy="6549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565" y="4557712"/>
            <a:ext cx="2093768" cy="1114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328" y="4890528"/>
            <a:ext cx="1465822" cy="146582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50" y="5235503"/>
            <a:ext cx="919232" cy="87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1677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35560" y="838454"/>
            <a:ext cx="76328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sz="2800" dirty="0"/>
              <a:t>            ——Metrics Preprocessing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35560" y="1484784"/>
            <a:ext cx="820891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make metrics preprocessing?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metrics containing the same information.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variable will make it difficult to find their relations.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metrics preprocessing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the dimension of the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 metrics independent.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91672" y="69013"/>
            <a:ext cx="76328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dirty="0"/>
              <a:t>Our models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0988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feld 28"/>
          <p:cNvSpPr txBox="1">
            <a:spLocks noChangeArrowheads="1"/>
          </p:cNvSpPr>
          <p:nvPr/>
        </p:nvSpPr>
        <p:spPr bwMode="gray">
          <a:xfrm>
            <a:off x="5951984" y="2768862"/>
            <a:ext cx="1367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2400" b="1" dirty="0">
                <a:solidFill>
                  <a:schemeClr val="bg1"/>
                </a:solidFill>
                <a:ea typeface="宋体" charset="-122"/>
              </a:rPr>
              <a:t>Servces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35560" y="1484785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 (PCA):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procedure.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an orthogonal transformation to convert a set of observations of possibly correlated variables into a set of values of linearly uncorrelated variables called principal components.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principal components is less than or equal to the number of original variables.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91672" y="69013"/>
            <a:ext cx="76328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dirty="0"/>
              <a:t>Our models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35560" y="838454"/>
            <a:ext cx="76328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sz="2800" dirty="0"/>
              <a:t>            ——Metrics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3574962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feld 28"/>
          <p:cNvSpPr txBox="1">
            <a:spLocks noChangeArrowheads="1"/>
          </p:cNvSpPr>
          <p:nvPr/>
        </p:nvSpPr>
        <p:spPr bwMode="gray">
          <a:xfrm>
            <a:off x="5951984" y="2768862"/>
            <a:ext cx="1367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2400" b="1" dirty="0">
                <a:solidFill>
                  <a:schemeClr val="bg1"/>
                </a:solidFill>
                <a:ea typeface="宋体" charset="-122"/>
              </a:rPr>
              <a:t>Servces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49407" y="920620"/>
            <a:ext cx="76328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sz="2800" dirty="0"/>
              <a:t>——The method to do prediction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12284" y="1484784"/>
            <a:ext cx="81601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method of machine learning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(Support vector machine)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 of deep learning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(Multilayer Perceptron)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 Term Memory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691672" y="69013"/>
            <a:ext cx="76328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dirty="0"/>
              <a:t>Our models</a:t>
            </a:r>
          </a:p>
        </p:txBody>
      </p:sp>
    </p:spTree>
    <p:extLst>
      <p:ext uri="{BB962C8B-B14F-4D97-AF65-F5344CB8AC3E}">
        <p14:creationId xmlns:p14="http://schemas.microsoft.com/office/powerpoint/2010/main" val="221282659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feld 28"/>
          <p:cNvSpPr txBox="1">
            <a:spLocks noChangeArrowheads="1"/>
          </p:cNvSpPr>
          <p:nvPr/>
        </p:nvSpPr>
        <p:spPr bwMode="gray">
          <a:xfrm>
            <a:off x="5951984" y="2768862"/>
            <a:ext cx="1367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2400" b="1" dirty="0">
                <a:solidFill>
                  <a:schemeClr val="bg1"/>
                </a:solidFill>
                <a:ea typeface="宋体" charset="-122"/>
              </a:rPr>
              <a:t>Servces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35560" y="1484784"/>
            <a:ext cx="82089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(Support vector machine)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 hyper-plane or set of hyper-planes in a high- or infinite-dimensional space, which can be used for classification.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58" y="3230527"/>
            <a:ext cx="4239217" cy="351084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91672" y="69013"/>
            <a:ext cx="76328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dirty="0"/>
              <a:t>Our models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49407" y="920620"/>
            <a:ext cx="76328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sz="2800" dirty="0"/>
              <a:t>——The method to do prediction</a:t>
            </a:r>
          </a:p>
        </p:txBody>
      </p:sp>
    </p:spTree>
    <p:extLst>
      <p:ext uri="{BB962C8B-B14F-4D97-AF65-F5344CB8AC3E}">
        <p14:creationId xmlns:p14="http://schemas.microsoft.com/office/powerpoint/2010/main" val="280157033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feld 28"/>
          <p:cNvSpPr txBox="1">
            <a:spLocks noChangeArrowheads="1"/>
          </p:cNvSpPr>
          <p:nvPr/>
        </p:nvSpPr>
        <p:spPr bwMode="gray">
          <a:xfrm>
            <a:off x="5951984" y="2768862"/>
            <a:ext cx="1367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2400" b="1" dirty="0">
                <a:solidFill>
                  <a:schemeClr val="bg1"/>
                </a:solidFill>
                <a:ea typeface="宋体" charset="-122"/>
              </a:rPr>
              <a:t>Servces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2135560" y="1484784"/>
            <a:ext cx="82089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 (Multilayer Perceptron)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feed-forward artificial neural network model that maps sets of input data onto a set of appropriate outputs.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MLP consists of multiple layers of nodes in a directed graph, with each layer fully connected to the next one.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37" y="3933056"/>
            <a:ext cx="5474655" cy="245358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91672" y="69013"/>
            <a:ext cx="76328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dirty="0"/>
              <a:t>Our models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49407" y="920620"/>
            <a:ext cx="76328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sz="2800" dirty="0"/>
              <a:t>——The method to do prediction</a:t>
            </a:r>
          </a:p>
        </p:txBody>
      </p:sp>
    </p:spTree>
    <p:extLst>
      <p:ext uri="{BB962C8B-B14F-4D97-AF65-F5344CB8AC3E}">
        <p14:creationId xmlns:p14="http://schemas.microsoft.com/office/powerpoint/2010/main" val="310657599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2560610" y="1405118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764563" y="5630195"/>
            <a:ext cx="795746" cy="503578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29790" y="1228726"/>
            <a:ext cx="7302500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 Term Memory )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LSTM is a class of artificial neural network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LSTM can </a:t>
            </a:r>
            <a:r>
              <a:rPr lang="fr-FR" altLang="zh-CN" sz="2400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memorize the previous hiddent state</a:t>
            </a:r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, and deliver it to the next state.</a:t>
            </a:r>
          </a:p>
          <a:p>
            <a:pPr lvl="1"/>
            <a:endParaRPr lang="en-US" altLang="zh-CN" sz="2400" dirty="0">
              <a:solidFill>
                <a:prstClr val="black"/>
              </a:solidFill>
              <a:latin typeface="Times New Roman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The </a:t>
            </a:r>
            <a:r>
              <a:rPr lang="fr-FR" altLang="zh-CN" sz="2400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advantage of LSTM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altLang="zh-CN" sz="2400" dirty="0">
                <a:solidFill>
                  <a:prstClr val="black"/>
                </a:solidFill>
                <a:latin typeface="Times New Roman" pitchFamily="18" charset="0"/>
                <a:cs typeface="Times New Roman" panose="02020603050405020304" pitchFamily="18" charset="0"/>
                <a:sym typeface="+mn-ea"/>
              </a:rPr>
              <a:t>RNN can build the realation between the data in diffrent days.</a:t>
            </a:r>
            <a:endParaRPr lang="fr-FR" altLang="zh-CN" sz="2400" dirty="0">
              <a:solidFill>
                <a:prstClr val="black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fr-FR" altLang="zh-CN" sz="2400" b="1" dirty="0">
              <a:solidFill>
                <a:prstClr val="black"/>
              </a:solidFill>
              <a:latin typeface="Times New Roman" pitchFamily="18" charset="0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91672" y="69013"/>
            <a:ext cx="76328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dirty="0"/>
              <a:t>Our models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249407" y="920620"/>
            <a:ext cx="76328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sz="2800" dirty="0"/>
              <a:t>——The method to do prediction</a:t>
            </a:r>
          </a:p>
        </p:txBody>
      </p:sp>
    </p:spTree>
    <p:extLst>
      <p:ext uri="{BB962C8B-B14F-4D97-AF65-F5344CB8AC3E}">
        <p14:creationId xmlns:p14="http://schemas.microsoft.com/office/powerpoint/2010/main" val="321891283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/>
        </p:nvSpPr>
        <p:spPr>
          <a:xfrm>
            <a:off x="1917700" y="1356360"/>
            <a:ext cx="8138740" cy="5240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2400" b="1" dirty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LSTM introduces a  structure called a </a:t>
            </a:r>
            <a:r>
              <a:rPr lang="en-US" altLang="zh-CN" i="1" dirty="0">
                <a:solidFill>
                  <a:prstClr val="black"/>
                </a:solidFill>
                <a:latin typeface="Times New Roman" pitchFamily="18" charset="0"/>
              </a:rPr>
              <a:t>memory cell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.</a:t>
            </a:r>
          </a:p>
          <a:p>
            <a:pPr lvl="1"/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endParaRPr lang="en-US" altLang="zh-CN" dirty="0">
              <a:solidFill>
                <a:prstClr val="black"/>
              </a:solidFill>
              <a:latin typeface="Times New Roman" pitchFamily="18" charset="0"/>
            </a:endParaRPr>
          </a:p>
          <a:p>
            <a:pPr lvl="1"/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The memory cell is composed of four main elements: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  	</a:t>
            </a:r>
            <a:r>
              <a:rPr lang="fr-FR" altLang="zh-CN" dirty="0">
                <a:solidFill>
                  <a:prstClr val="black"/>
                </a:solidFill>
                <a:latin typeface="Times New Roman" pitchFamily="18" charset="0"/>
              </a:rPr>
              <a:t>input gate, forget gate, output gate, </a:t>
            </a:r>
            <a:r>
              <a:rPr lang="en-US" altLang="zh-CN" dirty="0">
                <a:solidFill>
                  <a:prstClr val="black"/>
                </a:solidFill>
                <a:latin typeface="Times New Roman" pitchFamily="18" charset="0"/>
              </a:rPr>
              <a:t>self-recurrent 	connection.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2560610" y="1405118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246" y="2628265"/>
            <a:ext cx="6299835" cy="1955800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776628" y="5618130"/>
            <a:ext cx="795746" cy="503578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691672" y="69013"/>
            <a:ext cx="76328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dirty="0"/>
              <a:t>Our models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249407" y="920620"/>
            <a:ext cx="76328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sz="2800" dirty="0"/>
              <a:t>——The method to do prediction</a:t>
            </a:r>
          </a:p>
        </p:txBody>
      </p:sp>
    </p:spTree>
    <p:extLst>
      <p:ext uri="{BB962C8B-B14F-4D97-AF65-F5344CB8AC3E}">
        <p14:creationId xmlns:p14="http://schemas.microsoft.com/office/powerpoint/2010/main" val="62226115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2560610" y="1405118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>
              <a:solidFill>
                <a:prstClr val="black"/>
              </a:solidFill>
              <a:latin typeface="Times New Roman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030" y="1884046"/>
            <a:ext cx="3209290" cy="356679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1880235" y="10267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solidFill>
                <a:prstClr val="black"/>
              </a:solidFill>
              <a:latin typeface="Times New Roman" pitchFamily="18" charset="0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Times New Roman" pitchFamily="18" charset="0"/>
              </a:rPr>
              <a:t>The model LSTM</a:t>
            </a:r>
          </a:p>
          <a:p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5129" y="1830040"/>
            <a:ext cx="4391660" cy="4637364"/>
          </a:xfrm>
          <a:prstGeom prst="rect">
            <a:avLst/>
          </a:prstGeom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764563" y="5630195"/>
            <a:ext cx="795746" cy="503578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/>
              <a:t>17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91672" y="69013"/>
            <a:ext cx="76328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dirty="0"/>
              <a:t>Our models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49407" y="920620"/>
            <a:ext cx="763284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sz="2800" dirty="0"/>
              <a:t>——The method to do prediction</a:t>
            </a:r>
          </a:p>
        </p:txBody>
      </p:sp>
    </p:spTree>
    <p:extLst>
      <p:ext uri="{BB962C8B-B14F-4D97-AF65-F5344CB8AC3E}">
        <p14:creationId xmlns:p14="http://schemas.microsoft.com/office/powerpoint/2010/main" val="67551733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3"/>
          <p:cNvGrpSpPr>
            <a:grpSpLocks/>
          </p:cNvGrpSpPr>
          <p:nvPr/>
        </p:nvGrpSpPr>
        <p:grpSpPr bwMode="auto">
          <a:xfrm>
            <a:off x="1524000" y="3500438"/>
            <a:ext cx="9144000" cy="1676400"/>
            <a:chOff x="0" y="2086"/>
            <a:chExt cx="5760" cy="1056"/>
          </a:xfrm>
        </p:grpSpPr>
        <p:sp>
          <p:nvSpPr>
            <p:cNvPr id="2089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zh-CN" altLang="zh-CN">
                <a:ea typeface="宋体" charset="-122"/>
              </a:endParaRPr>
            </a:p>
          </p:txBody>
        </p:sp>
        <p:sp>
          <p:nvSpPr>
            <p:cNvPr id="2090" name="Rectangle 25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zh-CN" altLang="zh-CN">
                <a:ea typeface="宋体" charset="-122"/>
              </a:endParaRPr>
            </a:p>
          </p:txBody>
        </p:sp>
      </p:grpSp>
      <p:grpSp>
        <p:nvGrpSpPr>
          <p:cNvPr id="2051" name="Group 51"/>
          <p:cNvGrpSpPr>
            <a:grpSpLocks/>
          </p:cNvGrpSpPr>
          <p:nvPr/>
        </p:nvGrpSpPr>
        <p:grpSpPr bwMode="auto">
          <a:xfrm>
            <a:off x="5745722" y="1975643"/>
            <a:ext cx="4922278" cy="3440113"/>
            <a:chOff x="-1210" y="978"/>
            <a:chExt cx="4047" cy="2167"/>
          </a:xfrm>
        </p:grpSpPr>
        <p:sp>
          <p:nvSpPr>
            <p:cNvPr id="2087" name="Rectangle 19"/>
            <p:cNvSpPr>
              <a:spLocks noChangeArrowheads="1"/>
            </p:cNvSpPr>
            <p:nvPr/>
          </p:nvSpPr>
          <p:spPr bwMode="gray">
            <a:xfrm>
              <a:off x="-1210" y="978"/>
              <a:ext cx="4047" cy="22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1C2C3"/>
                </a:gs>
              </a:gsLst>
              <a:lin ang="5400000" scaled="1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288000" tIns="0" rIns="0" bIns="0" anchor="ctr"/>
            <a:lstStyle/>
            <a:p>
              <a:r>
                <a:rPr lang="en-US" altLang="zh-CN" sz="1600" dirty="0"/>
                <a:t>Some preliminary metrics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collected by Schlumberger: </a:t>
              </a:r>
              <a:endParaRPr lang="zh-CN" altLang="en-US" sz="1600" dirty="0"/>
            </a:p>
          </p:txBody>
        </p:sp>
        <p:sp>
          <p:nvSpPr>
            <p:cNvPr id="2088" name="Rectangle 5"/>
            <p:cNvSpPr>
              <a:spLocks noChangeArrowheads="1"/>
            </p:cNvSpPr>
            <p:nvPr/>
          </p:nvSpPr>
          <p:spPr bwMode="gray">
            <a:xfrm>
              <a:off x="-1210" y="1205"/>
              <a:ext cx="4047" cy="194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108000" tIns="108000" rIns="144000" bIns="72000"/>
            <a:lstStyle/>
            <a:p>
              <a:pPr fontAlgn="ctr"/>
              <a:r>
                <a:rPr lang="en-US" altLang="zh-CN" sz="1600" dirty="0"/>
                <a:t>Percent Comment Lines</a:t>
              </a:r>
              <a:endParaRPr lang="zh-CN" altLang="zh-CN" sz="1600" dirty="0"/>
            </a:p>
            <a:p>
              <a:pPr fontAlgn="ctr"/>
              <a:r>
                <a:rPr lang="en-US" altLang="zh-CN" sz="1600" dirty="0"/>
                <a:t>Percent Documentation Lines</a:t>
              </a:r>
              <a:endParaRPr lang="zh-CN" altLang="zh-CN" sz="1600" dirty="0"/>
            </a:p>
            <a:p>
              <a:pPr fontAlgn="ctr"/>
              <a:r>
                <a:rPr lang="en-US" altLang="zh-CN" sz="1600" dirty="0"/>
                <a:t>Classes, Interfaces, </a:t>
              </a:r>
              <a:r>
                <a:rPr lang="en-US" altLang="zh-CN" sz="1600" dirty="0" err="1"/>
                <a:t>structs</a:t>
              </a:r>
              <a:endParaRPr lang="zh-CN" altLang="zh-CN" sz="1600" dirty="0"/>
            </a:p>
            <a:p>
              <a:pPr fontAlgn="ctr"/>
              <a:r>
                <a:rPr lang="en-US" altLang="zh-CN" sz="1600" dirty="0"/>
                <a:t>Methods per Class</a:t>
              </a:r>
              <a:endParaRPr lang="zh-CN" altLang="zh-CN" sz="1600" dirty="0"/>
            </a:p>
            <a:p>
              <a:pPr fontAlgn="ctr"/>
              <a:r>
                <a:rPr lang="en-US" altLang="zh-CN" sz="1600" dirty="0"/>
                <a:t>Calls per Method</a:t>
              </a:r>
              <a:endParaRPr lang="zh-CN" altLang="zh-CN" sz="1600" dirty="0"/>
            </a:p>
            <a:p>
              <a:pPr fontAlgn="ctr"/>
              <a:r>
                <a:rPr lang="en-US" altLang="zh-CN" sz="1600" dirty="0"/>
                <a:t>Statements per Method</a:t>
              </a:r>
              <a:endParaRPr lang="zh-CN" altLang="zh-CN" sz="1600" dirty="0"/>
            </a:p>
            <a:p>
              <a:pPr fontAlgn="ctr"/>
              <a:r>
                <a:rPr lang="en-US" altLang="zh-CN" sz="1600" dirty="0"/>
                <a:t>Line Number of Most Complex Method*</a:t>
              </a:r>
              <a:endParaRPr lang="zh-CN" altLang="zh-CN" sz="1600" dirty="0"/>
            </a:p>
            <a:p>
              <a:pPr fontAlgn="ctr"/>
              <a:r>
                <a:rPr lang="en-US" altLang="zh-CN" sz="1600" dirty="0"/>
                <a:t>Maximum Complexity*</a:t>
              </a:r>
              <a:endParaRPr lang="zh-CN" altLang="zh-CN" sz="1600" dirty="0"/>
            </a:p>
            <a:p>
              <a:pPr fontAlgn="ctr"/>
              <a:r>
                <a:rPr lang="en-US" altLang="zh-CN" sz="1600" dirty="0"/>
                <a:t>Line Number of Deepest Block</a:t>
              </a:r>
              <a:endParaRPr lang="zh-CN" altLang="zh-CN" sz="1600" dirty="0"/>
            </a:p>
            <a:p>
              <a:pPr fontAlgn="ctr"/>
              <a:r>
                <a:rPr lang="en-US" altLang="zh-CN" sz="1600" dirty="0"/>
                <a:t>Maximum Block Depth</a:t>
              </a:r>
              <a:endParaRPr lang="zh-CN" altLang="zh-CN" sz="1600" dirty="0"/>
            </a:p>
            <a:p>
              <a:pPr fontAlgn="ctr"/>
              <a:r>
                <a:rPr lang="en-US" altLang="zh-CN" sz="1600" dirty="0"/>
                <a:t>Average Block Depth</a:t>
              </a:r>
              <a:endParaRPr lang="zh-CN" altLang="zh-CN" sz="1600" dirty="0"/>
            </a:p>
            <a:p>
              <a:pPr fontAlgn="ctr"/>
              <a:r>
                <a:rPr lang="en-US" altLang="zh-CN" sz="1600" dirty="0"/>
                <a:t>Average Complexity*</a:t>
              </a:r>
              <a:endParaRPr lang="zh-CN" altLang="zh-CN" sz="1600" dirty="0"/>
            </a:p>
            <a:p>
              <a:pPr>
                <a:lnSpc>
                  <a:spcPct val="95000"/>
                </a:lnSpc>
                <a:spcAft>
                  <a:spcPct val="40000"/>
                </a:spcAft>
                <a:buClr>
                  <a:srgbClr val="292929"/>
                </a:buClr>
              </a:pPr>
              <a:endParaRPr lang="en-US" altLang="zh-CN" sz="1600" dirty="0">
                <a:ea typeface="宋体" charset="-122"/>
              </a:endParaRPr>
            </a:p>
            <a:p>
              <a:pPr marL="190500" indent="-190500">
                <a:lnSpc>
                  <a:spcPct val="95000"/>
                </a:lnSpc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endParaRPr lang="en-US" altLang="zh-CN" sz="1600" noProof="1"/>
            </a:p>
          </p:txBody>
        </p:sp>
      </p:grpSp>
      <p:sp>
        <p:nvSpPr>
          <p:cNvPr id="2055" name="Textfeld 7"/>
          <p:cNvSpPr txBox="1">
            <a:spLocks noChangeArrowheads="1"/>
          </p:cNvSpPr>
          <p:nvPr/>
        </p:nvSpPr>
        <p:spPr bwMode="gray">
          <a:xfrm>
            <a:off x="1679576" y="174626"/>
            <a:ext cx="89884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6000" b="1" dirty="0">
                <a:solidFill>
                  <a:srgbClr val="6B9B1A"/>
                </a:solidFill>
                <a:ea typeface="宋体" charset="-122"/>
              </a:rPr>
              <a:t>Conclusion</a:t>
            </a:r>
            <a:endParaRPr lang="de-DE" altLang="zh-CN" sz="6000" dirty="0">
              <a:solidFill>
                <a:srgbClr val="595959"/>
              </a:solidFill>
              <a:ea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82105" y="1945344"/>
            <a:ext cx="4263617" cy="175432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 have: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61612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524000" y="3311525"/>
            <a:ext cx="9144000" cy="1676400"/>
            <a:chOff x="0" y="2086"/>
            <a:chExt cx="5760" cy="1056"/>
          </a:xfrm>
        </p:grpSpPr>
        <p:sp>
          <p:nvSpPr>
            <p:cNvPr id="2074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zh-CN" altLang="zh-CN" noProof="1"/>
            </a:p>
          </p:txBody>
        </p:sp>
        <p:sp>
          <p:nvSpPr>
            <p:cNvPr id="2075" name="Rectangle 4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zh-CN" altLang="zh-CN" noProof="1"/>
            </a:p>
          </p:txBody>
        </p:sp>
      </p:grpSp>
      <p:sp>
        <p:nvSpPr>
          <p:cNvPr id="2060" name="WordArt 132"/>
          <p:cNvSpPr>
            <a:spLocks noChangeArrowheads="1" noChangeShapeType="1" noTextEdit="1"/>
          </p:cNvSpPr>
          <p:nvPr/>
        </p:nvSpPr>
        <p:spPr bwMode="auto">
          <a:xfrm rot="1889898">
            <a:off x="6904039" y="4371975"/>
            <a:ext cx="955675" cy="1984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69310"/>
              </a:avLst>
            </a:prstTxWarp>
          </a:bodyPr>
          <a:lstStyle/>
          <a:p>
            <a:pPr algn="ctr"/>
            <a:r>
              <a:rPr lang="en-US" altLang="zh-CN" sz="3600" b="1" kern="10">
                <a:solidFill>
                  <a:srgbClr val="FFFFFF"/>
                </a:solidFill>
                <a:latin typeface="Arial"/>
                <a:cs typeface="Arial"/>
              </a:rPr>
              <a:t>Risks</a:t>
            </a:r>
            <a:endParaRPr lang="zh-CN" altLang="en-US" sz="3600" b="1" kern="1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62" name="WordArt 134"/>
          <p:cNvSpPr>
            <a:spLocks noChangeArrowheads="1" noChangeShapeType="1" noTextEdit="1"/>
          </p:cNvSpPr>
          <p:nvPr/>
        </p:nvSpPr>
        <p:spPr bwMode="auto">
          <a:xfrm rot="-9621226">
            <a:off x="3595688" y="4770439"/>
            <a:ext cx="781050" cy="98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38921"/>
              </a:avLst>
            </a:prstTxWarp>
          </a:bodyPr>
          <a:lstStyle/>
          <a:p>
            <a:pPr algn="ctr"/>
            <a:r>
              <a:rPr lang="en-US" altLang="zh-CN" sz="3600" b="1" kern="10">
                <a:solidFill>
                  <a:srgbClr val="FFFFFF"/>
                </a:solidFill>
                <a:latin typeface="Arial"/>
                <a:cs typeface="Arial"/>
              </a:rPr>
              <a:t>Chances</a:t>
            </a:r>
            <a:endParaRPr lang="zh-CN" altLang="en-US" sz="3600" b="1" kern="1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63" name="Rectangle 5"/>
          <p:cNvSpPr>
            <a:spLocks noChangeArrowheads="1"/>
          </p:cNvSpPr>
          <p:nvPr/>
        </p:nvSpPr>
        <p:spPr bwMode="gray">
          <a:xfrm>
            <a:off x="1524000" y="1913820"/>
            <a:ext cx="4175125" cy="396418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108000" tIns="108000" rIns="144000" bIns="72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Correlation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Simple model between risk and metrics</a:t>
            </a:r>
          </a:p>
          <a:p>
            <a:r>
              <a:rPr lang="en-US" altLang="zh-CN" sz="2800" dirty="0"/>
              <a:t>   - Partial least square regression</a:t>
            </a:r>
          </a:p>
          <a:p>
            <a:r>
              <a:rPr lang="en-US" altLang="zh-CN" sz="2800" dirty="0"/>
              <a:t>   - Support vector regression</a:t>
            </a:r>
            <a:endParaRPr lang="zh-CN" altLang="en-US" sz="2800" dirty="0"/>
          </a:p>
        </p:txBody>
      </p:sp>
      <p:sp>
        <p:nvSpPr>
          <p:cNvPr id="2064" name="Rectangle 5"/>
          <p:cNvSpPr>
            <a:spLocks noChangeArrowheads="1"/>
          </p:cNvSpPr>
          <p:nvPr/>
        </p:nvSpPr>
        <p:spPr bwMode="gray">
          <a:xfrm>
            <a:off x="6492875" y="1916114"/>
            <a:ext cx="4175125" cy="396418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108000" tIns="108000" rIns="144000" bIns="7200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More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More complex model</a:t>
            </a:r>
          </a:p>
          <a:p>
            <a:r>
              <a:rPr lang="en-US" altLang="zh-CN" sz="2800" dirty="0"/>
              <a:t>   - temporal information (Time series analysis with LSTM)</a:t>
            </a:r>
          </a:p>
          <a:p>
            <a:r>
              <a:rPr lang="en-US" altLang="zh-CN" sz="2800" dirty="0"/>
              <a:t>   - Risk caused by programmer</a:t>
            </a:r>
          </a:p>
        </p:txBody>
      </p:sp>
      <p:sp>
        <p:nvSpPr>
          <p:cNvPr id="2066" name="Rectangle 19"/>
          <p:cNvSpPr>
            <a:spLocks noChangeArrowheads="1"/>
          </p:cNvSpPr>
          <p:nvPr/>
        </p:nvSpPr>
        <p:spPr bwMode="gray">
          <a:xfrm>
            <a:off x="6492875" y="1553457"/>
            <a:ext cx="4175125" cy="3603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1C2C3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lIns="288000" tIns="0" rIns="0" bIns="0" anchor="ctr"/>
          <a:lstStyle/>
          <a:p>
            <a:r>
              <a:rPr lang="en-US" altLang="zh-CN" sz="1600" dirty="0"/>
              <a:t>Further solutions</a:t>
            </a:r>
            <a:r>
              <a:rPr lang="zh-CN" altLang="en-US" sz="1600" dirty="0"/>
              <a:t>：</a:t>
            </a:r>
            <a:endParaRPr lang="en-US" altLang="zh-CN" sz="1600" dirty="0"/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gray">
          <a:xfrm>
            <a:off x="1524000" y="1556769"/>
            <a:ext cx="4175125" cy="3603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1C2C3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lIns="288000" tIns="0" rIns="0" bIns="0" anchor="ctr"/>
          <a:lstStyle/>
          <a:p>
            <a:r>
              <a:rPr lang="en-US" altLang="zh-CN" sz="1600" dirty="0"/>
              <a:t>Certain preliminary steps</a:t>
            </a:r>
            <a:r>
              <a:rPr lang="zh-CN" altLang="en-US" sz="1600" dirty="0"/>
              <a:t>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4" name="Textfeld 7"/>
          <p:cNvSpPr txBox="1">
            <a:spLocks noChangeArrowheads="1"/>
          </p:cNvSpPr>
          <p:nvPr/>
        </p:nvSpPr>
        <p:spPr bwMode="gray">
          <a:xfrm>
            <a:off x="1679576" y="174626"/>
            <a:ext cx="89884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6000" b="1" dirty="0" err="1">
                <a:solidFill>
                  <a:srgbClr val="6B9B1A"/>
                </a:solidFill>
                <a:ea typeface="宋体" charset="-122"/>
              </a:rPr>
              <a:t>Conclusion</a:t>
            </a:r>
            <a:r>
              <a:rPr lang="de-DE" altLang="zh-CN" sz="6000" b="1" dirty="0">
                <a:solidFill>
                  <a:srgbClr val="6B9B1A"/>
                </a:solidFill>
                <a:ea typeface="宋体" charset="-122"/>
              </a:rPr>
              <a:t> </a:t>
            </a:r>
            <a:r>
              <a:rPr lang="de-DE" altLang="zh-CN" sz="4400" dirty="0">
                <a:solidFill>
                  <a:srgbClr val="6B9B1A"/>
                </a:solidFill>
                <a:ea typeface="宋体" charset="-122"/>
              </a:rPr>
              <a:t>(</a:t>
            </a:r>
            <a:r>
              <a:rPr lang="de-DE" altLang="zh-CN" sz="4400" dirty="0" err="1">
                <a:solidFill>
                  <a:srgbClr val="6B9B1A"/>
                </a:solidFill>
                <a:ea typeface="宋体" charset="-122"/>
              </a:rPr>
              <a:t>what</a:t>
            </a:r>
            <a:r>
              <a:rPr lang="de-DE" altLang="zh-CN" sz="4400" dirty="0">
                <a:solidFill>
                  <a:srgbClr val="6B9B1A"/>
                </a:solidFill>
                <a:ea typeface="宋体" charset="-122"/>
              </a:rPr>
              <a:t> </a:t>
            </a:r>
            <a:r>
              <a:rPr lang="de-DE" altLang="zh-CN" sz="4400" dirty="0" err="1">
                <a:solidFill>
                  <a:srgbClr val="6B9B1A"/>
                </a:solidFill>
                <a:ea typeface="宋体" charset="-122"/>
              </a:rPr>
              <a:t>we</a:t>
            </a:r>
            <a:r>
              <a:rPr lang="de-DE" altLang="zh-CN" sz="4400" dirty="0">
                <a:solidFill>
                  <a:srgbClr val="6B9B1A"/>
                </a:solidFill>
                <a:ea typeface="宋体" charset="-122"/>
              </a:rPr>
              <a:t> will do)</a:t>
            </a:r>
            <a:endParaRPr lang="de-DE" altLang="zh-CN" sz="4400" dirty="0">
              <a:solidFill>
                <a:srgbClr val="595959"/>
              </a:solidFill>
              <a:ea typeface="宋体" charset="-122"/>
            </a:endParaRPr>
          </a:p>
        </p:txBody>
      </p:sp>
      <p:sp>
        <p:nvSpPr>
          <p:cNvPr id="3" name="箭头: 右 2"/>
          <p:cNvSpPr/>
          <p:nvPr/>
        </p:nvSpPr>
        <p:spPr>
          <a:xfrm>
            <a:off x="5699125" y="3551068"/>
            <a:ext cx="793750" cy="461639"/>
          </a:xfrm>
          <a:prstGeom prst="rightArrow">
            <a:avLst/>
          </a:prstGeom>
          <a:solidFill>
            <a:srgbClr val="6B9B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5135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0"/>
          <p:cNvGrpSpPr>
            <a:grpSpLocks/>
          </p:cNvGrpSpPr>
          <p:nvPr/>
        </p:nvGrpSpPr>
        <p:grpSpPr bwMode="auto">
          <a:xfrm>
            <a:off x="1524001" y="3276600"/>
            <a:ext cx="9134475" cy="1676400"/>
            <a:chOff x="0" y="2086"/>
            <a:chExt cx="5760" cy="1056"/>
          </a:xfrm>
        </p:grpSpPr>
        <p:sp>
          <p:nvSpPr>
            <p:cNvPr id="2113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zh-CN" altLang="zh-CN">
                <a:latin typeface="Calibri" pitchFamily="34" charset="0"/>
                <a:ea typeface="宋体" charset="-122"/>
              </a:endParaRPr>
            </a:p>
          </p:txBody>
        </p:sp>
        <p:sp>
          <p:nvSpPr>
            <p:cNvPr id="2114" name="Rectangle 62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zh-CN" altLang="zh-CN">
                <a:latin typeface="Calibri" pitchFamily="34" charset="0"/>
                <a:ea typeface="宋体" charset="-122"/>
              </a:endParaRPr>
            </a:p>
          </p:txBody>
        </p:sp>
      </p:grpSp>
      <p:sp>
        <p:nvSpPr>
          <p:cNvPr id="33" name="Textfeld 7"/>
          <p:cNvSpPr txBox="1">
            <a:spLocks noChangeArrowheads="1"/>
          </p:cNvSpPr>
          <p:nvPr/>
        </p:nvSpPr>
        <p:spPr bwMode="gray">
          <a:xfrm>
            <a:off x="1679575" y="174626"/>
            <a:ext cx="89789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de-DE" sz="6000" b="1" kern="0" dirty="0">
                <a:solidFill>
                  <a:srgbClr val="6B9B1A"/>
                </a:solidFill>
                <a:latin typeface="Arial"/>
              </a:rPr>
              <a:t>Group member</a:t>
            </a:r>
            <a:endParaRPr lang="de-DE" sz="6000" kern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grpSp>
        <p:nvGrpSpPr>
          <p:cNvPr id="2054" name="Group 8"/>
          <p:cNvGrpSpPr>
            <a:grpSpLocks/>
          </p:cNvGrpSpPr>
          <p:nvPr/>
        </p:nvGrpSpPr>
        <p:grpSpPr bwMode="auto">
          <a:xfrm>
            <a:off x="902638" y="3703183"/>
            <a:ext cx="2402778" cy="2284412"/>
            <a:chOff x="1749" y="1113"/>
            <a:chExt cx="2187" cy="2184"/>
          </a:xfrm>
        </p:grpSpPr>
        <p:sp>
          <p:nvSpPr>
            <p:cNvPr id="2106" name="Oval 6"/>
            <p:cNvSpPr>
              <a:spLocks noChangeArrowheads="1"/>
            </p:cNvSpPr>
            <p:nvPr/>
          </p:nvSpPr>
          <p:spPr bwMode="gray">
            <a:xfrm>
              <a:off x="1749" y="1113"/>
              <a:ext cx="2187" cy="2184"/>
            </a:xfrm>
            <a:prstGeom prst="ellipse">
              <a:avLst/>
            </a:prstGeom>
            <a:solidFill>
              <a:srgbClr val="777777"/>
            </a:solidFill>
            <a:ln w="9525">
              <a:round/>
              <a:headEnd/>
              <a:tailEnd/>
            </a:ln>
            <a:scene3d>
              <a:camera prst="legacyPerspectiveTop"/>
              <a:lightRig rig="legacyFlat4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>
              <a:flatTx/>
            </a:bodyPr>
            <a:lstStyle/>
            <a:p>
              <a:endParaRPr lang="en-GB" altLang="zh-CN">
                <a:ea typeface="宋体" charset="-122"/>
              </a:endParaRPr>
            </a:p>
          </p:txBody>
        </p:sp>
        <p:sp>
          <p:nvSpPr>
            <p:cNvPr id="2107" name="Oval 8"/>
            <p:cNvSpPr>
              <a:spLocks noChangeArrowheads="1"/>
            </p:cNvSpPr>
            <p:nvPr/>
          </p:nvSpPr>
          <p:spPr bwMode="gray">
            <a:xfrm>
              <a:off x="1756" y="1119"/>
              <a:ext cx="2173" cy="2172"/>
            </a:xfrm>
            <a:prstGeom prst="ellipse">
              <a:avLst/>
            </a:prstGeom>
            <a:gradFill rotWithShape="1">
              <a:gsLst>
                <a:gs pos="0">
                  <a:srgbClr val="9F9F9F"/>
                </a:gs>
                <a:gs pos="100000">
                  <a:srgbClr val="E4E4E4"/>
                </a:gs>
              </a:gsLst>
              <a:lin ang="27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 altLang="zh-CN">
                <a:ea typeface="宋体" charset="-122"/>
              </a:endParaRPr>
            </a:p>
          </p:txBody>
        </p:sp>
        <p:sp>
          <p:nvSpPr>
            <p:cNvPr id="2108" name="Oval 9"/>
            <p:cNvSpPr>
              <a:spLocks noChangeArrowheads="1"/>
            </p:cNvSpPr>
            <p:nvPr/>
          </p:nvSpPr>
          <p:spPr bwMode="gray">
            <a:xfrm>
              <a:off x="1980" y="1343"/>
              <a:ext cx="1726" cy="172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altLang="zh-CN">
                <a:ea typeface="宋体" charset="-122"/>
              </a:endParaRPr>
            </a:p>
          </p:txBody>
        </p:sp>
        <p:sp>
          <p:nvSpPr>
            <p:cNvPr id="2109" name="Oval 10"/>
            <p:cNvSpPr>
              <a:spLocks noChangeArrowheads="1"/>
            </p:cNvSpPr>
            <p:nvPr/>
          </p:nvSpPr>
          <p:spPr bwMode="gray">
            <a:xfrm>
              <a:off x="2196" y="1558"/>
              <a:ext cx="1293" cy="1294"/>
            </a:xfrm>
            <a:prstGeom prst="ellipse">
              <a:avLst/>
            </a:prstGeom>
            <a:gradFill rotWithShape="1">
              <a:gsLst>
                <a:gs pos="0">
                  <a:srgbClr val="333333"/>
                </a:gs>
                <a:gs pos="100000">
                  <a:srgbClr val="B1B1B1"/>
                </a:gs>
              </a:gsLst>
              <a:lin ang="27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altLang="zh-CN">
                <a:ea typeface="宋体" charset="-122"/>
              </a:endParaRPr>
            </a:p>
          </p:txBody>
        </p:sp>
        <p:sp>
          <p:nvSpPr>
            <p:cNvPr id="2110" name="Oval 11"/>
            <p:cNvSpPr>
              <a:spLocks noChangeArrowheads="1"/>
            </p:cNvSpPr>
            <p:nvPr/>
          </p:nvSpPr>
          <p:spPr bwMode="gray">
            <a:xfrm>
              <a:off x="2400" y="1763"/>
              <a:ext cx="887" cy="88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 altLang="zh-CN">
                <a:ea typeface="宋体" charset="-122"/>
              </a:endParaRPr>
            </a:p>
          </p:txBody>
        </p:sp>
        <p:sp>
          <p:nvSpPr>
            <p:cNvPr id="2111" name="Oval 12"/>
            <p:cNvSpPr>
              <a:spLocks noChangeArrowheads="1"/>
            </p:cNvSpPr>
            <p:nvPr/>
          </p:nvSpPr>
          <p:spPr bwMode="gray">
            <a:xfrm flipV="1">
              <a:off x="2577" y="1939"/>
              <a:ext cx="533" cy="53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E2E2E2"/>
              </a:solidFill>
              <a:round/>
              <a:headEnd/>
              <a:tailEnd/>
            </a:ln>
          </p:spPr>
          <p:txBody>
            <a:bodyPr rot="10800000"/>
            <a:lstStyle/>
            <a:p>
              <a:endParaRPr lang="en-GB" altLang="zh-CN">
                <a:ea typeface="宋体" charset="-122"/>
              </a:endParaRPr>
            </a:p>
          </p:txBody>
        </p:sp>
        <p:sp>
          <p:nvSpPr>
            <p:cNvPr id="2112" name="Oval 12"/>
            <p:cNvSpPr>
              <a:spLocks noChangeArrowheads="1"/>
            </p:cNvSpPr>
            <p:nvPr/>
          </p:nvSpPr>
          <p:spPr bwMode="gray">
            <a:xfrm flipV="1">
              <a:off x="2758" y="2112"/>
              <a:ext cx="187" cy="187"/>
            </a:xfrm>
            <a:prstGeom prst="ellipse">
              <a:avLst/>
            </a:prstGeom>
            <a:solidFill>
              <a:srgbClr val="C00000"/>
            </a:solidFill>
            <a:ln w="9525">
              <a:solidFill>
                <a:srgbClr val="E2E2E2"/>
              </a:solidFill>
              <a:round/>
              <a:headEnd/>
              <a:tailEnd/>
            </a:ln>
          </p:spPr>
          <p:txBody>
            <a:bodyPr rot="10800000"/>
            <a:lstStyle/>
            <a:p>
              <a:endParaRPr lang="en-GB" altLang="zh-CN">
                <a:ea typeface="宋体" charset="-122"/>
              </a:endParaRPr>
            </a:p>
          </p:txBody>
        </p:sp>
      </p:grpSp>
      <p:grpSp>
        <p:nvGrpSpPr>
          <p:cNvPr id="12" name="Group 295"/>
          <p:cNvGrpSpPr>
            <a:grpSpLocks/>
          </p:cNvGrpSpPr>
          <p:nvPr/>
        </p:nvGrpSpPr>
        <p:grpSpPr bwMode="auto">
          <a:xfrm>
            <a:off x="2232032" y="5476831"/>
            <a:ext cx="1195886" cy="1169892"/>
            <a:chOff x="2860" y="2298"/>
            <a:chExt cx="975" cy="1003"/>
          </a:xfrm>
        </p:grpSpPr>
        <p:grpSp>
          <p:nvGrpSpPr>
            <p:cNvPr id="2090" name="Group 292"/>
            <p:cNvGrpSpPr>
              <a:grpSpLocks/>
            </p:cNvGrpSpPr>
            <p:nvPr/>
          </p:nvGrpSpPr>
          <p:grpSpPr bwMode="auto">
            <a:xfrm>
              <a:off x="2900" y="2334"/>
              <a:ext cx="935" cy="967"/>
              <a:chOff x="2900" y="2334"/>
              <a:chExt cx="935" cy="967"/>
            </a:xfrm>
          </p:grpSpPr>
          <p:sp>
            <p:nvSpPr>
              <p:cNvPr id="2101" name="Freeform 277"/>
              <p:cNvSpPr>
                <a:spLocks/>
              </p:cNvSpPr>
              <p:nvPr/>
            </p:nvSpPr>
            <p:spPr bwMode="gray">
              <a:xfrm rot="-10756093">
                <a:off x="2900" y="2334"/>
                <a:ext cx="476" cy="532"/>
              </a:xfrm>
              <a:custGeom>
                <a:avLst/>
                <a:gdLst>
                  <a:gd name="T0" fmla="*/ 1153 w 365"/>
                  <a:gd name="T1" fmla="*/ 695 h 456"/>
                  <a:gd name="T2" fmla="*/ 793 w 365"/>
                  <a:gd name="T3" fmla="*/ 457 h 456"/>
                  <a:gd name="T4" fmla="*/ 87 w 365"/>
                  <a:gd name="T5" fmla="*/ 91 h 456"/>
                  <a:gd name="T6" fmla="*/ 87 w 365"/>
                  <a:gd name="T7" fmla="*/ 186 h 456"/>
                  <a:gd name="T8" fmla="*/ 546 w 365"/>
                  <a:gd name="T9" fmla="*/ 597 h 456"/>
                  <a:gd name="T10" fmla="*/ 896 w 365"/>
                  <a:gd name="T11" fmla="*/ 826 h 456"/>
                  <a:gd name="T12" fmla="*/ 1228 w 365"/>
                  <a:gd name="T13" fmla="*/ 974 h 456"/>
                  <a:gd name="T14" fmla="*/ 1377 w 365"/>
                  <a:gd name="T15" fmla="*/ 891 h 456"/>
                  <a:gd name="T16" fmla="*/ 1153 w 365"/>
                  <a:gd name="T17" fmla="*/ 695 h 4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65"/>
                  <a:gd name="T28" fmla="*/ 0 h 456"/>
                  <a:gd name="T29" fmla="*/ 365 w 365"/>
                  <a:gd name="T30" fmla="*/ 456 h 4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65" h="456">
                    <a:moveTo>
                      <a:pt x="306" y="321"/>
                    </a:moveTo>
                    <a:cubicBezTo>
                      <a:pt x="210" y="212"/>
                      <a:pt x="210" y="212"/>
                      <a:pt x="210" y="21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2"/>
                      <a:pt x="0" y="0"/>
                      <a:pt x="23" y="86"/>
                    </a:cubicBezTo>
                    <a:cubicBezTo>
                      <a:pt x="145" y="276"/>
                      <a:pt x="145" y="276"/>
                      <a:pt x="145" y="276"/>
                    </a:cubicBezTo>
                    <a:cubicBezTo>
                      <a:pt x="238" y="382"/>
                      <a:pt x="238" y="382"/>
                      <a:pt x="238" y="382"/>
                    </a:cubicBezTo>
                    <a:cubicBezTo>
                      <a:pt x="326" y="451"/>
                      <a:pt x="326" y="451"/>
                      <a:pt x="326" y="451"/>
                    </a:cubicBezTo>
                    <a:cubicBezTo>
                      <a:pt x="326" y="451"/>
                      <a:pt x="364" y="456"/>
                      <a:pt x="365" y="412"/>
                    </a:cubicBezTo>
                    <a:lnTo>
                      <a:pt x="306" y="32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AB0505"/>
                  </a:gs>
                  <a:gs pos="100000">
                    <a:srgbClr val="4F0202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  <p:sp>
            <p:nvSpPr>
              <p:cNvPr id="2102" name="Freeform 278"/>
              <p:cNvSpPr>
                <a:spLocks/>
              </p:cNvSpPr>
              <p:nvPr/>
            </p:nvSpPr>
            <p:spPr bwMode="gray">
              <a:xfrm rot="-10756093">
                <a:off x="3181" y="2543"/>
                <a:ext cx="654" cy="446"/>
              </a:xfrm>
              <a:custGeom>
                <a:avLst/>
                <a:gdLst>
                  <a:gd name="T0" fmla="*/ 760 w 501"/>
                  <a:gd name="T1" fmla="*/ 0 h 383"/>
                  <a:gd name="T2" fmla="*/ 102 w 501"/>
                  <a:gd name="T3" fmla="*/ 107 h 383"/>
                  <a:gd name="T4" fmla="*/ 1634 w 501"/>
                  <a:gd name="T5" fmla="*/ 819 h 383"/>
                  <a:gd name="T6" fmla="*/ 1901 w 501"/>
                  <a:gd name="T7" fmla="*/ 679 h 383"/>
                  <a:gd name="T8" fmla="*/ 760 w 501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01"/>
                  <a:gd name="T16" fmla="*/ 0 h 383"/>
                  <a:gd name="T17" fmla="*/ 501 w 501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01" h="383">
                    <a:moveTo>
                      <a:pt x="201" y="0"/>
                    </a:moveTo>
                    <a:cubicBezTo>
                      <a:pt x="201" y="0"/>
                      <a:pt x="36" y="6"/>
                      <a:pt x="27" y="50"/>
                    </a:cubicBezTo>
                    <a:cubicBezTo>
                      <a:pt x="0" y="179"/>
                      <a:pt x="431" y="383"/>
                      <a:pt x="431" y="383"/>
                    </a:cubicBezTo>
                    <a:cubicBezTo>
                      <a:pt x="501" y="317"/>
                      <a:pt x="501" y="317"/>
                      <a:pt x="501" y="317"/>
                    </a:cubicBez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AB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  <p:sp>
            <p:nvSpPr>
              <p:cNvPr id="2103" name="Freeform 279"/>
              <p:cNvSpPr>
                <a:spLocks/>
              </p:cNvSpPr>
              <p:nvPr/>
            </p:nvSpPr>
            <p:spPr bwMode="gray">
              <a:xfrm rot="-10756093">
                <a:off x="3070" y="2619"/>
                <a:ext cx="499" cy="682"/>
              </a:xfrm>
              <a:custGeom>
                <a:avLst/>
                <a:gdLst>
                  <a:gd name="T0" fmla="*/ 474 w 383"/>
                  <a:gd name="T1" fmla="*/ 10 h 586"/>
                  <a:gd name="T2" fmla="*/ 0 w 383"/>
                  <a:gd name="T3" fmla="*/ 574 h 586"/>
                  <a:gd name="T4" fmla="*/ 1126 w 383"/>
                  <a:gd name="T5" fmla="*/ 1251 h 586"/>
                  <a:gd name="T6" fmla="*/ 1438 w 383"/>
                  <a:gd name="T7" fmla="*/ 943 h 586"/>
                  <a:gd name="T8" fmla="*/ 474 w 383"/>
                  <a:gd name="T9" fmla="*/ 10 h 5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3"/>
                  <a:gd name="T16" fmla="*/ 0 h 586"/>
                  <a:gd name="T17" fmla="*/ 383 w 383"/>
                  <a:gd name="T18" fmla="*/ 586 h 5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3" h="586">
                    <a:moveTo>
                      <a:pt x="126" y="5"/>
                    </a:moveTo>
                    <a:cubicBezTo>
                      <a:pt x="53" y="8"/>
                      <a:pt x="0" y="269"/>
                      <a:pt x="0" y="269"/>
                    </a:cubicBezTo>
                    <a:cubicBezTo>
                      <a:pt x="300" y="586"/>
                      <a:pt x="300" y="586"/>
                      <a:pt x="300" y="586"/>
                    </a:cubicBezTo>
                    <a:cubicBezTo>
                      <a:pt x="383" y="442"/>
                      <a:pt x="383" y="442"/>
                      <a:pt x="383" y="442"/>
                    </a:cubicBezTo>
                    <a:cubicBezTo>
                      <a:pt x="383" y="442"/>
                      <a:pt x="252" y="0"/>
                      <a:pt x="126" y="5"/>
                    </a:cubicBezTo>
                    <a:close/>
                  </a:path>
                </a:pathLst>
              </a:custGeom>
              <a:solidFill>
                <a:srgbClr val="AB05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  <p:sp>
            <p:nvSpPr>
              <p:cNvPr id="2104" name="Freeform 280"/>
              <p:cNvSpPr>
                <a:spLocks/>
              </p:cNvSpPr>
              <p:nvPr/>
            </p:nvSpPr>
            <p:spPr bwMode="gray">
              <a:xfrm rot="-10756093">
                <a:off x="3183" y="2446"/>
                <a:ext cx="391" cy="542"/>
              </a:xfrm>
              <a:custGeom>
                <a:avLst/>
                <a:gdLst>
                  <a:gd name="T0" fmla="*/ 0 w 300"/>
                  <a:gd name="T1" fmla="*/ 0 h 466"/>
                  <a:gd name="T2" fmla="*/ 151 w 300"/>
                  <a:gd name="T3" fmla="*/ 597 h 466"/>
                  <a:gd name="T4" fmla="*/ 1013 w 300"/>
                  <a:gd name="T5" fmla="*/ 992 h 466"/>
                  <a:gd name="T6" fmla="*/ 1130 w 300"/>
                  <a:gd name="T7" fmla="*/ 675 h 466"/>
                  <a:gd name="T8" fmla="*/ 0 w 300"/>
                  <a:gd name="T9" fmla="*/ 0 h 4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0"/>
                  <a:gd name="T16" fmla="*/ 0 h 466"/>
                  <a:gd name="T17" fmla="*/ 300 w 300"/>
                  <a:gd name="T18" fmla="*/ 466 h 4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0" h="466">
                    <a:moveTo>
                      <a:pt x="0" y="0"/>
                    </a:moveTo>
                    <a:cubicBezTo>
                      <a:pt x="0" y="0"/>
                      <a:pt x="5" y="219"/>
                      <a:pt x="40" y="280"/>
                    </a:cubicBezTo>
                    <a:cubicBezTo>
                      <a:pt x="77" y="344"/>
                      <a:pt x="269" y="466"/>
                      <a:pt x="269" y="466"/>
                    </a:cubicBezTo>
                    <a:cubicBezTo>
                      <a:pt x="300" y="317"/>
                      <a:pt x="300" y="317"/>
                      <a:pt x="300" y="317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40505"/>
                  </a:gs>
                  <a:gs pos="100000">
                    <a:srgbClr val="5B0202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5" name="Freeform 281"/>
              <p:cNvSpPr>
                <a:spLocks/>
              </p:cNvSpPr>
              <p:nvPr/>
            </p:nvSpPr>
            <p:spPr bwMode="gray">
              <a:xfrm rot="-10756093">
                <a:off x="3006" y="2617"/>
                <a:ext cx="566" cy="413"/>
              </a:xfrm>
              <a:custGeom>
                <a:avLst/>
                <a:gdLst>
                  <a:gd name="T0" fmla="*/ 0 w 435"/>
                  <a:gd name="T1" fmla="*/ 79 h 354"/>
                  <a:gd name="T2" fmla="*/ 1040 w 435"/>
                  <a:gd name="T3" fmla="*/ 76 h 354"/>
                  <a:gd name="T4" fmla="*/ 1623 w 435"/>
                  <a:gd name="T5" fmla="*/ 648 h 354"/>
                  <a:gd name="T6" fmla="*/ 1118 w 435"/>
                  <a:gd name="T7" fmla="*/ 765 h 354"/>
                  <a:gd name="T8" fmla="*/ 0 w 435"/>
                  <a:gd name="T9" fmla="*/ 79 h 3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5"/>
                  <a:gd name="T16" fmla="*/ 0 h 354"/>
                  <a:gd name="T17" fmla="*/ 435 w 435"/>
                  <a:gd name="T18" fmla="*/ 354 h 3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5" h="354">
                    <a:moveTo>
                      <a:pt x="0" y="37"/>
                    </a:moveTo>
                    <a:cubicBezTo>
                      <a:pt x="0" y="37"/>
                      <a:pt x="219" y="0"/>
                      <a:pt x="279" y="35"/>
                    </a:cubicBezTo>
                    <a:cubicBezTo>
                      <a:pt x="346" y="73"/>
                      <a:pt x="435" y="300"/>
                      <a:pt x="435" y="300"/>
                    </a:cubicBezTo>
                    <a:cubicBezTo>
                      <a:pt x="300" y="354"/>
                      <a:pt x="300" y="354"/>
                      <a:pt x="300" y="354"/>
                    </a:cubicBezTo>
                    <a:lnTo>
                      <a:pt x="0" y="3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D0303"/>
                  </a:gs>
                  <a:gs pos="100000">
                    <a:srgbClr val="32010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</p:grpSp>
        <p:grpSp>
          <p:nvGrpSpPr>
            <p:cNvPr id="2091" name="Group 294"/>
            <p:cNvGrpSpPr>
              <a:grpSpLocks/>
            </p:cNvGrpSpPr>
            <p:nvPr/>
          </p:nvGrpSpPr>
          <p:grpSpPr bwMode="auto">
            <a:xfrm>
              <a:off x="2860" y="2298"/>
              <a:ext cx="176" cy="164"/>
              <a:chOff x="2860" y="2298"/>
              <a:chExt cx="176" cy="164"/>
            </a:xfrm>
          </p:grpSpPr>
          <p:sp>
            <p:nvSpPr>
              <p:cNvPr id="2099" name="Freeform 283"/>
              <p:cNvSpPr>
                <a:spLocks/>
              </p:cNvSpPr>
              <p:nvPr/>
            </p:nvSpPr>
            <p:spPr bwMode="gray">
              <a:xfrm rot="-10756093">
                <a:off x="2860" y="2298"/>
                <a:ext cx="80" cy="79"/>
              </a:xfrm>
              <a:custGeom>
                <a:avLst/>
                <a:gdLst>
                  <a:gd name="T0" fmla="*/ 237 w 61"/>
                  <a:gd name="T1" fmla="*/ 144 h 68"/>
                  <a:gd name="T2" fmla="*/ 12 w 61"/>
                  <a:gd name="T3" fmla="*/ 35 h 68"/>
                  <a:gd name="T4" fmla="*/ 0 w 61"/>
                  <a:gd name="T5" fmla="*/ 27 h 68"/>
                  <a:gd name="T6" fmla="*/ 29 w 61"/>
                  <a:gd name="T7" fmla="*/ 0 h 68"/>
                  <a:gd name="T8" fmla="*/ 38 w 61"/>
                  <a:gd name="T9" fmla="*/ 3 h 68"/>
                  <a:gd name="T10" fmla="*/ 237 w 61"/>
                  <a:gd name="T11" fmla="*/ 143 h 68"/>
                  <a:gd name="T12" fmla="*/ 237 w 61"/>
                  <a:gd name="T13" fmla="*/ 144 h 6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1"/>
                  <a:gd name="T22" fmla="*/ 0 h 68"/>
                  <a:gd name="T23" fmla="*/ 61 w 61"/>
                  <a:gd name="T24" fmla="*/ 68 h 6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1" h="68">
                    <a:moveTo>
                      <a:pt x="61" y="68"/>
                    </a:moveTo>
                    <a:cubicBezTo>
                      <a:pt x="3" y="16"/>
                      <a:pt x="3" y="16"/>
                      <a:pt x="3" y="16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3"/>
                      <a:pt x="4" y="4"/>
                      <a:pt x="8" y="0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61" y="67"/>
                      <a:pt x="61" y="67"/>
                      <a:pt x="61" y="67"/>
                    </a:cubicBezTo>
                    <a:lnTo>
                      <a:pt x="61" y="6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666666"/>
                  </a:gs>
                  <a:gs pos="100000">
                    <a:srgbClr val="DDDDDD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0" name="Freeform 284"/>
              <p:cNvSpPr>
                <a:spLocks/>
              </p:cNvSpPr>
              <p:nvPr/>
            </p:nvSpPr>
            <p:spPr bwMode="gray">
              <a:xfrm rot="-10756093">
                <a:off x="2899" y="2331"/>
                <a:ext cx="137" cy="131"/>
              </a:xfrm>
              <a:custGeom>
                <a:avLst/>
                <a:gdLst>
                  <a:gd name="T0" fmla="*/ 218 w 106"/>
                  <a:gd name="T1" fmla="*/ 0 h 113"/>
                  <a:gd name="T2" fmla="*/ 149 w 106"/>
                  <a:gd name="T3" fmla="*/ 87 h 113"/>
                  <a:gd name="T4" fmla="*/ 0 w 106"/>
                  <a:gd name="T5" fmla="*/ 117 h 113"/>
                  <a:gd name="T6" fmla="*/ 230 w 106"/>
                  <a:gd name="T7" fmla="*/ 223 h 113"/>
                  <a:gd name="T8" fmla="*/ 371 w 106"/>
                  <a:gd name="T9" fmla="*/ 140 h 113"/>
                  <a:gd name="T10" fmla="*/ 218 w 106"/>
                  <a:gd name="T11" fmla="*/ 0 h 11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6"/>
                  <a:gd name="T19" fmla="*/ 0 h 113"/>
                  <a:gd name="T20" fmla="*/ 106 w 106"/>
                  <a:gd name="T21" fmla="*/ 113 h 11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6" h="113">
                    <a:moveTo>
                      <a:pt x="60" y="0"/>
                    </a:moveTo>
                    <a:cubicBezTo>
                      <a:pt x="60" y="0"/>
                      <a:pt x="62" y="20"/>
                      <a:pt x="41" y="41"/>
                    </a:cubicBezTo>
                    <a:cubicBezTo>
                      <a:pt x="17" y="63"/>
                      <a:pt x="0" y="56"/>
                      <a:pt x="0" y="56"/>
                    </a:cubicBezTo>
                    <a:cubicBezTo>
                      <a:pt x="64" y="106"/>
                      <a:pt x="64" y="106"/>
                      <a:pt x="64" y="106"/>
                    </a:cubicBezTo>
                    <a:cubicBezTo>
                      <a:pt x="64" y="106"/>
                      <a:pt x="106" y="113"/>
                      <a:pt x="103" y="67"/>
                    </a:cubicBezTo>
                    <a:lnTo>
                      <a:pt x="6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/>
                  </a:gs>
                  <a:gs pos="100000">
                    <a:srgbClr val="FEA50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rot="10800000" vert="eaVert"/>
              <a:lstStyle/>
              <a:p>
                <a:endParaRPr lang="zh-CN" altLang="en-US"/>
              </a:p>
            </p:txBody>
          </p:sp>
        </p:grpSp>
        <p:grpSp>
          <p:nvGrpSpPr>
            <p:cNvPr id="2092" name="Group 293"/>
            <p:cNvGrpSpPr>
              <a:grpSpLocks/>
            </p:cNvGrpSpPr>
            <p:nvPr/>
          </p:nvGrpSpPr>
          <p:grpSpPr bwMode="auto">
            <a:xfrm>
              <a:off x="2905" y="2343"/>
              <a:ext cx="124" cy="110"/>
              <a:chOff x="2905" y="2343"/>
              <a:chExt cx="124" cy="110"/>
            </a:xfrm>
          </p:grpSpPr>
          <p:sp>
            <p:nvSpPr>
              <p:cNvPr id="2093" name="Freeform 286"/>
              <p:cNvSpPr>
                <a:spLocks/>
              </p:cNvSpPr>
              <p:nvPr/>
            </p:nvSpPr>
            <p:spPr bwMode="gray">
              <a:xfrm rot="-10756093">
                <a:off x="2939" y="2378"/>
                <a:ext cx="78" cy="63"/>
              </a:xfrm>
              <a:custGeom>
                <a:avLst/>
                <a:gdLst>
                  <a:gd name="T0" fmla="*/ 211 w 60"/>
                  <a:gd name="T1" fmla="*/ 0 h 55"/>
                  <a:gd name="T2" fmla="*/ 152 w 60"/>
                  <a:gd name="T3" fmla="*/ 81 h 55"/>
                  <a:gd name="T4" fmla="*/ 0 w 60"/>
                  <a:gd name="T5" fmla="*/ 97 h 55"/>
                  <a:gd name="T6" fmla="*/ 161 w 60"/>
                  <a:gd name="T7" fmla="*/ 82 h 55"/>
                  <a:gd name="T8" fmla="*/ 211 w 60"/>
                  <a:gd name="T9" fmla="*/ 0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"/>
                  <a:gd name="T16" fmla="*/ 0 h 55"/>
                  <a:gd name="T17" fmla="*/ 60 w 60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" h="55">
                    <a:moveTo>
                      <a:pt x="57" y="0"/>
                    </a:moveTo>
                    <a:cubicBezTo>
                      <a:pt x="58" y="15"/>
                      <a:pt x="53" y="31"/>
                      <a:pt x="41" y="41"/>
                    </a:cubicBezTo>
                    <a:cubicBezTo>
                      <a:pt x="30" y="51"/>
                      <a:pt x="14" y="53"/>
                      <a:pt x="0" y="50"/>
                    </a:cubicBezTo>
                    <a:cubicBezTo>
                      <a:pt x="14" y="55"/>
                      <a:pt x="31" y="53"/>
                      <a:pt x="43" y="42"/>
                    </a:cubicBezTo>
                    <a:cubicBezTo>
                      <a:pt x="55" y="32"/>
                      <a:pt x="60" y="16"/>
                      <a:pt x="5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4" name="Freeform 287"/>
              <p:cNvSpPr>
                <a:spLocks/>
              </p:cNvSpPr>
              <p:nvPr/>
            </p:nvSpPr>
            <p:spPr bwMode="gray">
              <a:xfrm rot="-10756093">
                <a:off x="2947" y="2386"/>
                <a:ext cx="82" cy="67"/>
              </a:xfrm>
              <a:custGeom>
                <a:avLst/>
                <a:gdLst>
                  <a:gd name="T0" fmla="*/ 225 w 63"/>
                  <a:gd name="T1" fmla="*/ 0 h 58"/>
                  <a:gd name="T2" fmla="*/ 161 w 63"/>
                  <a:gd name="T3" fmla="*/ 89 h 58"/>
                  <a:gd name="T4" fmla="*/ 0 w 63"/>
                  <a:gd name="T5" fmla="*/ 109 h 58"/>
                  <a:gd name="T6" fmla="*/ 169 w 63"/>
                  <a:gd name="T7" fmla="*/ 92 h 58"/>
                  <a:gd name="T8" fmla="*/ 225 w 63"/>
                  <a:gd name="T9" fmla="*/ 0 h 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"/>
                  <a:gd name="T16" fmla="*/ 0 h 58"/>
                  <a:gd name="T17" fmla="*/ 63 w 63"/>
                  <a:gd name="T18" fmla="*/ 58 h 5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" h="58">
                    <a:moveTo>
                      <a:pt x="60" y="0"/>
                    </a:moveTo>
                    <a:cubicBezTo>
                      <a:pt x="61" y="16"/>
                      <a:pt x="56" y="33"/>
                      <a:pt x="43" y="43"/>
                    </a:cubicBezTo>
                    <a:cubicBezTo>
                      <a:pt x="31" y="54"/>
                      <a:pt x="15" y="57"/>
                      <a:pt x="0" y="53"/>
                    </a:cubicBezTo>
                    <a:cubicBezTo>
                      <a:pt x="15" y="58"/>
                      <a:pt x="32" y="55"/>
                      <a:pt x="45" y="45"/>
                    </a:cubicBezTo>
                    <a:cubicBezTo>
                      <a:pt x="58" y="34"/>
                      <a:pt x="63" y="17"/>
                      <a:pt x="6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5" name="Freeform 288"/>
              <p:cNvSpPr>
                <a:spLocks/>
              </p:cNvSpPr>
              <p:nvPr/>
            </p:nvSpPr>
            <p:spPr bwMode="gray">
              <a:xfrm rot="-10756093">
                <a:off x="2931" y="2372"/>
                <a:ext cx="76" cy="60"/>
              </a:xfrm>
              <a:custGeom>
                <a:avLst/>
                <a:gdLst>
                  <a:gd name="T0" fmla="*/ 211 w 58"/>
                  <a:gd name="T1" fmla="*/ 0 h 52"/>
                  <a:gd name="T2" fmla="*/ 153 w 58"/>
                  <a:gd name="T3" fmla="*/ 80 h 52"/>
                  <a:gd name="T4" fmla="*/ 0 w 58"/>
                  <a:gd name="T5" fmla="*/ 97 h 52"/>
                  <a:gd name="T6" fmla="*/ 160 w 58"/>
                  <a:gd name="T7" fmla="*/ 81 h 52"/>
                  <a:gd name="T8" fmla="*/ 211 w 58"/>
                  <a:gd name="T9" fmla="*/ 0 h 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8"/>
                  <a:gd name="T16" fmla="*/ 0 h 52"/>
                  <a:gd name="T17" fmla="*/ 58 w 58"/>
                  <a:gd name="T18" fmla="*/ 52 h 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8" h="52">
                    <a:moveTo>
                      <a:pt x="55" y="0"/>
                    </a:moveTo>
                    <a:cubicBezTo>
                      <a:pt x="57" y="15"/>
                      <a:pt x="52" y="29"/>
                      <a:pt x="40" y="39"/>
                    </a:cubicBezTo>
                    <a:cubicBezTo>
                      <a:pt x="29" y="48"/>
                      <a:pt x="14" y="51"/>
                      <a:pt x="0" y="48"/>
                    </a:cubicBezTo>
                    <a:cubicBezTo>
                      <a:pt x="15" y="52"/>
                      <a:pt x="30" y="50"/>
                      <a:pt x="41" y="40"/>
                    </a:cubicBezTo>
                    <a:cubicBezTo>
                      <a:pt x="53" y="30"/>
                      <a:pt x="58" y="15"/>
                      <a:pt x="5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6" name="Freeform 289"/>
              <p:cNvSpPr>
                <a:spLocks/>
              </p:cNvSpPr>
              <p:nvPr/>
            </p:nvSpPr>
            <p:spPr bwMode="gray">
              <a:xfrm rot="-10756093">
                <a:off x="2913" y="2349"/>
                <a:ext cx="64" cy="51"/>
              </a:xfrm>
              <a:custGeom>
                <a:avLst/>
                <a:gdLst>
                  <a:gd name="T0" fmla="*/ 178 w 49"/>
                  <a:gd name="T1" fmla="*/ 0 h 44"/>
                  <a:gd name="T2" fmla="*/ 127 w 49"/>
                  <a:gd name="T3" fmla="*/ 68 h 44"/>
                  <a:gd name="T4" fmla="*/ 0 w 49"/>
                  <a:gd name="T5" fmla="*/ 82 h 44"/>
                  <a:gd name="T6" fmla="*/ 133 w 49"/>
                  <a:gd name="T7" fmla="*/ 70 h 44"/>
                  <a:gd name="T8" fmla="*/ 178 w 49"/>
                  <a:gd name="T9" fmla="*/ 0 h 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"/>
                  <a:gd name="T16" fmla="*/ 0 h 44"/>
                  <a:gd name="T17" fmla="*/ 49 w 49"/>
                  <a:gd name="T18" fmla="*/ 44 h 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" h="44">
                    <a:moveTo>
                      <a:pt x="47" y="0"/>
                    </a:moveTo>
                    <a:cubicBezTo>
                      <a:pt x="48" y="12"/>
                      <a:pt x="44" y="25"/>
                      <a:pt x="34" y="33"/>
                    </a:cubicBezTo>
                    <a:cubicBezTo>
                      <a:pt x="25" y="41"/>
                      <a:pt x="12" y="43"/>
                      <a:pt x="0" y="40"/>
                    </a:cubicBezTo>
                    <a:cubicBezTo>
                      <a:pt x="12" y="44"/>
                      <a:pt x="25" y="42"/>
                      <a:pt x="35" y="34"/>
                    </a:cubicBezTo>
                    <a:cubicBezTo>
                      <a:pt x="45" y="26"/>
                      <a:pt x="49" y="12"/>
                      <a:pt x="47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7" name="Freeform 290"/>
              <p:cNvSpPr>
                <a:spLocks/>
              </p:cNvSpPr>
              <p:nvPr/>
            </p:nvSpPr>
            <p:spPr bwMode="gray">
              <a:xfrm rot="-10756093">
                <a:off x="2918" y="2356"/>
                <a:ext cx="67" cy="54"/>
              </a:xfrm>
              <a:custGeom>
                <a:avLst/>
                <a:gdLst>
                  <a:gd name="T0" fmla="*/ 190 w 51"/>
                  <a:gd name="T1" fmla="*/ 0 h 47"/>
                  <a:gd name="T2" fmla="*/ 137 w 51"/>
                  <a:gd name="T3" fmla="*/ 70 h 47"/>
                  <a:gd name="T4" fmla="*/ 0 w 51"/>
                  <a:gd name="T5" fmla="*/ 83 h 47"/>
                  <a:gd name="T6" fmla="*/ 145 w 51"/>
                  <a:gd name="T7" fmla="*/ 71 h 47"/>
                  <a:gd name="T8" fmla="*/ 190 w 51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"/>
                  <a:gd name="T16" fmla="*/ 0 h 47"/>
                  <a:gd name="T17" fmla="*/ 51 w 51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" h="47">
                    <a:moveTo>
                      <a:pt x="49" y="0"/>
                    </a:moveTo>
                    <a:cubicBezTo>
                      <a:pt x="50" y="13"/>
                      <a:pt x="46" y="26"/>
                      <a:pt x="35" y="35"/>
                    </a:cubicBezTo>
                    <a:cubicBezTo>
                      <a:pt x="26" y="43"/>
                      <a:pt x="12" y="46"/>
                      <a:pt x="0" y="42"/>
                    </a:cubicBezTo>
                    <a:cubicBezTo>
                      <a:pt x="12" y="47"/>
                      <a:pt x="26" y="45"/>
                      <a:pt x="37" y="36"/>
                    </a:cubicBezTo>
                    <a:cubicBezTo>
                      <a:pt x="47" y="27"/>
                      <a:pt x="51" y="13"/>
                      <a:pt x="49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98" name="Freeform 291"/>
              <p:cNvSpPr>
                <a:spLocks/>
              </p:cNvSpPr>
              <p:nvPr/>
            </p:nvSpPr>
            <p:spPr bwMode="gray">
              <a:xfrm rot="-10756093">
                <a:off x="2905" y="2343"/>
                <a:ext cx="61" cy="50"/>
              </a:xfrm>
              <a:custGeom>
                <a:avLst/>
                <a:gdLst>
                  <a:gd name="T0" fmla="*/ 164 w 47"/>
                  <a:gd name="T1" fmla="*/ 0 h 43"/>
                  <a:gd name="T2" fmla="*/ 123 w 47"/>
                  <a:gd name="T3" fmla="*/ 67 h 43"/>
                  <a:gd name="T4" fmla="*/ 0 w 47"/>
                  <a:gd name="T5" fmla="*/ 81 h 43"/>
                  <a:gd name="T6" fmla="*/ 125 w 47"/>
                  <a:gd name="T7" fmla="*/ 69 h 43"/>
                  <a:gd name="T8" fmla="*/ 164 w 47"/>
                  <a:gd name="T9" fmla="*/ 0 h 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43"/>
                  <a:gd name="T17" fmla="*/ 47 w 47"/>
                  <a:gd name="T18" fmla="*/ 43 h 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43">
                    <a:moveTo>
                      <a:pt x="45" y="0"/>
                    </a:moveTo>
                    <a:cubicBezTo>
                      <a:pt x="46" y="12"/>
                      <a:pt x="42" y="24"/>
                      <a:pt x="33" y="32"/>
                    </a:cubicBezTo>
                    <a:cubicBezTo>
                      <a:pt x="24" y="39"/>
                      <a:pt x="12" y="42"/>
                      <a:pt x="0" y="39"/>
                    </a:cubicBezTo>
                    <a:cubicBezTo>
                      <a:pt x="12" y="43"/>
                      <a:pt x="25" y="41"/>
                      <a:pt x="34" y="33"/>
                    </a:cubicBezTo>
                    <a:cubicBezTo>
                      <a:pt x="43" y="25"/>
                      <a:pt x="47" y="12"/>
                      <a:pt x="45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F1111"/>
                  </a:gs>
                  <a:gs pos="50000">
                    <a:srgbClr val="D03737"/>
                  </a:gs>
                  <a:gs pos="100000">
                    <a:srgbClr val="3F111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57" name="Group 34"/>
          <p:cNvGrpSpPr>
            <a:grpSpLocks/>
          </p:cNvGrpSpPr>
          <p:nvPr/>
        </p:nvGrpSpPr>
        <p:grpSpPr bwMode="auto">
          <a:xfrm>
            <a:off x="157077" y="3837320"/>
            <a:ext cx="1399693" cy="953980"/>
            <a:chOff x="-1253" y="-1242"/>
            <a:chExt cx="1147" cy="870"/>
          </a:xfrm>
        </p:grpSpPr>
        <p:sp>
          <p:nvSpPr>
            <p:cNvPr id="2077" name="Freeform 205"/>
            <p:cNvSpPr>
              <a:spLocks/>
            </p:cNvSpPr>
            <p:nvPr/>
          </p:nvSpPr>
          <p:spPr bwMode="gray">
            <a:xfrm rot="-2077348">
              <a:off x="-751" y="-972"/>
              <a:ext cx="491" cy="548"/>
            </a:xfrm>
            <a:custGeom>
              <a:avLst/>
              <a:gdLst>
                <a:gd name="T0" fmla="*/ 439 w 365"/>
                <a:gd name="T1" fmla="*/ 262 h 456"/>
                <a:gd name="T2" fmla="*/ 303 w 365"/>
                <a:gd name="T3" fmla="*/ 172 h 456"/>
                <a:gd name="T4" fmla="*/ 31 w 365"/>
                <a:gd name="T5" fmla="*/ 35 h 456"/>
                <a:gd name="T6" fmla="*/ 31 w 365"/>
                <a:gd name="T7" fmla="*/ 70 h 456"/>
                <a:gd name="T8" fmla="*/ 206 w 365"/>
                <a:gd name="T9" fmla="*/ 226 h 456"/>
                <a:gd name="T10" fmla="*/ 342 w 365"/>
                <a:gd name="T11" fmla="*/ 312 h 456"/>
                <a:gd name="T12" fmla="*/ 468 w 365"/>
                <a:gd name="T13" fmla="*/ 368 h 456"/>
                <a:gd name="T14" fmla="*/ 523 w 365"/>
                <a:gd name="T15" fmla="*/ 338 h 456"/>
                <a:gd name="T16" fmla="*/ 439 w 365"/>
                <a:gd name="T17" fmla="*/ 262 h 4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5"/>
                <a:gd name="T28" fmla="*/ 0 h 456"/>
                <a:gd name="T29" fmla="*/ 365 w 365"/>
                <a:gd name="T30" fmla="*/ 456 h 4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5" h="456">
                  <a:moveTo>
                    <a:pt x="306" y="321"/>
                  </a:moveTo>
                  <a:cubicBezTo>
                    <a:pt x="210" y="212"/>
                    <a:pt x="210" y="212"/>
                    <a:pt x="210" y="21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0" y="0"/>
                    <a:pt x="23" y="86"/>
                  </a:cubicBezTo>
                  <a:cubicBezTo>
                    <a:pt x="145" y="276"/>
                    <a:pt x="145" y="276"/>
                    <a:pt x="145" y="276"/>
                  </a:cubicBezTo>
                  <a:cubicBezTo>
                    <a:pt x="238" y="382"/>
                    <a:pt x="238" y="382"/>
                    <a:pt x="238" y="382"/>
                  </a:cubicBezTo>
                  <a:cubicBezTo>
                    <a:pt x="326" y="451"/>
                    <a:pt x="326" y="451"/>
                    <a:pt x="326" y="451"/>
                  </a:cubicBezTo>
                  <a:cubicBezTo>
                    <a:pt x="326" y="451"/>
                    <a:pt x="364" y="456"/>
                    <a:pt x="365" y="412"/>
                  </a:cubicBezTo>
                  <a:lnTo>
                    <a:pt x="306" y="321"/>
                  </a:lnTo>
                  <a:close/>
                </a:path>
              </a:pathLst>
            </a:custGeom>
            <a:gradFill rotWithShape="1">
              <a:gsLst>
                <a:gs pos="0">
                  <a:srgbClr val="4C7013"/>
                </a:gs>
                <a:gs pos="100000">
                  <a:srgbClr val="233409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" name="Freeform 206"/>
            <p:cNvSpPr>
              <a:spLocks/>
            </p:cNvSpPr>
            <p:nvPr/>
          </p:nvSpPr>
          <p:spPr bwMode="gray">
            <a:xfrm rot="-2077348">
              <a:off x="-1253" y="-845"/>
              <a:ext cx="674" cy="459"/>
            </a:xfrm>
            <a:custGeom>
              <a:avLst/>
              <a:gdLst>
                <a:gd name="T0" fmla="*/ 287 w 501"/>
                <a:gd name="T1" fmla="*/ 0 h 383"/>
                <a:gd name="T2" fmla="*/ 36 w 501"/>
                <a:gd name="T3" fmla="*/ 41 h 383"/>
                <a:gd name="T4" fmla="*/ 617 w 501"/>
                <a:gd name="T5" fmla="*/ 308 h 383"/>
                <a:gd name="T6" fmla="*/ 717 w 501"/>
                <a:gd name="T7" fmla="*/ 256 h 383"/>
                <a:gd name="T8" fmla="*/ 287 w 501"/>
                <a:gd name="T9" fmla="*/ 0 h 3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83"/>
                <a:gd name="T17" fmla="*/ 501 w 501"/>
                <a:gd name="T18" fmla="*/ 383 h 3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83">
                  <a:moveTo>
                    <a:pt x="201" y="0"/>
                  </a:moveTo>
                  <a:cubicBezTo>
                    <a:pt x="201" y="0"/>
                    <a:pt x="36" y="6"/>
                    <a:pt x="27" y="50"/>
                  </a:cubicBezTo>
                  <a:cubicBezTo>
                    <a:pt x="0" y="179"/>
                    <a:pt x="431" y="383"/>
                    <a:pt x="431" y="383"/>
                  </a:cubicBezTo>
                  <a:cubicBezTo>
                    <a:pt x="501" y="317"/>
                    <a:pt x="501" y="317"/>
                    <a:pt x="501" y="317"/>
                  </a:cubicBezTo>
                  <a:lnTo>
                    <a:pt x="201" y="0"/>
                  </a:lnTo>
                  <a:close/>
                </a:path>
              </a:pathLst>
            </a:custGeom>
            <a:gradFill rotWithShape="1">
              <a:gsLst>
                <a:gs pos="0">
                  <a:srgbClr val="699B1A"/>
                </a:gs>
                <a:gs pos="100000">
                  <a:srgbClr val="31480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" name="Freeform 207"/>
            <p:cNvSpPr>
              <a:spLocks/>
            </p:cNvSpPr>
            <p:nvPr/>
          </p:nvSpPr>
          <p:spPr bwMode="gray">
            <a:xfrm rot="-2077348">
              <a:off x="-1129" y="-1242"/>
              <a:ext cx="515" cy="702"/>
            </a:xfrm>
            <a:custGeom>
              <a:avLst/>
              <a:gdLst>
                <a:gd name="T0" fmla="*/ 180 w 383"/>
                <a:gd name="T1" fmla="*/ 6 h 586"/>
                <a:gd name="T2" fmla="*/ 0 w 383"/>
                <a:gd name="T3" fmla="*/ 217 h 586"/>
                <a:gd name="T4" fmla="*/ 430 w 383"/>
                <a:gd name="T5" fmla="*/ 473 h 586"/>
                <a:gd name="T6" fmla="*/ 547 w 383"/>
                <a:gd name="T7" fmla="*/ 357 h 586"/>
                <a:gd name="T8" fmla="*/ 180 w 383"/>
                <a:gd name="T9" fmla="*/ 6 h 5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586"/>
                <a:gd name="T17" fmla="*/ 383 w 383"/>
                <a:gd name="T18" fmla="*/ 586 h 5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586">
                  <a:moveTo>
                    <a:pt x="126" y="5"/>
                  </a:moveTo>
                  <a:cubicBezTo>
                    <a:pt x="53" y="8"/>
                    <a:pt x="0" y="269"/>
                    <a:pt x="0" y="269"/>
                  </a:cubicBezTo>
                  <a:cubicBezTo>
                    <a:pt x="300" y="586"/>
                    <a:pt x="300" y="586"/>
                    <a:pt x="300" y="586"/>
                  </a:cubicBezTo>
                  <a:cubicBezTo>
                    <a:pt x="383" y="442"/>
                    <a:pt x="383" y="442"/>
                    <a:pt x="383" y="442"/>
                  </a:cubicBezTo>
                  <a:cubicBezTo>
                    <a:pt x="383" y="442"/>
                    <a:pt x="252" y="0"/>
                    <a:pt x="126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699B1A"/>
                </a:gs>
                <a:gs pos="100000">
                  <a:srgbClr val="31480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" name="Freeform 208"/>
            <p:cNvSpPr>
              <a:spLocks/>
            </p:cNvSpPr>
            <p:nvPr/>
          </p:nvSpPr>
          <p:spPr bwMode="gray">
            <a:xfrm rot="-2077348">
              <a:off x="-978" y="-931"/>
              <a:ext cx="403" cy="559"/>
            </a:xfrm>
            <a:custGeom>
              <a:avLst/>
              <a:gdLst>
                <a:gd name="T0" fmla="*/ 0 w 300"/>
                <a:gd name="T1" fmla="*/ 0 h 466"/>
                <a:gd name="T2" fmla="*/ 59 w 300"/>
                <a:gd name="T3" fmla="*/ 226 h 466"/>
                <a:gd name="T4" fmla="*/ 387 w 300"/>
                <a:gd name="T5" fmla="*/ 375 h 466"/>
                <a:gd name="T6" fmla="*/ 430 w 300"/>
                <a:gd name="T7" fmla="*/ 256 h 466"/>
                <a:gd name="T8" fmla="*/ 0 w 300"/>
                <a:gd name="T9" fmla="*/ 0 h 4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466"/>
                <a:gd name="T17" fmla="*/ 300 w 300"/>
                <a:gd name="T18" fmla="*/ 466 h 4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466">
                  <a:moveTo>
                    <a:pt x="0" y="0"/>
                  </a:moveTo>
                  <a:cubicBezTo>
                    <a:pt x="0" y="0"/>
                    <a:pt x="5" y="219"/>
                    <a:pt x="40" y="280"/>
                  </a:cubicBezTo>
                  <a:cubicBezTo>
                    <a:pt x="77" y="344"/>
                    <a:pt x="269" y="466"/>
                    <a:pt x="269" y="466"/>
                  </a:cubicBezTo>
                  <a:cubicBezTo>
                    <a:pt x="300" y="317"/>
                    <a:pt x="300" y="317"/>
                    <a:pt x="300" y="317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4C7013"/>
                </a:gs>
                <a:gs pos="100000">
                  <a:srgbClr val="233409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1" name="Freeform 209"/>
            <p:cNvSpPr>
              <a:spLocks/>
            </p:cNvSpPr>
            <p:nvPr/>
          </p:nvSpPr>
          <p:spPr bwMode="gray">
            <a:xfrm rot="-2077348">
              <a:off x="-1056" y="-1007"/>
              <a:ext cx="583" cy="425"/>
            </a:xfrm>
            <a:custGeom>
              <a:avLst/>
              <a:gdLst>
                <a:gd name="T0" fmla="*/ 0 w 435"/>
                <a:gd name="T1" fmla="*/ 30 h 354"/>
                <a:gd name="T2" fmla="*/ 395 w 435"/>
                <a:gd name="T3" fmla="*/ 29 h 354"/>
                <a:gd name="T4" fmla="*/ 615 w 435"/>
                <a:gd name="T5" fmla="*/ 244 h 354"/>
                <a:gd name="T6" fmla="*/ 424 w 435"/>
                <a:gd name="T7" fmla="*/ 287 h 354"/>
                <a:gd name="T8" fmla="*/ 0 w 435"/>
                <a:gd name="T9" fmla="*/ 30 h 3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5"/>
                <a:gd name="T16" fmla="*/ 0 h 354"/>
                <a:gd name="T17" fmla="*/ 435 w 435"/>
                <a:gd name="T18" fmla="*/ 354 h 3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5" h="354">
                  <a:moveTo>
                    <a:pt x="0" y="37"/>
                  </a:moveTo>
                  <a:cubicBezTo>
                    <a:pt x="0" y="37"/>
                    <a:pt x="219" y="0"/>
                    <a:pt x="279" y="35"/>
                  </a:cubicBezTo>
                  <a:cubicBezTo>
                    <a:pt x="346" y="73"/>
                    <a:pt x="435" y="300"/>
                    <a:pt x="435" y="300"/>
                  </a:cubicBezTo>
                  <a:cubicBezTo>
                    <a:pt x="300" y="354"/>
                    <a:pt x="300" y="354"/>
                    <a:pt x="300" y="354"/>
                  </a:cubicBezTo>
                  <a:lnTo>
                    <a:pt x="0" y="37"/>
                  </a:lnTo>
                  <a:close/>
                </a:path>
              </a:pathLst>
            </a:custGeom>
            <a:gradFill rotWithShape="1">
              <a:gsLst>
                <a:gs pos="0">
                  <a:srgbClr val="4C7013"/>
                </a:gs>
                <a:gs pos="100000">
                  <a:srgbClr val="233409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2" name="Freeform 211"/>
            <p:cNvSpPr>
              <a:spLocks/>
            </p:cNvSpPr>
            <p:nvPr/>
          </p:nvSpPr>
          <p:spPr bwMode="gray">
            <a:xfrm rot="-2077348">
              <a:off x="-188" y="-657"/>
              <a:ext cx="82" cy="81"/>
            </a:xfrm>
            <a:custGeom>
              <a:avLst/>
              <a:gdLst>
                <a:gd name="T0" fmla="*/ 87 w 61"/>
                <a:gd name="T1" fmla="*/ 52 h 68"/>
                <a:gd name="T2" fmla="*/ 4 w 61"/>
                <a:gd name="T3" fmla="*/ 13 h 68"/>
                <a:gd name="T4" fmla="*/ 0 w 61"/>
                <a:gd name="T5" fmla="*/ 11 h 68"/>
                <a:gd name="T6" fmla="*/ 11 w 61"/>
                <a:gd name="T7" fmla="*/ 0 h 68"/>
                <a:gd name="T8" fmla="*/ 13 w 61"/>
                <a:gd name="T9" fmla="*/ 4 h 68"/>
                <a:gd name="T10" fmla="*/ 87 w 61"/>
                <a:gd name="T11" fmla="*/ 51 h 68"/>
                <a:gd name="T12" fmla="*/ 87 w 61"/>
                <a:gd name="T13" fmla="*/ 52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68"/>
                <a:gd name="T23" fmla="*/ 61 w 61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68">
                  <a:moveTo>
                    <a:pt x="61" y="68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4" y="4"/>
                    <a:pt x="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1" y="67"/>
                    <a:pt x="61" y="67"/>
                    <a:pt x="61" y="67"/>
                  </a:cubicBezTo>
                  <a:lnTo>
                    <a:pt x="61" y="68"/>
                  </a:lnTo>
                  <a:close/>
                </a:path>
              </a:pathLst>
            </a:custGeom>
            <a:gradFill rotWithShape="1">
              <a:gsLst>
                <a:gs pos="0">
                  <a:srgbClr val="764C00"/>
                </a:gs>
                <a:gs pos="100000">
                  <a:srgbClr val="FEA50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3" name="Freeform 212"/>
            <p:cNvSpPr>
              <a:spLocks/>
            </p:cNvSpPr>
            <p:nvPr/>
          </p:nvSpPr>
          <p:spPr bwMode="gray">
            <a:xfrm rot="-2077348">
              <a:off x="-310" y="-692"/>
              <a:ext cx="142" cy="135"/>
            </a:xfrm>
            <a:custGeom>
              <a:avLst/>
              <a:gdLst>
                <a:gd name="T0" fmla="*/ 86 w 106"/>
                <a:gd name="T1" fmla="*/ 0 h 113"/>
                <a:gd name="T2" fmla="*/ 55 w 106"/>
                <a:gd name="T3" fmla="*/ 32 h 113"/>
                <a:gd name="T4" fmla="*/ 0 w 106"/>
                <a:gd name="T5" fmla="*/ 45 h 113"/>
                <a:gd name="T6" fmla="*/ 91 w 106"/>
                <a:gd name="T7" fmla="*/ 85 h 113"/>
                <a:gd name="T8" fmla="*/ 143 w 106"/>
                <a:gd name="T9" fmla="*/ 53 h 113"/>
                <a:gd name="T10" fmla="*/ 86 w 106"/>
                <a:gd name="T11" fmla="*/ 0 h 1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113"/>
                <a:gd name="T20" fmla="*/ 106 w 106"/>
                <a:gd name="T21" fmla="*/ 113 h 1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113">
                  <a:moveTo>
                    <a:pt x="60" y="0"/>
                  </a:moveTo>
                  <a:cubicBezTo>
                    <a:pt x="60" y="0"/>
                    <a:pt x="62" y="20"/>
                    <a:pt x="41" y="41"/>
                  </a:cubicBezTo>
                  <a:cubicBezTo>
                    <a:pt x="17" y="63"/>
                    <a:pt x="0" y="56"/>
                    <a:pt x="0" y="56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4" y="106"/>
                    <a:pt x="106" y="113"/>
                    <a:pt x="103" y="67"/>
                  </a:cubicBezTo>
                  <a:lnTo>
                    <a:pt x="6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FEA50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4" name="Freeform 214"/>
            <p:cNvSpPr>
              <a:spLocks/>
            </p:cNvSpPr>
            <p:nvPr/>
          </p:nvSpPr>
          <p:spPr bwMode="gray">
            <a:xfrm rot="-2077348">
              <a:off x="-294" y="-667"/>
              <a:ext cx="80" cy="66"/>
            </a:xfrm>
            <a:custGeom>
              <a:avLst/>
              <a:gdLst>
                <a:gd name="T0" fmla="*/ 2389 w 60"/>
                <a:gd name="T1" fmla="*/ 0 h 55"/>
                <a:gd name="T2" fmla="*/ 1716 w 60"/>
                <a:gd name="T3" fmla="*/ 1535 h 55"/>
                <a:gd name="T4" fmla="*/ 0 w 60"/>
                <a:gd name="T5" fmla="*/ 1870 h 55"/>
                <a:gd name="T6" fmla="*/ 1799 w 60"/>
                <a:gd name="T7" fmla="*/ 1568 h 55"/>
                <a:gd name="T8" fmla="*/ 2389 w 60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55"/>
                <a:gd name="T17" fmla="*/ 60 w 60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55">
                  <a:moveTo>
                    <a:pt x="57" y="0"/>
                  </a:moveTo>
                  <a:cubicBezTo>
                    <a:pt x="58" y="15"/>
                    <a:pt x="53" y="31"/>
                    <a:pt x="41" y="41"/>
                  </a:cubicBezTo>
                  <a:cubicBezTo>
                    <a:pt x="30" y="51"/>
                    <a:pt x="14" y="53"/>
                    <a:pt x="0" y="50"/>
                  </a:cubicBezTo>
                  <a:cubicBezTo>
                    <a:pt x="14" y="55"/>
                    <a:pt x="31" y="53"/>
                    <a:pt x="43" y="42"/>
                  </a:cubicBezTo>
                  <a:cubicBezTo>
                    <a:pt x="55" y="32"/>
                    <a:pt x="60" y="16"/>
                    <a:pt x="5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1D36"/>
                </a:gs>
                <a:gs pos="50000">
                  <a:srgbClr val="0061B2"/>
                </a:gs>
                <a:gs pos="100000">
                  <a:srgbClr val="001D3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5" name="Freeform 215"/>
            <p:cNvSpPr>
              <a:spLocks/>
            </p:cNvSpPr>
            <p:nvPr/>
          </p:nvSpPr>
          <p:spPr bwMode="gray">
            <a:xfrm rot="-2077348">
              <a:off x="-311" y="-671"/>
              <a:ext cx="84" cy="69"/>
            </a:xfrm>
            <a:custGeom>
              <a:avLst/>
              <a:gdLst>
                <a:gd name="T0" fmla="*/ 2437 w 63"/>
                <a:gd name="T1" fmla="*/ 0 h 58"/>
                <a:gd name="T2" fmla="*/ 1745 w 63"/>
                <a:gd name="T3" fmla="*/ 1599 h 58"/>
                <a:gd name="T4" fmla="*/ 0 w 63"/>
                <a:gd name="T5" fmla="*/ 1958 h 58"/>
                <a:gd name="T6" fmla="*/ 1832 w 63"/>
                <a:gd name="T7" fmla="*/ 1661 h 58"/>
                <a:gd name="T8" fmla="*/ 2437 w 63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58"/>
                <a:gd name="T17" fmla="*/ 63 w 63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58">
                  <a:moveTo>
                    <a:pt x="60" y="0"/>
                  </a:moveTo>
                  <a:cubicBezTo>
                    <a:pt x="61" y="16"/>
                    <a:pt x="56" y="33"/>
                    <a:pt x="43" y="43"/>
                  </a:cubicBezTo>
                  <a:cubicBezTo>
                    <a:pt x="31" y="54"/>
                    <a:pt x="15" y="57"/>
                    <a:pt x="0" y="53"/>
                  </a:cubicBezTo>
                  <a:cubicBezTo>
                    <a:pt x="15" y="58"/>
                    <a:pt x="32" y="55"/>
                    <a:pt x="45" y="45"/>
                  </a:cubicBezTo>
                  <a:cubicBezTo>
                    <a:pt x="58" y="34"/>
                    <a:pt x="63" y="17"/>
                    <a:pt x="6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1D36"/>
                </a:gs>
                <a:gs pos="50000">
                  <a:srgbClr val="0061B2"/>
                </a:gs>
                <a:gs pos="100000">
                  <a:srgbClr val="001D3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6" name="Freeform 216"/>
            <p:cNvSpPr>
              <a:spLocks/>
            </p:cNvSpPr>
            <p:nvPr/>
          </p:nvSpPr>
          <p:spPr bwMode="gray">
            <a:xfrm rot="-2077348">
              <a:off x="-280" y="-663"/>
              <a:ext cx="77" cy="62"/>
            </a:xfrm>
            <a:custGeom>
              <a:avLst/>
              <a:gdLst>
                <a:gd name="T0" fmla="*/ 2274 w 58"/>
                <a:gd name="T1" fmla="*/ 0 h 52"/>
                <a:gd name="T2" fmla="*/ 1644 w 58"/>
                <a:gd name="T3" fmla="*/ 1456 h 52"/>
                <a:gd name="T4" fmla="*/ 0 w 58"/>
                <a:gd name="T5" fmla="*/ 1802 h 52"/>
                <a:gd name="T6" fmla="*/ 1697 w 58"/>
                <a:gd name="T7" fmla="*/ 1500 h 52"/>
                <a:gd name="T8" fmla="*/ 2274 w 58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52"/>
                <a:gd name="T17" fmla="*/ 58 w 58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52">
                  <a:moveTo>
                    <a:pt x="55" y="0"/>
                  </a:moveTo>
                  <a:cubicBezTo>
                    <a:pt x="57" y="15"/>
                    <a:pt x="52" y="29"/>
                    <a:pt x="40" y="39"/>
                  </a:cubicBezTo>
                  <a:cubicBezTo>
                    <a:pt x="29" y="48"/>
                    <a:pt x="14" y="51"/>
                    <a:pt x="0" y="48"/>
                  </a:cubicBezTo>
                  <a:cubicBezTo>
                    <a:pt x="15" y="52"/>
                    <a:pt x="30" y="50"/>
                    <a:pt x="41" y="40"/>
                  </a:cubicBezTo>
                  <a:cubicBezTo>
                    <a:pt x="53" y="30"/>
                    <a:pt x="58" y="15"/>
                    <a:pt x="5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1D36"/>
                </a:gs>
                <a:gs pos="50000">
                  <a:srgbClr val="0061B2"/>
                </a:gs>
                <a:gs pos="100000">
                  <a:srgbClr val="001D3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7" name="Freeform 217"/>
            <p:cNvSpPr>
              <a:spLocks/>
            </p:cNvSpPr>
            <p:nvPr/>
          </p:nvSpPr>
          <p:spPr bwMode="gray">
            <a:xfrm rot="-2077348">
              <a:off x="-239" y="-651"/>
              <a:ext cx="66" cy="52"/>
            </a:xfrm>
            <a:custGeom>
              <a:avLst/>
              <a:gdLst>
                <a:gd name="T0" fmla="*/ 1987 w 49"/>
                <a:gd name="T1" fmla="*/ 0 h 44"/>
                <a:gd name="T2" fmla="*/ 1425 w 49"/>
                <a:gd name="T3" fmla="*/ 1215 h 44"/>
                <a:gd name="T4" fmla="*/ 0 w 49"/>
                <a:gd name="T5" fmla="*/ 1486 h 44"/>
                <a:gd name="T6" fmla="*/ 1479 w 49"/>
                <a:gd name="T7" fmla="*/ 1249 h 44"/>
                <a:gd name="T8" fmla="*/ 1987 w 4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44"/>
                <a:gd name="T17" fmla="*/ 49 w 49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44">
                  <a:moveTo>
                    <a:pt x="47" y="0"/>
                  </a:moveTo>
                  <a:cubicBezTo>
                    <a:pt x="48" y="12"/>
                    <a:pt x="44" y="25"/>
                    <a:pt x="34" y="33"/>
                  </a:cubicBezTo>
                  <a:cubicBezTo>
                    <a:pt x="25" y="41"/>
                    <a:pt x="12" y="43"/>
                    <a:pt x="0" y="40"/>
                  </a:cubicBezTo>
                  <a:cubicBezTo>
                    <a:pt x="12" y="44"/>
                    <a:pt x="25" y="42"/>
                    <a:pt x="35" y="34"/>
                  </a:cubicBezTo>
                  <a:cubicBezTo>
                    <a:pt x="45" y="26"/>
                    <a:pt x="49" y="12"/>
                    <a:pt x="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1D36"/>
                </a:gs>
                <a:gs pos="50000">
                  <a:srgbClr val="0061B2"/>
                </a:gs>
                <a:gs pos="100000">
                  <a:srgbClr val="001D3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8" name="Freeform 218"/>
            <p:cNvSpPr>
              <a:spLocks/>
            </p:cNvSpPr>
            <p:nvPr/>
          </p:nvSpPr>
          <p:spPr bwMode="gray">
            <a:xfrm rot="-2077348">
              <a:off x="-250" y="-654"/>
              <a:ext cx="68" cy="56"/>
            </a:xfrm>
            <a:custGeom>
              <a:avLst/>
              <a:gdLst>
                <a:gd name="T0" fmla="*/ 2001 w 51"/>
                <a:gd name="T1" fmla="*/ 0 h 47"/>
                <a:gd name="T2" fmla="*/ 1424 w 51"/>
                <a:gd name="T3" fmla="*/ 1302 h 47"/>
                <a:gd name="T4" fmla="*/ 0 w 51"/>
                <a:gd name="T5" fmla="*/ 1556 h 47"/>
                <a:gd name="T6" fmla="*/ 1512 w 51"/>
                <a:gd name="T7" fmla="*/ 1337 h 47"/>
                <a:gd name="T8" fmla="*/ 2001 w 51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7"/>
                <a:gd name="T17" fmla="*/ 51 w 5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7">
                  <a:moveTo>
                    <a:pt x="49" y="0"/>
                  </a:moveTo>
                  <a:cubicBezTo>
                    <a:pt x="50" y="13"/>
                    <a:pt x="46" y="26"/>
                    <a:pt x="35" y="35"/>
                  </a:cubicBezTo>
                  <a:cubicBezTo>
                    <a:pt x="26" y="43"/>
                    <a:pt x="12" y="46"/>
                    <a:pt x="0" y="42"/>
                  </a:cubicBezTo>
                  <a:cubicBezTo>
                    <a:pt x="12" y="47"/>
                    <a:pt x="26" y="45"/>
                    <a:pt x="37" y="36"/>
                  </a:cubicBezTo>
                  <a:cubicBezTo>
                    <a:pt x="47" y="27"/>
                    <a:pt x="51" y="13"/>
                    <a:pt x="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1D36"/>
                </a:gs>
                <a:gs pos="50000">
                  <a:srgbClr val="0061B2"/>
                </a:gs>
                <a:gs pos="100000">
                  <a:srgbClr val="001D3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9" name="Freeform 219"/>
            <p:cNvSpPr>
              <a:spLocks/>
            </p:cNvSpPr>
            <p:nvPr/>
          </p:nvSpPr>
          <p:spPr bwMode="gray">
            <a:xfrm rot="-2077348">
              <a:off x="-226" y="-649"/>
              <a:ext cx="63" cy="52"/>
            </a:xfrm>
            <a:custGeom>
              <a:avLst/>
              <a:gdLst>
                <a:gd name="T0" fmla="*/ 1867 w 47"/>
                <a:gd name="T1" fmla="*/ 0 h 43"/>
                <a:gd name="T2" fmla="*/ 1377 w 47"/>
                <a:gd name="T3" fmla="*/ 1225 h 43"/>
                <a:gd name="T4" fmla="*/ 0 w 47"/>
                <a:gd name="T5" fmla="*/ 1503 h 43"/>
                <a:gd name="T6" fmla="*/ 1411 w 47"/>
                <a:gd name="T7" fmla="*/ 1259 h 43"/>
                <a:gd name="T8" fmla="*/ 1867 w 4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43"/>
                <a:gd name="T17" fmla="*/ 47 w 4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43">
                  <a:moveTo>
                    <a:pt x="45" y="0"/>
                  </a:moveTo>
                  <a:cubicBezTo>
                    <a:pt x="46" y="12"/>
                    <a:pt x="42" y="24"/>
                    <a:pt x="33" y="32"/>
                  </a:cubicBezTo>
                  <a:cubicBezTo>
                    <a:pt x="24" y="39"/>
                    <a:pt x="12" y="42"/>
                    <a:pt x="0" y="39"/>
                  </a:cubicBezTo>
                  <a:cubicBezTo>
                    <a:pt x="12" y="43"/>
                    <a:pt x="25" y="41"/>
                    <a:pt x="34" y="33"/>
                  </a:cubicBezTo>
                  <a:cubicBezTo>
                    <a:pt x="43" y="25"/>
                    <a:pt x="47" y="12"/>
                    <a:pt x="4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1D36"/>
                </a:gs>
                <a:gs pos="50000">
                  <a:srgbClr val="0061B2"/>
                </a:gs>
                <a:gs pos="100000">
                  <a:srgbClr val="001D3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8" name="Group 48"/>
          <p:cNvGrpSpPr>
            <a:grpSpLocks/>
          </p:cNvGrpSpPr>
          <p:nvPr/>
        </p:nvGrpSpPr>
        <p:grpSpPr bwMode="auto">
          <a:xfrm rot="-1554848" flipH="1" flipV="1">
            <a:off x="2477577" y="3748034"/>
            <a:ext cx="1230193" cy="1010252"/>
            <a:chOff x="-1253" y="-1242"/>
            <a:chExt cx="1147" cy="870"/>
          </a:xfrm>
        </p:grpSpPr>
        <p:sp>
          <p:nvSpPr>
            <p:cNvPr id="2064" name="Freeform 205"/>
            <p:cNvSpPr>
              <a:spLocks/>
            </p:cNvSpPr>
            <p:nvPr/>
          </p:nvSpPr>
          <p:spPr bwMode="gray">
            <a:xfrm rot="-2077348">
              <a:off x="-751" y="-972"/>
              <a:ext cx="491" cy="548"/>
            </a:xfrm>
            <a:custGeom>
              <a:avLst/>
              <a:gdLst>
                <a:gd name="T0" fmla="*/ 439 w 365"/>
                <a:gd name="T1" fmla="*/ 262 h 456"/>
                <a:gd name="T2" fmla="*/ 303 w 365"/>
                <a:gd name="T3" fmla="*/ 172 h 456"/>
                <a:gd name="T4" fmla="*/ 31 w 365"/>
                <a:gd name="T5" fmla="*/ 35 h 456"/>
                <a:gd name="T6" fmla="*/ 31 w 365"/>
                <a:gd name="T7" fmla="*/ 70 h 456"/>
                <a:gd name="T8" fmla="*/ 206 w 365"/>
                <a:gd name="T9" fmla="*/ 226 h 456"/>
                <a:gd name="T10" fmla="*/ 342 w 365"/>
                <a:gd name="T11" fmla="*/ 312 h 456"/>
                <a:gd name="T12" fmla="*/ 468 w 365"/>
                <a:gd name="T13" fmla="*/ 368 h 456"/>
                <a:gd name="T14" fmla="*/ 523 w 365"/>
                <a:gd name="T15" fmla="*/ 338 h 456"/>
                <a:gd name="T16" fmla="*/ 439 w 365"/>
                <a:gd name="T17" fmla="*/ 262 h 4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65"/>
                <a:gd name="T28" fmla="*/ 0 h 456"/>
                <a:gd name="T29" fmla="*/ 365 w 365"/>
                <a:gd name="T30" fmla="*/ 456 h 4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65" h="456">
                  <a:moveTo>
                    <a:pt x="306" y="321"/>
                  </a:moveTo>
                  <a:cubicBezTo>
                    <a:pt x="210" y="212"/>
                    <a:pt x="210" y="212"/>
                    <a:pt x="210" y="212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0" y="0"/>
                    <a:pt x="23" y="86"/>
                  </a:cubicBezTo>
                  <a:cubicBezTo>
                    <a:pt x="145" y="276"/>
                    <a:pt x="145" y="276"/>
                    <a:pt x="145" y="276"/>
                  </a:cubicBezTo>
                  <a:cubicBezTo>
                    <a:pt x="238" y="382"/>
                    <a:pt x="238" y="382"/>
                    <a:pt x="238" y="382"/>
                  </a:cubicBezTo>
                  <a:cubicBezTo>
                    <a:pt x="326" y="451"/>
                    <a:pt x="326" y="451"/>
                    <a:pt x="326" y="451"/>
                  </a:cubicBezTo>
                  <a:cubicBezTo>
                    <a:pt x="326" y="451"/>
                    <a:pt x="364" y="456"/>
                    <a:pt x="365" y="412"/>
                  </a:cubicBezTo>
                  <a:lnTo>
                    <a:pt x="306" y="321"/>
                  </a:lnTo>
                  <a:close/>
                </a:path>
              </a:pathLst>
            </a:custGeom>
            <a:gradFill rotWithShape="1">
              <a:gsLst>
                <a:gs pos="0">
                  <a:srgbClr val="4C7013"/>
                </a:gs>
                <a:gs pos="100000">
                  <a:srgbClr val="233409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5" name="Freeform 206"/>
            <p:cNvSpPr>
              <a:spLocks/>
            </p:cNvSpPr>
            <p:nvPr/>
          </p:nvSpPr>
          <p:spPr bwMode="gray">
            <a:xfrm rot="-2077348">
              <a:off x="-1253" y="-845"/>
              <a:ext cx="674" cy="459"/>
            </a:xfrm>
            <a:custGeom>
              <a:avLst/>
              <a:gdLst>
                <a:gd name="T0" fmla="*/ 287 w 501"/>
                <a:gd name="T1" fmla="*/ 0 h 383"/>
                <a:gd name="T2" fmla="*/ 36 w 501"/>
                <a:gd name="T3" fmla="*/ 41 h 383"/>
                <a:gd name="T4" fmla="*/ 617 w 501"/>
                <a:gd name="T5" fmla="*/ 308 h 383"/>
                <a:gd name="T6" fmla="*/ 717 w 501"/>
                <a:gd name="T7" fmla="*/ 256 h 383"/>
                <a:gd name="T8" fmla="*/ 287 w 501"/>
                <a:gd name="T9" fmla="*/ 0 h 3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1"/>
                <a:gd name="T16" fmla="*/ 0 h 383"/>
                <a:gd name="T17" fmla="*/ 501 w 501"/>
                <a:gd name="T18" fmla="*/ 383 h 3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1" h="383">
                  <a:moveTo>
                    <a:pt x="201" y="0"/>
                  </a:moveTo>
                  <a:cubicBezTo>
                    <a:pt x="201" y="0"/>
                    <a:pt x="36" y="6"/>
                    <a:pt x="27" y="50"/>
                  </a:cubicBezTo>
                  <a:cubicBezTo>
                    <a:pt x="0" y="179"/>
                    <a:pt x="431" y="383"/>
                    <a:pt x="431" y="383"/>
                  </a:cubicBezTo>
                  <a:cubicBezTo>
                    <a:pt x="501" y="317"/>
                    <a:pt x="501" y="317"/>
                    <a:pt x="501" y="317"/>
                  </a:cubicBezTo>
                  <a:lnTo>
                    <a:pt x="201" y="0"/>
                  </a:lnTo>
                  <a:close/>
                </a:path>
              </a:pathLst>
            </a:custGeom>
            <a:gradFill rotWithShape="1">
              <a:gsLst>
                <a:gs pos="0">
                  <a:srgbClr val="699B1A"/>
                </a:gs>
                <a:gs pos="100000">
                  <a:srgbClr val="31480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6" name="Freeform 207"/>
            <p:cNvSpPr>
              <a:spLocks/>
            </p:cNvSpPr>
            <p:nvPr/>
          </p:nvSpPr>
          <p:spPr bwMode="gray">
            <a:xfrm rot="-2077348">
              <a:off x="-1129" y="-1242"/>
              <a:ext cx="515" cy="702"/>
            </a:xfrm>
            <a:custGeom>
              <a:avLst/>
              <a:gdLst>
                <a:gd name="T0" fmla="*/ 180 w 383"/>
                <a:gd name="T1" fmla="*/ 6 h 586"/>
                <a:gd name="T2" fmla="*/ 0 w 383"/>
                <a:gd name="T3" fmla="*/ 217 h 586"/>
                <a:gd name="T4" fmla="*/ 430 w 383"/>
                <a:gd name="T5" fmla="*/ 473 h 586"/>
                <a:gd name="T6" fmla="*/ 547 w 383"/>
                <a:gd name="T7" fmla="*/ 357 h 586"/>
                <a:gd name="T8" fmla="*/ 180 w 383"/>
                <a:gd name="T9" fmla="*/ 6 h 5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3"/>
                <a:gd name="T16" fmla="*/ 0 h 586"/>
                <a:gd name="T17" fmla="*/ 383 w 383"/>
                <a:gd name="T18" fmla="*/ 586 h 5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3" h="586">
                  <a:moveTo>
                    <a:pt x="126" y="5"/>
                  </a:moveTo>
                  <a:cubicBezTo>
                    <a:pt x="53" y="8"/>
                    <a:pt x="0" y="269"/>
                    <a:pt x="0" y="269"/>
                  </a:cubicBezTo>
                  <a:cubicBezTo>
                    <a:pt x="300" y="586"/>
                    <a:pt x="300" y="586"/>
                    <a:pt x="300" y="586"/>
                  </a:cubicBezTo>
                  <a:cubicBezTo>
                    <a:pt x="383" y="442"/>
                    <a:pt x="383" y="442"/>
                    <a:pt x="383" y="442"/>
                  </a:cubicBezTo>
                  <a:cubicBezTo>
                    <a:pt x="383" y="442"/>
                    <a:pt x="252" y="0"/>
                    <a:pt x="126" y="5"/>
                  </a:cubicBezTo>
                  <a:close/>
                </a:path>
              </a:pathLst>
            </a:custGeom>
            <a:gradFill rotWithShape="1">
              <a:gsLst>
                <a:gs pos="0">
                  <a:srgbClr val="699B1A"/>
                </a:gs>
                <a:gs pos="100000">
                  <a:srgbClr val="31480C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7" name="Freeform 208"/>
            <p:cNvSpPr>
              <a:spLocks/>
            </p:cNvSpPr>
            <p:nvPr/>
          </p:nvSpPr>
          <p:spPr bwMode="gray">
            <a:xfrm rot="-2077348">
              <a:off x="-978" y="-931"/>
              <a:ext cx="403" cy="559"/>
            </a:xfrm>
            <a:custGeom>
              <a:avLst/>
              <a:gdLst>
                <a:gd name="T0" fmla="*/ 0 w 300"/>
                <a:gd name="T1" fmla="*/ 0 h 466"/>
                <a:gd name="T2" fmla="*/ 59 w 300"/>
                <a:gd name="T3" fmla="*/ 226 h 466"/>
                <a:gd name="T4" fmla="*/ 387 w 300"/>
                <a:gd name="T5" fmla="*/ 375 h 466"/>
                <a:gd name="T6" fmla="*/ 430 w 300"/>
                <a:gd name="T7" fmla="*/ 256 h 466"/>
                <a:gd name="T8" fmla="*/ 0 w 300"/>
                <a:gd name="T9" fmla="*/ 0 h 4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466"/>
                <a:gd name="T17" fmla="*/ 300 w 300"/>
                <a:gd name="T18" fmla="*/ 466 h 4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466">
                  <a:moveTo>
                    <a:pt x="0" y="0"/>
                  </a:moveTo>
                  <a:cubicBezTo>
                    <a:pt x="0" y="0"/>
                    <a:pt x="5" y="219"/>
                    <a:pt x="40" y="280"/>
                  </a:cubicBezTo>
                  <a:cubicBezTo>
                    <a:pt x="77" y="344"/>
                    <a:pt x="269" y="466"/>
                    <a:pt x="269" y="466"/>
                  </a:cubicBezTo>
                  <a:cubicBezTo>
                    <a:pt x="300" y="317"/>
                    <a:pt x="300" y="317"/>
                    <a:pt x="300" y="317"/>
                  </a:cubicBez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4C7013"/>
                </a:gs>
                <a:gs pos="100000">
                  <a:srgbClr val="233409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" name="Freeform 209"/>
            <p:cNvSpPr>
              <a:spLocks/>
            </p:cNvSpPr>
            <p:nvPr/>
          </p:nvSpPr>
          <p:spPr bwMode="gray">
            <a:xfrm rot="-2077348">
              <a:off x="-1056" y="-1007"/>
              <a:ext cx="583" cy="425"/>
            </a:xfrm>
            <a:custGeom>
              <a:avLst/>
              <a:gdLst>
                <a:gd name="T0" fmla="*/ 0 w 435"/>
                <a:gd name="T1" fmla="*/ 30 h 354"/>
                <a:gd name="T2" fmla="*/ 395 w 435"/>
                <a:gd name="T3" fmla="*/ 29 h 354"/>
                <a:gd name="T4" fmla="*/ 615 w 435"/>
                <a:gd name="T5" fmla="*/ 244 h 354"/>
                <a:gd name="T6" fmla="*/ 424 w 435"/>
                <a:gd name="T7" fmla="*/ 287 h 354"/>
                <a:gd name="T8" fmla="*/ 0 w 435"/>
                <a:gd name="T9" fmla="*/ 30 h 3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5"/>
                <a:gd name="T16" fmla="*/ 0 h 354"/>
                <a:gd name="T17" fmla="*/ 435 w 435"/>
                <a:gd name="T18" fmla="*/ 354 h 3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5" h="354">
                  <a:moveTo>
                    <a:pt x="0" y="37"/>
                  </a:moveTo>
                  <a:cubicBezTo>
                    <a:pt x="0" y="37"/>
                    <a:pt x="219" y="0"/>
                    <a:pt x="279" y="35"/>
                  </a:cubicBezTo>
                  <a:cubicBezTo>
                    <a:pt x="346" y="73"/>
                    <a:pt x="435" y="300"/>
                    <a:pt x="435" y="300"/>
                  </a:cubicBezTo>
                  <a:cubicBezTo>
                    <a:pt x="300" y="354"/>
                    <a:pt x="300" y="354"/>
                    <a:pt x="300" y="354"/>
                  </a:cubicBezTo>
                  <a:lnTo>
                    <a:pt x="0" y="37"/>
                  </a:lnTo>
                  <a:close/>
                </a:path>
              </a:pathLst>
            </a:custGeom>
            <a:gradFill rotWithShape="1">
              <a:gsLst>
                <a:gs pos="0">
                  <a:srgbClr val="4C7013"/>
                </a:gs>
                <a:gs pos="100000">
                  <a:srgbClr val="233409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" name="Freeform 211"/>
            <p:cNvSpPr>
              <a:spLocks/>
            </p:cNvSpPr>
            <p:nvPr/>
          </p:nvSpPr>
          <p:spPr bwMode="gray">
            <a:xfrm rot="-2077348">
              <a:off x="-188" y="-657"/>
              <a:ext cx="82" cy="81"/>
            </a:xfrm>
            <a:custGeom>
              <a:avLst/>
              <a:gdLst>
                <a:gd name="T0" fmla="*/ 87 w 61"/>
                <a:gd name="T1" fmla="*/ 52 h 68"/>
                <a:gd name="T2" fmla="*/ 4 w 61"/>
                <a:gd name="T3" fmla="*/ 13 h 68"/>
                <a:gd name="T4" fmla="*/ 0 w 61"/>
                <a:gd name="T5" fmla="*/ 11 h 68"/>
                <a:gd name="T6" fmla="*/ 11 w 61"/>
                <a:gd name="T7" fmla="*/ 0 h 68"/>
                <a:gd name="T8" fmla="*/ 13 w 61"/>
                <a:gd name="T9" fmla="*/ 4 h 68"/>
                <a:gd name="T10" fmla="*/ 87 w 61"/>
                <a:gd name="T11" fmla="*/ 51 h 68"/>
                <a:gd name="T12" fmla="*/ 87 w 61"/>
                <a:gd name="T13" fmla="*/ 52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68"/>
                <a:gd name="T23" fmla="*/ 61 w 61"/>
                <a:gd name="T24" fmla="*/ 68 h 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68">
                  <a:moveTo>
                    <a:pt x="61" y="68"/>
                  </a:moveTo>
                  <a:cubicBezTo>
                    <a:pt x="3" y="16"/>
                    <a:pt x="3" y="16"/>
                    <a:pt x="3" y="16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3"/>
                    <a:pt x="4" y="4"/>
                    <a:pt x="8" y="0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61" y="67"/>
                    <a:pt x="61" y="67"/>
                    <a:pt x="61" y="67"/>
                  </a:cubicBezTo>
                  <a:lnTo>
                    <a:pt x="61" y="68"/>
                  </a:lnTo>
                  <a:close/>
                </a:path>
              </a:pathLst>
            </a:custGeom>
            <a:gradFill rotWithShape="1">
              <a:gsLst>
                <a:gs pos="0">
                  <a:srgbClr val="764C00"/>
                </a:gs>
                <a:gs pos="100000">
                  <a:srgbClr val="FEA50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0" name="Freeform 212"/>
            <p:cNvSpPr>
              <a:spLocks/>
            </p:cNvSpPr>
            <p:nvPr/>
          </p:nvSpPr>
          <p:spPr bwMode="gray">
            <a:xfrm rot="-2077348">
              <a:off x="-310" y="-692"/>
              <a:ext cx="142" cy="135"/>
            </a:xfrm>
            <a:custGeom>
              <a:avLst/>
              <a:gdLst>
                <a:gd name="T0" fmla="*/ 86 w 106"/>
                <a:gd name="T1" fmla="*/ 0 h 113"/>
                <a:gd name="T2" fmla="*/ 55 w 106"/>
                <a:gd name="T3" fmla="*/ 32 h 113"/>
                <a:gd name="T4" fmla="*/ 0 w 106"/>
                <a:gd name="T5" fmla="*/ 45 h 113"/>
                <a:gd name="T6" fmla="*/ 91 w 106"/>
                <a:gd name="T7" fmla="*/ 85 h 113"/>
                <a:gd name="T8" fmla="*/ 143 w 106"/>
                <a:gd name="T9" fmla="*/ 53 h 113"/>
                <a:gd name="T10" fmla="*/ 86 w 106"/>
                <a:gd name="T11" fmla="*/ 0 h 1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6"/>
                <a:gd name="T19" fmla="*/ 0 h 113"/>
                <a:gd name="T20" fmla="*/ 106 w 106"/>
                <a:gd name="T21" fmla="*/ 113 h 1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6" h="113">
                  <a:moveTo>
                    <a:pt x="60" y="0"/>
                  </a:moveTo>
                  <a:cubicBezTo>
                    <a:pt x="60" y="0"/>
                    <a:pt x="62" y="20"/>
                    <a:pt x="41" y="41"/>
                  </a:cubicBezTo>
                  <a:cubicBezTo>
                    <a:pt x="17" y="63"/>
                    <a:pt x="0" y="56"/>
                    <a:pt x="0" y="56"/>
                  </a:cubicBezTo>
                  <a:cubicBezTo>
                    <a:pt x="64" y="106"/>
                    <a:pt x="64" y="106"/>
                    <a:pt x="64" y="106"/>
                  </a:cubicBezTo>
                  <a:cubicBezTo>
                    <a:pt x="64" y="106"/>
                    <a:pt x="106" y="113"/>
                    <a:pt x="103" y="67"/>
                  </a:cubicBezTo>
                  <a:lnTo>
                    <a:pt x="6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rgbClr val="FEA50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1" name="Freeform 214"/>
            <p:cNvSpPr>
              <a:spLocks/>
            </p:cNvSpPr>
            <p:nvPr/>
          </p:nvSpPr>
          <p:spPr bwMode="gray">
            <a:xfrm rot="-2077348">
              <a:off x="-294" y="-667"/>
              <a:ext cx="80" cy="66"/>
            </a:xfrm>
            <a:custGeom>
              <a:avLst/>
              <a:gdLst>
                <a:gd name="T0" fmla="*/ 2389 w 60"/>
                <a:gd name="T1" fmla="*/ 0 h 55"/>
                <a:gd name="T2" fmla="*/ 1716 w 60"/>
                <a:gd name="T3" fmla="*/ 1535 h 55"/>
                <a:gd name="T4" fmla="*/ 0 w 60"/>
                <a:gd name="T5" fmla="*/ 1870 h 55"/>
                <a:gd name="T6" fmla="*/ 1799 w 60"/>
                <a:gd name="T7" fmla="*/ 1568 h 55"/>
                <a:gd name="T8" fmla="*/ 2389 w 60"/>
                <a:gd name="T9" fmla="*/ 0 h 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"/>
                <a:gd name="T16" fmla="*/ 0 h 55"/>
                <a:gd name="T17" fmla="*/ 60 w 60"/>
                <a:gd name="T18" fmla="*/ 55 h 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" h="55">
                  <a:moveTo>
                    <a:pt x="57" y="0"/>
                  </a:moveTo>
                  <a:cubicBezTo>
                    <a:pt x="58" y="15"/>
                    <a:pt x="53" y="31"/>
                    <a:pt x="41" y="41"/>
                  </a:cubicBezTo>
                  <a:cubicBezTo>
                    <a:pt x="30" y="51"/>
                    <a:pt x="14" y="53"/>
                    <a:pt x="0" y="50"/>
                  </a:cubicBezTo>
                  <a:cubicBezTo>
                    <a:pt x="14" y="55"/>
                    <a:pt x="31" y="53"/>
                    <a:pt x="43" y="42"/>
                  </a:cubicBezTo>
                  <a:cubicBezTo>
                    <a:pt x="55" y="32"/>
                    <a:pt x="60" y="16"/>
                    <a:pt x="5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1D36"/>
                </a:gs>
                <a:gs pos="50000">
                  <a:srgbClr val="0061B2"/>
                </a:gs>
                <a:gs pos="100000">
                  <a:srgbClr val="001D3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2" name="Freeform 215"/>
            <p:cNvSpPr>
              <a:spLocks/>
            </p:cNvSpPr>
            <p:nvPr/>
          </p:nvSpPr>
          <p:spPr bwMode="gray">
            <a:xfrm rot="-2077348">
              <a:off x="-311" y="-671"/>
              <a:ext cx="84" cy="69"/>
            </a:xfrm>
            <a:custGeom>
              <a:avLst/>
              <a:gdLst>
                <a:gd name="T0" fmla="*/ 2437 w 63"/>
                <a:gd name="T1" fmla="*/ 0 h 58"/>
                <a:gd name="T2" fmla="*/ 1745 w 63"/>
                <a:gd name="T3" fmla="*/ 1599 h 58"/>
                <a:gd name="T4" fmla="*/ 0 w 63"/>
                <a:gd name="T5" fmla="*/ 1958 h 58"/>
                <a:gd name="T6" fmla="*/ 1832 w 63"/>
                <a:gd name="T7" fmla="*/ 1661 h 58"/>
                <a:gd name="T8" fmla="*/ 2437 w 63"/>
                <a:gd name="T9" fmla="*/ 0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58"/>
                <a:gd name="T17" fmla="*/ 63 w 63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58">
                  <a:moveTo>
                    <a:pt x="60" y="0"/>
                  </a:moveTo>
                  <a:cubicBezTo>
                    <a:pt x="61" y="16"/>
                    <a:pt x="56" y="33"/>
                    <a:pt x="43" y="43"/>
                  </a:cubicBezTo>
                  <a:cubicBezTo>
                    <a:pt x="31" y="54"/>
                    <a:pt x="15" y="57"/>
                    <a:pt x="0" y="53"/>
                  </a:cubicBezTo>
                  <a:cubicBezTo>
                    <a:pt x="15" y="58"/>
                    <a:pt x="32" y="55"/>
                    <a:pt x="45" y="45"/>
                  </a:cubicBezTo>
                  <a:cubicBezTo>
                    <a:pt x="58" y="34"/>
                    <a:pt x="63" y="17"/>
                    <a:pt x="6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1D36"/>
                </a:gs>
                <a:gs pos="50000">
                  <a:srgbClr val="0061B2"/>
                </a:gs>
                <a:gs pos="100000">
                  <a:srgbClr val="001D3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3" name="Freeform 216"/>
            <p:cNvSpPr>
              <a:spLocks/>
            </p:cNvSpPr>
            <p:nvPr/>
          </p:nvSpPr>
          <p:spPr bwMode="gray">
            <a:xfrm rot="-2077348">
              <a:off x="-280" y="-663"/>
              <a:ext cx="77" cy="62"/>
            </a:xfrm>
            <a:custGeom>
              <a:avLst/>
              <a:gdLst>
                <a:gd name="T0" fmla="*/ 2274 w 58"/>
                <a:gd name="T1" fmla="*/ 0 h 52"/>
                <a:gd name="T2" fmla="*/ 1644 w 58"/>
                <a:gd name="T3" fmla="*/ 1456 h 52"/>
                <a:gd name="T4" fmla="*/ 0 w 58"/>
                <a:gd name="T5" fmla="*/ 1802 h 52"/>
                <a:gd name="T6" fmla="*/ 1697 w 58"/>
                <a:gd name="T7" fmla="*/ 1500 h 52"/>
                <a:gd name="T8" fmla="*/ 2274 w 58"/>
                <a:gd name="T9" fmla="*/ 0 h 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"/>
                <a:gd name="T16" fmla="*/ 0 h 52"/>
                <a:gd name="T17" fmla="*/ 58 w 58"/>
                <a:gd name="T18" fmla="*/ 52 h 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" h="52">
                  <a:moveTo>
                    <a:pt x="55" y="0"/>
                  </a:moveTo>
                  <a:cubicBezTo>
                    <a:pt x="57" y="15"/>
                    <a:pt x="52" y="29"/>
                    <a:pt x="40" y="39"/>
                  </a:cubicBezTo>
                  <a:cubicBezTo>
                    <a:pt x="29" y="48"/>
                    <a:pt x="14" y="51"/>
                    <a:pt x="0" y="48"/>
                  </a:cubicBezTo>
                  <a:cubicBezTo>
                    <a:pt x="15" y="52"/>
                    <a:pt x="30" y="50"/>
                    <a:pt x="41" y="40"/>
                  </a:cubicBezTo>
                  <a:cubicBezTo>
                    <a:pt x="53" y="30"/>
                    <a:pt x="58" y="15"/>
                    <a:pt x="5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1D36"/>
                </a:gs>
                <a:gs pos="50000">
                  <a:srgbClr val="0061B2"/>
                </a:gs>
                <a:gs pos="100000">
                  <a:srgbClr val="001D3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4" name="Freeform 217"/>
            <p:cNvSpPr>
              <a:spLocks/>
            </p:cNvSpPr>
            <p:nvPr/>
          </p:nvSpPr>
          <p:spPr bwMode="gray">
            <a:xfrm rot="-2077348">
              <a:off x="-239" y="-651"/>
              <a:ext cx="66" cy="52"/>
            </a:xfrm>
            <a:custGeom>
              <a:avLst/>
              <a:gdLst>
                <a:gd name="T0" fmla="*/ 1987 w 49"/>
                <a:gd name="T1" fmla="*/ 0 h 44"/>
                <a:gd name="T2" fmla="*/ 1425 w 49"/>
                <a:gd name="T3" fmla="*/ 1215 h 44"/>
                <a:gd name="T4" fmla="*/ 0 w 49"/>
                <a:gd name="T5" fmla="*/ 1486 h 44"/>
                <a:gd name="T6" fmla="*/ 1479 w 49"/>
                <a:gd name="T7" fmla="*/ 1249 h 44"/>
                <a:gd name="T8" fmla="*/ 1987 w 49"/>
                <a:gd name="T9" fmla="*/ 0 h 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44"/>
                <a:gd name="T17" fmla="*/ 49 w 49"/>
                <a:gd name="T18" fmla="*/ 44 h 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44">
                  <a:moveTo>
                    <a:pt x="47" y="0"/>
                  </a:moveTo>
                  <a:cubicBezTo>
                    <a:pt x="48" y="12"/>
                    <a:pt x="44" y="25"/>
                    <a:pt x="34" y="33"/>
                  </a:cubicBezTo>
                  <a:cubicBezTo>
                    <a:pt x="25" y="41"/>
                    <a:pt x="12" y="43"/>
                    <a:pt x="0" y="40"/>
                  </a:cubicBezTo>
                  <a:cubicBezTo>
                    <a:pt x="12" y="44"/>
                    <a:pt x="25" y="42"/>
                    <a:pt x="35" y="34"/>
                  </a:cubicBezTo>
                  <a:cubicBezTo>
                    <a:pt x="45" y="26"/>
                    <a:pt x="49" y="12"/>
                    <a:pt x="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1D36"/>
                </a:gs>
                <a:gs pos="50000">
                  <a:srgbClr val="0061B2"/>
                </a:gs>
                <a:gs pos="100000">
                  <a:srgbClr val="001D3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5" name="Freeform 218"/>
            <p:cNvSpPr>
              <a:spLocks/>
            </p:cNvSpPr>
            <p:nvPr/>
          </p:nvSpPr>
          <p:spPr bwMode="gray">
            <a:xfrm rot="-2077348">
              <a:off x="-250" y="-654"/>
              <a:ext cx="68" cy="56"/>
            </a:xfrm>
            <a:custGeom>
              <a:avLst/>
              <a:gdLst>
                <a:gd name="T0" fmla="*/ 2001 w 51"/>
                <a:gd name="T1" fmla="*/ 0 h 47"/>
                <a:gd name="T2" fmla="*/ 1424 w 51"/>
                <a:gd name="T3" fmla="*/ 1302 h 47"/>
                <a:gd name="T4" fmla="*/ 0 w 51"/>
                <a:gd name="T5" fmla="*/ 1556 h 47"/>
                <a:gd name="T6" fmla="*/ 1512 w 51"/>
                <a:gd name="T7" fmla="*/ 1337 h 47"/>
                <a:gd name="T8" fmla="*/ 2001 w 51"/>
                <a:gd name="T9" fmla="*/ 0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"/>
                <a:gd name="T16" fmla="*/ 0 h 47"/>
                <a:gd name="T17" fmla="*/ 51 w 51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" h="47">
                  <a:moveTo>
                    <a:pt x="49" y="0"/>
                  </a:moveTo>
                  <a:cubicBezTo>
                    <a:pt x="50" y="13"/>
                    <a:pt x="46" y="26"/>
                    <a:pt x="35" y="35"/>
                  </a:cubicBezTo>
                  <a:cubicBezTo>
                    <a:pt x="26" y="43"/>
                    <a:pt x="12" y="46"/>
                    <a:pt x="0" y="42"/>
                  </a:cubicBezTo>
                  <a:cubicBezTo>
                    <a:pt x="12" y="47"/>
                    <a:pt x="26" y="45"/>
                    <a:pt x="37" y="36"/>
                  </a:cubicBezTo>
                  <a:cubicBezTo>
                    <a:pt x="47" y="27"/>
                    <a:pt x="51" y="13"/>
                    <a:pt x="49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1D36"/>
                </a:gs>
                <a:gs pos="50000">
                  <a:srgbClr val="0061B2"/>
                </a:gs>
                <a:gs pos="100000">
                  <a:srgbClr val="001D3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6" name="Freeform 219"/>
            <p:cNvSpPr>
              <a:spLocks/>
            </p:cNvSpPr>
            <p:nvPr/>
          </p:nvSpPr>
          <p:spPr bwMode="gray">
            <a:xfrm rot="-2077348">
              <a:off x="-226" y="-649"/>
              <a:ext cx="63" cy="52"/>
            </a:xfrm>
            <a:custGeom>
              <a:avLst/>
              <a:gdLst>
                <a:gd name="T0" fmla="*/ 1867 w 47"/>
                <a:gd name="T1" fmla="*/ 0 h 43"/>
                <a:gd name="T2" fmla="*/ 1377 w 47"/>
                <a:gd name="T3" fmla="*/ 1225 h 43"/>
                <a:gd name="T4" fmla="*/ 0 w 47"/>
                <a:gd name="T5" fmla="*/ 1503 h 43"/>
                <a:gd name="T6" fmla="*/ 1411 w 47"/>
                <a:gd name="T7" fmla="*/ 1259 h 43"/>
                <a:gd name="T8" fmla="*/ 1867 w 4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43"/>
                <a:gd name="T17" fmla="*/ 47 w 4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43">
                  <a:moveTo>
                    <a:pt x="45" y="0"/>
                  </a:moveTo>
                  <a:cubicBezTo>
                    <a:pt x="46" y="12"/>
                    <a:pt x="42" y="24"/>
                    <a:pt x="33" y="32"/>
                  </a:cubicBezTo>
                  <a:cubicBezTo>
                    <a:pt x="24" y="39"/>
                    <a:pt x="12" y="42"/>
                    <a:pt x="0" y="39"/>
                  </a:cubicBezTo>
                  <a:cubicBezTo>
                    <a:pt x="12" y="43"/>
                    <a:pt x="25" y="41"/>
                    <a:pt x="34" y="33"/>
                  </a:cubicBezTo>
                  <a:cubicBezTo>
                    <a:pt x="43" y="25"/>
                    <a:pt x="47" y="12"/>
                    <a:pt x="4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1D36"/>
                </a:gs>
                <a:gs pos="50000">
                  <a:srgbClr val="0061B2"/>
                </a:gs>
                <a:gs pos="100000">
                  <a:srgbClr val="001D36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" name="内容占位符 2"/>
          <p:cNvSpPr txBox="1">
            <a:spLocks/>
          </p:cNvSpPr>
          <p:nvPr/>
        </p:nvSpPr>
        <p:spPr>
          <a:xfrm>
            <a:off x="4938467" y="1466894"/>
            <a:ext cx="6341372" cy="3835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Jiaqi Li</a:t>
            </a:r>
            <a:r>
              <a:rPr lang="zh-CN" altLang="en-US" dirty="0"/>
              <a:t>（</a:t>
            </a:r>
            <a:r>
              <a:rPr lang="en-US" altLang="zh-CN" dirty="0"/>
              <a:t>Victor</a:t>
            </a:r>
            <a:r>
              <a:rPr lang="zh-CN" altLang="en-US" dirty="0"/>
              <a:t>）</a:t>
            </a:r>
            <a:r>
              <a:rPr lang="en-US" altLang="zh-CN" dirty="0"/>
              <a:t> (Group leader)</a:t>
            </a:r>
          </a:p>
          <a:p>
            <a:r>
              <a:rPr lang="en-US" altLang="zh-CN" dirty="0"/>
              <a:t>Bing Su</a:t>
            </a:r>
            <a:r>
              <a:rPr lang="zh-CN" altLang="en-US" dirty="0"/>
              <a:t>（</a:t>
            </a:r>
            <a:r>
              <a:rPr lang="en-US" altLang="zh-CN" dirty="0"/>
              <a:t>Robin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Dongge Tang</a:t>
            </a:r>
            <a:r>
              <a:rPr lang="zh-CN" altLang="en-US" dirty="0"/>
              <a:t>（</a:t>
            </a:r>
            <a:r>
              <a:rPr lang="en-US" altLang="zh-CN" dirty="0"/>
              <a:t>Henry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Yunlu</a:t>
            </a:r>
            <a:r>
              <a:rPr lang="en-US" altLang="zh-CN" dirty="0"/>
              <a:t> </a:t>
            </a:r>
            <a:r>
              <a:rPr lang="en-US" altLang="zh-CN" dirty="0" err="1"/>
              <a:t>Weng</a:t>
            </a:r>
            <a:r>
              <a:rPr lang="zh-CN" altLang="en-US" dirty="0"/>
              <a:t>（</a:t>
            </a:r>
            <a:r>
              <a:rPr lang="en-US" altLang="zh-CN" dirty="0"/>
              <a:t>Gilles</a:t>
            </a:r>
            <a:r>
              <a:rPr lang="zh-CN" altLang="en-US" dirty="0"/>
              <a:t>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65017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3"/>
          <p:cNvGrpSpPr>
            <a:grpSpLocks/>
          </p:cNvGrpSpPr>
          <p:nvPr/>
        </p:nvGrpSpPr>
        <p:grpSpPr bwMode="auto">
          <a:xfrm>
            <a:off x="1536093" y="3332133"/>
            <a:ext cx="9144000" cy="1676400"/>
            <a:chOff x="0" y="2086"/>
            <a:chExt cx="5760" cy="1056"/>
          </a:xfrm>
        </p:grpSpPr>
        <p:sp>
          <p:nvSpPr>
            <p:cNvPr id="2089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zh-CN" altLang="zh-CN">
                <a:ea typeface="宋体" charset="-122"/>
              </a:endParaRPr>
            </a:p>
          </p:txBody>
        </p:sp>
        <p:sp>
          <p:nvSpPr>
            <p:cNvPr id="2090" name="Rectangle 25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zh-CN" altLang="zh-CN">
                <a:ea typeface="宋体" charset="-122"/>
              </a:endParaRPr>
            </a:p>
          </p:txBody>
        </p:sp>
      </p:grpSp>
      <p:sp>
        <p:nvSpPr>
          <p:cNvPr id="2055" name="Textfeld 7"/>
          <p:cNvSpPr txBox="1">
            <a:spLocks noChangeArrowheads="1"/>
          </p:cNvSpPr>
          <p:nvPr/>
        </p:nvSpPr>
        <p:spPr bwMode="gray">
          <a:xfrm>
            <a:off x="1679576" y="174626"/>
            <a:ext cx="89884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6000" b="1" dirty="0">
                <a:solidFill>
                  <a:srgbClr val="6B9B1A"/>
                </a:solidFill>
                <a:ea typeface="宋体" charset="-122"/>
              </a:rPr>
              <a:t>Conclusion </a:t>
            </a:r>
            <a:r>
              <a:rPr lang="de-DE" altLang="zh-CN" sz="4400" dirty="0">
                <a:solidFill>
                  <a:srgbClr val="6B9B1A"/>
                </a:solidFill>
                <a:ea typeface="宋体" charset="-122"/>
              </a:rPr>
              <a:t>(time line)</a:t>
            </a:r>
            <a:endParaRPr lang="de-DE" altLang="zh-CN" sz="4400" dirty="0">
              <a:solidFill>
                <a:srgbClr val="595959"/>
              </a:solidFill>
              <a:ea typeface="宋体" charset="-122"/>
            </a:endParaRPr>
          </a:p>
        </p:txBody>
      </p:sp>
      <p:sp>
        <p:nvSpPr>
          <p:cNvPr id="2" name="箭头: 虚尾 1"/>
          <p:cNvSpPr/>
          <p:nvPr/>
        </p:nvSpPr>
        <p:spPr>
          <a:xfrm>
            <a:off x="1524000" y="3083141"/>
            <a:ext cx="9144000" cy="612559"/>
          </a:xfrm>
          <a:prstGeom prst="stripedRightArrow">
            <a:avLst/>
          </a:prstGeom>
          <a:solidFill>
            <a:srgbClr val="6B9B1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8931958">
            <a:off x="1075379" y="2471542"/>
            <a:ext cx="18607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Nov. 4, 2016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>
          <a:xfrm rot="18931958">
            <a:off x="2166142" y="2561901"/>
            <a:ext cx="18607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Dec. 9, </a:t>
            </a:r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2016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>
          <a:xfrm rot="18931958">
            <a:off x="3209097" y="2495630"/>
            <a:ext cx="18607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Jan. 5 2017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/>
          <p:cNvSpPr/>
          <p:nvPr/>
        </p:nvSpPr>
        <p:spPr>
          <a:xfrm rot="18931958">
            <a:off x="9677909" y="2447989"/>
            <a:ext cx="18607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June 1, </a:t>
            </a:r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2017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矩形 12"/>
          <p:cNvSpPr/>
          <p:nvPr/>
        </p:nvSpPr>
        <p:spPr>
          <a:xfrm rot="18931958">
            <a:off x="8660538" y="2387099"/>
            <a:ext cx="18607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May 20, 2017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/>
          <p:cNvSpPr/>
          <p:nvPr/>
        </p:nvSpPr>
        <p:spPr>
          <a:xfrm rot="18931958">
            <a:off x="6461532" y="2503335"/>
            <a:ext cx="186073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r. 15, </a:t>
            </a:r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2017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 rot="18931958">
            <a:off x="4260622" y="2427476"/>
            <a:ext cx="18607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Feb</a:t>
            </a:r>
            <a:r>
              <a:rPr lang="en-US" altLang="zh-C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15~20 </a:t>
            </a:r>
            <a:r>
              <a:rPr lang="en-US" altLang="zh-CN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2017</a:t>
            </a:r>
            <a:endParaRPr lang="zh-CN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783241" y="4786039"/>
            <a:ext cx="1792670" cy="1003560"/>
          </a:xfrm>
          <a:prstGeom prst="wedgeRoundRectCallout">
            <a:avLst>
              <a:gd name="adj1" fmla="val 56283"/>
              <a:gd name="adj2" fmla="val -175713"/>
              <a:gd name="adj3" fmla="val 16667"/>
            </a:avLst>
          </a:prstGeom>
          <a:solidFill>
            <a:schemeClr val="bg1"/>
          </a:solidFill>
          <a:ln>
            <a:solidFill>
              <a:srgbClr val="6B9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Problem definition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对话气泡: 圆角矩形 16"/>
          <p:cNvSpPr/>
          <p:nvPr/>
        </p:nvSpPr>
        <p:spPr>
          <a:xfrm>
            <a:off x="2696114" y="5045435"/>
            <a:ext cx="1636464" cy="1180336"/>
          </a:xfrm>
          <a:prstGeom prst="wedgeRoundRectCallout">
            <a:avLst>
              <a:gd name="adj1" fmla="val 11455"/>
              <a:gd name="adj2" fmla="val -179611"/>
              <a:gd name="adj3" fmla="val 16667"/>
            </a:avLst>
          </a:prstGeom>
          <a:solidFill>
            <a:schemeClr val="bg1"/>
          </a:solidFill>
          <a:ln>
            <a:solidFill>
              <a:srgbClr val="6B9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Decision</a:t>
            </a:r>
            <a:r>
              <a:rPr lang="zh-CN" altLang="en-US" sz="1200" dirty="0">
                <a:solidFill>
                  <a:schemeClr val="tx1"/>
                </a:solidFill>
              </a:rPr>
              <a:t>：</a:t>
            </a:r>
            <a:endParaRPr lang="en-US" altLang="zh-CN" sz="1200" dirty="0">
              <a:solidFill>
                <a:schemeClr val="tx1"/>
              </a:solidFill>
            </a:endParaRPr>
          </a:p>
          <a:p>
            <a:r>
              <a:rPr lang="en-US" altLang="zh-CN" sz="1200" dirty="0">
                <a:solidFill>
                  <a:schemeClr val="tx1"/>
                </a:solidFill>
              </a:rPr>
              <a:t>a preliminary expected result with the metrics we have already and simple model</a:t>
            </a:r>
          </a:p>
        </p:txBody>
      </p:sp>
      <p:sp>
        <p:nvSpPr>
          <p:cNvPr id="18" name="对话气泡: 圆角矩形 17"/>
          <p:cNvSpPr/>
          <p:nvPr/>
        </p:nvSpPr>
        <p:spPr>
          <a:xfrm>
            <a:off x="4452782" y="4160757"/>
            <a:ext cx="1643218" cy="1003560"/>
          </a:xfrm>
          <a:prstGeom prst="wedgeRoundRectCallout">
            <a:avLst>
              <a:gd name="adj1" fmla="val -28507"/>
              <a:gd name="adj2" fmla="val -115676"/>
              <a:gd name="adj3" fmla="val 16667"/>
            </a:avLst>
          </a:prstGeom>
          <a:solidFill>
            <a:schemeClr val="bg1"/>
          </a:solidFill>
          <a:ln>
            <a:solidFill>
              <a:srgbClr val="6B9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Preliminary result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Evaluation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对话气泡: 圆角矩形 18"/>
          <p:cNvSpPr/>
          <p:nvPr/>
        </p:nvSpPr>
        <p:spPr>
          <a:xfrm>
            <a:off x="6183023" y="4463243"/>
            <a:ext cx="1741777" cy="814300"/>
          </a:xfrm>
          <a:prstGeom prst="wedgeRoundRectCallout">
            <a:avLst>
              <a:gd name="adj1" fmla="val -49797"/>
              <a:gd name="adj2" fmla="val -182148"/>
              <a:gd name="adj3" fmla="val 16667"/>
            </a:avLst>
          </a:prstGeom>
          <a:solidFill>
            <a:schemeClr val="bg1"/>
          </a:solidFill>
          <a:ln>
            <a:solidFill>
              <a:srgbClr val="6B9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More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/>
                </a:solidFill>
              </a:rPr>
              <a:t>Model optimization 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对话气泡: 圆角矩形 19"/>
          <p:cNvSpPr/>
          <p:nvPr/>
        </p:nvSpPr>
        <p:spPr>
          <a:xfrm>
            <a:off x="8276152" y="4462794"/>
            <a:ext cx="1741777" cy="814300"/>
          </a:xfrm>
          <a:prstGeom prst="wedgeRoundRectCallout">
            <a:avLst>
              <a:gd name="adj1" fmla="val -70340"/>
              <a:gd name="adj2" fmla="val -180849"/>
              <a:gd name="adj3" fmla="val 16667"/>
            </a:avLst>
          </a:prstGeom>
          <a:solidFill>
            <a:schemeClr val="bg1"/>
          </a:solidFill>
          <a:ln>
            <a:solidFill>
              <a:srgbClr val="6B9B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The final adjustment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9192299" y="3301748"/>
            <a:ext cx="159798" cy="159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1571552" y="3330380"/>
            <a:ext cx="159798" cy="159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639488" y="3318336"/>
            <a:ext cx="159798" cy="159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614700" y="3301975"/>
            <a:ext cx="159798" cy="159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722434" y="3309521"/>
            <a:ext cx="159798" cy="159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014813" y="3301834"/>
            <a:ext cx="159798" cy="159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0267248" y="3318336"/>
            <a:ext cx="159798" cy="1597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460038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3"/>
          <p:cNvGrpSpPr>
            <a:grpSpLocks/>
          </p:cNvGrpSpPr>
          <p:nvPr/>
        </p:nvGrpSpPr>
        <p:grpSpPr bwMode="auto">
          <a:xfrm>
            <a:off x="1524000" y="3500438"/>
            <a:ext cx="9144000" cy="1676400"/>
            <a:chOff x="0" y="2086"/>
            <a:chExt cx="5760" cy="1056"/>
          </a:xfrm>
        </p:grpSpPr>
        <p:sp>
          <p:nvSpPr>
            <p:cNvPr id="2089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zh-CN" altLang="zh-CN">
                <a:ea typeface="宋体" charset="-122"/>
              </a:endParaRPr>
            </a:p>
          </p:txBody>
        </p:sp>
        <p:sp>
          <p:nvSpPr>
            <p:cNvPr id="2090" name="Rectangle 25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zh-CN" altLang="zh-CN">
                <a:ea typeface="宋体" charset="-122"/>
              </a:endParaRPr>
            </a:p>
          </p:txBody>
        </p:sp>
      </p:grpSp>
      <p:sp>
        <p:nvSpPr>
          <p:cNvPr id="2055" name="Textfeld 7"/>
          <p:cNvSpPr txBox="1">
            <a:spLocks noChangeArrowheads="1"/>
          </p:cNvSpPr>
          <p:nvPr/>
        </p:nvSpPr>
        <p:spPr bwMode="gray">
          <a:xfrm>
            <a:off x="1679576" y="174626"/>
            <a:ext cx="89884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6000" b="1" dirty="0">
                <a:solidFill>
                  <a:srgbClr val="6B9B1A"/>
                </a:solidFill>
                <a:ea typeface="宋体" charset="-122"/>
              </a:rPr>
              <a:t>Conclusion </a:t>
            </a:r>
            <a:r>
              <a:rPr lang="de-DE" altLang="zh-CN" sz="4400" dirty="0">
                <a:solidFill>
                  <a:srgbClr val="6B9B1A"/>
                </a:solidFill>
                <a:ea typeface="宋体" charset="-122"/>
              </a:rPr>
              <a:t>(division)</a:t>
            </a:r>
            <a:endParaRPr lang="de-DE" altLang="zh-CN" sz="4400" dirty="0">
              <a:solidFill>
                <a:srgbClr val="595959"/>
              </a:solidFill>
              <a:ea typeface="宋体" charset="-122"/>
            </a:endParaRP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543129" y="1233854"/>
            <a:ext cx="4839286" cy="4923692"/>
            <a:chOff x="1797" y="1195"/>
            <a:chExt cx="2187" cy="2238"/>
          </a:xfrm>
        </p:grpSpPr>
        <p:grpSp>
          <p:nvGrpSpPr>
            <p:cNvPr id="7" name="Group 3"/>
            <p:cNvGrpSpPr>
              <a:grpSpLocks/>
            </p:cNvGrpSpPr>
            <p:nvPr/>
          </p:nvGrpSpPr>
          <p:grpSpPr bwMode="auto">
            <a:xfrm rot="356676">
              <a:off x="1797" y="1195"/>
              <a:ext cx="2027" cy="2208"/>
              <a:chOff x="1820" y="1338"/>
              <a:chExt cx="1302" cy="1412"/>
            </a:xfrm>
          </p:grpSpPr>
          <p:sp>
            <p:nvSpPr>
              <p:cNvPr id="9" name="Freeform 4"/>
              <p:cNvSpPr>
                <a:spLocks/>
              </p:cNvSpPr>
              <p:nvPr/>
            </p:nvSpPr>
            <p:spPr bwMode="gray">
              <a:xfrm>
                <a:off x="2149" y="1338"/>
                <a:ext cx="973" cy="1412"/>
              </a:xfrm>
              <a:custGeom>
                <a:avLst/>
                <a:gdLst>
                  <a:gd name="T0" fmla="*/ 0 w 704"/>
                  <a:gd name="T1" fmla="*/ 798952769 h 1021"/>
                  <a:gd name="T2" fmla="*/ 791447320 w 704"/>
                  <a:gd name="T3" fmla="*/ 2147483647 h 1021"/>
                  <a:gd name="T4" fmla="*/ 1198722317 w 704"/>
                  <a:gd name="T5" fmla="*/ 1371034956 h 1021"/>
                  <a:gd name="T6" fmla="*/ 629979224 w 704"/>
                  <a:gd name="T7" fmla="*/ 837512181 h 1021"/>
                  <a:gd name="T8" fmla="*/ 766209862 w 704"/>
                  <a:gd name="T9" fmla="*/ 0 h 1021"/>
                  <a:gd name="T10" fmla="*/ 0 w 704"/>
                  <a:gd name="T11" fmla="*/ 798952769 h 10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4"/>
                  <a:gd name="T19" fmla="*/ 0 h 1021"/>
                  <a:gd name="T20" fmla="*/ 704 w 704"/>
                  <a:gd name="T21" fmla="*/ 1021 h 10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4" h="1021">
                    <a:moveTo>
                      <a:pt x="0" y="266"/>
                    </a:moveTo>
                    <a:cubicBezTo>
                      <a:pt x="0" y="412"/>
                      <a:pt x="126" y="1021"/>
                      <a:pt x="271" y="1021"/>
                    </a:cubicBezTo>
                    <a:cubicBezTo>
                      <a:pt x="704" y="955"/>
                      <a:pt x="650" y="533"/>
                      <a:pt x="411" y="457"/>
                    </a:cubicBezTo>
                    <a:cubicBezTo>
                      <a:pt x="258" y="409"/>
                      <a:pt x="212" y="360"/>
                      <a:pt x="216" y="279"/>
                    </a:cubicBezTo>
                    <a:cubicBezTo>
                      <a:pt x="224" y="133"/>
                      <a:pt x="408" y="0"/>
                      <a:pt x="263" y="0"/>
                    </a:cubicBezTo>
                    <a:cubicBezTo>
                      <a:pt x="118" y="0"/>
                      <a:pt x="0" y="119"/>
                      <a:pt x="0" y="26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/>
                  </a:gs>
                  <a:gs pos="50000">
                    <a:srgbClr val="595959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Freeform 5"/>
              <p:cNvSpPr>
                <a:spLocks/>
              </p:cNvSpPr>
              <p:nvPr/>
            </p:nvSpPr>
            <p:spPr bwMode="gray">
              <a:xfrm>
                <a:off x="1819" y="1339"/>
                <a:ext cx="1053" cy="1409"/>
              </a:xfrm>
              <a:custGeom>
                <a:avLst/>
                <a:gdLst>
                  <a:gd name="T0" fmla="*/ 605053980 w 762"/>
                  <a:gd name="T1" fmla="*/ 616245974 h 1020"/>
                  <a:gd name="T2" fmla="*/ 403212843 w 762"/>
                  <a:gd name="T3" fmla="*/ 410326724 h 1020"/>
                  <a:gd name="T4" fmla="*/ 201759558 w 762"/>
                  <a:gd name="T5" fmla="*/ 203824637 h 1020"/>
                  <a:gd name="T6" fmla="*/ 402813932 w 762"/>
                  <a:gd name="T7" fmla="*/ 0 h 1020"/>
                  <a:gd name="T8" fmla="*/ 11922456 w 762"/>
                  <a:gd name="T9" fmla="*/ 311773522 h 1020"/>
                  <a:gd name="T10" fmla="*/ 0 w 762"/>
                  <a:gd name="T11" fmla="*/ 410796657 h 1020"/>
                  <a:gd name="T12" fmla="*/ 403716371 w 762"/>
                  <a:gd name="T13" fmla="*/ 820150297 h 1020"/>
                  <a:gd name="T14" fmla="*/ 605053980 w 762"/>
                  <a:gd name="T15" fmla="*/ 616245974 h 10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2"/>
                  <a:gd name="T25" fmla="*/ 0 h 1020"/>
                  <a:gd name="T26" fmla="*/ 762 w 762"/>
                  <a:gd name="T27" fmla="*/ 1020 h 10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2" h="1020">
                    <a:moveTo>
                      <a:pt x="762" y="766"/>
                    </a:moveTo>
                    <a:cubicBezTo>
                      <a:pt x="762" y="624"/>
                      <a:pt x="648" y="510"/>
                      <a:pt x="508" y="510"/>
                    </a:cubicBezTo>
                    <a:cubicBezTo>
                      <a:pt x="368" y="510"/>
                      <a:pt x="254" y="396"/>
                      <a:pt x="254" y="254"/>
                    </a:cubicBezTo>
                    <a:cubicBezTo>
                      <a:pt x="254" y="114"/>
                      <a:pt x="367" y="1"/>
                      <a:pt x="507" y="0"/>
                    </a:cubicBezTo>
                    <a:cubicBezTo>
                      <a:pt x="269" y="2"/>
                      <a:pt x="69" y="166"/>
                      <a:pt x="15" y="388"/>
                    </a:cubicBezTo>
                    <a:cubicBezTo>
                      <a:pt x="5" y="427"/>
                      <a:pt x="0" y="468"/>
                      <a:pt x="0" y="511"/>
                    </a:cubicBezTo>
                    <a:cubicBezTo>
                      <a:pt x="0" y="792"/>
                      <a:pt x="228" y="1020"/>
                      <a:pt x="509" y="1020"/>
                    </a:cubicBezTo>
                    <a:cubicBezTo>
                      <a:pt x="649" y="1020"/>
                      <a:pt x="762" y="906"/>
                      <a:pt x="762" y="76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5F5F5F"/>
                  </a:gs>
                </a:gsLst>
                <a:lin ang="5400000" scaled="1"/>
              </a:gradFill>
              <a:ln w="1905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Freeform 45"/>
            <p:cNvSpPr>
              <a:spLocks/>
            </p:cNvSpPr>
            <p:nvPr/>
          </p:nvSpPr>
          <p:spPr bwMode="gray">
            <a:xfrm rot="357883">
              <a:off x="2336" y="1234"/>
              <a:ext cx="1648" cy="2199"/>
            </a:xfrm>
            <a:custGeom>
              <a:avLst/>
              <a:gdLst>
                <a:gd name="T0" fmla="*/ 2147483647 w 1021"/>
                <a:gd name="T1" fmla="*/ 0 h 1354"/>
                <a:gd name="T2" fmla="*/ 2147483647 w 1021"/>
                <a:gd name="T3" fmla="*/ 0 h 1354"/>
                <a:gd name="T4" fmla="*/ 0 w 1021"/>
                <a:gd name="T5" fmla="*/ 2147483647 h 1354"/>
                <a:gd name="T6" fmla="*/ 2147483647 w 1021"/>
                <a:gd name="T7" fmla="*/ 2147483647 h 1354"/>
                <a:gd name="T8" fmla="*/ 2147483647 w 1021"/>
                <a:gd name="T9" fmla="*/ 2147483647 h 1354"/>
                <a:gd name="T10" fmla="*/ 2147483647 w 1021"/>
                <a:gd name="T11" fmla="*/ 2147483647 h 1354"/>
                <a:gd name="T12" fmla="*/ 2147483647 w 1021"/>
                <a:gd name="T13" fmla="*/ 2147483647 h 1354"/>
                <a:gd name="T14" fmla="*/ 2147483647 w 1021"/>
                <a:gd name="T15" fmla="*/ 2147483647 h 1354"/>
                <a:gd name="T16" fmla="*/ 2147483647 w 1021"/>
                <a:gd name="T17" fmla="*/ 0 h 1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21"/>
                <a:gd name="T28" fmla="*/ 0 h 1354"/>
                <a:gd name="T29" fmla="*/ 1021 w 1021"/>
                <a:gd name="T30" fmla="*/ 1354 h 135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21" h="1354">
                  <a:moveTo>
                    <a:pt x="341" y="0"/>
                  </a:moveTo>
                  <a:cubicBezTo>
                    <a:pt x="340" y="0"/>
                    <a:pt x="337" y="0"/>
                    <a:pt x="336" y="0"/>
                  </a:cubicBezTo>
                  <a:cubicBezTo>
                    <a:pt x="151" y="1"/>
                    <a:pt x="0" y="151"/>
                    <a:pt x="0" y="337"/>
                  </a:cubicBezTo>
                  <a:cubicBezTo>
                    <a:pt x="0" y="526"/>
                    <a:pt x="152" y="677"/>
                    <a:pt x="339" y="677"/>
                  </a:cubicBezTo>
                  <a:cubicBezTo>
                    <a:pt x="525" y="677"/>
                    <a:pt x="677" y="828"/>
                    <a:pt x="677" y="1017"/>
                  </a:cubicBezTo>
                  <a:cubicBezTo>
                    <a:pt x="677" y="1203"/>
                    <a:pt x="525" y="1354"/>
                    <a:pt x="340" y="1354"/>
                  </a:cubicBezTo>
                  <a:cubicBezTo>
                    <a:pt x="340" y="1354"/>
                    <a:pt x="340" y="1354"/>
                    <a:pt x="341" y="1354"/>
                  </a:cubicBezTo>
                  <a:cubicBezTo>
                    <a:pt x="716" y="1354"/>
                    <a:pt x="1021" y="1051"/>
                    <a:pt x="1021" y="677"/>
                  </a:cubicBezTo>
                  <a:cubicBezTo>
                    <a:pt x="1021" y="304"/>
                    <a:pt x="716" y="0"/>
                    <a:pt x="341" y="0"/>
                  </a:cubicBezTo>
                </a:path>
              </a:pathLst>
            </a:custGeom>
            <a:gradFill rotWithShape="1">
              <a:gsLst>
                <a:gs pos="0">
                  <a:srgbClr val="91BA44"/>
                </a:gs>
                <a:gs pos="100000">
                  <a:srgbClr val="4B7013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998626" y="1996965"/>
            <a:ext cx="31209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Metric processing Data cleansing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928697" y="4907657"/>
            <a:ext cx="1856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Victor &amp;Henry </a:t>
            </a:r>
            <a:endParaRPr lang="zh-CN" altLang="en-US" sz="32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18849" y="4440329"/>
            <a:ext cx="3551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Model construction</a:t>
            </a:r>
            <a:endParaRPr lang="zh-CN" altLang="en-US" sz="2800" dirty="0"/>
          </a:p>
          <a:p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8469382" y="1560514"/>
            <a:ext cx="1856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Gilles &amp; Henry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75576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512094" y="3320899"/>
            <a:ext cx="9144000" cy="1676400"/>
            <a:chOff x="0" y="2086"/>
            <a:chExt cx="5760" cy="1056"/>
          </a:xfrm>
        </p:grpSpPr>
        <p:sp>
          <p:nvSpPr>
            <p:cNvPr id="2074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zh-CN" altLang="zh-CN" noProof="1"/>
            </a:p>
          </p:txBody>
        </p:sp>
        <p:sp>
          <p:nvSpPr>
            <p:cNvPr id="2075" name="Rectangle 4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zh-CN" altLang="zh-CN" noProof="1"/>
            </a:p>
          </p:txBody>
        </p:sp>
      </p:grpSp>
      <p:sp>
        <p:nvSpPr>
          <p:cNvPr id="2062" name="WordArt 134"/>
          <p:cNvSpPr>
            <a:spLocks noChangeArrowheads="1" noChangeShapeType="1" noTextEdit="1"/>
          </p:cNvSpPr>
          <p:nvPr/>
        </p:nvSpPr>
        <p:spPr bwMode="auto">
          <a:xfrm rot="-9621226">
            <a:off x="3595688" y="4770439"/>
            <a:ext cx="781050" cy="98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38921"/>
              </a:avLst>
            </a:prstTxWarp>
          </a:bodyPr>
          <a:lstStyle/>
          <a:p>
            <a:pPr algn="ctr"/>
            <a:r>
              <a:rPr lang="en-US" altLang="zh-CN" sz="3600" b="1" kern="10">
                <a:solidFill>
                  <a:srgbClr val="FFFFFF"/>
                </a:solidFill>
                <a:latin typeface="Arial"/>
                <a:cs typeface="Arial"/>
              </a:rPr>
              <a:t>Chances</a:t>
            </a:r>
            <a:endParaRPr lang="zh-CN" altLang="en-US" sz="3600" b="1" kern="1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2" name="Textfeld 7"/>
          <p:cNvSpPr txBox="1">
            <a:spLocks noChangeArrowheads="1"/>
          </p:cNvSpPr>
          <p:nvPr/>
        </p:nvSpPr>
        <p:spPr bwMode="gray">
          <a:xfrm>
            <a:off x="1679575" y="174626"/>
            <a:ext cx="89789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de-DE" sz="6000" b="1" kern="0" dirty="0">
                <a:solidFill>
                  <a:srgbClr val="6B9B1A"/>
                </a:solidFill>
                <a:latin typeface="Arial"/>
              </a:rPr>
              <a:t>Outline</a:t>
            </a:r>
            <a:endParaRPr lang="de-DE" sz="6000" kern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79575" y="1367161"/>
            <a:ext cx="575103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6B9B1A"/>
                </a:solidFill>
              </a:rPr>
              <a:t>1. Introduction</a:t>
            </a:r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Background</a:t>
            </a:r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The problem to be solved</a:t>
            </a:r>
          </a:p>
          <a:p>
            <a:pPr marL="742950" lvl="1" indent="-285750">
              <a:buFontTx/>
              <a:buChar char="-"/>
            </a:pPr>
            <a:endParaRPr lang="en-US" altLang="zh-CN" sz="2400" dirty="0"/>
          </a:p>
          <a:p>
            <a:r>
              <a:rPr lang="en-US" altLang="zh-CN" sz="2400" b="1" dirty="0">
                <a:solidFill>
                  <a:srgbClr val="6B9B1A"/>
                </a:solidFill>
              </a:rPr>
              <a:t>2. What’s metrics ?</a:t>
            </a:r>
          </a:p>
          <a:p>
            <a:endParaRPr lang="en-US" altLang="zh-CN" sz="2400" b="1" dirty="0">
              <a:solidFill>
                <a:srgbClr val="6B9B1A"/>
              </a:solidFill>
            </a:endParaRPr>
          </a:p>
          <a:p>
            <a:r>
              <a:rPr lang="en-US" altLang="zh-CN" sz="2400" b="1" dirty="0">
                <a:solidFill>
                  <a:srgbClr val="6B9B1A"/>
                </a:solidFill>
              </a:rPr>
              <a:t>3. The probable model</a:t>
            </a:r>
          </a:p>
          <a:p>
            <a:endParaRPr lang="en-US" altLang="zh-CN" sz="2400" b="1" dirty="0">
              <a:solidFill>
                <a:srgbClr val="6B9B1A"/>
              </a:solidFill>
            </a:endParaRPr>
          </a:p>
          <a:p>
            <a:r>
              <a:rPr lang="en-US" altLang="zh-CN" sz="2400" b="1" dirty="0">
                <a:solidFill>
                  <a:srgbClr val="6B9B1A"/>
                </a:solidFill>
              </a:rPr>
              <a:t>4. Conclusion </a:t>
            </a:r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What we have already</a:t>
            </a:r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What we will do next step</a:t>
            </a:r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Our work scheduling</a:t>
            </a:r>
          </a:p>
          <a:p>
            <a:pPr marL="742950" lvl="1" indent="-285750">
              <a:buFontTx/>
              <a:buChar char="-"/>
            </a:pPr>
            <a:r>
              <a:rPr lang="en-US" altLang="zh-CN" sz="2400" dirty="0"/>
              <a:t>Task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088970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1524000" y="3311525"/>
            <a:ext cx="9144000" cy="1676400"/>
            <a:chOff x="0" y="2086"/>
            <a:chExt cx="5760" cy="1056"/>
          </a:xfrm>
        </p:grpSpPr>
        <p:sp>
          <p:nvSpPr>
            <p:cNvPr id="4293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zh-CN" altLang="zh-CN" noProof="1"/>
            </a:p>
          </p:txBody>
        </p:sp>
        <p:sp>
          <p:nvSpPr>
            <p:cNvPr id="4294" name="Rectangle 4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zh-CN" altLang="zh-CN" noProof="1"/>
            </a:p>
          </p:txBody>
        </p:sp>
      </p:grpSp>
      <p:sp>
        <p:nvSpPr>
          <p:cNvPr id="102" name="标题 1"/>
          <p:cNvSpPr txBox="1">
            <a:spLocks/>
          </p:cNvSpPr>
          <p:nvPr/>
        </p:nvSpPr>
        <p:spPr>
          <a:xfrm>
            <a:off x="1679576" y="1023339"/>
            <a:ext cx="10515600" cy="8643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zh-CN" dirty="0"/>
              <a:t>The company and Maxwell</a:t>
            </a:r>
            <a:endParaRPr lang="zh-CN" altLang="en-US" dirty="0"/>
          </a:p>
        </p:txBody>
      </p:sp>
      <p:sp>
        <p:nvSpPr>
          <p:cNvPr id="103" name="内容占位符 2"/>
          <p:cNvSpPr txBox="1">
            <a:spLocks/>
          </p:cNvSpPr>
          <p:nvPr/>
        </p:nvSpPr>
        <p:spPr>
          <a:xfrm>
            <a:off x="1285175" y="1804987"/>
            <a:ext cx="10515600" cy="31829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zh-CN" dirty="0"/>
              <a:t>Schlumberger Software - BGC </a:t>
            </a:r>
          </a:p>
          <a:p>
            <a:endParaRPr lang="en-GB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GB" altLang="zh-CN" dirty="0"/>
              <a:t>What is Maxwell? </a:t>
            </a:r>
            <a:endParaRPr lang="zh-CN" altLang="en-US" dirty="0"/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4511" y="2364678"/>
            <a:ext cx="5227252" cy="1161063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77" y="3847184"/>
            <a:ext cx="3228975" cy="267652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2" name="Textfeld 7"/>
          <p:cNvSpPr txBox="1">
            <a:spLocks noChangeArrowheads="1"/>
          </p:cNvSpPr>
          <p:nvPr/>
        </p:nvSpPr>
        <p:spPr bwMode="gray">
          <a:xfrm>
            <a:off x="1679576" y="174626"/>
            <a:ext cx="89884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6000" b="1" dirty="0">
                <a:solidFill>
                  <a:srgbClr val="6B9B1A"/>
                </a:solidFill>
                <a:ea typeface="宋体" charset="-122"/>
              </a:rPr>
              <a:t>Background</a:t>
            </a:r>
            <a:endParaRPr lang="de-DE" altLang="zh-CN" sz="6000" dirty="0">
              <a:solidFill>
                <a:srgbClr val="59595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8108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3"/>
          <p:cNvGrpSpPr>
            <a:grpSpLocks/>
          </p:cNvGrpSpPr>
          <p:nvPr/>
        </p:nvGrpSpPr>
        <p:grpSpPr bwMode="auto">
          <a:xfrm>
            <a:off x="1524000" y="3500438"/>
            <a:ext cx="9144000" cy="1676400"/>
            <a:chOff x="0" y="2086"/>
            <a:chExt cx="5760" cy="1056"/>
          </a:xfrm>
        </p:grpSpPr>
        <p:sp>
          <p:nvSpPr>
            <p:cNvPr id="2089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zh-CN" altLang="zh-CN">
                <a:ea typeface="宋体" charset="-122"/>
              </a:endParaRPr>
            </a:p>
          </p:txBody>
        </p:sp>
        <p:sp>
          <p:nvSpPr>
            <p:cNvPr id="2090" name="Rectangle 25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zh-CN" altLang="zh-CN">
                <a:ea typeface="宋体" charset="-122"/>
              </a:endParaRPr>
            </a:p>
          </p:txBody>
        </p:sp>
      </p:grpSp>
      <p:grpSp>
        <p:nvGrpSpPr>
          <p:cNvPr id="2052" name="Group 8"/>
          <p:cNvGrpSpPr>
            <a:grpSpLocks/>
          </p:cNvGrpSpPr>
          <p:nvPr/>
        </p:nvGrpSpPr>
        <p:grpSpPr bwMode="auto">
          <a:xfrm>
            <a:off x="9195861" y="2001044"/>
            <a:ext cx="2271712" cy="2998788"/>
            <a:chOff x="3243" y="1548"/>
            <a:chExt cx="1431" cy="1889"/>
          </a:xfrm>
        </p:grpSpPr>
        <p:grpSp>
          <p:nvGrpSpPr>
            <p:cNvPr id="2077" name="Group 9"/>
            <p:cNvGrpSpPr>
              <a:grpSpLocks/>
            </p:cNvGrpSpPr>
            <p:nvPr/>
          </p:nvGrpSpPr>
          <p:grpSpPr bwMode="auto">
            <a:xfrm rot="220837">
              <a:off x="3478" y="1548"/>
              <a:ext cx="1196" cy="1712"/>
              <a:chOff x="728" y="1935"/>
              <a:chExt cx="1196" cy="1712"/>
            </a:xfrm>
          </p:grpSpPr>
          <p:sp>
            <p:nvSpPr>
              <p:cNvPr id="2079" name="Freeform 4"/>
              <p:cNvSpPr>
                <a:spLocks/>
              </p:cNvSpPr>
              <p:nvPr/>
            </p:nvSpPr>
            <p:spPr bwMode="gray">
              <a:xfrm rot="1227305">
                <a:off x="761" y="2498"/>
                <a:ext cx="311" cy="153"/>
              </a:xfrm>
              <a:custGeom>
                <a:avLst/>
                <a:gdLst>
                  <a:gd name="T0" fmla="*/ 0 w 389"/>
                  <a:gd name="T1" fmla="*/ 1805302187 h 182"/>
                  <a:gd name="T2" fmla="*/ 1716882813 w 389"/>
                  <a:gd name="T3" fmla="*/ 1805302187 h 182"/>
                  <a:gd name="T4" fmla="*/ 1716882813 w 389"/>
                  <a:gd name="T5" fmla="*/ 1805302187 h 182"/>
                  <a:gd name="T6" fmla="*/ 1716882813 w 389"/>
                  <a:gd name="T7" fmla="*/ 0 h 182"/>
                  <a:gd name="T8" fmla="*/ 0 w 389"/>
                  <a:gd name="T9" fmla="*/ 1805302187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9"/>
                  <a:gd name="T16" fmla="*/ 0 h 182"/>
                  <a:gd name="T17" fmla="*/ 389 w 389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9" h="182">
                    <a:moveTo>
                      <a:pt x="0" y="133"/>
                    </a:moveTo>
                    <a:lnTo>
                      <a:pt x="49" y="182"/>
                    </a:lnTo>
                    <a:lnTo>
                      <a:pt x="389" y="45"/>
                    </a:lnTo>
                    <a:lnTo>
                      <a:pt x="330" y="0"/>
                    </a:lnTo>
                    <a:lnTo>
                      <a:pt x="0" y="1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0" name="Freeform 5"/>
              <p:cNvSpPr>
                <a:spLocks/>
              </p:cNvSpPr>
              <p:nvPr/>
            </p:nvSpPr>
            <p:spPr bwMode="gray">
              <a:xfrm rot="1227305">
                <a:off x="1120" y="3091"/>
                <a:ext cx="290" cy="123"/>
              </a:xfrm>
              <a:custGeom>
                <a:avLst/>
                <a:gdLst>
                  <a:gd name="T0" fmla="*/ 0 w 366"/>
                  <a:gd name="T1" fmla="*/ 1715197978 h 154"/>
                  <a:gd name="T2" fmla="*/ 1701558081 w 366"/>
                  <a:gd name="T3" fmla="*/ 1715197978 h 154"/>
                  <a:gd name="T4" fmla="*/ 1701558081 w 366"/>
                  <a:gd name="T5" fmla="*/ 1715197978 h 154"/>
                  <a:gd name="T6" fmla="*/ 1701558081 w 366"/>
                  <a:gd name="T7" fmla="*/ 0 h 154"/>
                  <a:gd name="T8" fmla="*/ 0 w 366"/>
                  <a:gd name="T9" fmla="*/ 1715197978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6"/>
                  <a:gd name="T16" fmla="*/ 0 h 154"/>
                  <a:gd name="T17" fmla="*/ 366 w 366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6" h="154">
                    <a:moveTo>
                      <a:pt x="0" y="113"/>
                    </a:moveTo>
                    <a:lnTo>
                      <a:pt x="40" y="154"/>
                    </a:lnTo>
                    <a:lnTo>
                      <a:pt x="366" y="42"/>
                    </a:lnTo>
                    <a:lnTo>
                      <a:pt x="309" y="0"/>
                    </a:lnTo>
                    <a:lnTo>
                      <a:pt x="0" y="1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1" name="Freeform 6"/>
              <p:cNvSpPr>
                <a:spLocks/>
              </p:cNvSpPr>
              <p:nvPr/>
            </p:nvSpPr>
            <p:spPr bwMode="gray">
              <a:xfrm rot="1227305">
                <a:off x="1042" y="2283"/>
                <a:ext cx="381" cy="355"/>
              </a:xfrm>
              <a:custGeom>
                <a:avLst/>
                <a:gdLst>
                  <a:gd name="T0" fmla="*/ 2147483647 w 195"/>
                  <a:gd name="T1" fmla="*/ 2147483647 h 185"/>
                  <a:gd name="T2" fmla="*/ 2147483647 w 195"/>
                  <a:gd name="T3" fmla="*/ 2147483647 h 185"/>
                  <a:gd name="T4" fmla="*/ 2147483647 w 195"/>
                  <a:gd name="T5" fmla="*/ 2147483647 h 185"/>
                  <a:gd name="T6" fmla="*/ 2147483647 w 195"/>
                  <a:gd name="T7" fmla="*/ 2147483647 h 185"/>
                  <a:gd name="T8" fmla="*/ 2147483647 w 195"/>
                  <a:gd name="T9" fmla="*/ 2147483647 h 185"/>
                  <a:gd name="T10" fmla="*/ 2147483647 w 195"/>
                  <a:gd name="T11" fmla="*/ 2147483647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5"/>
                  <a:gd name="T19" fmla="*/ 0 h 185"/>
                  <a:gd name="T20" fmla="*/ 195 w 195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5" h="185">
                    <a:moveTo>
                      <a:pt x="44" y="185"/>
                    </a:moveTo>
                    <a:cubicBezTo>
                      <a:pt x="44" y="185"/>
                      <a:pt x="12" y="111"/>
                      <a:pt x="60" y="62"/>
                    </a:cubicBezTo>
                    <a:cubicBezTo>
                      <a:pt x="109" y="13"/>
                      <a:pt x="167" y="22"/>
                      <a:pt x="195" y="37"/>
                    </a:cubicBezTo>
                    <a:cubicBezTo>
                      <a:pt x="195" y="37"/>
                      <a:pt x="167" y="0"/>
                      <a:pt x="88" y="17"/>
                    </a:cubicBezTo>
                    <a:cubicBezTo>
                      <a:pt x="8" y="34"/>
                      <a:pt x="0" y="107"/>
                      <a:pt x="19" y="166"/>
                    </a:cubicBezTo>
                    <a:lnTo>
                      <a:pt x="44" y="18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2" name="Freeform 7"/>
              <p:cNvSpPr>
                <a:spLocks/>
              </p:cNvSpPr>
              <p:nvPr/>
            </p:nvSpPr>
            <p:spPr bwMode="gray">
              <a:xfrm rot="1227305">
                <a:off x="1448" y="2301"/>
                <a:ext cx="476" cy="948"/>
              </a:xfrm>
              <a:custGeom>
                <a:avLst/>
                <a:gdLst>
                  <a:gd name="T0" fmla="*/ 2147483647 w 236"/>
                  <a:gd name="T1" fmla="*/ 2147483647 h 498"/>
                  <a:gd name="T2" fmla="*/ 2147483647 w 236"/>
                  <a:gd name="T3" fmla="*/ 2147483647 h 498"/>
                  <a:gd name="T4" fmla="*/ 2147483647 w 236"/>
                  <a:gd name="T5" fmla="*/ 0 h 498"/>
                  <a:gd name="T6" fmla="*/ 2147483647 w 236"/>
                  <a:gd name="T7" fmla="*/ 2147483647 h 498"/>
                  <a:gd name="T8" fmla="*/ 2147483647 w 236"/>
                  <a:gd name="T9" fmla="*/ 2147483647 h 498"/>
                  <a:gd name="T10" fmla="*/ 2147483647 w 236"/>
                  <a:gd name="T11" fmla="*/ 2147483647 h 498"/>
                  <a:gd name="T12" fmla="*/ 2147483647 w 236"/>
                  <a:gd name="T13" fmla="*/ 2147483647 h 4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6"/>
                  <a:gd name="T22" fmla="*/ 0 h 498"/>
                  <a:gd name="T23" fmla="*/ 236 w 236"/>
                  <a:gd name="T24" fmla="*/ 498 h 4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6" h="498">
                    <a:moveTo>
                      <a:pt x="60" y="498"/>
                    </a:moveTo>
                    <a:cubicBezTo>
                      <a:pt x="60" y="498"/>
                      <a:pt x="26" y="410"/>
                      <a:pt x="71" y="366"/>
                    </a:cubicBezTo>
                    <a:cubicBezTo>
                      <a:pt x="115" y="321"/>
                      <a:pt x="236" y="127"/>
                      <a:pt x="25" y="0"/>
                    </a:cubicBezTo>
                    <a:cubicBezTo>
                      <a:pt x="25" y="0"/>
                      <a:pt x="128" y="61"/>
                      <a:pt x="123" y="178"/>
                    </a:cubicBezTo>
                    <a:cubicBezTo>
                      <a:pt x="123" y="178"/>
                      <a:pt x="117" y="259"/>
                      <a:pt x="84" y="300"/>
                    </a:cubicBezTo>
                    <a:cubicBezTo>
                      <a:pt x="51" y="342"/>
                      <a:pt x="0" y="403"/>
                      <a:pt x="36" y="480"/>
                    </a:cubicBezTo>
                    <a:lnTo>
                      <a:pt x="60" y="4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3" name="Freeform 9"/>
              <p:cNvSpPr>
                <a:spLocks/>
              </p:cNvSpPr>
              <p:nvPr/>
            </p:nvSpPr>
            <p:spPr bwMode="gray">
              <a:xfrm rot="1227305">
                <a:off x="1110" y="3504"/>
                <a:ext cx="322" cy="143"/>
              </a:xfrm>
              <a:custGeom>
                <a:avLst/>
                <a:gdLst>
                  <a:gd name="T0" fmla="*/ 0 w 404"/>
                  <a:gd name="T1" fmla="*/ 1907392308 h 161"/>
                  <a:gd name="T2" fmla="*/ 1711608253 w 404"/>
                  <a:gd name="T3" fmla="*/ 1907392308 h 161"/>
                  <a:gd name="T4" fmla="*/ 1711608253 w 404"/>
                  <a:gd name="T5" fmla="*/ 1907392308 h 161"/>
                  <a:gd name="T6" fmla="*/ 1711608253 w 404"/>
                  <a:gd name="T7" fmla="*/ 0 h 161"/>
                  <a:gd name="T8" fmla="*/ 0 w 404"/>
                  <a:gd name="T9" fmla="*/ 1907392308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4"/>
                  <a:gd name="T16" fmla="*/ 0 h 161"/>
                  <a:gd name="T17" fmla="*/ 404 w 404"/>
                  <a:gd name="T18" fmla="*/ 161 h 1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4" h="161">
                    <a:moveTo>
                      <a:pt x="0" y="113"/>
                    </a:moveTo>
                    <a:lnTo>
                      <a:pt x="47" y="161"/>
                    </a:lnTo>
                    <a:lnTo>
                      <a:pt x="404" y="50"/>
                    </a:lnTo>
                    <a:lnTo>
                      <a:pt x="342" y="0"/>
                    </a:lnTo>
                    <a:lnTo>
                      <a:pt x="0" y="1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4" name="Freeform 10"/>
              <p:cNvSpPr>
                <a:spLocks/>
              </p:cNvSpPr>
              <p:nvPr/>
            </p:nvSpPr>
            <p:spPr bwMode="gray">
              <a:xfrm rot="1227305">
                <a:off x="1340" y="3285"/>
                <a:ext cx="149" cy="312"/>
              </a:xfrm>
              <a:custGeom>
                <a:avLst/>
                <a:gdLst>
                  <a:gd name="T0" fmla="*/ 0 w 185"/>
                  <a:gd name="T1" fmla="*/ 0 h 388"/>
                  <a:gd name="T2" fmla="*/ 1729594937 w 185"/>
                  <a:gd name="T3" fmla="*/ 1726842520 h 388"/>
                  <a:gd name="T4" fmla="*/ 1729594937 w 185"/>
                  <a:gd name="T5" fmla="*/ 1726842520 h 388"/>
                  <a:gd name="T6" fmla="*/ 1729594937 w 185"/>
                  <a:gd name="T7" fmla="*/ 1726842520 h 388"/>
                  <a:gd name="T8" fmla="*/ 0 w 185"/>
                  <a:gd name="T9" fmla="*/ 0 h 3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388"/>
                  <a:gd name="T17" fmla="*/ 185 w 185"/>
                  <a:gd name="T18" fmla="*/ 388 h 3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388">
                    <a:moveTo>
                      <a:pt x="0" y="0"/>
                    </a:moveTo>
                    <a:lnTo>
                      <a:pt x="66" y="33"/>
                    </a:lnTo>
                    <a:lnTo>
                      <a:pt x="185" y="388"/>
                    </a:lnTo>
                    <a:lnTo>
                      <a:pt x="123" y="33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5" name="Freeform 8"/>
              <p:cNvSpPr>
                <a:spLocks/>
              </p:cNvSpPr>
              <p:nvPr/>
            </p:nvSpPr>
            <p:spPr bwMode="gray">
              <a:xfrm rot="1227305">
                <a:off x="1072" y="3229"/>
                <a:ext cx="373" cy="364"/>
              </a:xfrm>
              <a:custGeom>
                <a:avLst/>
                <a:gdLst>
                  <a:gd name="T0" fmla="*/ 0 w 463"/>
                  <a:gd name="T1" fmla="*/ 1733224052 h 451"/>
                  <a:gd name="T2" fmla="*/ 1730046221 w 463"/>
                  <a:gd name="T3" fmla="*/ 1733224052 h 451"/>
                  <a:gd name="T4" fmla="*/ 1730046221 w 463"/>
                  <a:gd name="T5" fmla="*/ 1733224052 h 451"/>
                  <a:gd name="T6" fmla="*/ 1730046221 w 463"/>
                  <a:gd name="T7" fmla="*/ 0 h 451"/>
                  <a:gd name="T8" fmla="*/ 0 w 463"/>
                  <a:gd name="T9" fmla="*/ 1733224052 h 4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3"/>
                  <a:gd name="T16" fmla="*/ 0 h 451"/>
                  <a:gd name="T17" fmla="*/ 463 w 463"/>
                  <a:gd name="T18" fmla="*/ 451 h 4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3" h="451">
                    <a:moveTo>
                      <a:pt x="0" y="123"/>
                    </a:moveTo>
                    <a:lnTo>
                      <a:pt x="121" y="451"/>
                    </a:lnTo>
                    <a:lnTo>
                      <a:pt x="463" y="338"/>
                    </a:lnTo>
                    <a:lnTo>
                      <a:pt x="340" y="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6B9B1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6" name="Freeform 3"/>
              <p:cNvSpPr>
                <a:spLocks/>
              </p:cNvSpPr>
              <p:nvPr/>
            </p:nvSpPr>
            <p:spPr bwMode="gray">
              <a:xfrm rot="1227305">
                <a:off x="728" y="1935"/>
                <a:ext cx="1105" cy="1216"/>
              </a:xfrm>
              <a:custGeom>
                <a:avLst/>
                <a:gdLst>
                  <a:gd name="T0" fmla="*/ 2147483647 w 580"/>
                  <a:gd name="T1" fmla="*/ 2147483647 h 638"/>
                  <a:gd name="T2" fmla="*/ 2147483647 w 580"/>
                  <a:gd name="T3" fmla="*/ 2147483647 h 638"/>
                  <a:gd name="T4" fmla="*/ 2147483647 w 580"/>
                  <a:gd name="T5" fmla="*/ 2147483647 h 638"/>
                  <a:gd name="T6" fmla="*/ 2147483647 w 580"/>
                  <a:gd name="T7" fmla="*/ 2147483647 h 638"/>
                  <a:gd name="T8" fmla="*/ 2147483647 w 580"/>
                  <a:gd name="T9" fmla="*/ 2147483647 h 638"/>
                  <a:gd name="T10" fmla="*/ 2147483647 w 580"/>
                  <a:gd name="T11" fmla="*/ 2147483647 h 638"/>
                  <a:gd name="T12" fmla="*/ 2147483647 w 580"/>
                  <a:gd name="T13" fmla="*/ 2147483647 h 638"/>
                  <a:gd name="T14" fmla="*/ 2147483647 w 580"/>
                  <a:gd name="T15" fmla="*/ 2147483647 h 638"/>
                  <a:gd name="T16" fmla="*/ 2147483647 w 580"/>
                  <a:gd name="T17" fmla="*/ 2147483647 h 638"/>
                  <a:gd name="T18" fmla="*/ 2147483647 w 580"/>
                  <a:gd name="T19" fmla="*/ 2147483647 h 638"/>
                  <a:gd name="T20" fmla="*/ 2147483647 w 580"/>
                  <a:gd name="T21" fmla="*/ 2147483647 h 6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0"/>
                  <a:gd name="T34" fmla="*/ 0 h 638"/>
                  <a:gd name="T35" fmla="*/ 580 w 580"/>
                  <a:gd name="T36" fmla="*/ 638 h 63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0" h="638">
                    <a:moveTo>
                      <a:pt x="35" y="421"/>
                    </a:moveTo>
                    <a:cubicBezTo>
                      <a:pt x="175" y="365"/>
                      <a:pt x="175" y="365"/>
                      <a:pt x="175" y="365"/>
                    </a:cubicBezTo>
                    <a:cubicBezTo>
                      <a:pt x="175" y="365"/>
                      <a:pt x="128" y="237"/>
                      <a:pt x="252" y="214"/>
                    </a:cubicBezTo>
                    <a:cubicBezTo>
                      <a:pt x="376" y="192"/>
                      <a:pt x="386" y="297"/>
                      <a:pt x="378" y="344"/>
                    </a:cubicBezTo>
                    <a:cubicBezTo>
                      <a:pt x="370" y="390"/>
                      <a:pt x="242" y="488"/>
                      <a:pt x="320" y="638"/>
                    </a:cubicBezTo>
                    <a:cubicBezTo>
                      <a:pt x="451" y="590"/>
                      <a:pt x="451" y="590"/>
                      <a:pt x="451" y="590"/>
                    </a:cubicBezTo>
                    <a:cubicBezTo>
                      <a:pt x="451" y="590"/>
                      <a:pt x="411" y="521"/>
                      <a:pt x="476" y="442"/>
                    </a:cubicBezTo>
                    <a:cubicBezTo>
                      <a:pt x="542" y="364"/>
                      <a:pt x="580" y="224"/>
                      <a:pt x="463" y="126"/>
                    </a:cubicBezTo>
                    <a:cubicBezTo>
                      <a:pt x="463" y="126"/>
                      <a:pt x="320" y="0"/>
                      <a:pt x="107" y="144"/>
                    </a:cubicBezTo>
                    <a:cubicBezTo>
                      <a:pt x="107" y="144"/>
                      <a:pt x="72" y="161"/>
                      <a:pt x="43" y="212"/>
                    </a:cubicBezTo>
                    <a:cubicBezTo>
                      <a:pt x="14" y="262"/>
                      <a:pt x="0" y="341"/>
                      <a:pt x="35" y="4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50000">
                    <a:srgbClr val="6B9B1A"/>
                  </a:gs>
                  <a:gs pos="100000">
                    <a:srgbClr val="4C7013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pic>
          <p:nvPicPr>
            <p:cNvPr id="2078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243" y="3236"/>
              <a:ext cx="143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EAEAE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5" name="Textfeld 7"/>
          <p:cNvSpPr txBox="1">
            <a:spLocks noChangeArrowheads="1"/>
          </p:cNvSpPr>
          <p:nvPr/>
        </p:nvSpPr>
        <p:spPr bwMode="gray">
          <a:xfrm>
            <a:off x="1679576" y="174626"/>
            <a:ext cx="89884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6000" b="1" dirty="0">
                <a:solidFill>
                  <a:srgbClr val="6B9B1A"/>
                </a:solidFill>
                <a:ea typeface="宋体" charset="-122"/>
              </a:rPr>
              <a:t>Problem definition</a:t>
            </a:r>
            <a:endParaRPr lang="de-DE" altLang="zh-CN" sz="6000" dirty="0">
              <a:solidFill>
                <a:srgbClr val="595959"/>
              </a:solidFill>
              <a:ea typeface="宋体" charset="-122"/>
            </a:endParaRPr>
          </a:p>
        </p:txBody>
      </p:sp>
      <p:sp>
        <p:nvSpPr>
          <p:cNvPr id="43" name="内容占位符 2"/>
          <p:cNvSpPr txBox="1">
            <a:spLocks/>
          </p:cNvSpPr>
          <p:nvPr/>
        </p:nvSpPr>
        <p:spPr>
          <a:xfrm>
            <a:off x="1473592" y="1830931"/>
            <a:ext cx="9157233" cy="38245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Taking advantage of the Maxwell software code metrics to determine the risk of a code change.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Our output:</a:t>
            </a:r>
            <a:endParaRPr lang="zh-CN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 a quantitative model to be used for test scope determination, including a variable importance plot for the various Maxwell code metrics. 	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007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3"/>
          <p:cNvGrpSpPr>
            <a:grpSpLocks/>
          </p:cNvGrpSpPr>
          <p:nvPr/>
        </p:nvGrpSpPr>
        <p:grpSpPr bwMode="auto">
          <a:xfrm>
            <a:off x="1524000" y="3500438"/>
            <a:ext cx="9144000" cy="1676400"/>
            <a:chOff x="0" y="2086"/>
            <a:chExt cx="5760" cy="1056"/>
          </a:xfrm>
        </p:grpSpPr>
        <p:sp>
          <p:nvSpPr>
            <p:cNvPr id="2089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2090" name="Rectangle 25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zh-CN" altLang="zh-CN">
                <a:solidFill>
                  <a:prstClr val="black"/>
                </a:solidFill>
              </a:endParaRPr>
            </a:p>
          </p:txBody>
        </p:sp>
      </p:grpSp>
      <p:grpSp>
        <p:nvGrpSpPr>
          <p:cNvPr id="2051" name="Group 51"/>
          <p:cNvGrpSpPr>
            <a:grpSpLocks/>
          </p:cNvGrpSpPr>
          <p:nvPr/>
        </p:nvGrpSpPr>
        <p:grpSpPr bwMode="auto">
          <a:xfrm>
            <a:off x="1519058" y="1377156"/>
            <a:ext cx="3427947" cy="4637088"/>
            <a:chOff x="207" y="978"/>
            <a:chExt cx="2630" cy="2921"/>
          </a:xfrm>
        </p:grpSpPr>
        <p:sp>
          <p:nvSpPr>
            <p:cNvPr id="2087" name="Rectangle 19"/>
            <p:cNvSpPr>
              <a:spLocks noChangeArrowheads="1"/>
            </p:cNvSpPr>
            <p:nvPr/>
          </p:nvSpPr>
          <p:spPr bwMode="gray">
            <a:xfrm>
              <a:off x="207" y="978"/>
              <a:ext cx="2630" cy="22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1C2C3"/>
                </a:gs>
              </a:gsLst>
              <a:lin ang="5400000" scaled="1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288000" tIns="0" rIns="0" bIns="0" anchor="ctr"/>
            <a:lstStyle/>
            <a:p>
              <a:pPr defTabSz="801688" eaLnBrk="0" hangingPunct="0"/>
              <a:r>
                <a:rPr lang="en-US" altLang="zh-CN" sz="1600" b="1" noProof="1">
                  <a:solidFill>
                    <a:prstClr val="black"/>
                  </a:solidFill>
                </a:rPr>
                <a:t>What is metric?</a:t>
              </a:r>
            </a:p>
          </p:txBody>
        </p:sp>
        <p:sp>
          <p:nvSpPr>
            <p:cNvPr id="2088" name="Rectangle 5"/>
            <p:cNvSpPr>
              <a:spLocks noChangeArrowheads="1"/>
            </p:cNvSpPr>
            <p:nvPr/>
          </p:nvSpPr>
          <p:spPr bwMode="gray">
            <a:xfrm>
              <a:off x="207" y="1205"/>
              <a:ext cx="2630" cy="2694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EAEAEA"/>
                </a:gs>
              </a:gsLst>
              <a:lin ang="5400000" scaled="1"/>
            </a:gradFill>
            <a:ln w="12700">
              <a:solidFill>
                <a:srgbClr val="C0C0C0"/>
              </a:solidFill>
              <a:miter lim="800000"/>
              <a:headEnd/>
              <a:tailEnd/>
            </a:ln>
          </p:spPr>
          <p:txBody>
            <a:bodyPr lIns="108000" tIns="108000" rIns="144000" bIns="72000"/>
            <a:lstStyle/>
            <a:p>
              <a:pPr marL="190500" indent="-190500">
                <a:lnSpc>
                  <a:spcPct val="95000"/>
                </a:lnSpc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altLang="zh-CN" sz="2000" noProof="1">
                  <a:solidFill>
                    <a:prstClr val="black"/>
                  </a:solidFill>
                </a:rPr>
                <a:t>According to the dictionary: Metric is </a:t>
              </a:r>
              <a:r>
                <a:rPr lang="en-US" altLang="zh-CN" sz="2000" dirty="0"/>
                <a:t>a system of related measures that facilitates the quantification of some particular characteristic</a:t>
              </a:r>
              <a:endParaRPr lang="en-US" altLang="zh-CN" sz="2000" noProof="1">
                <a:solidFill>
                  <a:prstClr val="black"/>
                </a:solidFill>
              </a:endParaRPr>
            </a:p>
            <a:p>
              <a:pPr marL="190500" indent="-190500">
                <a:lnSpc>
                  <a:spcPct val="95000"/>
                </a:lnSpc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altLang="zh-CN" sz="2000" noProof="1">
                  <a:solidFill>
                    <a:prstClr val="black"/>
                  </a:solidFill>
                </a:rPr>
                <a:t>According to our project: we can understand it as the variables  that we use to measure a change set.</a:t>
              </a:r>
              <a:endParaRPr lang="de-DE" altLang="zh-CN" sz="2000" dirty="0">
                <a:solidFill>
                  <a:prstClr val="black"/>
                </a:solidFill>
              </a:endParaRPr>
            </a:p>
            <a:p>
              <a:pPr marL="190500" indent="-190500">
                <a:lnSpc>
                  <a:spcPct val="95000"/>
                </a:lnSpc>
                <a:spcAft>
                  <a:spcPct val="40000"/>
                </a:spcAft>
                <a:buClr>
                  <a:srgbClr val="292929"/>
                </a:buClr>
                <a:buFont typeface="Wingdings" pitchFamily="2" charset="2"/>
                <a:buChar char="§"/>
              </a:pPr>
              <a:r>
                <a:rPr lang="en-US" altLang="zh-CN" sz="2000" noProof="1">
                  <a:solidFill>
                    <a:prstClr val="black"/>
                  </a:solidFill>
                </a:rPr>
                <a:t>So it comes a problem: which metrics should be used?</a:t>
              </a:r>
            </a:p>
          </p:txBody>
        </p:sp>
      </p:grpSp>
      <p:grpSp>
        <p:nvGrpSpPr>
          <p:cNvPr id="2052" name="Group 8"/>
          <p:cNvGrpSpPr>
            <a:grpSpLocks/>
          </p:cNvGrpSpPr>
          <p:nvPr/>
        </p:nvGrpSpPr>
        <p:grpSpPr bwMode="auto">
          <a:xfrm>
            <a:off x="6672263" y="2457450"/>
            <a:ext cx="2271712" cy="2998788"/>
            <a:chOff x="3243" y="1548"/>
            <a:chExt cx="1431" cy="1889"/>
          </a:xfrm>
        </p:grpSpPr>
        <p:grpSp>
          <p:nvGrpSpPr>
            <p:cNvPr id="2077" name="Group 9"/>
            <p:cNvGrpSpPr>
              <a:grpSpLocks/>
            </p:cNvGrpSpPr>
            <p:nvPr/>
          </p:nvGrpSpPr>
          <p:grpSpPr bwMode="auto">
            <a:xfrm rot="220837">
              <a:off x="3478" y="1548"/>
              <a:ext cx="1196" cy="1712"/>
              <a:chOff x="728" y="1935"/>
              <a:chExt cx="1196" cy="1712"/>
            </a:xfrm>
          </p:grpSpPr>
          <p:sp>
            <p:nvSpPr>
              <p:cNvPr id="2079" name="Freeform 4"/>
              <p:cNvSpPr>
                <a:spLocks/>
              </p:cNvSpPr>
              <p:nvPr/>
            </p:nvSpPr>
            <p:spPr bwMode="gray">
              <a:xfrm rot="1227305">
                <a:off x="761" y="2498"/>
                <a:ext cx="311" cy="153"/>
              </a:xfrm>
              <a:custGeom>
                <a:avLst/>
                <a:gdLst>
                  <a:gd name="T0" fmla="*/ 0 w 389"/>
                  <a:gd name="T1" fmla="*/ 1805302187 h 182"/>
                  <a:gd name="T2" fmla="*/ 1716882813 w 389"/>
                  <a:gd name="T3" fmla="*/ 1805302187 h 182"/>
                  <a:gd name="T4" fmla="*/ 1716882813 w 389"/>
                  <a:gd name="T5" fmla="*/ 1805302187 h 182"/>
                  <a:gd name="T6" fmla="*/ 1716882813 w 389"/>
                  <a:gd name="T7" fmla="*/ 0 h 182"/>
                  <a:gd name="T8" fmla="*/ 0 w 389"/>
                  <a:gd name="T9" fmla="*/ 1805302187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9"/>
                  <a:gd name="T16" fmla="*/ 0 h 182"/>
                  <a:gd name="T17" fmla="*/ 389 w 389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9" h="182">
                    <a:moveTo>
                      <a:pt x="0" y="133"/>
                    </a:moveTo>
                    <a:lnTo>
                      <a:pt x="49" y="182"/>
                    </a:lnTo>
                    <a:lnTo>
                      <a:pt x="389" y="45"/>
                    </a:lnTo>
                    <a:lnTo>
                      <a:pt x="330" y="0"/>
                    </a:lnTo>
                    <a:lnTo>
                      <a:pt x="0" y="1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0" name="Freeform 5"/>
              <p:cNvSpPr>
                <a:spLocks/>
              </p:cNvSpPr>
              <p:nvPr/>
            </p:nvSpPr>
            <p:spPr bwMode="gray">
              <a:xfrm rot="1227305">
                <a:off x="1120" y="3091"/>
                <a:ext cx="290" cy="123"/>
              </a:xfrm>
              <a:custGeom>
                <a:avLst/>
                <a:gdLst>
                  <a:gd name="T0" fmla="*/ 0 w 366"/>
                  <a:gd name="T1" fmla="*/ 1715197978 h 154"/>
                  <a:gd name="T2" fmla="*/ 1701558081 w 366"/>
                  <a:gd name="T3" fmla="*/ 1715197978 h 154"/>
                  <a:gd name="T4" fmla="*/ 1701558081 w 366"/>
                  <a:gd name="T5" fmla="*/ 1715197978 h 154"/>
                  <a:gd name="T6" fmla="*/ 1701558081 w 366"/>
                  <a:gd name="T7" fmla="*/ 0 h 154"/>
                  <a:gd name="T8" fmla="*/ 0 w 366"/>
                  <a:gd name="T9" fmla="*/ 1715197978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6"/>
                  <a:gd name="T16" fmla="*/ 0 h 154"/>
                  <a:gd name="T17" fmla="*/ 366 w 366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6" h="154">
                    <a:moveTo>
                      <a:pt x="0" y="113"/>
                    </a:moveTo>
                    <a:lnTo>
                      <a:pt x="40" y="154"/>
                    </a:lnTo>
                    <a:lnTo>
                      <a:pt x="366" y="42"/>
                    </a:lnTo>
                    <a:lnTo>
                      <a:pt x="309" y="0"/>
                    </a:lnTo>
                    <a:lnTo>
                      <a:pt x="0" y="1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1" name="Freeform 6"/>
              <p:cNvSpPr>
                <a:spLocks/>
              </p:cNvSpPr>
              <p:nvPr/>
            </p:nvSpPr>
            <p:spPr bwMode="gray">
              <a:xfrm rot="1227305">
                <a:off x="1042" y="2283"/>
                <a:ext cx="381" cy="355"/>
              </a:xfrm>
              <a:custGeom>
                <a:avLst/>
                <a:gdLst>
                  <a:gd name="T0" fmla="*/ 2147483647 w 195"/>
                  <a:gd name="T1" fmla="*/ 2147483647 h 185"/>
                  <a:gd name="T2" fmla="*/ 2147483647 w 195"/>
                  <a:gd name="T3" fmla="*/ 2147483647 h 185"/>
                  <a:gd name="T4" fmla="*/ 2147483647 w 195"/>
                  <a:gd name="T5" fmla="*/ 2147483647 h 185"/>
                  <a:gd name="T6" fmla="*/ 2147483647 w 195"/>
                  <a:gd name="T7" fmla="*/ 2147483647 h 185"/>
                  <a:gd name="T8" fmla="*/ 2147483647 w 195"/>
                  <a:gd name="T9" fmla="*/ 2147483647 h 185"/>
                  <a:gd name="T10" fmla="*/ 2147483647 w 195"/>
                  <a:gd name="T11" fmla="*/ 2147483647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5"/>
                  <a:gd name="T19" fmla="*/ 0 h 185"/>
                  <a:gd name="T20" fmla="*/ 195 w 195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5" h="185">
                    <a:moveTo>
                      <a:pt x="44" y="185"/>
                    </a:moveTo>
                    <a:cubicBezTo>
                      <a:pt x="44" y="185"/>
                      <a:pt x="12" y="111"/>
                      <a:pt x="60" y="62"/>
                    </a:cubicBezTo>
                    <a:cubicBezTo>
                      <a:pt x="109" y="13"/>
                      <a:pt x="167" y="22"/>
                      <a:pt x="195" y="37"/>
                    </a:cubicBezTo>
                    <a:cubicBezTo>
                      <a:pt x="195" y="37"/>
                      <a:pt x="167" y="0"/>
                      <a:pt x="88" y="17"/>
                    </a:cubicBezTo>
                    <a:cubicBezTo>
                      <a:pt x="8" y="34"/>
                      <a:pt x="0" y="107"/>
                      <a:pt x="19" y="166"/>
                    </a:cubicBezTo>
                    <a:lnTo>
                      <a:pt x="44" y="18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2" name="Freeform 7"/>
              <p:cNvSpPr>
                <a:spLocks/>
              </p:cNvSpPr>
              <p:nvPr/>
            </p:nvSpPr>
            <p:spPr bwMode="gray">
              <a:xfrm rot="1227305">
                <a:off x="1448" y="2301"/>
                <a:ext cx="476" cy="948"/>
              </a:xfrm>
              <a:custGeom>
                <a:avLst/>
                <a:gdLst>
                  <a:gd name="T0" fmla="*/ 2147483647 w 236"/>
                  <a:gd name="T1" fmla="*/ 2147483647 h 498"/>
                  <a:gd name="T2" fmla="*/ 2147483647 w 236"/>
                  <a:gd name="T3" fmla="*/ 2147483647 h 498"/>
                  <a:gd name="T4" fmla="*/ 2147483647 w 236"/>
                  <a:gd name="T5" fmla="*/ 0 h 498"/>
                  <a:gd name="T6" fmla="*/ 2147483647 w 236"/>
                  <a:gd name="T7" fmla="*/ 2147483647 h 498"/>
                  <a:gd name="T8" fmla="*/ 2147483647 w 236"/>
                  <a:gd name="T9" fmla="*/ 2147483647 h 498"/>
                  <a:gd name="T10" fmla="*/ 2147483647 w 236"/>
                  <a:gd name="T11" fmla="*/ 2147483647 h 498"/>
                  <a:gd name="T12" fmla="*/ 2147483647 w 236"/>
                  <a:gd name="T13" fmla="*/ 2147483647 h 4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6"/>
                  <a:gd name="T22" fmla="*/ 0 h 498"/>
                  <a:gd name="T23" fmla="*/ 236 w 236"/>
                  <a:gd name="T24" fmla="*/ 498 h 4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6" h="498">
                    <a:moveTo>
                      <a:pt x="60" y="498"/>
                    </a:moveTo>
                    <a:cubicBezTo>
                      <a:pt x="60" y="498"/>
                      <a:pt x="26" y="410"/>
                      <a:pt x="71" y="366"/>
                    </a:cubicBezTo>
                    <a:cubicBezTo>
                      <a:pt x="115" y="321"/>
                      <a:pt x="236" y="127"/>
                      <a:pt x="25" y="0"/>
                    </a:cubicBezTo>
                    <a:cubicBezTo>
                      <a:pt x="25" y="0"/>
                      <a:pt x="128" y="61"/>
                      <a:pt x="123" y="178"/>
                    </a:cubicBezTo>
                    <a:cubicBezTo>
                      <a:pt x="123" y="178"/>
                      <a:pt x="117" y="259"/>
                      <a:pt x="84" y="300"/>
                    </a:cubicBezTo>
                    <a:cubicBezTo>
                      <a:pt x="51" y="342"/>
                      <a:pt x="0" y="403"/>
                      <a:pt x="36" y="480"/>
                    </a:cubicBezTo>
                    <a:lnTo>
                      <a:pt x="60" y="4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3" name="Freeform 9"/>
              <p:cNvSpPr>
                <a:spLocks/>
              </p:cNvSpPr>
              <p:nvPr/>
            </p:nvSpPr>
            <p:spPr bwMode="gray">
              <a:xfrm rot="1227305">
                <a:off x="1110" y="3504"/>
                <a:ext cx="322" cy="143"/>
              </a:xfrm>
              <a:custGeom>
                <a:avLst/>
                <a:gdLst>
                  <a:gd name="T0" fmla="*/ 0 w 404"/>
                  <a:gd name="T1" fmla="*/ 1907392308 h 161"/>
                  <a:gd name="T2" fmla="*/ 1711608253 w 404"/>
                  <a:gd name="T3" fmla="*/ 1907392308 h 161"/>
                  <a:gd name="T4" fmla="*/ 1711608253 w 404"/>
                  <a:gd name="T5" fmla="*/ 1907392308 h 161"/>
                  <a:gd name="T6" fmla="*/ 1711608253 w 404"/>
                  <a:gd name="T7" fmla="*/ 0 h 161"/>
                  <a:gd name="T8" fmla="*/ 0 w 404"/>
                  <a:gd name="T9" fmla="*/ 1907392308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4"/>
                  <a:gd name="T16" fmla="*/ 0 h 161"/>
                  <a:gd name="T17" fmla="*/ 404 w 404"/>
                  <a:gd name="T18" fmla="*/ 161 h 1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4" h="161">
                    <a:moveTo>
                      <a:pt x="0" y="113"/>
                    </a:moveTo>
                    <a:lnTo>
                      <a:pt x="47" y="161"/>
                    </a:lnTo>
                    <a:lnTo>
                      <a:pt x="404" y="50"/>
                    </a:lnTo>
                    <a:lnTo>
                      <a:pt x="342" y="0"/>
                    </a:lnTo>
                    <a:lnTo>
                      <a:pt x="0" y="1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4" name="Freeform 10"/>
              <p:cNvSpPr>
                <a:spLocks/>
              </p:cNvSpPr>
              <p:nvPr/>
            </p:nvSpPr>
            <p:spPr bwMode="gray">
              <a:xfrm rot="1227305">
                <a:off x="1340" y="3285"/>
                <a:ext cx="149" cy="312"/>
              </a:xfrm>
              <a:custGeom>
                <a:avLst/>
                <a:gdLst>
                  <a:gd name="T0" fmla="*/ 0 w 185"/>
                  <a:gd name="T1" fmla="*/ 0 h 388"/>
                  <a:gd name="T2" fmla="*/ 1729594937 w 185"/>
                  <a:gd name="T3" fmla="*/ 1726842520 h 388"/>
                  <a:gd name="T4" fmla="*/ 1729594937 w 185"/>
                  <a:gd name="T5" fmla="*/ 1726842520 h 388"/>
                  <a:gd name="T6" fmla="*/ 1729594937 w 185"/>
                  <a:gd name="T7" fmla="*/ 1726842520 h 388"/>
                  <a:gd name="T8" fmla="*/ 0 w 185"/>
                  <a:gd name="T9" fmla="*/ 0 h 3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388"/>
                  <a:gd name="T17" fmla="*/ 185 w 185"/>
                  <a:gd name="T18" fmla="*/ 388 h 3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388">
                    <a:moveTo>
                      <a:pt x="0" y="0"/>
                    </a:moveTo>
                    <a:lnTo>
                      <a:pt x="66" y="33"/>
                    </a:lnTo>
                    <a:lnTo>
                      <a:pt x="185" y="388"/>
                    </a:lnTo>
                    <a:lnTo>
                      <a:pt x="123" y="33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5" name="Freeform 8"/>
              <p:cNvSpPr>
                <a:spLocks/>
              </p:cNvSpPr>
              <p:nvPr/>
            </p:nvSpPr>
            <p:spPr bwMode="gray">
              <a:xfrm rot="1227305">
                <a:off x="1072" y="3229"/>
                <a:ext cx="373" cy="364"/>
              </a:xfrm>
              <a:custGeom>
                <a:avLst/>
                <a:gdLst>
                  <a:gd name="T0" fmla="*/ 0 w 463"/>
                  <a:gd name="T1" fmla="*/ 1733224052 h 451"/>
                  <a:gd name="T2" fmla="*/ 1730046221 w 463"/>
                  <a:gd name="T3" fmla="*/ 1733224052 h 451"/>
                  <a:gd name="T4" fmla="*/ 1730046221 w 463"/>
                  <a:gd name="T5" fmla="*/ 1733224052 h 451"/>
                  <a:gd name="T6" fmla="*/ 1730046221 w 463"/>
                  <a:gd name="T7" fmla="*/ 0 h 451"/>
                  <a:gd name="T8" fmla="*/ 0 w 463"/>
                  <a:gd name="T9" fmla="*/ 1733224052 h 4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3"/>
                  <a:gd name="T16" fmla="*/ 0 h 451"/>
                  <a:gd name="T17" fmla="*/ 463 w 463"/>
                  <a:gd name="T18" fmla="*/ 451 h 4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3" h="451">
                    <a:moveTo>
                      <a:pt x="0" y="123"/>
                    </a:moveTo>
                    <a:lnTo>
                      <a:pt x="121" y="451"/>
                    </a:lnTo>
                    <a:lnTo>
                      <a:pt x="463" y="338"/>
                    </a:lnTo>
                    <a:lnTo>
                      <a:pt x="340" y="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6B9B1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6" name="Freeform 3"/>
              <p:cNvSpPr>
                <a:spLocks/>
              </p:cNvSpPr>
              <p:nvPr/>
            </p:nvSpPr>
            <p:spPr bwMode="gray">
              <a:xfrm rot="1227305">
                <a:off x="728" y="1935"/>
                <a:ext cx="1105" cy="1216"/>
              </a:xfrm>
              <a:custGeom>
                <a:avLst/>
                <a:gdLst>
                  <a:gd name="T0" fmla="*/ 2147483647 w 580"/>
                  <a:gd name="T1" fmla="*/ 2147483647 h 638"/>
                  <a:gd name="T2" fmla="*/ 2147483647 w 580"/>
                  <a:gd name="T3" fmla="*/ 2147483647 h 638"/>
                  <a:gd name="T4" fmla="*/ 2147483647 w 580"/>
                  <a:gd name="T5" fmla="*/ 2147483647 h 638"/>
                  <a:gd name="T6" fmla="*/ 2147483647 w 580"/>
                  <a:gd name="T7" fmla="*/ 2147483647 h 638"/>
                  <a:gd name="T8" fmla="*/ 2147483647 w 580"/>
                  <a:gd name="T9" fmla="*/ 2147483647 h 638"/>
                  <a:gd name="T10" fmla="*/ 2147483647 w 580"/>
                  <a:gd name="T11" fmla="*/ 2147483647 h 638"/>
                  <a:gd name="T12" fmla="*/ 2147483647 w 580"/>
                  <a:gd name="T13" fmla="*/ 2147483647 h 638"/>
                  <a:gd name="T14" fmla="*/ 2147483647 w 580"/>
                  <a:gd name="T15" fmla="*/ 2147483647 h 638"/>
                  <a:gd name="T16" fmla="*/ 2147483647 w 580"/>
                  <a:gd name="T17" fmla="*/ 2147483647 h 638"/>
                  <a:gd name="T18" fmla="*/ 2147483647 w 580"/>
                  <a:gd name="T19" fmla="*/ 2147483647 h 638"/>
                  <a:gd name="T20" fmla="*/ 2147483647 w 580"/>
                  <a:gd name="T21" fmla="*/ 2147483647 h 6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0"/>
                  <a:gd name="T34" fmla="*/ 0 h 638"/>
                  <a:gd name="T35" fmla="*/ 580 w 580"/>
                  <a:gd name="T36" fmla="*/ 638 h 63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0" h="638">
                    <a:moveTo>
                      <a:pt x="35" y="421"/>
                    </a:moveTo>
                    <a:cubicBezTo>
                      <a:pt x="175" y="365"/>
                      <a:pt x="175" y="365"/>
                      <a:pt x="175" y="365"/>
                    </a:cubicBezTo>
                    <a:cubicBezTo>
                      <a:pt x="175" y="365"/>
                      <a:pt x="128" y="237"/>
                      <a:pt x="252" y="214"/>
                    </a:cubicBezTo>
                    <a:cubicBezTo>
                      <a:pt x="376" y="192"/>
                      <a:pt x="386" y="297"/>
                      <a:pt x="378" y="344"/>
                    </a:cubicBezTo>
                    <a:cubicBezTo>
                      <a:pt x="370" y="390"/>
                      <a:pt x="242" y="488"/>
                      <a:pt x="320" y="638"/>
                    </a:cubicBezTo>
                    <a:cubicBezTo>
                      <a:pt x="451" y="590"/>
                      <a:pt x="451" y="590"/>
                      <a:pt x="451" y="590"/>
                    </a:cubicBezTo>
                    <a:cubicBezTo>
                      <a:pt x="451" y="590"/>
                      <a:pt x="411" y="521"/>
                      <a:pt x="476" y="442"/>
                    </a:cubicBezTo>
                    <a:cubicBezTo>
                      <a:pt x="542" y="364"/>
                      <a:pt x="580" y="224"/>
                      <a:pt x="463" y="126"/>
                    </a:cubicBezTo>
                    <a:cubicBezTo>
                      <a:pt x="463" y="126"/>
                      <a:pt x="320" y="0"/>
                      <a:pt x="107" y="144"/>
                    </a:cubicBezTo>
                    <a:cubicBezTo>
                      <a:pt x="107" y="144"/>
                      <a:pt x="72" y="161"/>
                      <a:pt x="43" y="212"/>
                    </a:cubicBezTo>
                    <a:cubicBezTo>
                      <a:pt x="14" y="262"/>
                      <a:pt x="0" y="341"/>
                      <a:pt x="35" y="4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50000">
                    <a:srgbClr val="6B9B1A"/>
                  </a:gs>
                  <a:gs pos="100000">
                    <a:srgbClr val="4C7013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2078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243" y="3236"/>
              <a:ext cx="1431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EAEAE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3" name="Group 19"/>
          <p:cNvGrpSpPr>
            <a:grpSpLocks/>
          </p:cNvGrpSpPr>
          <p:nvPr/>
        </p:nvGrpSpPr>
        <p:grpSpPr bwMode="auto">
          <a:xfrm>
            <a:off x="8586788" y="2597151"/>
            <a:ext cx="1497012" cy="1865313"/>
            <a:chOff x="4449" y="1636"/>
            <a:chExt cx="943" cy="1175"/>
          </a:xfrm>
        </p:grpSpPr>
        <p:grpSp>
          <p:nvGrpSpPr>
            <p:cNvPr id="2067" name="Group 20"/>
            <p:cNvGrpSpPr>
              <a:grpSpLocks/>
            </p:cNvGrpSpPr>
            <p:nvPr/>
          </p:nvGrpSpPr>
          <p:grpSpPr bwMode="auto">
            <a:xfrm rot="733683">
              <a:off x="4674" y="1636"/>
              <a:ext cx="718" cy="1028"/>
              <a:chOff x="728" y="1935"/>
              <a:chExt cx="1196" cy="1712"/>
            </a:xfrm>
          </p:grpSpPr>
          <p:sp>
            <p:nvSpPr>
              <p:cNvPr id="2069" name="Freeform 4"/>
              <p:cNvSpPr>
                <a:spLocks/>
              </p:cNvSpPr>
              <p:nvPr/>
            </p:nvSpPr>
            <p:spPr bwMode="gray">
              <a:xfrm rot="1227305">
                <a:off x="761" y="2498"/>
                <a:ext cx="311" cy="153"/>
              </a:xfrm>
              <a:custGeom>
                <a:avLst/>
                <a:gdLst>
                  <a:gd name="T0" fmla="*/ 0 w 389"/>
                  <a:gd name="T1" fmla="*/ 1805302187 h 182"/>
                  <a:gd name="T2" fmla="*/ 1716882813 w 389"/>
                  <a:gd name="T3" fmla="*/ 1805302187 h 182"/>
                  <a:gd name="T4" fmla="*/ 1716882813 w 389"/>
                  <a:gd name="T5" fmla="*/ 1805302187 h 182"/>
                  <a:gd name="T6" fmla="*/ 1716882813 w 389"/>
                  <a:gd name="T7" fmla="*/ 0 h 182"/>
                  <a:gd name="T8" fmla="*/ 0 w 389"/>
                  <a:gd name="T9" fmla="*/ 1805302187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9"/>
                  <a:gd name="T16" fmla="*/ 0 h 182"/>
                  <a:gd name="T17" fmla="*/ 389 w 389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9" h="182">
                    <a:moveTo>
                      <a:pt x="0" y="133"/>
                    </a:moveTo>
                    <a:lnTo>
                      <a:pt x="49" y="182"/>
                    </a:lnTo>
                    <a:lnTo>
                      <a:pt x="389" y="45"/>
                    </a:lnTo>
                    <a:lnTo>
                      <a:pt x="330" y="0"/>
                    </a:lnTo>
                    <a:lnTo>
                      <a:pt x="0" y="1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0" name="Freeform 5"/>
              <p:cNvSpPr>
                <a:spLocks/>
              </p:cNvSpPr>
              <p:nvPr/>
            </p:nvSpPr>
            <p:spPr bwMode="gray">
              <a:xfrm rot="1227305">
                <a:off x="1120" y="3091"/>
                <a:ext cx="290" cy="123"/>
              </a:xfrm>
              <a:custGeom>
                <a:avLst/>
                <a:gdLst>
                  <a:gd name="T0" fmla="*/ 0 w 366"/>
                  <a:gd name="T1" fmla="*/ 1715197978 h 154"/>
                  <a:gd name="T2" fmla="*/ 1701558081 w 366"/>
                  <a:gd name="T3" fmla="*/ 1715197978 h 154"/>
                  <a:gd name="T4" fmla="*/ 1701558081 w 366"/>
                  <a:gd name="T5" fmla="*/ 1715197978 h 154"/>
                  <a:gd name="T6" fmla="*/ 1701558081 w 366"/>
                  <a:gd name="T7" fmla="*/ 0 h 154"/>
                  <a:gd name="T8" fmla="*/ 0 w 366"/>
                  <a:gd name="T9" fmla="*/ 1715197978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6"/>
                  <a:gd name="T16" fmla="*/ 0 h 154"/>
                  <a:gd name="T17" fmla="*/ 366 w 366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6" h="154">
                    <a:moveTo>
                      <a:pt x="0" y="113"/>
                    </a:moveTo>
                    <a:lnTo>
                      <a:pt x="40" y="154"/>
                    </a:lnTo>
                    <a:lnTo>
                      <a:pt x="366" y="42"/>
                    </a:lnTo>
                    <a:lnTo>
                      <a:pt x="309" y="0"/>
                    </a:lnTo>
                    <a:lnTo>
                      <a:pt x="0" y="1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1" name="Freeform 6"/>
              <p:cNvSpPr>
                <a:spLocks/>
              </p:cNvSpPr>
              <p:nvPr/>
            </p:nvSpPr>
            <p:spPr bwMode="gray">
              <a:xfrm rot="1227305">
                <a:off x="1042" y="2283"/>
                <a:ext cx="381" cy="355"/>
              </a:xfrm>
              <a:custGeom>
                <a:avLst/>
                <a:gdLst>
                  <a:gd name="T0" fmla="*/ 2147483647 w 195"/>
                  <a:gd name="T1" fmla="*/ 2147483647 h 185"/>
                  <a:gd name="T2" fmla="*/ 2147483647 w 195"/>
                  <a:gd name="T3" fmla="*/ 2147483647 h 185"/>
                  <a:gd name="T4" fmla="*/ 2147483647 w 195"/>
                  <a:gd name="T5" fmla="*/ 2147483647 h 185"/>
                  <a:gd name="T6" fmla="*/ 2147483647 w 195"/>
                  <a:gd name="T7" fmla="*/ 2147483647 h 185"/>
                  <a:gd name="T8" fmla="*/ 2147483647 w 195"/>
                  <a:gd name="T9" fmla="*/ 2147483647 h 185"/>
                  <a:gd name="T10" fmla="*/ 2147483647 w 195"/>
                  <a:gd name="T11" fmla="*/ 2147483647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5"/>
                  <a:gd name="T19" fmla="*/ 0 h 185"/>
                  <a:gd name="T20" fmla="*/ 195 w 195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5" h="185">
                    <a:moveTo>
                      <a:pt x="44" y="185"/>
                    </a:moveTo>
                    <a:cubicBezTo>
                      <a:pt x="44" y="185"/>
                      <a:pt x="12" y="111"/>
                      <a:pt x="60" y="62"/>
                    </a:cubicBezTo>
                    <a:cubicBezTo>
                      <a:pt x="109" y="13"/>
                      <a:pt x="167" y="22"/>
                      <a:pt x="195" y="37"/>
                    </a:cubicBezTo>
                    <a:cubicBezTo>
                      <a:pt x="195" y="37"/>
                      <a:pt x="167" y="0"/>
                      <a:pt x="88" y="17"/>
                    </a:cubicBezTo>
                    <a:cubicBezTo>
                      <a:pt x="8" y="34"/>
                      <a:pt x="0" y="107"/>
                      <a:pt x="19" y="166"/>
                    </a:cubicBezTo>
                    <a:lnTo>
                      <a:pt x="44" y="18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2" name="Freeform 7"/>
              <p:cNvSpPr>
                <a:spLocks/>
              </p:cNvSpPr>
              <p:nvPr/>
            </p:nvSpPr>
            <p:spPr bwMode="gray">
              <a:xfrm rot="1227305">
                <a:off x="1448" y="2301"/>
                <a:ext cx="476" cy="948"/>
              </a:xfrm>
              <a:custGeom>
                <a:avLst/>
                <a:gdLst>
                  <a:gd name="T0" fmla="*/ 2147483647 w 236"/>
                  <a:gd name="T1" fmla="*/ 2147483647 h 498"/>
                  <a:gd name="T2" fmla="*/ 2147483647 w 236"/>
                  <a:gd name="T3" fmla="*/ 2147483647 h 498"/>
                  <a:gd name="T4" fmla="*/ 2147483647 w 236"/>
                  <a:gd name="T5" fmla="*/ 0 h 498"/>
                  <a:gd name="T6" fmla="*/ 2147483647 w 236"/>
                  <a:gd name="T7" fmla="*/ 2147483647 h 498"/>
                  <a:gd name="T8" fmla="*/ 2147483647 w 236"/>
                  <a:gd name="T9" fmla="*/ 2147483647 h 498"/>
                  <a:gd name="T10" fmla="*/ 2147483647 w 236"/>
                  <a:gd name="T11" fmla="*/ 2147483647 h 498"/>
                  <a:gd name="T12" fmla="*/ 2147483647 w 236"/>
                  <a:gd name="T13" fmla="*/ 2147483647 h 4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6"/>
                  <a:gd name="T22" fmla="*/ 0 h 498"/>
                  <a:gd name="T23" fmla="*/ 236 w 236"/>
                  <a:gd name="T24" fmla="*/ 498 h 4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6" h="498">
                    <a:moveTo>
                      <a:pt x="60" y="498"/>
                    </a:moveTo>
                    <a:cubicBezTo>
                      <a:pt x="60" y="498"/>
                      <a:pt x="26" y="410"/>
                      <a:pt x="71" y="366"/>
                    </a:cubicBezTo>
                    <a:cubicBezTo>
                      <a:pt x="115" y="321"/>
                      <a:pt x="236" y="127"/>
                      <a:pt x="25" y="0"/>
                    </a:cubicBezTo>
                    <a:cubicBezTo>
                      <a:pt x="25" y="0"/>
                      <a:pt x="128" y="61"/>
                      <a:pt x="123" y="178"/>
                    </a:cubicBezTo>
                    <a:cubicBezTo>
                      <a:pt x="123" y="178"/>
                      <a:pt x="117" y="259"/>
                      <a:pt x="84" y="300"/>
                    </a:cubicBezTo>
                    <a:cubicBezTo>
                      <a:pt x="51" y="342"/>
                      <a:pt x="0" y="403"/>
                      <a:pt x="36" y="480"/>
                    </a:cubicBezTo>
                    <a:lnTo>
                      <a:pt x="60" y="4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3" name="Freeform 9"/>
              <p:cNvSpPr>
                <a:spLocks/>
              </p:cNvSpPr>
              <p:nvPr/>
            </p:nvSpPr>
            <p:spPr bwMode="gray">
              <a:xfrm rot="1227305">
                <a:off x="1110" y="3504"/>
                <a:ext cx="322" cy="143"/>
              </a:xfrm>
              <a:custGeom>
                <a:avLst/>
                <a:gdLst>
                  <a:gd name="T0" fmla="*/ 0 w 404"/>
                  <a:gd name="T1" fmla="*/ 1907392308 h 161"/>
                  <a:gd name="T2" fmla="*/ 1711608253 w 404"/>
                  <a:gd name="T3" fmla="*/ 1907392308 h 161"/>
                  <a:gd name="T4" fmla="*/ 1711608253 w 404"/>
                  <a:gd name="T5" fmla="*/ 1907392308 h 161"/>
                  <a:gd name="T6" fmla="*/ 1711608253 w 404"/>
                  <a:gd name="T7" fmla="*/ 0 h 161"/>
                  <a:gd name="T8" fmla="*/ 0 w 404"/>
                  <a:gd name="T9" fmla="*/ 1907392308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4"/>
                  <a:gd name="T16" fmla="*/ 0 h 161"/>
                  <a:gd name="T17" fmla="*/ 404 w 404"/>
                  <a:gd name="T18" fmla="*/ 161 h 1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4" h="161">
                    <a:moveTo>
                      <a:pt x="0" y="113"/>
                    </a:moveTo>
                    <a:lnTo>
                      <a:pt x="47" y="161"/>
                    </a:lnTo>
                    <a:lnTo>
                      <a:pt x="404" y="50"/>
                    </a:lnTo>
                    <a:lnTo>
                      <a:pt x="342" y="0"/>
                    </a:lnTo>
                    <a:lnTo>
                      <a:pt x="0" y="1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4" name="Freeform 10"/>
              <p:cNvSpPr>
                <a:spLocks/>
              </p:cNvSpPr>
              <p:nvPr/>
            </p:nvSpPr>
            <p:spPr bwMode="gray">
              <a:xfrm rot="1227305">
                <a:off x="1340" y="3285"/>
                <a:ext cx="149" cy="312"/>
              </a:xfrm>
              <a:custGeom>
                <a:avLst/>
                <a:gdLst>
                  <a:gd name="T0" fmla="*/ 0 w 185"/>
                  <a:gd name="T1" fmla="*/ 0 h 388"/>
                  <a:gd name="T2" fmla="*/ 1729594937 w 185"/>
                  <a:gd name="T3" fmla="*/ 1726842520 h 388"/>
                  <a:gd name="T4" fmla="*/ 1729594937 w 185"/>
                  <a:gd name="T5" fmla="*/ 1726842520 h 388"/>
                  <a:gd name="T6" fmla="*/ 1729594937 w 185"/>
                  <a:gd name="T7" fmla="*/ 1726842520 h 388"/>
                  <a:gd name="T8" fmla="*/ 0 w 185"/>
                  <a:gd name="T9" fmla="*/ 0 h 3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388"/>
                  <a:gd name="T17" fmla="*/ 185 w 185"/>
                  <a:gd name="T18" fmla="*/ 388 h 3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388">
                    <a:moveTo>
                      <a:pt x="0" y="0"/>
                    </a:moveTo>
                    <a:lnTo>
                      <a:pt x="66" y="33"/>
                    </a:lnTo>
                    <a:lnTo>
                      <a:pt x="185" y="388"/>
                    </a:lnTo>
                    <a:lnTo>
                      <a:pt x="123" y="33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5" name="Freeform 8"/>
              <p:cNvSpPr>
                <a:spLocks/>
              </p:cNvSpPr>
              <p:nvPr/>
            </p:nvSpPr>
            <p:spPr bwMode="gray">
              <a:xfrm rot="1227305">
                <a:off x="1072" y="3229"/>
                <a:ext cx="373" cy="364"/>
              </a:xfrm>
              <a:custGeom>
                <a:avLst/>
                <a:gdLst>
                  <a:gd name="T0" fmla="*/ 0 w 463"/>
                  <a:gd name="T1" fmla="*/ 1733224052 h 451"/>
                  <a:gd name="T2" fmla="*/ 1730046221 w 463"/>
                  <a:gd name="T3" fmla="*/ 1733224052 h 451"/>
                  <a:gd name="T4" fmla="*/ 1730046221 w 463"/>
                  <a:gd name="T5" fmla="*/ 1733224052 h 451"/>
                  <a:gd name="T6" fmla="*/ 1730046221 w 463"/>
                  <a:gd name="T7" fmla="*/ 0 h 451"/>
                  <a:gd name="T8" fmla="*/ 0 w 463"/>
                  <a:gd name="T9" fmla="*/ 1733224052 h 4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3"/>
                  <a:gd name="T16" fmla="*/ 0 h 451"/>
                  <a:gd name="T17" fmla="*/ 463 w 463"/>
                  <a:gd name="T18" fmla="*/ 451 h 4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3" h="451">
                    <a:moveTo>
                      <a:pt x="0" y="123"/>
                    </a:moveTo>
                    <a:lnTo>
                      <a:pt x="121" y="451"/>
                    </a:lnTo>
                    <a:lnTo>
                      <a:pt x="463" y="338"/>
                    </a:lnTo>
                    <a:lnTo>
                      <a:pt x="340" y="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6B9B1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6" name="Freeform 3"/>
              <p:cNvSpPr>
                <a:spLocks/>
              </p:cNvSpPr>
              <p:nvPr/>
            </p:nvSpPr>
            <p:spPr bwMode="gray">
              <a:xfrm rot="1227305">
                <a:off x="728" y="1935"/>
                <a:ext cx="1105" cy="1216"/>
              </a:xfrm>
              <a:custGeom>
                <a:avLst/>
                <a:gdLst>
                  <a:gd name="T0" fmla="*/ 2147483647 w 580"/>
                  <a:gd name="T1" fmla="*/ 2147483647 h 638"/>
                  <a:gd name="T2" fmla="*/ 2147483647 w 580"/>
                  <a:gd name="T3" fmla="*/ 2147483647 h 638"/>
                  <a:gd name="T4" fmla="*/ 2147483647 w 580"/>
                  <a:gd name="T5" fmla="*/ 2147483647 h 638"/>
                  <a:gd name="T6" fmla="*/ 2147483647 w 580"/>
                  <a:gd name="T7" fmla="*/ 2147483647 h 638"/>
                  <a:gd name="T8" fmla="*/ 2147483647 w 580"/>
                  <a:gd name="T9" fmla="*/ 2147483647 h 638"/>
                  <a:gd name="T10" fmla="*/ 2147483647 w 580"/>
                  <a:gd name="T11" fmla="*/ 2147483647 h 638"/>
                  <a:gd name="T12" fmla="*/ 2147483647 w 580"/>
                  <a:gd name="T13" fmla="*/ 2147483647 h 638"/>
                  <a:gd name="T14" fmla="*/ 2147483647 w 580"/>
                  <a:gd name="T15" fmla="*/ 2147483647 h 638"/>
                  <a:gd name="T16" fmla="*/ 2147483647 w 580"/>
                  <a:gd name="T17" fmla="*/ 2147483647 h 638"/>
                  <a:gd name="T18" fmla="*/ 2147483647 w 580"/>
                  <a:gd name="T19" fmla="*/ 2147483647 h 638"/>
                  <a:gd name="T20" fmla="*/ 2147483647 w 580"/>
                  <a:gd name="T21" fmla="*/ 2147483647 h 6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0"/>
                  <a:gd name="T34" fmla="*/ 0 h 638"/>
                  <a:gd name="T35" fmla="*/ 580 w 580"/>
                  <a:gd name="T36" fmla="*/ 638 h 63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0" h="638">
                    <a:moveTo>
                      <a:pt x="35" y="421"/>
                    </a:moveTo>
                    <a:cubicBezTo>
                      <a:pt x="175" y="365"/>
                      <a:pt x="175" y="365"/>
                      <a:pt x="175" y="365"/>
                    </a:cubicBezTo>
                    <a:cubicBezTo>
                      <a:pt x="175" y="365"/>
                      <a:pt x="128" y="237"/>
                      <a:pt x="252" y="214"/>
                    </a:cubicBezTo>
                    <a:cubicBezTo>
                      <a:pt x="376" y="192"/>
                      <a:pt x="386" y="297"/>
                      <a:pt x="378" y="344"/>
                    </a:cubicBezTo>
                    <a:cubicBezTo>
                      <a:pt x="370" y="390"/>
                      <a:pt x="242" y="488"/>
                      <a:pt x="320" y="638"/>
                    </a:cubicBezTo>
                    <a:cubicBezTo>
                      <a:pt x="451" y="590"/>
                      <a:pt x="451" y="590"/>
                      <a:pt x="451" y="590"/>
                    </a:cubicBezTo>
                    <a:cubicBezTo>
                      <a:pt x="451" y="590"/>
                      <a:pt x="411" y="521"/>
                      <a:pt x="476" y="442"/>
                    </a:cubicBezTo>
                    <a:cubicBezTo>
                      <a:pt x="542" y="364"/>
                      <a:pt x="580" y="224"/>
                      <a:pt x="463" y="126"/>
                    </a:cubicBezTo>
                    <a:cubicBezTo>
                      <a:pt x="463" y="126"/>
                      <a:pt x="320" y="0"/>
                      <a:pt x="107" y="144"/>
                    </a:cubicBezTo>
                    <a:cubicBezTo>
                      <a:pt x="107" y="144"/>
                      <a:pt x="72" y="161"/>
                      <a:pt x="43" y="212"/>
                    </a:cubicBezTo>
                    <a:cubicBezTo>
                      <a:pt x="14" y="262"/>
                      <a:pt x="0" y="341"/>
                      <a:pt x="35" y="4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50000">
                    <a:srgbClr val="6B9B1A"/>
                  </a:gs>
                  <a:gs pos="100000">
                    <a:srgbClr val="4C7013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2068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4449" y="2679"/>
              <a:ext cx="93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EAEAE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4" name="Group 30"/>
          <p:cNvGrpSpPr>
            <a:grpSpLocks/>
          </p:cNvGrpSpPr>
          <p:nvPr/>
        </p:nvGrpSpPr>
        <p:grpSpPr bwMode="auto">
          <a:xfrm>
            <a:off x="5692775" y="2652713"/>
            <a:ext cx="1487488" cy="1809750"/>
            <a:chOff x="2626" y="1671"/>
            <a:chExt cx="937" cy="1140"/>
          </a:xfrm>
        </p:grpSpPr>
        <p:grpSp>
          <p:nvGrpSpPr>
            <p:cNvPr id="2057" name="Group 31"/>
            <p:cNvGrpSpPr>
              <a:grpSpLocks/>
            </p:cNvGrpSpPr>
            <p:nvPr/>
          </p:nvGrpSpPr>
          <p:grpSpPr bwMode="auto">
            <a:xfrm rot="-899113">
              <a:off x="2673" y="1671"/>
              <a:ext cx="718" cy="1028"/>
              <a:chOff x="728" y="1935"/>
              <a:chExt cx="1196" cy="1712"/>
            </a:xfrm>
          </p:grpSpPr>
          <p:sp>
            <p:nvSpPr>
              <p:cNvPr id="2059" name="Freeform 4"/>
              <p:cNvSpPr>
                <a:spLocks/>
              </p:cNvSpPr>
              <p:nvPr/>
            </p:nvSpPr>
            <p:spPr bwMode="gray">
              <a:xfrm rot="1227305">
                <a:off x="761" y="2498"/>
                <a:ext cx="311" cy="153"/>
              </a:xfrm>
              <a:custGeom>
                <a:avLst/>
                <a:gdLst>
                  <a:gd name="T0" fmla="*/ 0 w 389"/>
                  <a:gd name="T1" fmla="*/ 1805302187 h 182"/>
                  <a:gd name="T2" fmla="*/ 1716882813 w 389"/>
                  <a:gd name="T3" fmla="*/ 1805302187 h 182"/>
                  <a:gd name="T4" fmla="*/ 1716882813 w 389"/>
                  <a:gd name="T5" fmla="*/ 1805302187 h 182"/>
                  <a:gd name="T6" fmla="*/ 1716882813 w 389"/>
                  <a:gd name="T7" fmla="*/ 0 h 182"/>
                  <a:gd name="T8" fmla="*/ 0 w 389"/>
                  <a:gd name="T9" fmla="*/ 1805302187 h 1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89"/>
                  <a:gd name="T16" fmla="*/ 0 h 182"/>
                  <a:gd name="T17" fmla="*/ 389 w 389"/>
                  <a:gd name="T18" fmla="*/ 182 h 1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89" h="182">
                    <a:moveTo>
                      <a:pt x="0" y="133"/>
                    </a:moveTo>
                    <a:lnTo>
                      <a:pt x="49" y="182"/>
                    </a:lnTo>
                    <a:lnTo>
                      <a:pt x="389" y="45"/>
                    </a:lnTo>
                    <a:lnTo>
                      <a:pt x="330" y="0"/>
                    </a:lnTo>
                    <a:lnTo>
                      <a:pt x="0" y="1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0" name="Freeform 5"/>
              <p:cNvSpPr>
                <a:spLocks/>
              </p:cNvSpPr>
              <p:nvPr/>
            </p:nvSpPr>
            <p:spPr bwMode="gray">
              <a:xfrm rot="1227305">
                <a:off x="1120" y="3091"/>
                <a:ext cx="290" cy="123"/>
              </a:xfrm>
              <a:custGeom>
                <a:avLst/>
                <a:gdLst>
                  <a:gd name="T0" fmla="*/ 0 w 366"/>
                  <a:gd name="T1" fmla="*/ 1715197978 h 154"/>
                  <a:gd name="T2" fmla="*/ 1701558081 w 366"/>
                  <a:gd name="T3" fmla="*/ 1715197978 h 154"/>
                  <a:gd name="T4" fmla="*/ 1701558081 w 366"/>
                  <a:gd name="T5" fmla="*/ 1715197978 h 154"/>
                  <a:gd name="T6" fmla="*/ 1701558081 w 366"/>
                  <a:gd name="T7" fmla="*/ 0 h 154"/>
                  <a:gd name="T8" fmla="*/ 0 w 366"/>
                  <a:gd name="T9" fmla="*/ 1715197978 h 1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66"/>
                  <a:gd name="T16" fmla="*/ 0 h 154"/>
                  <a:gd name="T17" fmla="*/ 366 w 366"/>
                  <a:gd name="T18" fmla="*/ 154 h 1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66" h="154">
                    <a:moveTo>
                      <a:pt x="0" y="113"/>
                    </a:moveTo>
                    <a:lnTo>
                      <a:pt x="40" y="154"/>
                    </a:lnTo>
                    <a:lnTo>
                      <a:pt x="366" y="42"/>
                    </a:lnTo>
                    <a:lnTo>
                      <a:pt x="309" y="0"/>
                    </a:lnTo>
                    <a:lnTo>
                      <a:pt x="0" y="1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1" name="Freeform 6"/>
              <p:cNvSpPr>
                <a:spLocks/>
              </p:cNvSpPr>
              <p:nvPr/>
            </p:nvSpPr>
            <p:spPr bwMode="gray">
              <a:xfrm rot="1227305">
                <a:off x="1042" y="2283"/>
                <a:ext cx="381" cy="355"/>
              </a:xfrm>
              <a:custGeom>
                <a:avLst/>
                <a:gdLst>
                  <a:gd name="T0" fmla="*/ 2147483647 w 195"/>
                  <a:gd name="T1" fmla="*/ 2147483647 h 185"/>
                  <a:gd name="T2" fmla="*/ 2147483647 w 195"/>
                  <a:gd name="T3" fmla="*/ 2147483647 h 185"/>
                  <a:gd name="T4" fmla="*/ 2147483647 w 195"/>
                  <a:gd name="T5" fmla="*/ 2147483647 h 185"/>
                  <a:gd name="T6" fmla="*/ 2147483647 w 195"/>
                  <a:gd name="T7" fmla="*/ 2147483647 h 185"/>
                  <a:gd name="T8" fmla="*/ 2147483647 w 195"/>
                  <a:gd name="T9" fmla="*/ 2147483647 h 185"/>
                  <a:gd name="T10" fmla="*/ 2147483647 w 195"/>
                  <a:gd name="T11" fmla="*/ 2147483647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5"/>
                  <a:gd name="T19" fmla="*/ 0 h 185"/>
                  <a:gd name="T20" fmla="*/ 195 w 195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5" h="185">
                    <a:moveTo>
                      <a:pt x="44" y="185"/>
                    </a:moveTo>
                    <a:cubicBezTo>
                      <a:pt x="44" y="185"/>
                      <a:pt x="12" y="111"/>
                      <a:pt x="60" y="62"/>
                    </a:cubicBezTo>
                    <a:cubicBezTo>
                      <a:pt x="109" y="13"/>
                      <a:pt x="167" y="22"/>
                      <a:pt x="195" y="37"/>
                    </a:cubicBezTo>
                    <a:cubicBezTo>
                      <a:pt x="195" y="37"/>
                      <a:pt x="167" y="0"/>
                      <a:pt x="88" y="17"/>
                    </a:cubicBezTo>
                    <a:cubicBezTo>
                      <a:pt x="8" y="34"/>
                      <a:pt x="0" y="107"/>
                      <a:pt x="19" y="166"/>
                    </a:cubicBezTo>
                    <a:lnTo>
                      <a:pt x="44" y="185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2" name="Freeform 7"/>
              <p:cNvSpPr>
                <a:spLocks/>
              </p:cNvSpPr>
              <p:nvPr/>
            </p:nvSpPr>
            <p:spPr bwMode="gray">
              <a:xfrm rot="1227305">
                <a:off x="1448" y="2301"/>
                <a:ext cx="476" cy="948"/>
              </a:xfrm>
              <a:custGeom>
                <a:avLst/>
                <a:gdLst>
                  <a:gd name="T0" fmla="*/ 2147483647 w 236"/>
                  <a:gd name="T1" fmla="*/ 2147483647 h 498"/>
                  <a:gd name="T2" fmla="*/ 2147483647 w 236"/>
                  <a:gd name="T3" fmla="*/ 2147483647 h 498"/>
                  <a:gd name="T4" fmla="*/ 2147483647 w 236"/>
                  <a:gd name="T5" fmla="*/ 0 h 498"/>
                  <a:gd name="T6" fmla="*/ 2147483647 w 236"/>
                  <a:gd name="T7" fmla="*/ 2147483647 h 498"/>
                  <a:gd name="T8" fmla="*/ 2147483647 w 236"/>
                  <a:gd name="T9" fmla="*/ 2147483647 h 498"/>
                  <a:gd name="T10" fmla="*/ 2147483647 w 236"/>
                  <a:gd name="T11" fmla="*/ 2147483647 h 498"/>
                  <a:gd name="T12" fmla="*/ 2147483647 w 236"/>
                  <a:gd name="T13" fmla="*/ 2147483647 h 4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6"/>
                  <a:gd name="T22" fmla="*/ 0 h 498"/>
                  <a:gd name="T23" fmla="*/ 236 w 236"/>
                  <a:gd name="T24" fmla="*/ 498 h 49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6" h="498">
                    <a:moveTo>
                      <a:pt x="60" y="498"/>
                    </a:moveTo>
                    <a:cubicBezTo>
                      <a:pt x="60" y="498"/>
                      <a:pt x="26" y="410"/>
                      <a:pt x="71" y="366"/>
                    </a:cubicBezTo>
                    <a:cubicBezTo>
                      <a:pt x="115" y="321"/>
                      <a:pt x="236" y="127"/>
                      <a:pt x="25" y="0"/>
                    </a:cubicBezTo>
                    <a:cubicBezTo>
                      <a:pt x="25" y="0"/>
                      <a:pt x="128" y="61"/>
                      <a:pt x="123" y="178"/>
                    </a:cubicBezTo>
                    <a:cubicBezTo>
                      <a:pt x="123" y="178"/>
                      <a:pt x="117" y="259"/>
                      <a:pt x="84" y="300"/>
                    </a:cubicBezTo>
                    <a:cubicBezTo>
                      <a:pt x="51" y="342"/>
                      <a:pt x="0" y="403"/>
                      <a:pt x="36" y="480"/>
                    </a:cubicBezTo>
                    <a:lnTo>
                      <a:pt x="60" y="498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3" name="Freeform 9"/>
              <p:cNvSpPr>
                <a:spLocks/>
              </p:cNvSpPr>
              <p:nvPr/>
            </p:nvSpPr>
            <p:spPr bwMode="gray">
              <a:xfrm rot="1227305">
                <a:off x="1110" y="3504"/>
                <a:ext cx="322" cy="143"/>
              </a:xfrm>
              <a:custGeom>
                <a:avLst/>
                <a:gdLst>
                  <a:gd name="T0" fmla="*/ 0 w 404"/>
                  <a:gd name="T1" fmla="*/ 1907392308 h 161"/>
                  <a:gd name="T2" fmla="*/ 1711608253 w 404"/>
                  <a:gd name="T3" fmla="*/ 1907392308 h 161"/>
                  <a:gd name="T4" fmla="*/ 1711608253 w 404"/>
                  <a:gd name="T5" fmla="*/ 1907392308 h 161"/>
                  <a:gd name="T6" fmla="*/ 1711608253 w 404"/>
                  <a:gd name="T7" fmla="*/ 0 h 161"/>
                  <a:gd name="T8" fmla="*/ 0 w 404"/>
                  <a:gd name="T9" fmla="*/ 1907392308 h 1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04"/>
                  <a:gd name="T16" fmla="*/ 0 h 161"/>
                  <a:gd name="T17" fmla="*/ 404 w 404"/>
                  <a:gd name="T18" fmla="*/ 161 h 1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04" h="161">
                    <a:moveTo>
                      <a:pt x="0" y="113"/>
                    </a:moveTo>
                    <a:lnTo>
                      <a:pt x="47" y="161"/>
                    </a:lnTo>
                    <a:lnTo>
                      <a:pt x="404" y="50"/>
                    </a:lnTo>
                    <a:lnTo>
                      <a:pt x="342" y="0"/>
                    </a:lnTo>
                    <a:lnTo>
                      <a:pt x="0" y="11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4" name="Freeform 10"/>
              <p:cNvSpPr>
                <a:spLocks/>
              </p:cNvSpPr>
              <p:nvPr/>
            </p:nvSpPr>
            <p:spPr bwMode="gray">
              <a:xfrm rot="1227305">
                <a:off x="1340" y="3285"/>
                <a:ext cx="149" cy="312"/>
              </a:xfrm>
              <a:custGeom>
                <a:avLst/>
                <a:gdLst>
                  <a:gd name="T0" fmla="*/ 0 w 185"/>
                  <a:gd name="T1" fmla="*/ 0 h 388"/>
                  <a:gd name="T2" fmla="*/ 1729594937 w 185"/>
                  <a:gd name="T3" fmla="*/ 1726842520 h 388"/>
                  <a:gd name="T4" fmla="*/ 1729594937 w 185"/>
                  <a:gd name="T5" fmla="*/ 1726842520 h 388"/>
                  <a:gd name="T6" fmla="*/ 1729594937 w 185"/>
                  <a:gd name="T7" fmla="*/ 1726842520 h 388"/>
                  <a:gd name="T8" fmla="*/ 0 w 185"/>
                  <a:gd name="T9" fmla="*/ 0 h 3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388"/>
                  <a:gd name="T17" fmla="*/ 185 w 185"/>
                  <a:gd name="T18" fmla="*/ 388 h 3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388">
                    <a:moveTo>
                      <a:pt x="0" y="0"/>
                    </a:moveTo>
                    <a:lnTo>
                      <a:pt x="66" y="33"/>
                    </a:lnTo>
                    <a:lnTo>
                      <a:pt x="185" y="388"/>
                    </a:lnTo>
                    <a:lnTo>
                      <a:pt x="123" y="33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23340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5" name="Freeform 8"/>
              <p:cNvSpPr>
                <a:spLocks/>
              </p:cNvSpPr>
              <p:nvPr/>
            </p:nvSpPr>
            <p:spPr bwMode="gray">
              <a:xfrm rot="1227305">
                <a:off x="1072" y="3229"/>
                <a:ext cx="373" cy="364"/>
              </a:xfrm>
              <a:custGeom>
                <a:avLst/>
                <a:gdLst>
                  <a:gd name="T0" fmla="*/ 0 w 463"/>
                  <a:gd name="T1" fmla="*/ 1733224052 h 451"/>
                  <a:gd name="T2" fmla="*/ 1730046221 w 463"/>
                  <a:gd name="T3" fmla="*/ 1733224052 h 451"/>
                  <a:gd name="T4" fmla="*/ 1730046221 w 463"/>
                  <a:gd name="T5" fmla="*/ 1733224052 h 451"/>
                  <a:gd name="T6" fmla="*/ 1730046221 w 463"/>
                  <a:gd name="T7" fmla="*/ 0 h 451"/>
                  <a:gd name="T8" fmla="*/ 0 w 463"/>
                  <a:gd name="T9" fmla="*/ 1733224052 h 4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63"/>
                  <a:gd name="T16" fmla="*/ 0 h 451"/>
                  <a:gd name="T17" fmla="*/ 463 w 463"/>
                  <a:gd name="T18" fmla="*/ 451 h 4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63" h="451">
                    <a:moveTo>
                      <a:pt x="0" y="123"/>
                    </a:moveTo>
                    <a:lnTo>
                      <a:pt x="121" y="451"/>
                    </a:lnTo>
                    <a:lnTo>
                      <a:pt x="463" y="338"/>
                    </a:lnTo>
                    <a:lnTo>
                      <a:pt x="340" y="0"/>
                    </a:lnTo>
                    <a:lnTo>
                      <a:pt x="0" y="12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100000">
                    <a:srgbClr val="6B9B1A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6" name="Freeform 3"/>
              <p:cNvSpPr>
                <a:spLocks/>
              </p:cNvSpPr>
              <p:nvPr/>
            </p:nvSpPr>
            <p:spPr bwMode="gray">
              <a:xfrm rot="1227305">
                <a:off x="728" y="1935"/>
                <a:ext cx="1105" cy="1216"/>
              </a:xfrm>
              <a:custGeom>
                <a:avLst/>
                <a:gdLst>
                  <a:gd name="T0" fmla="*/ 2147483647 w 580"/>
                  <a:gd name="T1" fmla="*/ 2147483647 h 638"/>
                  <a:gd name="T2" fmla="*/ 2147483647 w 580"/>
                  <a:gd name="T3" fmla="*/ 2147483647 h 638"/>
                  <a:gd name="T4" fmla="*/ 2147483647 w 580"/>
                  <a:gd name="T5" fmla="*/ 2147483647 h 638"/>
                  <a:gd name="T6" fmla="*/ 2147483647 w 580"/>
                  <a:gd name="T7" fmla="*/ 2147483647 h 638"/>
                  <a:gd name="T8" fmla="*/ 2147483647 w 580"/>
                  <a:gd name="T9" fmla="*/ 2147483647 h 638"/>
                  <a:gd name="T10" fmla="*/ 2147483647 w 580"/>
                  <a:gd name="T11" fmla="*/ 2147483647 h 638"/>
                  <a:gd name="T12" fmla="*/ 2147483647 w 580"/>
                  <a:gd name="T13" fmla="*/ 2147483647 h 638"/>
                  <a:gd name="T14" fmla="*/ 2147483647 w 580"/>
                  <a:gd name="T15" fmla="*/ 2147483647 h 638"/>
                  <a:gd name="T16" fmla="*/ 2147483647 w 580"/>
                  <a:gd name="T17" fmla="*/ 2147483647 h 638"/>
                  <a:gd name="T18" fmla="*/ 2147483647 w 580"/>
                  <a:gd name="T19" fmla="*/ 2147483647 h 638"/>
                  <a:gd name="T20" fmla="*/ 2147483647 w 580"/>
                  <a:gd name="T21" fmla="*/ 2147483647 h 6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580"/>
                  <a:gd name="T34" fmla="*/ 0 h 638"/>
                  <a:gd name="T35" fmla="*/ 580 w 580"/>
                  <a:gd name="T36" fmla="*/ 638 h 63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580" h="638">
                    <a:moveTo>
                      <a:pt x="35" y="421"/>
                    </a:moveTo>
                    <a:cubicBezTo>
                      <a:pt x="175" y="365"/>
                      <a:pt x="175" y="365"/>
                      <a:pt x="175" y="365"/>
                    </a:cubicBezTo>
                    <a:cubicBezTo>
                      <a:pt x="175" y="365"/>
                      <a:pt x="128" y="237"/>
                      <a:pt x="252" y="214"/>
                    </a:cubicBezTo>
                    <a:cubicBezTo>
                      <a:pt x="376" y="192"/>
                      <a:pt x="386" y="297"/>
                      <a:pt x="378" y="344"/>
                    </a:cubicBezTo>
                    <a:cubicBezTo>
                      <a:pt x="370" y="390"/>
                      <a:pt x="242" y="488"/>
                      <a:pt x="320" y="638"/>
                    </a:cubicBezTo>
                    <a:cubicBezTo>
                      <a:pt x="451" y="590"/>
                      <a:pt x="451" y="590"/>
                      <a:pt x="451" y="590"/>
                    </a:cubicBezTo>
                    <a:cubicBezTo>
                      <a:pt x="451" y="590"/>
                      <a:pt x="411" y="521"/>
                      <a:pt x="476" y="442"/>
                    </a:cubicBezTo>
                    <a:cubicBezTo>
                      <a:pt x="542" y="364"/>
                      <a:pt x="580" y="224"/>
                      <a:pt x="463" y="126"/>
                    </a:cubicBezTo>
                    <a:cubicBezTo>
                      <a:pt x="463" y="126"/>
                      <a:pt x="320" y="0"/>
                      <a:pt x="107" y="144"/>
                    </a:cubicBezTo>
                    <a:cubicBezTo>
                      <a:pt x="107" y="144"/>
                      <a:pt x="72" y="161"/>
                      <a:pt x="43" y="212"/>
                    </a:cubicBezTo>
                    <a:cubicBezTo>
                      <a:pt x="14" y="262"/>
                      <a:pt x="0" y="341"/>
                      <a:pt x="35" y="4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4C7013"/>
                  </a:gs>
                  <a:gs pos="50000">
                    <a:srgbClr val="6B9B1A"/>
                  </a:gs>
                  <a:gs pos="100000">
                    <a:srgbClr val="4C7013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2058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626" y="2679"/>
              <a:ext cx="937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AEAEAE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5" name="Textfeld 7"/>
          <p:cNvSpPr txBox="1">
            <a:spLocks noChangeArrowheads="1"/>
          </p:cNvSpPr>
          <p:nvPr/>
        </p:nvSpPr>
        <p:spPr bwMode="gray">
          <a:xfrm>
            <a:off x="1679576" y="174626"/>
            <a:ext cx="89884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6000" b="1" dirty="0">
                <a:solidFill>
                  <a:srgbClr val="6B9B1A"/>
                </a:solidFill>
              </a:rPr>
              <a:t>Metric</a:t>
            </a:r>
            <a:endParaRPr lang="de-DE" altLang="zh-CN" sz="6000" dirty="0">
              <a:solidFill>
                <a:srgbClr val="595959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818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60"/>
          <p:cNvGrpSpPr>
            <a:grpSpLocks/>
          </p:cNvGrpSpPr>
          <p:nvPr/>
        </p:nvGrpSpPr>
        <p:grpSpPr bwMode="auto">
          <a:xfrm>
            <a:off x="1524001" y="3284538"/>
            <a:ext cx="9134475" cy="1676400"/>
            <a:chOff x="0" y="2086"/>
            <a:chExt cx="5760" cy="1056"/>
          </a:xfrm>
        </p:grpSpPr>
        <p:sp>
          <p:nvSpPr>
            <p:cNvPr id="2063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zh-CN" altLang="zh-CN">
                <a:solidFill>
                  <a:prstClr val="black"/>
                </a:solidFill>
              </a:endParaRPr>
            </a:p>
          </p:txBody>
        </p:sp>
        <p:sp>
          <p:nvSpPr>
            <p:cNvPr id="2064" name="Rectangle 62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zh-CN" altLang="zh-CN">
                <a:solidFill>
                  <a:prstClr val="black"/>
                </a:solidFill>
              </a:endParaRPr>
            </a:p>
          </p:txBody>
        </p:sp>
      </p:grpSp>
      <p:sp>
        <p:nvSpPr>
          <p:cNvPr id="2051" name="Text Box 19"/>
          <p:cNvSpPr txBox="1">
            <a:spLocks noChangeArrowheads="1"/>
          </p:cNvSpPr>
          <p:nvPr/>
        </p:nvSpPr>
        <p:spPr bwMode="gray">
          <a:xfrm>
            <a:off x="1836738" y="1858963"/>
            <a:ext cx="2705100" cy="182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en-US" altLang="zh-CN" sz="1600" noProof="1">
                <a:solidFill>
                  <a:srgbClr val="080808"/>
                </a:solidFill>
              </a:rPr>
              <a:t>The metrics that we can get directly. 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zh-CN" sz="1600" noProof="1">
                <a:solidFill>
                  <a:srgbClr val="080808"/>
                </a:solidFill>
              </a:rPr>
              <a:t>For example: </a:t>
            </a:r>
            <a:r>
              <a:rPr lang="en-US" altLang="zh-CN" sz="1600" b="1" noProof="1">
                <a:solidFill>
                  <a:srgbClr val="080808"/>
                </a:solidFill>
              </a:rPr>
              <a:t>Total LOC </a:t>
            </a:r>
            <a:r>
              <a:rPr lang="en-US" altLang="zh-CN" sz="1600" noProof="1">
                <a:solidFill>
                  <a:srgbClr val="080808"/>
                </a:solidFill>
              </a:rPr>
              <a:t>( the number of lines of non-commented executable lines in the files comprising the new version of a binary)</a:t>
            </a:r>
            <a:endParaRPr lang="en-US" altLang="zh-CN" sz="1600" b="1" noProof="1">
              <a:solidFill>
                <a:srgbClr val="080808"/>
              </a:solidFill>
            </a:endParaRPr>
          </a:p>
        </p:txBody>
      </p:sp>
      <p:sp>
        <p:nvSpPr>
          <p:cNvPr id="2052" name="Text Box 13"/>
          <p:cNvSpPr txBox="1">
            <a:spLocks noChangeArrowheads="1"/>
          </p:cNvSpPr>
          <p:nvPr/>
        </p:nvSpPr>
        <p:spPr bwMode="gray">
          <a:xfrm>
            <a:off x="7888290" y="1858964"/>
            <a:ext cx="2392848" cy="132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Aft>
                <a:spcPct val="40000"/>
              </a:spcAft>
            </a:pPr>
            <a:r>
              <a:rPr lang="en-US" altLang="zh-CN" sz="1600" noProof="1">
                <a:solidFill>
                  <a:srgbClr val="080808"/>
                </a:solidFill>
              </a:rPr>
              <a:t>The metrics that have been got according to the absolute metrics.</a:t>
            </a:r>
          </a:p>
          <a:p>
            <a:pPr eaLnBrk="1" hangingPunct="1">
              <a:spcAft>
                <a:spcPct val="40000"/>
              </a:spcAft>
            </a:pPr>
            <a:r>
              <a:rPr lang="en-US" altLang="zh-CN" sz="1600" noProof="1">
                <a:solidFill>
                  <a:srgbClr val="080808"/>
                </a:solidFill>
              </a:rPr>
              <a:t>For example: </a:t>
            </a:r>
            <a:r>
              <a:rPr lang="en-US" altLang="zh-CN" sz="1600" b="1" noProof="1">
                <a:solidFill>
                  <a:srgbClr val="080808"/>
                </a:solidFill>
              </a:rPr>
              <a:t>M1</a:t>
            </a:r>
            <a:r>
              <a:rPr lang="en-US" altLang="zh-CN" sz="1600" noProof="1">
                <a:solidFill>
                  <a:srgbClr val="080808"/>
                </a:solidFill>
              </a:rPr>
              <a:t>(Churned LOC/Total LOC)</a:t>
            </a:r>
            <a:endParaRPr lang="en-US" altLang="zh-CN" sz="1600" b="1" noProof="1">
              <a:solidFill>
                <a:srgbClr val="080808"/>
              </a:solidFill>
            </a:endParaRPr>
          </a:p>
        </p:txBody>
      </p:sp>
      <p:grpSp>
        <p:nvGrpSpPr>
          <p:cNvPr id="2053" name="Group 7"/>
          <p:cNvGrpSpPr>
            <a:grpSpLocks/>
          </p:cNvGrpSpPr>
          <p:nvPr/>
        </p:nvGrpSpPr>
        <p:grpSpPr bwMode="auto">
          <a:xfrm>
            <a:off x="4376738" y="1897064"/>
            <a:ext cx="3471862" cy="3552825"/>
            <a:chOff x="1797" y="1195"/>
            <a:chExt cx="2187" cy="2238"/>
          </a:xfrm>
        </p:grpSpPr>
        <p:grpSp>
          <p:nvGrpSpPr>
            <p:cNvPr id="2059" name="Group 3"/>
            <p:cNvGrpSpPr>
              <a:grpSpLocks/>
            </p:cNvGrpSpPr>
            <p:nvPr/>
          </p:nvGrpSpPr>
          <p:grpSpPr bwMode="auto">
            <a:xfrm rot="356676">
              <a:off x="1797" y="1195"/>
              <a:ext cx="2027" cy="2208"/>
              <a:chOff x="1820" y="1338"/>
              <a:chExt cx="1302" cy="1412"/>
            </a:xfrm>
          </p:grpSpPr>
          <p:sp>
            <p:nvSpPr>
              <p:cNvPr id="2061" name="Freeform 4"/>
              <p:cNvSpPr>
                <a:spLocks/>
              </p:cNvSpPr>
              <p:nvPr/>
            </p:nvSpPr>
            <p:spPr bwMode="gray">
              <a:xfrm>
                <a:off x="2149" y="1338"/>
                <a:ext cx="973" cy="1412"/>
              </a:xfrm>
              <a:custGeom>
                <a:avLst/>
                <a:gdLst>
                  <a:gd name="T0" fmla="*/ 0 w 704"/>
                  <a:gd name="T1" fmla="*/ 798952769 h 1021"/>
                  <a:gd name="T2" fmla="*/ 791447320 w 704"/>
                  <a:gd name="T3" fmla="*/ 2147483647 h 1021"/>
                  <a:gd name="T4" fmla="*/ 1198722317 w 704"/>
                  <a:gd name="T5" fmla="*/ 1371034956 h 1021"/>
                  <a:gd name="T6" fmla="*/ 629979224 w 704"/>
                  <a:gd name="T7" fmla="*/ 837512181 h 1021"/>
                  <a:gd name="T8" fmla="*/ 766209862 w 704"/>
                  <a:gd name="T9" fmla="*/ 0 h 1021"/>
                  <a:gd name="T10" fmla="*/ 0 w 704"/>
                  <a:gd name="T11" fmla="*/ 798952769 h 102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4"/>
                  <a:gd name="T19" fmla="*/ 0 h 1021"/>
                  <a:gd name="T20" fmla="*/ 704 w 704"/>
                  <a:gd name="T21" fmla="*/ 1021 h 102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4" h="1021">
                    <a:moveTo>
                      <a:pt x="0" y="266"/>
                    </a:moveTo>
                    <a:cubicBezTo>
                      <a:pt x="0" y="412"/>
                      <a:pt x="126" y="1021"/>
                      <a:pt x="271" y="1021"/>
                    </a:cubicBezTo>
                    <a:cubicBezTo>
                      <a:pt x="704" y="955"/>
                      <a:pt x="650" y="533"/>
                      <a:pt x="411" y="457"/>
                    </a:cubicBezTo>
                    <a:cubicBezTo>
                      <a:pt x="258" y="409"/>
                      <a:pt x="212" y="360"/>
                      <a:pt x="216" y="279"/>
                    </a:cubicBezTo>
                    <a:cubicBezTo>
                      <a:pt x="224" y="133"/>
                      <a:pt x="408" y="0"/>
                      <a:pt x="263" y="0"/>
                    </a:cubicBezTo>
                    <a:cubicBezTo>
                      <a:pt x="118" y="0"/>
                      <a:pt x="0" y="119"/>
                      <a:pt x="0" y="26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00"/>
                  </a:gs>
                  <a:gs pos="50000">
                    <a:srgbClr val="595959"/>
                  </a:gs>
                  <a:gs pos="100000">
                    <a:srgbClr val="000000"/>
                  </a:gs>
                </a:gsLst>
                <a:lin ang="5400000" scaled="1"/>
              </a:gra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2" name="Freeform 5"/>
              <p:cNvSpPr>
                <a:spLocks/>
              </p:cNvSpPr>
              <p:nvPr/>
            </p:nvSpPr>
            <p:spPr bwMode="gray">
              <a:xfrm>
                <a:off x="1819" y="1339"/>
                <a:ext cx="1053" cy="1409"/>
              </a:xfrm>
              <a:custGeom>
                <a:avLst/>
                <a:gdLst>
                  <a:gd name="T0" fmla="*/ 605053980 w 762"/>
                  <a:gd name="T1" fmla="*/ 616245974 h 1020"/>
                  <a:gd name="T2" fmla="*/ 403212843 w 762"/>
                  <a:gd name="T3" fmla="*/ 410326724 h 1020"/>
                  <a:gd name="T4" fmla="*/ 201759558 w 762"/>
                  <a:gd name="T5" fmla="*/ 203824637 h 1020"/>
                  <a:gd name="T6" fmla="*/ 402813932 w 762"/>
                  <a:gd name="T7" fmla="*/ 0 h 1020"/>
                  <a:gd name="T8" fmla="*/ 11922456 w 762"/>
                  <a:gd name="T9" fmla="*/ 311773522 h 1020"/>
                  <a:gd name="T10" fmla="*/ 0 w 762"/>
                  <a:gd name="T11" fmla="*/ 410796657 h 1020"/>
                  <a:gd name="T12" fmla="*/ 403716371 w 762"/>
                  <a:gd name="T13" fmla="*/ 820150297 h 1020"/>
                  <a:gd name="T14" fmla="*/ 605053980 w 762"/>
                  <a:gd name="T15" fmla="*/ 616245974 h 102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762"/>
                  <a:gd name="T25" fmla="*/ 0 h 1020"/>
                  <a:gd name="T26" fmla="*/ 762 w 762"/>
                  <a:gd name="T27" fmla="*/ 1020 h 102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762" h="1020">
                    <a:moveTo>
                      <a:pt x="762" y="766"/>
                    </a:moveTo>
                    <a:cubicBezTo>
                      <a:pt x="762" y="624"/>
                      <a:pt x="648" y="510"/>
                      <a:pt x="508" y="510"/>
                    </a:cubicBezTo>
                    <a:cubicBezTo>
                      <a:pt x="368" y="510"/>
                      <a:pt x="254" y="396"/>
                      <a:pt x="254" y="254"/>
                    </a:cubicBezTo>
                    <a:cubicBezTo>
                      <a:pt x="254" y="114"/>
                      <a:pt x="367" y="1"/>
                      <a:pt x="507" y="0"/>
                    </a:cubicBezTo>
                    <a:cubicBezTo>
                      <a:pt x="269" y="2"/>
                      <a:pt x="69" y="166"/>
                      <a:pt x="15" y="388"/>
                    </a:cubicBezTo>
                    <a:cubicBezTo>
                      <a:pt x="5" y="427"/>
                      <a:pt x="0" y="468"/>
                      <a:pt x="0" y="511"/>
                    </a:cubicBezTo>
                    <a:cubicBezTo>
                      <a:pt x="0" y="792"/>
                      <a:pt x="228" y="1020"/>
                      <a:pt x="509" y="1020"/>
                    </a:cubicBezTo>
                    <a:cubicBezTo>
                      <a:pt x="649" y="1020"/>
                      <a:pt x="762" y="906"/>
                      <a:pt x="762" y="76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5F5F5F"/>
                  </a:gs>
                </a:gsLst>
                <a:lin ang="5400000" scaled="1"/>
              </a:gradFill>
              <a:ln w="19050">
                <a:solidFill>
                  <a:srgbClr val="F2F2F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60" name="Freeform 45"/>
            <p:cNvSpPr>
              <a:spLocks/>
            </p:cNvSpPr>
            <p:nvPr/>
          </p:nvSpPr>
          <p:spPr bwMode="gray">
            <a:xfrm rot="357883">
              <a:off x="2336" y="1234"/>
              <a:ext cx="1648" cy="2199"/>
            </a:xfrm>
            <a:custGeom>
              <a:avLst/>
              <a:gdLst>
                <a:gd name="T0" fmla="*/ 2147483647 w 1021"/>
                <a:gd name="T1" fmla="*/ 0 h 1354"/>
                <a:gd name="T2" fmla="*/ 2147483647 w 1021"/>
                <a:gd name="T3" fmla="*/ 0 h 1354"/>
                <a:gd name="T4" fmla="*/ 0 w 1021"/>
                <a:gd name="T5" fmla="*/ 2147483647 h 1354"/>
                <a:gd name="T6" fmla="*/ 2147483647 w 1021"/>
                <a:gd name="T7" fmla="*/ 2147483647 h 1354"/>
                <a:gd name="T8" fmla="*/ 2147483647 w 1021"/>
                <a:gd name="T9" fmla="*/ 2147483647 h 1354"/>
                <a:gd name="T10" fmla="*/ 2147483647 w 1021"/>
                <a:gd name="T11" fmla="*/ 2147483647 h 1354"/>
                <a:gd name="T12" fmla="*/ 2147483647 w 1021"/>
                <a:gd name="T13" fmla="*/ 2147483647 h 1354"/>
                <a:gd name="T14" fmla="*/ 2147483647 w 1021"/>
                <a:gd name="T15" fmla="*/ 2147483647 h 1354"/>
                <a:gd name="T16" fmla="*/ 2147483647 w 1021"/>
                <a:gd name="T17" fmla="*/ 0 h 135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21"/>
                <a:gd name="T28" fmla="*/ 0 h 1354"/>
                <a:gd name="T29" fmla="*/ 1021 w 1021"/>
                <a:gd name="T30" fmla="*/ 1354 h 135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21" h="1354">
                  <a:moveTo>
                    <a:pt x="341" y="0"/>
                  </a:moveTo>
                  <a:cubicBezTo>
                    <a:pt x="340" y="0"/>
                    <a:pt x="337" y="0"/>
                    <a:pt x="336" y="0"/>
                  </a:cubicBezTo>
                  <a:cubicBezTo>
                    <a:pt x="151" y="1"/>
                    <a:pt x="0" y="151"/>
                    <a:pt x="0" y="337"/>
                  </a:cubicBezTo>
                  <a:cubicBezTo>
                    <a:pt x="0" y="526"/>
                    <a:pt x="152" y="677"/>
                    <a:pt x="339" y="677"/>
                  </a:cubicBezTo>
                  <a:cubicBezTo>
                    <a:pt x="525" y="677"/>
                    <a:pt x="677" y="828"/>
                    <a:pt x="677" y="1017"/>
                  </a:cubicBezTo>
                  <a:cubicBezTo>
                    <a:pt x="677" y="1203"/>
                    <a:pt x="525" y="1354"/>
                    <a:pt x="340" y="1354"/>
                  </a:cubicBezTo>
                  <a:cubicBezTo>
                    <a:pt x="340" y="1354"/>
                    <a:pt x="340" y="1354"/>
                    <a:pt x="341" y="1354"/>
                  </a:cubicBezTo>
                  <a:cubicBezTo>
                    <a:pt x="716" y="1354"/>
                    <a:pt x="1021" y="1051"/>
                    <a:pt x="1021" y="677"/>
                  </a:cubicBezTo>
                  <a:cubicBezTo>
                    <a:pt x="1021" y="304"/>
                    <a:pt x="716" y="0"/>
                    <a:pt x="341" y="0"/>
                  </a:cubicBezTo>
                </a:path>
              </a:pathLst>
            </a:custGeom>
            <a:gradFill rotWithShape="1">
              <a:gsLst>
                <a:gs pos="0">
                  <a:srgbClr val="91BA44"/>
                </a:gs>
                <a:gs pos="100000">
                  <a:srgbClr val="4B7013"/>
                </a:gs>
              </a:gsLst>
              <a:lin ang="5400000" scaled="1"/>
            </a:gra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54" name="Textfeld 28"/>
          <p:cNvSpPr txBox="1">
            <a:spLocks noChangeArrowheads="1"/>
          </p:cNvSpPr>
          <p:nvPr/>
        </p:nvSpPr>
        <p:spPr bwMode="gray">
          <a:xfrm>
            <a:off x="5845176" y="2689225"/>
            <a:ext cx="14510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2400" b="1" dirty="0">
                <a:solidFill>
                  <a:prstClr val="white"/>
                </a:solidFill>
              </a:rPr>
              <a:t>Relative </a:t>
            </a:r>
          </a:p>
        </p:txBody>
      </p:sp>
      <p:sp>
        <p:nvSpPr>
          <p:cNvPr id="2055" name="Textfeld 29"/>
          <p:cNvSpPr txBox="1">
            <a:spLocks noChangeArrowheads="1"/>
          </p:cNvSpPr>
          <p:nvPr/>
        </p:nvSpPr>
        <p:spPr bwMode="gray">
          <a:xfrm>
            <a:off x="4930775" y="4073525"/>
            <a:ext cx="15856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2400" b="1" dirty="0">
                <a:solidFill>
                  <a:prstClr val="white"/>
                </a:solidFill>
              </a:rPr>
              <a:t>Absolute </a:t>
            </a:r>
          </a:p>
        </p:txBody>
      </p:sp>
      <p:sp>
        <p:nvSpPr>
          <p:cNvPr id="31" name="Textfeld 7"/>
          <p:cNvSpPr txBox="1">
            <a:spLocks noChangeArrowheads="1"/>
          </p:cNvSpPr>
          <p:nvPr/>
        </p:nvSpPr>
        <p:spPr bwMode="gray">
          <a:xfrm>
            <a:off x="1679576" y="174626"/>
            <a:ext cx="89884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de-DE" sz="6000" b="1" kern="0" dirty="0">
                <a:solidFill>
                  <a:srgbClr val="6B9B1A"/>
                </a:solidFill>
                <a:latin typeface="Arial"/>
              </a:rPr>
              <a:t>Metric</a:t>
            </a:r>
            <a:endParaRPr lang="de-DE" sz="6000" kern="0" dirty="0">
              <a:solidFill>
                <a:srgbClr val="000000">
                  <a:lumMod val="65000"/>
                  <a:lumOff val="35000"/>
                </a:srgbClr>
              </a:solidFill>
              <a:latin typeface="Arial"/>
            </a:endParaRP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340101" y="5572125"/>
            <a:ext cx="52228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7690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512094" y="3320899"/>
            <a:ext cx="9144000" cy="1676400"/>
            <a:chOff x="0" y="2086"/>
            <a:chExt cx="5760" cy="1056"/>
          </a:xfrm>
        </p:grpSpPr>
        <p:sp>
          <p:nvSpPr>
            <p:cNvPr id="2074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zh-CN" altLang="zh-CN" noProof="1"/>
            </a:p>
          </p:txBody>
        </p:sp>
        <p:sp>
          <p:nvSpPr>
            <p:cNvPr id="2075" name="Rectangle 4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zh-CN" altLang="zh-CN" noProof="1"/>
            </a:p>
          </p:txBody>
        </p:sp>
      </p:grpSp>
      <p:sp>
        <p:nvSpPr>
          <p:cNvPr id="2062" name="WordArt 134"/>
          <p:cNvSpPr>
            <a:spLocks noChangeArrowheads="1" noChangeShapeType="1" noTextEdit="1"/>
          </p:cNvSpPr>
          <p:nvPr/>
        </p:nvSpPr>
        <p:spPr bwMode="auto">
          <a:xfrm rot="-9621226">
            <a:off x="3595688" y="4770439"/>
            <a:ext cx="781050" cy="98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38921"/>
              </a:avLst>
            </a:prstTxWarp>
          </a:bodyPr>
          <a:lstStyle/>
          <a:p>
            <a:pPr algn="ctr"/>
            <a:r>
              <a:rPr lang="en-US" altLang="zh-CN" sz="3600" b="1" kern="10">
                <a:solidFill>
                  <a:srgbClr val="FFFFFF"/>
                </a:solidFill>
                <a:latin typeface="Arial"/>
                <a:cs typeface="Arial"/>
              </a:rPr>
              <a:t>Chances</a:t>
            </a:r>
            <a:endParaRPr lang="zh-CN" altLang="en-US" sz="3600" b="1" kern="1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063" name="Rectangle 5"/>
          <p:cNvSpPr>
            <a:spLocks noChangeArrowheads="1"/>
          </p:cNvSpPr>
          <p:nvPr/>
        </p:nvSpPr>
        <p:spPr bwMode="gray">
          <a:xfrm>
            <a:off x="1847851" y="1916114"/>
            <a:ext cx="4175125" cy="40040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108000" tIns="108000" rIns="144000" bIns="72000"/>
          <a:lstStyle/>
          <a:p>
            <a:r>
              <a:rPr lang="en-US" altLang="zh-CN" sz="1400" b="1" noProof="1"/>
              <a:t>Total LOC </a:t>
            </a:r>
            <a:r>
              <a:rPr lang="en-US" altLang="zh-CN" sz="1400" noProof="1"/>
              <a:t>: </a:t>
            </a:r>
            <a:r>
              <a:rPr lang="en-US" altLang="zh-CN" sz="1400" dirty="0"/>
              <a:t>is the number of lines of non-commented executable lines in the files comprising the new version </a:t>
            </a:r>
            <a:r>
              <a:rPr lang="fr-FR" altLang="zh-CN" sz="1400" dirty="0"/>
              <a:t>of a binary.</a:t>
            </a:r>
          </a:p>
          <a:p>
            <a:r>
              <a:rPr lang="fr-FR" altLang="zh-CN" sz="1400" b="1" noProof="1"/>
              <a:t>Churned LOC </a:t>
            </a:r>
            <a:r>
              <a:rPr lang="fr-FR" altLang="zh-CN" sz="1400" noProof="1"/>
              <a:t>: </a:t>
            </a:r>
            <a:r>
              <a:rPr lang="en-US" altLang="zh-CN" sz="1400" dirty="0"/>
              <a:t>is the sum of the added and changed lines of code between a baseline version and a new version of the files comprising a binary.</a:t>
            </a:r>
          </a:p>
          <a:p>
            <a:r>
              <a:rPr lang="en-US" altLang="zh-CN" sz="1400" b="1" noProof="1"/>
              <a:t>Deleted LOC </a:t>
            </a:r>
            <a:r>
              <a:rPr lang="en-US" altLang="zh-CN" sz="1400" noProof="1"/>
              <a:t>: </a:t>
            </a:r>
            <a:r>
              <a:rPr lang="en-US" altLang="zh-CN" sz="1400" dirty="0"/>
              <a:t>is the number of lines of code deleted between the baseline version and the new version of a </a:t>
            </a:r>
            <a:r>
              <a:rPr lang="fr-FR" altLang="zh-CN" sz="1400" dirty="0"/>
              <a:t>binary.</a:t>
            </a:r>
          </a:p>
          <a:p>
            <a:r>
              <a:rPr lang="fr-FR" altLang="zh-CN" sz="1400" b="1" noProof="1"/>
              <a:t>File count </a:t>
            </a:r>
            <a:r>
              <a:rPr lang="fr-FR" altLang="zh-CN" sz="1400" noProof="1"/>
              <a:t>: </a:t>
            </a:r>
            <a:r>
              <a:rPr lang="en-US" altLang="zh-CN" sz="1400" dirty="0"/>
              <a:t>is the number of files compiled to create a </a:t>
            </a:r>
            <a:r>
              <a:rPr lang="fr-FR" altLang="zh-CN" sz="1400" dirty="0"/>
              <a:t>binary.</a:t>
            </a:r>
            <a:endParaRPr lang="en-US" altLang="zh-CN" sz="1400" noProof="1"/>
          </a:p>
          <a:p>
            <a:r>
              <a:rPr lang="en-US" altLang="zh-CN" sz="1400" b="1" noProof="1"/>
              <a:t>Weeks of churn </a:t>
            </a:r>
            <a:r>
              <a:rPr lang="en-US" altLang="zh-CN" sz="1400" noProof="1"/>
              <a:t>: </a:t>
            </a:r>
            <a:r>
              <a:rPr lang="en-US" altLang="zh-CN" sz="1400" dirty="0"/>
              <a:t>is the cumulative time that a file was opened for editing from the version control system.</a:t>
            </a:r>
          </a:p>
          <a:p>
            <a:r>
              <a:rPr lang="en-US" altLang="zh-CN" sz="1400" b="1" noProof="1"/>
              <a:t>Churn count</a:t>
            </a:r>
            <a:r>
              <a:rPr lang="zh-CN" altLang="en-US" sz="1400" b="1" noProof="1"/>
              <a:t> </a:t>
            </a:r>
            <a:r>
              <a:rPr lang="en-US" altLang="zh-CN" sz="1400" noProof="1"/>
              <a:t>: </a:t>
            </a:r>
            <a:r>
              <a:rPr lang="en-US" altLang="zh-CN" sz="1400" dirty="0"/>
              <a:t>is the number of changes made to the files comprising a binary between the two versions.</a:t>
            </a:r>
          </a:p>
          <a:p>
            <a:r>
              <a:rPr lang="en-US" altLang="zh-CN" sz="1400" b="1" noProof="1"/>
              <a:t>Files churned </a:t>
            </a:r>
            <a:r>
              <a:rPr lang="en-US" altLang="zh-CN" sz="1400" noProof="1"/>
              <a:t>: </a:t>
            </a:r>
            <a:r>
              <a:rPr lang="en-US" altLang="zh-CN" sz="1400" dirty="0"/>
              <a:t>is the number of files within the binary </a:t>
            </a:r>
            <a:r>
              <a:rPr lang="fr-FR" altLang="zh-CN" sz="1400" dirty="0"/>
              <a:t>that churned.</a:t>
            </a:r>
          </a:p>
          <a:p>
            <a:r>
              <a:rPr lang="fr-FR" altLang="zh-CN" sz="1400" b="1" noProof="1"/>
              <a:t>...</a:t>
            </a:r>
            <a:endParaRPr lang="en-US" altLang="zh-CN" sz="1400" b="1" noProof="1"/>
          </a:p>
        </p:txBody>
      </p:sp>
      <p:sp>
        <p:nvSpPr>
          <p:cNvPr id="2064" name="Rectangle 5"/>
          <p:cNvSpPr>
            <a:spLocks noChangeArrowheads="1"/>
          </p:cNvSpPr>
          <p:nvPr/>
        </p:nvSpPr>
        <p:spPr bwMode="gray">
          <a:xfrm>
            <a:off x="6169026" y="1916114"/>
            <a:ext cx="4175125" cy="400404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lIns="108000" tIns="108000" rIns="144000" bIns="72000"/>
          <a:lstStyle/>
          <a:p>
            <a:pPr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400" b="1" noProof="1"/>
              <a:t>Lines of change set</a:t>
            </a:r>
          </a:p>
          <a:p>
            <a:pPr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400" b="1" noProof="1"/>
              <a:t>Statements of change set</a:t>
            </a:r>
          </a:p>
          <a:p>
            <a:pPr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400" b="1" noProof="1"/>
              <a:t>Percent Branch statements</a:t>
            </a:r>
          </a:p>
          <a:p>
            <a:pPr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400" b="1" noProof="1"/>
              <a:t>Percent Lines with Comments</a:t>
            </a:r>
          </a:p>
          <a:p>
            <a:pPr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400" b="1" noProof="1"/>
              <a:t>Classes Defined</a:t>
            </a:r>
          </a:p>
          <a:p>
            <a:pPr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400" b="1" noProof="1"/>
              <a:t>Methods Implemented per Class</a:t>
            </a:r>
          </a:p>
          <a:p>
            <a:pPr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400" b="1" noProof="1"/>
              <a:t>Average Statements per Method</a:t>
            </a:r>
          </a:p>
          <a:p>
            <a:pPr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400" b="1" noProof="1"/>
              <a:t>Line Number of Most Complex Function</a:t>
            </a:r>
          </a:p>
          <a:p>
            <a:pPr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400" b="1" noProof="1"/>
              <a:t>Maximum Complexity</a:t>
            </a:r>
          </a:p>
          <a:p>
            <a:pPr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400" b="1" noProof="1"/>
              <a:t>Line Number of Deepest Block</a:t>
            </a:r>
          </a:p>
          <a:p>
            <a:pPr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400" b="1" noProof="1"/>
              <a:t>Maximum Block Depth</a:t>
            </a:r>
          </a:p>
          <a:p>
            <a:pPr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400" b="1" noProof="1"/>
              <a:t>Line Number of Deepest Block</a:t>
            </a:r>
          </a:p>
          <a:p>
            <a:pPr>
              <a:lnSpc>
                <a:spcPct val="95000"/>
              </a:lnSpc>
              <a:spcAft>
                <a:spcPct val="40000"/>
              </a:spcAft>
              <a:buClr>
                <a:srgbClr val="292929"/>
              </a:buClr>
            </a:pPr>
            <a:r>
              <a:rPr lang="en-US" altLang="zh-CN" sz="1400" b="1" noProof="1"/>
              <a:t>…</a:t>
            </a:r>
          </a:p>
        </p:txBody>
      </p:sp>
      <p:sp>
        <p:nvSpPr>
          <p:cNvPr id="2065" name="Textfeld 7"/>
          <p:cNvSpPr txBox="1">
            <a:spLocks noChangeArrowheads="1"/>
          </p:cNvSpPr>
          <p:nvPr/>
        </p:nvSpPr>
        <p:spPr bwMode="auto">
          <a:xfrm>
            <a:off x="1824038" y="58739"/>
            <a:ext cx="852011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5500" b="1" dirty="0">
                <a:solidFill>
                  <a:srgbClr val="6B9B1A"/>
                </a:solidFill>
                <a:ea typeface="宋体" charset="-122"/>
              </a:rPr>
              <a:t>Metric </a:t>
            </a:r>
            <a:endParaRPr lang="de-DE" altLang="zh-CN" sz="5500" dirty="0">
              <a:solidFill>
                <a:srgbClr val="595959"/>
              </a:solidFill>
              <a:ea typeface="宋体" charset="-122"/>
            </a:endParaRPr>
          </a:p>
        </p:txBody>
      </p:sp>
      <p:sp>
        <p:nvSpPr>
          <p:cNvPr id="2066" name="Rectangle 19"/>
          <p:cNvSpPr>
            <a:spLocks noChangeArrowheads="1"/>
          </p:cNvSpPr>
          <p:nvPr/>
        </p:nvSpPr>
        <p:spPr bwMode="gray">
          <a:xfrm>
            <a:off x="6167439" y="1555751"/>
            <a:ext cx="4175125" cy="3603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1C2C3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lIns="288000" tIns="0" rIns="0" bIns="0" anchor="ctr"/>
          <a:lstStyle/>
          <a:p>
            <a:pPr defTabSz="801688" eaLnBrk="0" hangingPunct="0"/>
            <a:r>
              <a:rPr lang="en-US" altLang="zh-CN" sz="1600" b="1" noProof="1"/>
              <a:t>The metrics that Schlumberger provides:</a:t>
            </a: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gray">
          <a:xfrm>
            <a:off x="1847851" y="1555751"/>
            <a:ext cx="4175125" cy="360363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C1C2C3"/>
              </a:gs>
            </a:gsLst>
            <a:lin ang="5400000" scaled="1"/>
          </a:gradFill>
          <a:ln w="12700" algn="ctr">
            <a:solidFill>
              <a:srgbClr val="C0C0C0"/>
            </a:solidFill>
            <a:miter lim="800000"/>
            <a:headEnd/>
            <a:tailEnd/>
          </a:ln>
        </p:spPr>
        <p:txBody>
          <a:bodyPr lIns="288000" tIns="0" rIns="0" bIns="0" anchor="ctr"/>
          <a:lstStyle/>
          <a:p>
            <a:pPr defTabSz="801688" eaLnBrk="0" hangingPunct="0"/>
            <a:r>
              <a:rPr lang="en-US" altLang="zh-CN" sz="1600" b="1" noProof="1"/>
              <a:t>The metrics we want to use: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1876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feld 28"/>
          <p:cNvSpPr txBox="1">
            <a:spLocks noChangeArrowheads="1"/>
          </p:cNvSpPr>
          <p:nvPr/>
        </p:nvSpPr>
        <p:spPr bwMode="gray">
          <a:xfrm>
            <a:off x="5951984" y="2768862"/>
            <a:ext cx="136768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altLang="zh-CN" sz="2400" b="1" dirty="0">
                <a:solidFill>
                  <a:schemeClr val="bg1"/>
                </a:solidFill>
                <a:ea typeface="宋体" charset="-122"/>
              </a:rPr>
              <a:t>Servces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783632" y="3028733"/>
            <a:ext cx="129614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metrics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68208" y="3039566"/>
            <a:ext cx="1296144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severity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59897" y="1258882"/>
            <a:ext cx="1728192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  <a:p>
            <a:pPr algn="ctr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algn="ctr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  <a:p>
            <a:pPr algn="ctr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</a:p>
          <a:p>
            <a:pPr algn="ctr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079777" y="3230527"/>
            <a:ext cx="108012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6888090" y="3230527"/>
            <a:ext cx="108012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68208" y="4075038"/>
            <a:ext cx="129614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下箭头 7"/>
          <p:cNvSpPr/>
          <p:nvPr/>
        </p:nvSpPr>
        <p:spPr>
          <a:xfrm>
            <a:off x="8580276" y="3501230"/>
            <a:ext cx="72008" cy="5738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E3781-E8F2-48FA-9658-3401ED4B9B52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691672" y="69013"/>
            <a:ext cx="763284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4400" b="1">
                <a:solidFill>
                  <a:srgbClr val="6B9B1A"/>
                </a:solidFill>
                <a:latin typeface="Arial" charset="0"/>
                <a:ea typeface="宋体" charset="-122"/>
                <a:cs typeface="Arial" charset="0"/>
              </a:defRPr>
            </a:lvl1pPr>
            <a:lvl2pPr marL="742950" indent="-285750" eaLnBrk="0" hangingPunct="0">
              <a:defRPr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9pPr>
          </a:lstStyle>
          <a:p>
            <a:r>
              <a:rPr lang="en-US" altLang="zh-CN" dirty="0"/>
              <a:t>Our models</a:t>
            </a:r>
          </a:p>
        </p:txBody>
      </p:sp>
    </p:spTree>
    <p:extLst>
      <p:ext uri="{BB962C8B-B14F-4D97-AF65-F5344CB8AC3E}">
        <p14:creationId xmlns:p14="http://schemas.microsoft.com/office/powerpoint/2010/main" val="410187805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1024</Words>
  <Application>Microsoft Office PowerPoint</Application>
  <PresentationFormat>宽屏</PresentationFormat>
  <Paragraphs>234</Paragraphs>
  <Slides>21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宋体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Maxwell Metrics-based bug prediction model </dc:title>
  <dc:creator>李华夏</dc:creator>
  <cp:lastModifiedBy>Jiaqi Li</cp:lastModifiedBy>
  <cp:revision>104</cp:revision>
  <dcterms:created xsi:type="dcterms:W3CDTF">2017-01-10T23:33:23Z</dcterms:created>
  <dcterms:modified xsi:type="dcterms:W3CDTF">2017-01-13T05:15:42Z</dcterms:modified>
</cp:coreProperties>
</file>