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0" r:id="rId2"/>
    <p:sldId id="263" r:id="rId3"/>
    <p:sldId id="282" r:id="rId4"/>
    <p:sldId id="284" r:id="rId5"/>
    <p:sldId id="285" r:id="rId6"/>
    <p:sldId id="262" r:id="rId7"/>
    <p:sldId id="286" r:id="rId8"/>
    <p:sldId id="264" r:id="rId9"/>
    <p:sldId id="265" r:id="rId10"/>
    <p:sldId id="281" r:id="rId11"/>
    <p:sldId id="272" r:id="rId12"/>
    <p:sldId id="273" r:id="rId13"/>
    <p:sldId id="274" r:id="rId14"/>
    <p:sldId id="275" r:id="rId15"/>
    <p:sldId id="276" r:id="rId16"/>
    <p:sldId id="277" r:id="rId17"/>
    <p:sldId id="278" r:id="rId18"/>
    <p:sldId id="279" r:id="rId19"/>
    <p:sldId id="280" r:id="rId20"/>
    <p:sldId id="267" r:id="rId21"/>
    <p:sldId id="270" r:id="rId22"/>
    <p:sldId id="269" r:id="rId23"/>
    <p:sldId id="271" r:id="rId24"/>
    <p:sldId id="28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9B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4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EAF39-80CD-44CE-970A-006449A751EC}" type="datetimeFigureOut">
              <a:rPr lang="zh-CN" altLang="en-US" smtClean="0"/>
              <a:t>2017/1/13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C00F0-5998-4759-98F4-6815F0E14896}" type="slidenum">
              <a:rPr lang="zh-CN" altLang="en-US" smtClean="0"/>
              <a:t>‹#›</a:t>
            </a:fld>
            <a:endParaRPr lang="zh-CN" altLang="en-US"/>
          </a:p>
        </p:txBody>
      </p:sp>
    </p:spTree>
    <p:extLst>
      <p:ext uri="{BB962C8B-B14F-4D97-AF65-F5344CB8AC3E}">
        <p14:creationId xmlns:p14="http://schemas.microsoft.com/office/powerpoint/2010/main" val="3500705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FF8F33A-1C75-4104-B11C-B792C2622E63}" type="slidenum">
              <a:rPr altLang="zh-CN"/>
              <a:pPr eaLnBrk="1" hangingPunct="1"/>
              <a:t>1</a:t>
            </a:fld>
            <a:endParaRPr lang="zh-CN"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noProof="1"/>
          </a:p>
        </p:txBody>
      </p:sp>
    </p:spTree>
    <p:extLst>
      <p:ext uri="{BB962C8B-B14F-4D97-AF65-F5344CB8AC3E}">
        <p14:creationId xmlns:p14="http://schemas.microsoft.com/office/powerpoint/2010/main" val="52197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C00F0-5998-4759-98F4-6815F0E14896}" type="slidenum">
              <a:rPr lang="zh-CN" altLang="en-US" smtClean="0"/>
              <a:t>23</a:t>
            </a:fld>
            <a:endParaRPr lang="zh-CN" altLang="en-US"/>
          </a:p>
        </p:txBody>
      </p:sp>
    </p:spTree>
    <p:extLst>
      <p:ext uri="{BB962C8B-B14F-4D97-AF65-F5344CB8AC3E}">
        <p14:creationId xmlns:p14="http://schemas.microsoft.com/office/powerpoint/2010/main" val="2788457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C00F0-5998-4759-98F4-6815F0E14896}" type="slidenum">
              <a:rPr lang="zh-CN" altLang="en-US" smtClean="0"/>
              <a:t>24</a:t>
            </a:fld>
            <a:endParaRPr lang="zh-CN" altLang="en-US"/>
          </a:p>
        </p:txBody>
      </p:sp>
    </p:spTree>
    <p:extLst>
      <p:ext uri="{BB962C8B-B14F-4D97-AF65-F5344CB8AC3E}">
        <p14:creationId xmlns:p14="http://schemas.microsoft.com/office/powerpoint/2010/main" val="3700578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D51220-7320-4641-A4BA-04F241CB2266}" type="slidenum">
              <a:rPr altLang="zh-CN"/>
              <a:pPr eaLnBrk="1" hangingPunct="1"/>
              <a:t>3</a:t>
            </a:fld>
            <a:endParaRPr lang="zh-CN" altLang="zh-CN"/>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noProof="1"/>
          </a:p>
        </p:txBody>
      </p:sp>
    </p:spTree>
    <p:extLst>
      <p:ext uri="{BB962C8B-B14F-4D97-AF65-F5344CB8AC3E}">
        <p14:creationId xmlns:p14="http://schemas.microsoft.com/office/powerpoint/2010/main" val="2379698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FF8F33A-1C75-4104-B11C-B792C2622E63}" type="slidenum">
              <a:rPr altLang="zh-CN"/>
              <a:pPr eaLnBrk="1" hangingPunct="1"/>
              <a:t>4</a:t>
            </a:fld>
            <a:endParaRPr lang="zh-CN"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noProof="1"/>
              <a:t>First</a:t>
            </a:r>
            <a:r>
              <a:rPr lang="en-US" altLang="zh-CN" baseline="0" noProof="1"/>
              <a:t> of all, I would like to introduce the company and the software which are important to our project. The company we worked with is schlumberger software, the Beijing geoscience center, it’s the schlumberger center of excellence for real-time software. Their mission is to provide integrated workflows and solutions that give their stakeholder competitive advantages to serve the clients. Among their brilliant softwares,one of the most important is called Maxwell, where our project is based on, and we get all the datasets from it. Maxwell is a real time acquisition software data from downhole sensors, it processes,computes and delivers the data to provide well site answer products to schlumberger’s clients.</a:t>
            </a:r>
            <a:endParaRPr lang="zh-CN" altLang="zh-CN" noProof="1"/>
          </a:p>
        </p:txBody>
      </p:sp>
    </p:spTree>
    <p:extLst>
      <p:ext uri="{BB962C8B-B14F-4D97-AF65-F5344CB8AC3E}">
        <p14:creationId xmlns:p14="http://schemas.microsoft.com/office/powerpoint/2010/main" val="3250665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C00F0-5998-4759-98F4-6815F0E14896}" type="slidenum">
              <a:rPr lang="zh-CN" altLang="en-US" smtClean="0"/>
              <a:t>5</a:t>
            </a:fld>
            <a:endParaRPr lang="zh-CN" altLang="en-US"/>
          </a:p>
        </p:txBody>
      </p:sp>
    </p:spTree>
    <p:extLst>
      <p:ext uri="{BB962C8B-B14F-4D97-AF65-F5344CB8AC3E}">
        <p14:creationId xmlns:p14="http://schemas.microsoft.com/office/powerpoint/2010/main" val="3407384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D51220-7320-4641-A4BA-04F241CB2266}" type="slidenum">
              <a:rPr altLang="zh-CN"/>
              <a:pPr eaLnBrk="1" hangingPunct="1"/>
              <a:t>10</a:t>
            </a:fld>
            <a:endParaRPr lang="zh-CN" altLang="zh-CN"/>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noProof="1"/>
          </a:p>
        </p:txBody>
      </p:sp>
    </p:spTree>
    <p:extLst>
      <p:ext uri="{BB962C8B-B14F-4D97-AF65-F5344CB8AC3E}">
        <p14:creationId xmlns:p14="http://schemas.microsoft.com/office/powerpoint/2010/main" val="87135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灯片编号占位符 4"/>
          <p:cNvSpPr>
            <a:spLocks noGrp="1"/>
          </p:cNvSpPr>
          <p:nvPr>
            <p:ph type="sldNum" sz="quarter" idx="5"/>
          </p:nvPr>
        </p:nvSpPr>
        <p:spPr/>
        <p:txBody>
          <a:bodyPr/>
          <a:lstStyle/>
          <a:p>
            <a:fld id="{73AD5EBB-275F-4C24-B082-C5EEF143550F}"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4228627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灯片编号占位符 4"/>
          <p:cNvSpPr>
            <a:spLocks noGrp="1"/>
          </p:cNvSpPr>
          <p:nvPr>
            <p:ph type="sldNum" sz="quarter" idx="5"/>
          </p:nvPr>
        </p:nvSpPr>
        <p:spPr/>
        <p:txBody>
          <a:bodyPr/>
          <a:lstStyle/>
          <a:p>
            <a:fld id="{73AD5EBB-275F-4C24-B082-C5EEF143550F}"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1995052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灯片编号占位符 4"/>
          <p:cNvSpPr>
            <a:spLocks noGrp="1"/>
          </p:cNvSpPr>
          <p:nvPr>
            <p:ph type="sldNum" sz="quarter" idx="5"/>
          </p:nvPr>
        </p:nvSpPr>
        <p:spPr/>
        <p:txBody>
          <a:bodyPr/>
          <a:lstStyle/>
          <a:p>
            <a:fld id="{73AD5EBB-275F-4C24-B082-C5EEF143550F}"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956138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D51220-7320-4641-A4BA-04F241CB2266}" type="slidenum">
              <a:rPr altLang="zh-CN"/>
              <a:pPr eaLnBrk="1" hangingPunct="1"/>
              <a:t>21</a:t>
            </a:fld>
            <a:endParaRPr lang="zh-CN" altLang="zh-CN"/>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noProof="1"/>
          </a:p>
        </p:txBody>
      </p:sp>
    </p:spTree>
    <p:extLst>
      <p:ext uri="{BB962C8B-B14F-4D97-AF65-F5344CB8AC3E}">
        <p14:creationId xmlns:p14="http://schemas.microsoft.com/office/powerpoint/2010/main" val="161067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9A81DA8-5C6E-48F5-8C0F-A36F6015FFAA}" type="datetime1">
              <a:rPr lang="zh-CN" altLang="en-US" smtClean="0"/>
              <a:t>2017/1/13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FE3781-E8F2-48FA-9658-3401ED4B9B52}" type="slidenum">
              <a:rPr lang="zh-CN" altLang="en-US" smtClean="0"/>
              <a:t>‹#›</a:t>
            </a:fld>
            <a:endParaRPr lang="zh-CN" altLang="en-US"/>
          </a:p>
        </p:txBody>
      </p:sp>
    </p:spTree>
    <p:extLst>
      <p:ext uri="{BB962C8B-B14F-4D97-AF65-F5344CB8AC3E}">
        <p14:creationId xmlns:p14="http://schemas.microsoft.com/office/powerpoint/2010/main" val="339974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03F7DC5-1F66-4C62-A9BB-99B7F12C6EF2}" type="datetime1">
              <a:rPr lang="zh-CN" altLang="en-US" smtClean="0"/>
              <a:t>2017/1/13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FE3781-E8F2-48FA-9658-3401ED4B9B52}" type="slidenum">
              <a:rPr lang="zh-CN" altLang="en-US" smtClean="0"/>
              <a:t>‹#›</a:t>
            </a:fld>
            <a:endParaRPr lang="zh-CN" altLang="en-US"/>
          </a:p>
        </p:txBody>
      </p:sp>
    </p:spTree>
    <p:extLst>
      <p:ext uri="{BB962C8B-B14F-4D97-AF65-F5344CB8AC3E}">
        <p14:creationId xmlns:p14="http://schemas.microsoft.com/office/powerpoint/2010/main" val="1048176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877EB08-8E9A-43E5-9434-097C43DC9BFA}" type="datetime1">
              <a:rPr lang="zh-CN" altLang="en-US" smtClean="0"/>
              <a:t>2017/1/13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FE3781-E8F2-48FA-9658-3401ED4B9B52}" type="slidenum">
              <a:rPr lang="zh-CN" altLang="en-US" smtClean="0"/>
              <a:t>‹#›</a:t>
            </a:fld>
            <a:endParaRPr lang="zh-CN" altLang="en-US"/>
          </a:p>
        </p:txBody>
      </p:sp>
    </p:spTree>
    <p:extLst>
      <p:ext uri="{BB962C8B-B14F-4D97-AF65-F5344CB8AC3E}">
        <p14:creationId xmlns:p14="http://schemas.microsoft.com/office/powerpoint/2010/main" val="326576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CCFADC-6647-4364-AF44-5502955E1B38}" type="datetime1">
              <a:rPr lang="zh-CN" altLang="en-US" smtClean="0"/>
              <a:t>2017/1/13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FE3781-E8F2-48FA-9658-3401ED4B9B52}" type="slidenum">
              <a:rPr lang="zh-CN" altLang="en-US" smtClean="0"/>
              <a:t>‹#›</a:t>
            </a:fld>
            <a:endParaRPr lang="zh-CN" altLang="en-US"/>
          </a:p>
        </p:txBody>
      </p:sp>
    </p:spTree>
    <p:extLst>
      <p:ext uri="{BB962C8B-B14F-4D97-AF65-F5344CB8AC3E}">
        <p14:creationId xmlns:p14="http://schemas.microsoft.com/office/powerpoint/2010/main" val="343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8EAEF7E-F9A1-4F0C-B6ED-C2FBA5E97C03}" type="datetime1">
              <a:rPr lang="zh-CN" altLang="en-US" smtClean="0"/>
              <a:t>2017/1/13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FE3781-E8F2-48FA-9658-3401ED4B9B52}" type="slidenum">
              <a:rPr lang="zh-CN" altLang="en-US" smtClean="0"/>
              <a:t>‹#›</a:t>
            </a:fld>
            <a:endParaRPr lang="zh-CN" altLang="en-US"/>
          </a:p>
        </p:txBody>
      </p:sp>
    </p:spTree>
    <p:extLst>
      <p:ext uri="{BB962C8B-B14F-4D97-AF65-F5344CB8AC3E}">
        <p14:creationId xmlns:p14="http://schemas.microsoft.com/office/powerpoint/2010/main" val="249485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7CAFDB9-FF92-46B1-9CA7-87D8DE12F19C}" type="datetime1">
              <a:rPr lang="zh-CN" altLang="en-US" smtClean="0"/>
              <a:t>2017/1/13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FE3781-E8F2-48FA-9658-3401ED4B9B52}" type="slidenum">
              <a:rPr lang="zh-CN" altLang="en-US" smtClean="0"/>
              <a:t>‹#›</a:t>
            </a:fld>
            <a:endParaRPr lang="zh-CN" altLang="en-US"/>
          </a:p>
        </p:txBody>
      </p:sp>
    </p:spTree>
    <p:extLst>
      <p:ext uri="{BB962C8B-B14F-4D97-AF65-F5344CB8AC3E}">
        <p14:creationId xmlns:p14="http://schemas.microsoft.com/office/powerpoint/2010/main" val="278951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69F9BA8-B8D1-431A-BFCD-92FEE9A8D357}" type="datetime1">
              <a:rPr lang="zh-CN" altLang="en-US" smtClean="0"/>
              <a:t>2017/1/13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FE3781-E8F2-48FA-9658-3401ED4B9B52}" type="slidenum">
              <a:rPr lang="zh-CN" altLang="en-US" smtClean="0"/>
              <a:t>‹#›</a:t>
            </a:fld>
            <a:endParaRPr lang="zh-CN" altLang="en-US"/>
          </a:p>
        </p:txBody>
      </p:sp>
    </p:spTree>
    <p:extLst>
      <p:ext uri="{BB962C8B-B14F-4D97-AF65-F5344CB8AC3E}">
        <p14:creationId xmlns:p14="http://schemas.microsoft.com/office/powerpoint/2010/main" val="71246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E0B0CCA-E876-4E25-90B4-D59ABD27F161}" type="datetime1">
              <a:rPr lang="zh-CN" altLang="en-US" smtClean="0"/>
              <a:t>2017/1/13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FE3781-E8F2-48FA-9658-3401ED4B9B52}" type="slidenum">
              <a:rPr lang="zh-CN" altLang="en-US" smtClean="0"/>
              <a:t>‹#›</a:t>
            </a:fld>
            <a:endParaRPr lang="zh-CN" altLang="en-US"/>
          </a:p>
        </p:txBody>
      </p:sp>
    </p:spTree>
    <p:extLst>
      <p:ext uri="{BB962C8B-B14F-4D97-AF65-F5344CB8AC3E}">
        <p14:creationId xmlns:p14="http://schemas.microsoft.com/office/powerpoint/2010/main" val="674310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FAA310-9548-4844-B271-5E052D5C832A}" type="datetime1">
              <a:rPr lang="zh-CN" altLang="en-US" smtClean="0"/>
              <a:t>2017/1/13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FE3781-E8F2-48FA-9658-3401ED4B9B52}" type="slidenum">
              <a:rPr lang="zh-CN" altLang="en-US" smtClean="0"/>
              <a:t>‹#›</a:t>
            </a:fld>
            <a:endParaRPr lang="zh-CN" altLang="en-US"/>
          </a:p>
        </p:txBody>
      </p:sp>
    </p:spTree>
    <p:extLst>
      <p:ext uri="{BB962C8B-B14F-4D97-AF65-F5344CB8AC3E}">
        <p14:creationId xmlns:p14="http://schemas.microsoft.com/office/powerpoint/2010/main" val="302460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7330E7F-AA6D-478D-84BB-DF12806404D3}" type="datetime1">
              <a:rPr lang="zh-CN" altLang="en-US" smtClean="0"/>
              <a:t>2017/1/13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FE3781-E8F2-48FA-9658-3401ED4B9B52}" type="slidenum">
              <a:rPr lang="zh-CN" altLang="en-US" smtClean="0"/>
              <a:t>‹#›</a:t>
            </a:fld>
            <a:endParaRPr lang="zh-CN" altLang="en-US"/>
          </a:p>
        </p:txBody>
      </p:sp>
    </p:spTree>
    <p:extLst>
      <p:ext uri="{BB962C8B-B14F-4D97-AF65-F5344CB8AC3E}">
        <p14:creationId xmlns:p14="http://schemas.microsoft.com/office/powerpoint/2010/main" val="353443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FC324B6-3B3A-49F4-8DEE-02AF9F976301}" type="datetime1">
              <a:rPr lang="zh-CN" altLang="en-US" smtClean="0"/>
              <a:t>2017/1/13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FE3781-E8F2-48FA-9658-3401ED4B9B52}" type="slidenum">
              <a:rPr lang="zh-CN" altLang="en-US" smtClean="0"/>
              <a:t>‹#›</a:t>
            </a:fld>
            <a:endParaRPr lang="zh-CN" altLang="en-US"/>
          </a:p>
        </p:txBody>
      </p:sp>
    </p:spTree>
    <p:extLst>
      <p:ext uri="{BB962C8B-B14F-4D97-AF65-F5344CB8AC3E}">
        <p14:creationId xmlns:p14="http://schemas.microsoft.com/office/powerpoint/2010/main" val="87737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051AF-A4A9-494B-9E5D-AB653BD05426}" type="datetime1">
              <a:rPr lang="zh-CN" altLang="en-US" smtClean="0"/>
              <a:t>2017/1/13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E3781-E8F2-48FA-9658-3401ED4B9B52}" type="slidenum">
              <a:rPr lang="zh-CN" altLang="en-US" smtClean="0"/>
              <a:t>‹#›</a:t>
            </a:fld>
            <a:endParaRPr lang="zh-CN" altLang="en-US"/>
          </a:p>
        </p:txBody>
      </p:sp>
    </p:spTree>
    <p:extLst>
      <p:ext uri="{BB962C8B-B14F-4D97-AF65-F5344CB8AC3E}">
        <p14:creationId xmlns:p14="http://schemas.microsoft.com/office/powerpoint/2010/main" val="2598278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524000" y="3311525"/>
            <a:ext cx="9144000" cy="1676400"/>
            <a:chOff x="0" y="2086"/>
            <a:chExt cx="5760" cy="1056"/>
          </a:xfrm>
        </p:grpSpPr>
        <p:sp>
          <p:nvSpPr>
            <p:cNvPr id="4293"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noProof="1"/>
            </a:p>
          </p:txBody>
        </p:sp>
        <p:sp>
          <p:nvSpPr>
            <p:cNvPr id="4294" name="Rectangle 4"/>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noProof="1"/>
            </a:p>
          </p:txBody>
        </p:sp>
      </p:grpSp>
      <p:sp>
        <p:nvSpPr>
          <p:cNvPr id="199" name="标题 1"/>
          <p:cNvSpPr txBox="1">
            <a:spLocks/>
          </p:cNvSpPr>
          <p:nvPr/>
        </p:nvSpPr>
        <p:spPr>
          <a:xfrm>
            <a:off x="1524000" y="1122363"/>
            <a:ext cx="9144000" cy="2387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zh-CN" altLang="en-US" dirty="0"/>
            </a:br>
            <a:r>
              <a:rPr lang="en-US" altLang="zh-CN" dirty="0"/>
              <a:t> Maxwell Metrics-based bug prediction model </a:t>
            </a:r>
            <a:endParaRPr lang="zh-CN" altLang="en-US" dirty="0"/>
          </a:p>
        </p:txBody>
      </p:sp>
      <p:sp>
        <p:nvSpPr>
          <p:cNvPr id="2" name="灯片编号占位符 1"/>
          <p:cNvSpPr>
            <a:spLocks noGrp="1"/>
          </p:cNvSpPr>
          <p:nvPr>
            <p:ph type="sldNum" sz="quarter" idx="12"/>
          </p:nvPr>
        </p:nvSpPr>
        <p:spPr/>
        <p:txBody>
          <a:bodyPr/>
          <a:lstStyle/>
          <a:p>
            <a:fld id="{95FE3781-E8F2-48FA-9658-3401ED4B9B52}" type="slidenum">
              <a:rPr lang="zh-CN" altLang="en-US" smtClean="0"/>
              <a:t>1</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4830" y="5516122"/>
            <a:ext cx="1578148" cy="654931"/>
          </a:xfrm>
          <a:prstGeom prst="rect">
            <a:avLst/>
          </a:prstGeom>
        </p:spPr>
      </p:pic>
      <p:pic>
        <p:nvPicPr>
          <p:cNvPr id="5" name="图片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45565" y="4557712"/>
            <a:ext cx="2093768" cy="1114425"/>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3328" y="4890528"/>
            <a:ext cx="1465822" cy="1465822"/>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9150" y="5235503"/>
            <a:ext cx="919232" cy="873270"/>
          </a:xfrm>
          <a:prstGeom prst="rect">
            <a:avLst/>
          </a:prstGeom>
        </p:spPr>
      </p:pic>
    </p:spTree>
    <p:extLst>
      <p:ext uri="{BB962C8B-B14F-4D97-AF65-F5344CB8AC3E}">
        <p14:creationId xmlns:p14="http://schemas.microsoft.com/office/powerpoint/2010/main" val="313921677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
          <p:cNvGrpSpPr>
            <a:grpSpLocks/>
          </p:cNvGrpSpPr>
          <p:nvPr/>
        </p:nvGrpSpPr>
        <p:grpSpPr bwMode="auto">
          <a:xfrm>
            <a:off x="1512094" y="3320899"/>
            <a:ext cx="9144000" cy="1676400"/>
            <a:chOff x="0" y="2086"/>
            <a:chExt cx="5760" cy="1056"/>
          </a:xfrm>
        </p:grpSpPr>
        <p:sp>
          <p:nvSpPr>
            <p:cNvPr id="2074"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noProof="1"/>
            </a:p>
          </p:txBody>
        </p:sp>
        <p:sp>
          <p:nvSpPr>
            <p:cNvPr id="2075" name="Rectangle 4"/>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noProof="1"/>
            </a:p>
          </p:txBody>
        </p:sp>
      </p:grpSp>
      <p:sp>
        <p:nvSpPr>
          <p:cNvPr id="2062" name="WordArt 134"/>
          <p:cNvSpPr>
            <a:spLocks noChangeArrowheads="1" noChangeShapeType="1" noTextEdit="1"/>
          </p:cNvSpPr>
          <p:nvPr/>
        </p:nvSpPr>
        <p:spPr bwMode="auto">
          <a:xfrm rot="-9621226">
            <a:off x="3595688" y="4770439"/>
            <a:ext cx="781050" cy="984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8921"/>
              </a:avLst>
            </a:prstTxWarp>
          </a:bodyPr>
          <a:lstStyle/>
          <a:p>
            <a:pPr algn="ctr"/>
            <a:r>
              <a:rPr lang="en-US" altLang="zh-CN" sz="3600" b="1" kern="10">
                <a:solidFill>
                  <a:srgbClr val="FFFFFF"/>
                </a:solidFill>
                <a:latin typeface="Arial"/>
                <a:cs typeface="Arial"/>
              </a:rPr>
              <a:t>Chances</a:t>
            </a:r>
            <a:endParaRPr lang="zh-CN" altLang="en-US" sz="3600" b="1" kern="10">
              <a:solidFill>
                <a:srgbClr val="FFFFFF"/>
              </a:solidFill>
              <a:latin typeface="Arial"/>
              <a:cs typeface="Arial"/>
            </a:endParaRPr>
          </a:p>
        </p:txBody>
      </p:sp>
      <p:sp>
        <p:nvSpPr>
          <p:cNvPr id="2063" name="Rectangle 5"/>
          <p:cNvSpPr>
            <a:spLocks noChangeArrowheads="1"/>
          </p:cNvSpPr>
          <p:nvPr/>
        </p:nvSpPr>
        <p:spPr bwMode="gray">
          <a:xfrm>
            <a:off x="1847851" y="1916114"/>
            <a:ext cx="4175125" cy="40040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lIns="108000" tIns="108000" rIns="144000" bIns="72000"/>
          <a:lstStyle/>
          <a:p>
            <a:r>
              <a:rPr lang="en-US" altLang="zh-CN" sz="1400" b="1" noProof="1"/>
              <a:t>Total LOC </a:t>
            </a:r>
            <a:r>
              <a:rPr lang="en-US" altLang="zh-CN" sz="1400" noProof="1"/>
              <a:t>: </a:t>
            </a:r>
            <a:r>
              <a:rPr lang="en-US" altLang="zh-CN" sz="1400" dirty="0"/>
              <a:t>is the number of lines of non-commented executable lines in the files comprising the new version </a:t>
            </a:r>
            <a:r>
              <a:rPr lang="fr-FR" altLang="zh-CN" sz="1400" dirty="0"/>
              <a:t>of a binary.</a:t>
            </a:r>
          </a:p>
          <a:p>
            <a:r>
              <a:rPr lang="fr-FR" altLang="zh-CN" sz="1400" b="1" noProof="1"/>
              <a:t>Churned LOC </a:t>
            </a:r>
            <a:r>
              <a:rPr lang="fr-FR" altLang="zh-CN" sz="1400" noProof="1"/>
              <a:t>: </a:t>
            </a:r>
            <a:r>
              <a:rPr lang="en-US" altLang="zh-CN" sz="1400" dirty="0"/>
              <a:t>is the sum of the added and changed lines of code between a baseline version and a new version of the files comprising a binary.</a:t>
            </a:r>
          </a:p>
          <a:p>
            <a:r>
              <a:rPr lang="en-US" altLang="zh-CN" sz="1400" b="1" noProof="1"/>
              <a:t>Deleted LOC </a:t>
            </a:r>
            <a:r>
              <a:rPr lang="en-US" altLang="zh-CN" sz="1400" noProof="1"/>
              <a:t>: </a:t>
            </a:r>
            <a:r>
              <a:rPr lang="en-US" altLang="zh-CN" sz="1400" dirty="0"/>
              <a:t>is the number of lines of code deleted between the baseline version and the new version of a </a:t>
            </a:r>
            <a:r>
              <a:rPr lang="fr-FR" altLang="zh-CN" sz="1400" dirty="0"/>
              <a:t>binary.</a:t>
            </a:r>
          </a:p>
          <a:p>
            <a:r>
              <a:rPr lang="fr-FR" altLang="zh-CN" sz="1400" b="1" noProof="1"/>
              <a:t>File count </a:t>
            </a:r>
            <a:r>
              <a:rPr lang="fr-FR" altLang="zh-CN" sz="1400" noProof="1"/>
              <a:t>: </a:t>
            </a:r>
            <a:r>
              <a:rPr lang="en-US" altLang="zh-CN" sz="1400" dirty="0"/>
              <a:t>is the number of files compiled to create a </a:t>
            </a:r>
            <a:r>
              <a:rPr lang="fr-FR" altLang="zh-CN" sz="1400" dirty="0"/>
              <a:t>binary.</a:t>
            </a:r>
            <a:endParaRPr lang="en-US" altLang="zh-CN" sz="1400" noProof="1"/>
          </a:p>
          <a:p>
            <a:r>
              <a:rPr lang="en-US" altLang="zh-CN" sz="1400" b="1" noProof="1"/>
              <a:t>Weeks of churn </a:t>
            </a:r>
            <a:r>
              <a:rPr lang="en-US" altLang="zh-CN" sz="1400" noProof="1"/>
              <a:t>: </a:t>
            </a:r>
            <a:r>
              <a:rPr lang="en-US" altLang="zh-CN" sz="1400" dirty="0"/>
              <a:t>is the cumulative time that a file was opened for editing from the version control system.</a:t>
            </a:r>
          </a:p>
          <a:p>
            <a:r>
              <a:rPr lang="en-US" altLang="zh-CN" sz="1400" b="1" noProof="1"/>
              <a:t>Churn count</a:t>
            </a:r>
            <a:r>
              <a:rPr lang="zh-CN" altLang="en-US" sz="1400" b="1" noProof="1"/>
              <a:t> </a:t>
            </a:r>
            <a:r>
              <a:rPr lang="en-US" altLang="zh-CN" sz="1400" noProof="1"/>
              <a:t>: </a:t>
            </a:r>
            <a:r>
              <a:rPr lang="en-US" altLang="zh-CN" sz="1400" dirty="0"/>
              <a:t>is the number of changes made to the files comprising a binary between the two versions.</a:t>
            </a:r>
          </a:p>
          <a:p>
            <a:r>
              <a:rPr lang="en-US" altLang="zh-CN" sz="1400" b="1" noProof="1"/>
              <a:t>Files churned </a:t>
            </a:r>
            <a:r>
              <a:rPr lang="en-US" altLang="zh-CN" sz="1400" noProof="1"/>
              <a:t>: </a:t>
            </a:r>
            <a:r>
              <a:rPr lang="en-US" altLang="zh-CN" sz="1400" dirty="0"/>
              <a:t>is the number of files within the binary </a:t>
            </a:r>
            <a:r>
              <a:rPr lang="fr-FR" altLang="zh-CN" sz="1400" dirty="0"/>
              <a:t>that churned.</a:t>
            </a:r>
          </a:p>
          <a:p>
            <a:r>
              <a:rPr lang="fr-FR" altLang="zh-CN" sz="1400" b="1" noProof="1"/>
              <a:t>...</a:t>
            </a:r>
            <a:endParaRPr lang="en-US" altLang="zh-CN" sz="1400" b="1" noProof="1"/>
          </a:p>
        </p:txBody>
      </p:sp>
      <p:sp>
        <p:nvSpPr>
          <p:cNvPr id="2064" name="Rectangle 5"/>
          <p:cNvSpPr>
            <a:spLocks noChangeArrowheads="1"/>
          </p:cNvSpPr>
          <p:nvPr/>
        </p:nvSpPr>
        <p:spPr bwMode="gray">
          <a:xfrm>
            <a:off x="6169026" y="1916114"/>
            <a:ext cx="4175125" cy="40040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lIns="108000" tIns="108000" rIns="144000" bIns="72000"/>
          <a:lstStyle/>
          <a:p>
            <a:pPr>
              <a:lnSpc>
                <a:spcPct val="95000"/>
              </a:lnSpc>
              <a:spcAft>
                <a:spcPct val="40000"/>
              </a:spcAft>
              <a:buClr>
                <a:srgbClr val="292929"/>
              </a:buClr>
            </a:pPr>
            <a:r>
              <a:rPr lang="en-US" altLang="zh-CN" sz="1400" b="1" noProof="1"/>
              <a:t>Lines of change set</a:t>
            </a:r>
          </a:p>
          <a:p>
            <a:pPr>
              <a:lnSpc>
                <a:spcPct val="95000"/>
              </a:lnSpc>
              <a:spcAft>
                <a:spcPct val="40000"/>
              </a:spcAft>
              <a:buClr>
                <a:srgbClr val="292929"/>
              </a:buClr>
            </a:pPr>
            <a:r>
              <a:rPr lang="en-US" altLang="zh-CN" sz="1400" b="1" noProof="1"/>
              <a:t>Statements of change set</a:t>
            </a:r>
          </a:p>
          <a:p>
            <a:pPr>
              <a:lnSpc>
                <a:spcPct val="95000"/>
              </a:lnSpc>
              <a:spcAft>
                <a:spcPct val="40000"/>
              </a:spcAft>
              <a:buClr>
                <a:srgbClr val="292929"/>
              </a:buClr>
            </a:pPr>
            <a:r>
              <a:rPr lang="en-US" altLang="zh-CN" sz="1400" b="1" noProof="1"/>
              <a:t>Percent Branch statements</a:t>
            </a:r>
          </a:p>
          <a:p>
            <a:pPr>
              <a:lnSpc>
                <a:spcPct val="95000"/>
              </a:lnSpc>
              <a:spcAft>
                <a:spcPct val="40000"/>
              </a:spcAft>
              <a:buClr>
                <a:srgbClr val="292929"/>
              </a:buClr>
            </a:pPr>
            <a:r>
              <a:rPr lang="en-US" altLang="zh-CN" sz="1400" b="1" noProof="1"/>
              <a:t>Percent Lines with Comments</a:t>
            </a:r>
          </a:p>
          <a:p>
            <a:pPr>
              <a:lnSpc>
                <a:spcPct val="95000"/>
              </a:lnSpc>
              <a:spcAft>
                <a:spcPct val="40000"/>
              </a:spcAft>
              <a:buClr>
                <a:srgbClr val="292929"/>
              </a:buClr>
            </a:pPr>
            <a:r>
              <a:rPr lang="en-US" altLang="zh-CN" sz="1400" b="1" noProof="1"/>
              <a:t>Classes Defined</a:t>
            </a:r>
          </a:p>
          <a:p>
            <a:pPr>
              <a:lnSpc>
                <a:spcPct val="95000"/>
              </a:lnSpc>
              <a:spcAft>
                <a:spcPct val="40000"/>
              </a:spcAft>
              <a:buClr>
                <a:srgbClr val="292929"/>
              </a:buClr>
            </a:pPr>
            <a:r>
              <a:rPr lang="en-US" altLang="zh-CN" sz="1400" b="1" noProof="1"/>
              <a:t>Methods Implemented per Class</a:t>
            </a:r>
          </a:p>
          <a:p>
            <a:pPr>
              <a:lnSpc>
                <a:spcPct val="95000"/>
              </a:lnSpc>
              <a:spcAft>
                <a:spcPct val="40000"/>
              </a:spcAft>
              <a:buClr>
                <a:srgbClr val="292929"/>
              </a:buClr>
            </a:pPr>
            <a:r>
              <a:rPr lang="en-US" altLang="zh-CN" sz="1400" b="1" noProof="1"/>
              <a:t>Average Statements per Method</a:t>
            </a:r>
          </a:p>
          <a:p>
            <a:pPr>
              <a:lnSpc>
                <a:spcPct val="95000"/>
              </a:lnSpc>
              <a:spcAft>
                <a:spcPct val="40000"/>
              </a:spcAft>
              <a:buClr>
                <a:srgbClr val="292929"/>
              </a:buClr>
            </a:pPr>
            <a:r>
              <a:rPr lang="en-US" altLang="zh-CN" sz="1400" b="1" noProof="1"/>
              <a:t>Line Number of Most Complex Function</a:t>
            </a:r>
          </a:p>
          <a:p>
            <a:pPr>
              <a:lnSpc>
                <a:spcPct val="95000"/>
              </a:lnSpc>
              <a:spcAft>
                <a:spcPct val="40000"/>
              </a:spcAft>
              <a:buClr>
                <a:srgbClr val="292929"/>
              </a:buClr>
            </a:pPr>
            <a:r>
              <a:rPr lang="en-US" altLang="zh-CN" sz="1400" b="1" noProof="1"/>
              <a:t>Maximum Complexity</a:t>
            </a:r>
          </a:p>
          <a:p>
            <a:pPr>
              <a:lnSpc>
                <a:spcPct val="95000"/>
              </a:lnSpc>
              <a:spcAft>
                <a:spcPct val="40000"/>
              </a:spcAft>
              <a:buClr>
                <a:srgbClr val="292929"/>
              </a:buClr>
            </a:pPr>
            <a:r>
              <a:rPr lang="en-US" altLang="zh-CN" sz="1400" b="1" noProof="1"/>
              <a:t>Line Number of Deepest Block</a:t>
            </a:r>
          </a:p>
          <a:p>
            <a:pPr>
              <a:lnSpc>
                <a:spcPct val="95000"/>
              </a:lnSpc>
              <a:spcAft>
                <a:spcPct val="40000"/>
              </a:spcAft>
              <a:buClr>
                <a:srgbClr val="292929"/>
              </a:buClr>
            </a:pPr>
            <a:r>
              <a:rPr lang="en-US" altLang="zh-CN" sz="1400" b="1" noProof="1"/>
              <a:t>Maximum Block Depth</a:t>
            </a:r>
          </a:p>
          <a:p>
            <a:pPr>
              <a:lnSpc>
                <a:spcPct val="95000"/>
              </a:lnSpc>
              <a:spcAft>
                <a:spcPct val="40000"/>
              </a:spcAft>
              <a:buClr>
                <a:srgbClr val="292929"/>
              </a:buClr>
            </a:pPr>
            <a:r>
              <a:rPr lang="en-US" altLang="zh-CN" sz="1400" b="1" noProof="1"/>
              <a:t>Line Number of Deepest Block</a:t>
            </a:r>
          </a:p>
          <a:p>
            <a:pPr>
              <a:lnSpc>
                <a:spcPct val="95000"/>
              </a:lnSpc>
              <a:spcAft>
                <a:spcPct val="40000"/>
              </a:spcAft>
              <a:buClr>
                <a:srgbClr val="292929"/>
              </a:buClr>
            </a:pPr>
            <a:r>
              <a:rPr lang="en-US" altLang="zh-CN" sz="1400" b="1" noProof="1"/>
              <a:t>…</a:t>
            </a:r>
          </a:p>
        </p:txBody>
      </p:sp>
      <p:sp>
        <p:nvSpPr>
          <p:cNvPr id="2065" name="Textfeld 7"/>
          <p:cNvSpPr txBox="1">
            <a:spLocks noChangeArrowheads="1"/>
          </p:cNvSpPr>
          <p:nvPr/>
        </p:nvSpPr>
        <p:spPr bwMode="auto">
          <a:xfrm>
            <a:off x="1824038" y="58739"/>
            <a:ext cx="85201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5500" b="1" dirty="0">
                <a:solidFill>
                  <a:srgbClr val="6B9B1A"/>
                </a:solidFill>
                <a:ea typeface="宋体" charset="-122"/>
              </a:rPr>
              <a:t>Metric </a:t>
            </a:r>
            <a:endParaRPr lang="de-DE" altLang="zh-CN" sz="5500" dirty="0">
              <a:solidFill>
                <a:srgbClr val="595959"/>
              </a:solidFill>
              <a:ea typeface="宋体" charset="-122"/>
            </a:endParaRPr>
          </a:p>
        </p:txBody>
      </p:sp>
      <p:sp>
        <p:nvSpPr>
          <p:cNvPr id="2066" name="Rectangle 19"/>
          <p:cNvSpPr>
            <a:spLocks noChangeArrowheads="1"/>
          </p:cNvSpPr>
          <p:nvPr/>
        </p:nvSpPr>
        <p:spPr bwMode="gray">
          <a:xfrm>
            <a:off x="6167439" y="1555751"/>
            <a:ext cx="4175125" cy="360363"/>
          </a:xfrm>
          <a:prstGeom prst="rect">
            <a:avLst/>
          </a:prstGeom>
          <a:gradFill rotWithShape="1">
            <a:gsLst>
              <a:gs pos="0">
                <a:srgbClr val="FFFFFF"/>
              </a:gs>
              <a:gs pos="100000">
                <a:srgbClr val="C1C2C3"/>
              </a:gs>
            </a:gsLst>
            <a:lin ang="5400000" scaled="1"/>
          </a:gradFill>
          <a:ln w="12700" algn="ctr">
            <a:solidFill>
              <a:srgbClr val="C0C0C0"/>
            </a:solidFill>
            <a:miter lim="800000"/>
            <a:headEnd/>
            <a:tailEnd/>
          </a:ln>
        </p:spPr>
        <p:txBody>
          <a:bodyPr lIns="288000" tIns="0" rIns="0" bIns="0" anchor="ctr"/>
          <a:lstStyle/>
          <a:p>
            <a:pPr defTabSz="801688" eaLnBrk="0" hangingPunct="0"/>
            <a:r>
              <a:rPr lang="en-US" altLang="zh-CN" sz="1600" b="1" noProof="1"/>
              <a:t>The metrics that Schlumberger provides:</a:t>
            </a:r>
          </a:p>
        </p:txBody>
      </p:sp>
      <p:sp>
        <p:nvSpPr>
          <p:cNvPr id="2067" name="Rectangle 19"/>
          <p:cNvSpPr>
            <a:spLocks noChangeArrowheads="1"/>
          </p:cNvSpPr>
          <p:nvPr/>
        </p:nvSpPr>
        <p:spPr bwMode="gray">
          <a:xfrm>
            <a:off x="1847851" y="1555751"/>
            <a:ext cx="4175125" cy="360363"/>
          </a:xfrm>
          <a:prstGeom prst="rect">
            <a:avLst/>
          </a:prstGeom>
          <a:gradFill rotWithShape="1">
            <a:gsLst>
              <a:gs pos="0">
                <a:srgbClr val="FFFFFF"/>
              </a:gs>
              <a:gs pos="100000">
                <a:srgbClr val="C1C2C3"/>
              </a:gs>
            </a:gsLst>
            <a:lin ang="5400000" scaled="1"/>
          </a:gradFill>
          <a:ln w="12700" algn="ctr">
            <a:solidFill>
              <a:srgbClr val="C0C0C0"/>
            </a:solidFill>
            <a:miter lim="800000"/>
            <a:headEnd/>
            <a:tailEnd/>
          </a:ln>
        </p:spPr>
        <p:txBody>
          <a:bodyPr lIns="288000" tIns="0" rIns="0" bIns="0" anchor="ctr"/>
          <a:lstStyle/>
          <a:p>
            <a:pPr defTabSz="801688" eaLnBrk="0" hangingPunct="0"/>
            <a:r>
              <a:rPr lang="en-US" altLang="zh-CN" sz="1600" b="1" noProof="1"/>
              <a:t>The metrics we want to use:</a:t>
            </a:r>
          </a:p>
        </p:txBody>
      </p:sp>
      <p:sp>
        <p:nvSpPr>
          <p:cNvPr id="2" name="灯片编号占位符 1"/>
          <p:cNvSpPr>
            <a:spLocks noGrp="1"/>
          </p:cNvSpPr>
          <p:nvPr>
            <p:ph type="sldNum" sz="quarter" idx="12"/>
          </p:nvPr>
        </p:nvSpPr>
        <p:spPr/>
        <p:txBody>
          <a:bodyPr/>
          <a:lstStyle/>
          <a:p>
            <a:fld id="{95FE3781-E8F2-48FA-9658-3401ED4B9B52}" type="slidenum">
              <a:rPr lang="zh-CN" altLang="en-US" smtClean="0"/>
              <a:t>10</a:t>
            </a:fld>
            <a:endParaRPr lang="zh-CN" altLang="en-US"/>
          </a:p>
        </p:txBody>
      </p:sp>
    </p:spTree>
    <p:extLst>
      <p:ext uri="{BB962C8B-B14F-4D97-AF65-F5344CB8AC3E}">
        <p14:creationId xmlns:p14="http://schemas.microsoft.com/office/powerpoint/2010/main" val="239118765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feld 28"/>
          <p:cNvSpPr txBox="1">
            <a:spLocks noChangeArrowheads="1"/>
          </p:cNvSpPr>
          <p:nvPr/>
        </p:nvSpPr>
        <p:spPr bwMode="gray">
          <a:xfrm>
            <a:off x="5951984" y="2768862"/>
            <a:ext cx="13676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2400" b="1" dirty="0">
                <a:solidFill>
                  <a:schemeClr val="bg1"/>
                </a:solidFill>
                <a:ea typeface="宋体" charset="-122"/>
              </a:rPr>
              <a:t>Servces</a:t>
            </a:r>
          </a:p>
        </p:txBody>
      </p:sp>
      <p:sp>
        <p:nvSpPr>
          <p:cNvPr id="3" name="文本框 2"/>
          <p:cNvSpPr txBox="1"/>
          <p:nvPr/>
        </p:nvSpPr>
        <p:spPr>
          <a:xfrm>
            <a:off x="2783632" y="3028733"/>
            <a:ext cx="1296144" cy="461665"/>
          </a:xfrm>
          <a:prstGeom prst="rect">
            <a:avLst/>
          </a:prstGeom>
          <a:solidFill>
            <a:schemeClr val="accent1">
              <a:lumMod val="40000"/>
              <a:lumOff val="60000"/>
            </a:schemeClr>
          </a:solidFill>
        </p:spPr>
        <p:txBody>
          <a:bodyPr wrap="square" rtlCol="0">
            <a:spAutoFit/>
          </a:bodyPr>
          <a:lstStyle/>
          <a:p>
            <a:pPr algn="ctr"/>
            <a:r>
              <a:rPr lang="en-US" altLang="zh-CN" sz="2400" dirty="0"/>
              <a:t>metrics </a:t>
            </a:r>
            <a:endParaRPr lang="zh-CN" altLang="en-US" sz="240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7968208" y="3039566"/>
            <a:ext cx="1296144" cy="461665"/>
          </a:xfrm>
          <a:prstGeom prst="rect">
            <a:avLst/>
          </a:prstGeom>
          <a:solidFill>
            <a:schemeClr val="accent1">
              <a:lumMod val="40000"/>
              <a:lumOff val="60000"/>
            </a:schemeClr>
          </a:solidFill>
        </p:spPr>
        <p:txBody>
          <a:bodyPr wrap="square" rtlCol="0">
            <a:spAutoFit/>
          </a:bodyPr>
          <a:lstStyle/>
          <a:p>
            <a:pPr algn="ctr"/>
            <a:r>
              <a:rPr lang="en-US" altLang="zh-CN" sz="2400" dirty="0"/>
              <a:t>severity </a:t>
            </a:r>
            <a:endParaRPr lang="zh-CN" altLang="en-US"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5159897" y="1258882"/>
            <a:ext cx="1728192" cy="3970318"/>
          </a:xfrm>
          <a:prstGeom prst="rect">
            <a:avLst/>
          </a:prstGeom>
          <a:solidFill>
            <a:schemeClr val="accent1">
              <a:lumMod val="40000"/>
              <a:lumOff val="60000"/>
            </a:schemeClr>
          </a:solidFill>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The</a:t>
            </a:r>
          </a:p>
          <a:p>
            <a:pPr algn="ctr"/>
            <a:endParaRPr lang="en-US" altLang="zh-CN" sz="2800" dirty="0">
              <a:latin typeface="Times New Roman" panose="02020603050405020304" pitchFamily="18" charset="0"/>
              <a:cs typeface="Times New Roman" panose="02020603050405020304" pitchFamily="18" charset="0"/>
            </a:endParaRPr>
          </a:p>
          <a:p>
            <a:pPr algn="ctr"/>
            <a:r>
              <a:rPr lang="en-US" altLang="zh-CN" sz="2800" dirty="0">
                <a:latin typeface="Times New Roman" panose="02020603050405020304" pitchFamily="18" charset="0"/>
                <a:cs typeface="Times New Roman" panose="02020603050405020304" pitchFamily="18" charset="0"/>
              </a:rPr>
              <a:t>Method</a:t>
            </a:r>
          </a:p>
          <a:p>
            <a:pPr algn="ctr"/>
            <a:endParaRPr lang="en-US" altLang="zh-CN" sz="2800" dirty="0">
              <a:latin typeface="Times New Roman" panose="02020603050405020304" pitchFamily="18" charset="0"/>
              <a:cs typeface="Times New Roman" panose="02020603050405020304" pitchFamily="18" charset="0"/>
            </a:endParaRPr>
          </a:p>
          <a:p>
            <a:pPr algn="ctr"/>
            <a:r>
              <a:rPr lang="en-US" altLang="zh-CN" sz="2800" dirty="0">
                <a:latin typeface="Times New Roman" panose="02020603050405020304" pitchFamily="18" charset="0"/>
                <a:cs typeface="Times New Roman" panose="02020603050405020304" pitchFamily="18" charset="0"/>
              </a:rPr>
              <a:t>To</a:t>
            </a:r>
          </a:p>
          <a:p>
            <a:pPr algn="ctr"/>
            <a:endParaRPr lang="en-US" altLang="zh-CN" sz="2800" dirty="0">
              <a:latin typeface="Times New Roman" panose="02020603050405020304" pitchFamily="18" charset="0"/>
              <a:cs typeface="Times New Roman" panose="02020603050405020304" pitchFamily="18" charset="0"/>
            </a:endParaRPr>
          </a:p>
          <a:p>
            <a:pPr algn="ctr"/>
            <a:r>
              <a:rPr lang="en-US" altLang="zh-CN" sz="2800" dirty="0">
                <a:latin typeface="Times New Roman" panose="02020603050405020304" pitchFamily="18" charset="0"/>
                <a:cs typeface="Times New Roman" panose="02020603050405020304" pitchFamily="18" charset="0"/>
              </a:rPr>
              <a:t>do</a:t>
            </a:r>
          </a:p>
          <a:p>
            <a:pPr algn="ctr"/>
            <a:endParaRPr lang="en-US" altLang="zh-CN" sz="2800" dirty="0">
              <a:latin typeface="Times New Roman" panose="02020603050405020304" pitchFamily="18" charset="0"/>
              <a:cs typeface="Times New Roman" panose="02020603050405020304" pitchFamily="18" charset="0"/>
            </a:endParaRPr>
          </a:p>
          <a:p>
            <a:pPr algn="ctr"/>
            <a:r>
              <a:rPr lang="en-US" altLang="zh-CN" sz="2800" dirty="0">
                <a:latin typeface="Times New Roman" panose="02020603050405020304" pitchFamily="18" charset="0"/>
                <a:cs typeface="Times New Roman" panose="02020603050405020304" pitchFamily="18" charset="0"/>
              </a:rPr>
              <a:t>prediction</a:t>
            </a:r>
            <a:endParaRPr lang="zh-CN" altLang="en-US" sz="2800" dirty="0">
              <a:latin typeface="Times New Roman" panose="02020603050405020304" pitchFamily="18" charset="0"/>
              <a:cs typeface="Times New Roman" panose="02020603050405020304" pitchFamily="18" charset="0"/>
            </a:endParaRPr>
          </a:p>
        </p:txBody>
      </p:sp>
      <p:sp>
        <p:nvSpPr>
          <p:cNvPr id="6" name="右箭头 5"/>
          <p:cNvSpPr/>
          <p:nvPr/>
        </p:nvSpPr>
        <p:spPr>
          <a:xfrm>
            <a:off x="4079777" y="3230527"/>
            <a:ext cx="108012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6888090" y="3230527"/>
            <a:ext cx="108012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968208" y="4075038"/>
            <a:ext cx="1296144" cy="2308324"/>
          </a:xfrm>
          <a:prstGeom prst="rect">
            <a:avLst/>
          </a:prstGeom>
          <a:solidFill>
            <a:schemeClr val="accent1">
              <a:lumMod val="40000"/>
              <a:lumOff val="60000"/>
            </a:schemeClr>
          </a:solid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0</a:t>
            </a:r>
          </a:p>
          <a:p>
            <a:pPr algn="ctr"/>
            <a:r>
              <a:rPr lang="en-US" altLang="zh-CN" sz="2400" dirty="0">
                <a:latin typeface="Times New Roman" panose="02020603050405020304" pitchFamily="18" charset="0"/>
                <a:cs typeface="Times New Roman" panose="02020603050405020304" pitchFamily="18" charset="0"/>
              </a:rPr>
              <a:t>1</a:t>
            </a:r>
          </a:p>
          <a:p>
            <a:pPr algn="ctr"/>
            <a:r>
              <a:rPr lang="en-US" altLang="zh-CN" sz="2400" dirty="0">
                <a:latin typeface="Times New Roman" panose="02020603050405020304" pitchFamily="18" charset="0"/>
                <a:cs typeface="Times New Roman" panose="02020603050405020304" pitchFamily="18" charset="0"/>
              </a:rPr>
              <a:t>2</a:t>
            </a:r>
          </a:p>
          <a:p>
            <a:pPr algn="ctr"/>
            <a:r>
              <a:rPr lang="en-US" altLang="zh-CN" sz="2400" dirty="0">
                <a:latin typeface="Times New Roman" panose="02020603050405020304" pitchFamily="18" charset="0"/>
                <a:cs typeface="Times New Roman" panose="02020603050405020304" pitchFamily="18" charset="0"/>
              </a:rPr>
              <a:t>3</a:t>
            </a:r>
          </a:p>
          <a:p>
            <a:pPr algn="ctr"/>
            <a:r>
              <a:rPr lang="en-US" altLang="zh-CN" sz="2400" dirty="0">
                <a:latin typeface="Times New Roman" panose="02020603050405020304" pitchFamily="18" charset="0"/>
                <a:cs typeface="Times New Roman" panose="02020603050405020304" pitchFamily="18" charset="0"/>
              </a:rPr>
              <a:t>4</a:t>
            </a:r>
          </a:p>
          <a:p>
            <a:pPr algn="ct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8" name="下箭头 7"/>
          <p:cNvSpPr/>
          <p:nvPr/>
        </p:nvSpPr>
        <p:spPr>
          <a:xfrm>
            <a:off x="8580276" y="3501230"/>
            <a:ext cx="72008" cy="573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fld id="{95FE3781-E8F2-48FA-9658-3401ED4B9B52}" type="slidenum">
              <a:rPr lang="zh-CN" altLang="en-US" smtClean="0"/>
              <a:t>11</a:t>
            </a:fld>
            <a:endParaRPr lang="zh-CN" altLang="en-US"/>
          </a:p>
        </p:txBody>
      </p:sp>
      <p:sp>
        <p:nvSpPr>
          <p:cNvPr id="12" name="文本框 11"/>
          <p:cNvSpPr txBox="1"/>
          <p:nvPr/>
        </p:nvSpPr>
        <p:spPr>
          <a:xfrm>
            <a:off x="1691672" y="69013"/>
            <a:ext cx="7632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dirty="0"/>
              <a:t>Our models</a:t>
            </a:r>
          </a:p>
        </p:txBody>
      </p:sp>
    </p:spTree>
    <p:extLst>
      <p:ext uri="{BB962C8B-B14F-4D97-AF65-F5344CB8AC3E}">
        <p14:creationId xmlns:p14="http://schemas.microsoft.com/office/powerpoint/2010/main" val="410187805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35560" y="838454"/>
            <a:ext cx="76328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sz="2800" dirty="0"/>
              <a:t>            ——Metrics Preprocessing</a:t>
            </a:r>
          </a:p>
        </p:txBody>
      </p:sp>
      <p:sp>
        <p:nvSpPr>
          <p:cNvPr id="4" name="文本框 3"/>
          <p:cNvSpPr txBox="1"/>
          <p:nvPr/>
        </p:nvSpPr>
        <p:spPr>
          <a:xfrm>
            <a:off x="2135560" y="1484784"/>
            <a:ext cx="8208912" cy="4339650"/>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Why we make metrics preprocessing?</a:t>
            </a:r>
          </a:p>
          <a:p>
            <a:pPr marL="285750" indent="-28575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There are some metrics containing the same information.</a:t>
            </a:r>
          </a:p>
          <a:p>
            <a:pPr marL="285750" indent="-28575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Too many variable will make it difficult to find their relations.</a:t>
            </a:r>
          </a:p>
          <a:p>
            <a:pPr>
              <a:lnSpc>
                <a:spcPct val="150000"/>
              </a:lnSpc>
            </a:pP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The objective of metrics preprocessing</a:t>
            </a:r>
          </a:p>
          <a:p>
            <a:pPr marL="285750" indent="-28575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Reduce the dimension of the data.</a:t>
            </a:r>
          </a:p>
          <a:p>
            <a:pPr marL="285750" indent="-28575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Make the  metrics independent.   </a:t>
            </a:r>
          </a:p>
          <a:p>
            <a:pPr marL="285750" indent="-285750">
              <a:buFont typeface="Arial" panose="020B0604020202020204" pitchFamily="34" charset="0"/>
              <a:buChar char="•"/>
            </a:pPr>
            <a:endParaRPr lang="zh-CN" altLang="en-US"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691672" y="69013"/>
            <a:ext cx="7632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dirty="0"/>
              <a:t>Our models</a:t>
            </a:r>
          </a:p>
        </p:txBody>
      </p:sp>
      <p:sp>
        <p:nvSpPr>
          <p:cNvPr id="3" name="灯片编号占位符 2"/>
          <p:cNvSpPr>
            <a:spLocks noGrp="1"/>
          </p:cNvSpPr>
          <p:nvPr>
            <p:ph type="sldNum" sz="quarter" idx="12"/>
          </p:nvPr>
        </p:nvSpPr>
        <p:spPr/>
        <p:txBody>
          <a:bodyPr/>
          <a:lstStyle/>
          <a:p>
            <a:fld id="{95FE3781-E8F2-48FA-9658-3401ED4B9B52}" type="slidenum">
              <a:rPr lang="zh-CN" altLang="en-US" smtClean="0"/>
              <a:t>12</a:t>
            </a:fld>
            <a:endParaRPr lang="zh-CN" altLang="en-US"/>
          </a:p>
        </p:txBody>
      </p:sp>
    </p:spTree>
    <p:extLst>
      <p:ext uri="{BB962C8B-B14F-4D97-AF65-F5344CB8AC3E}">
        <p14:creationId xmlns:p14="http://schemas.microsoft.com/office/powerpoint/2010/main" val="11380988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feld 28"/>
          <p:cNvSpPr txBox="1">
            <a:spLocks noChangeArrowheads="1"/>
          </p:cNvSpPr>
          <p:nvPr/>
        </p:nvSpPr>
        <p:spPr bwMode="gray">
          <a:xfrm>
            <a:off x="5951984" y="2768862"/>
            <a:ext cx="13676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2400" b="1" dirty="0">
                <a:solidFill>
                  <a:schemeClr val="bg1"/>
                </a:solidFill>
                <a:ea typeface="宋体" charset="-122"/>
              </a:rPr>
              <a:t>Servces</a:t>
            </a:r>
          </a:p>
        </p:txBody>
      </p:sp>
      <p:sp>
        <p:nvSpPr>
          <p:cNvPr id="12" name="文本框 11"/>
          <p:cNvSpPr txBox="1"/>
          <p:nvPr/>
        </p:nvSpPr>
        <p:spPr>
          <a:xfrm>
            <a:off x="2135560" y="1484785"/>
            <a:ext cx="8208912" cy="4524315"/>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Principal component analysis (PCA):</a:t>
            </a:r>
          </a:p>
          <a:p>
            <a:pPr marL="342900" indent="-34290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 statistical procedure.</a:t>
            </a:r>
          </a:p>
          <a:p>
            <a:pPr marL="342900" indent="-34290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uses an orthogonal transformation to convert a set of observations of possibly correlated variables into a set of values of linearly uncorrelated variables called principal components.</a:t>
            </a:r>
          </a:p>
          <a:p>
            <a:pPr marL="342900" indent="-34290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number of principal components is less than or equal to the number of original variables. </a:t>
            </a:r>
            <a:endParaRPr lang="zh-CN" altLang="en-US" sz="24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95FE3781-E8F2-48FA-9658-3401ED4B9B52}" type="slidenum">
              <a:rPr lang="zh-CN" altLang="en-US" smtClean="0"/>
              <a:t>13</a:t>
            </a:fld>
            <a:endParaRPr lang="zh-CN" altLang="en-US"/>
          </a:p>
        </p:txBody>
      </p:sp>
      <p:sp>
        <p:nvSpPr>
          <p:cNvPr id="7" name="文本框 6"/>
          <p:cNvSpPr txBox="1"/>
          <p:nvPr/>
        </p:nvSpPr>
        <p:spPr>
          <a:xfrm>
            <a:off x="1691672" y="69013"/>
            <a:ext cx="7632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dirty="0"/>
              <a:t>Our models</a:t>
            </a:r>
          </a:p>
        </p:txBody>
      </p:sp>
      <p:sp>
        <p:nvSpPr>
          <p:cNvPr id="8" name="文本框 7"/>
          <p:cNvSpPr txBox="1"/>
          <p:nvPr/>
        </p:nvSpPr>
        <p:spPr>
          <a:xfrm>
            <a:off x="2135560" y="838454"/>
            <a:ext cx="76328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sz="2800" dirty="0"/>
              <a:t>            ——Metrics Preprocessing</a:t>
            </a:r>
          </a:p>
        </p:txBody>
      </p:sp>
    </p:spTree>
    <p:extLst>
      <p:ext uri="{BB962C8B-B14F-4D97-AF65-F5344CB8AC3E}">
        <p14:creationId xmlns:p14="http://schemas.microsoft.com/office/powerpoint/2010/main" val="235749627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feld 28"/>
          <p:cNvSpPr txBox="1">
            <a:spLocks noChangeArrowheads="1"/>
          </p:cNvSpPr>
          <p:nvPr/>
        </p:nvSpPr>
        <p:spPr bwMode="gray">
          <a:xfrm>
            <a:off x="5951984" y="2768862"/>
            <a:ext cx="13676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2400" b="1" dirty="0">
                <a:solidFill>
                  <a:schemeClr val="bg1"/>
                </a:solidFill>
                <a:ea typeface="宋体" charset="-122"/>
              </a:rPr>
              <a:t>Servces</a:t>
            </a:r>
          </a:p>
        </p:txBody>
      </p:sp>
      <p:sp>
        <p:nvSpPr>
          <p:cNvPr id="11" name="文本框 10"/>
          <p:cNvSpPr txBox="1"/>
          <p:nvPr/>
        </p:nvSpPr>
        <p:spPr>
          <a:xfrm>
            <a:off x="3249407" y="920620"/>
            <a:ext cx="76328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sz="2800" dirty="0"/>
              <a:t>——The method to do prediction</a:t>
            </a:r>
          </a:p>
        </p:txBody>
      </p:sp>
      <p:sp>
        <p:nvSpPr>
          <p:cNvPr id="12" name="文本框 11"/>
          <p:cNvSpPr txBox="1"/>
          <p:nvPr/>
        </p:nvSpPr>
        <p:spPr>
          <a:xfrm>
            <a:off x="2112284" y="1484784"/>
            <a:ext cx="8160181" cy="3785652"/>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The traditional method of machine learning</a:t>
            </a:r>
          </a:p>
          <a:p>
            <a:pPr marL="342900" indent="-34290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SVM (Support vector machine)</a:t>
            </a:r>
          </a:p>
          <a:p>
            <a:pPr>
              <a:lnSpc>
                <a:spcPct val="150000"/>
              </a:lnSpc>
            </a:pP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The method of deep learning </a:t>
            </a:r>
          </a:p>
          <a:p>
            <a:pPr marL="342900" indent="-34290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MLP (Multilayer Perceptron)</a:t>
            </a:r>
          </a:p>
          <a:p>
            <a:pPr marL="285750" indent="-28575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LSTM (Long Short Term Memory )</a:t>
            </a:r>
          </a:p>
          <a:p>
            <a:pPr marL="285750" indent="-285750">
              <a:buFont typeface="Arial" panose="020B0604020202020204" pitchFamily="34" charset="0"/>
              <a:buChar char="•"/>
            </a:pPr>
            <a:endParaRPr lang="zh-CN" altLang="en-US" sz="24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95FE3781-E8F2-48FA-9658-3401ED4B9B52}" type="slidenum">
              <a:rPr lang="zh-CN" altLang="en-US" smtClean="0"/>
              <a:t>14</a:t>
            </a:fld>
            <a:endParaRPr lang="zh-CN" altLang="en-US"/>
          </a:p>
        </p:txBody>
      </p:sp>
      <p:sp>
        <p:nvSpPr>
          <p:cNvPr id="7" name="文本框 6"/>
          <p:cNvSpPr txBox="1"/>
          <p:nvPr/>
        </p:nvSpPr>
        <p:spPr>
          <a:xfrm>
            <a:off x="1691672" y="69013"/>
            <a:ext cx="7632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dirty="0"/>
              <a:t>Our models</a:t>
            </a:r>
          </a:p>
        </p:txBody>
      </p:sp>
    </p:spTree>
    <p:extLst>
      <p:ext uri="{BB962C8B-B14F-4D97-AF65-F5344CB8AC3E}">
        <p14:creationId xmlns:p14="http://schemas.microsoft.com/office/powerpoint/2010/main" val="221282659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feld 28"/>
          <p:cNvSpPr txBox="1">
            <a:spLocks noChangeArrowheads="1"/>
          </p:cNvSpPr>
          <p:nvPr/>
        </p:nvSpPr>
        <p:spPr bwMode="gray">
          <a:xfrm>
            <a:off x="5951984" y="2768862"/>
            <a:ext cx="13676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2400" b="1" dirty="0">
                <a:solidFill>
                  <a:schemeClr val="bg1"/>
                </a:solidFill>
                <a:ea typeface="宋体" charset="-122"/>
              </a:rPr>
              <a:t>Servces</a:t>
            </a:r>
          </a:p>
        </p:txBody>
      </p:sp>
      <p:sp>
        <p:nvSpPr>
          <p:cNvPr id="12" name="文本框 11"/>
          <p:cNvSpPr txBox="1"/>
          <p:nvPr/>
        </p:nvSpPr>
        <p:spPr>
          <a:xfrm>
            <a:off x="2135560" y="1484784"/>
            <a:ext cx="8208912" cy="2677656"/>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SVM (Support vector machine)</a:t>
            </a:r>
          </a:p>
          <a:p>
            <a:pPr marL="342900" indent="-34290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constructs a hyper-plane or set of hyper-planes in a high- or infinite-dimensional space, which can be used for classification.</a:t>
            </a:r>
          </a:p>
          <a:p>
            <a:endParaRPr lang="zh-CN" altLang="en-US"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058" y="3230527"/>
            <a:ext cx="4239217" cy="3510842"/>
          </a:xfrm>
          <a:prstGeom prst="rect">
            <a:avLst/>
          </a:prstGeom>
        </p:spPr>
      </p:pic>
      <p:sp>
        <p:nvSpPr>
          <p:cNvPr id="3" name="灯片编号占位符 2"/>
          <p:cNvSpPr>
            <a:spLocks noGrp="1"/>
          </p:cNvSpPr>
          <p:nvPr>
            <p:ph type="sldNum" sz="quarter" idx="12"/>
          </p:nvPr>
        </p:nvSpPr>
        <p:spPr/>
        <p:txBody>
          <a:bodyPr/>
          <a:lstStyle/>
          <a:p>
            <a:fld id="{95FE3781-E8F2-48FA-9658-3401ED4B9B52}" type="slidenum">
              <a:rPr lang="zh-CN" altLang="en-US" smtClean="0"/>
              <a:t>15</a:t>
            </a:fld>
            <a:endParaRPr lang="zh-CN" altLang="en-US"/>
          </a:p>
        </p:txBody>
      </p:sp>
      <p:sp>
        <p:nvSpPr>
          <p:cNvPr id="8" name="文本框 7"/>
          <p:cNvSpPr txBox="1"/>
          <p:nvPr/>
        </p:nvSpPr>
        <p:spPr>
          <a:xfrm>
            <a:off x="1691672" y="69013"/>
            <a:ext cx="7632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dirty="0"/>
              <a:t>Our models</a:t>
            </a:r>
          </a:p>
        </p:txBody>
      </p:sp>
      <p:sp>
        <p:nvSpPr>
          <p:cNvPr id="9" name="文本框 8"/>
          <p:cNvSpPr txBox="1"/>
          <p:nvPr/>
        </p:nvSpPr>
        <p:spPr>
          <a:xfrm>
            <a:off x="3249407" y="920620"/>
            <a:ext cx="76328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sz="2800" dirty="0"/>
              <a:t>——The method to do prediction</a:t>
            </a:r>
          </a:p>
        </p:txBody>
      </p:sp>
    </p:spTree>
    <p:extLst>
      <p:ext uri="{BB962C8B-B14F-4D97-AF65-F5344CB8AC3E}">
        <p14:creationId xmlns:p14="http://schemas.microsoft.com/office/powerpoint/2010/main" val="280157033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feld 28"/>
          <p:cNvSpPr txBox="1">
            <a:spLocks noChangeArrowheads="1"/>
          </p:cNvSpPr>
          <p:nvPr/>
        </p:nvSpPr>
        <p:spPr bwMode="gray">
          <a:xfrm>
            <a:off x="5951984" y="2768862"/>
            <a:ext cx="13676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2400" b="1" dirty="0">
                <a:solidFill>
                  <a:schemeClr val="bg1"/>
                </a:solidFill>
                <a:ea typeface="宋体" charset="-122"/>
              </a:rPr>
              <a:t>Servces</a:t>
            </a:r>
          </a:p>
        </p:txBody>
      </p:sp>
      <p:sp>
        <p:nvSpPr>
          <p:cNvPr id="12" name="文本框 11"/>
          <p:cNvSpPr txBox="1"/>
          <p:nvPr/>
        </p:nvSpPr>
        <p:spPr>
          <a:xfrm>
            <a:off x="2135560" y="1484784"/>
            <a:ext cx="8208912" cy="2123658"/>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MLP (Multilayer Perceptron)</a:t>
            </a: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 feed-forward artificial neural network model that maps sets of input data onto a set of appropriate outputs.</a:t>
            </a: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 An MLP consists of multiple layers of nodes in a directed graph, with each layer fully connected to the next one. </a:t>
            </a:r>
            <a:endParaRPr lang="zh-CN" altLang="en-US"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3719737" y="3933056"/>
            <a:ext cx="5474655" cy="2453580"/>
          </a:xfrm>
          <a:prstGeom prst="rect">
            <a:avLst/>
          </a:prstGeom>
        </p:spPr>
      </p:pic>
      <p:sp>
        <p:nvSpPr>
          <p:cNvPr id="3" name="灯片编号占位符 2"/>
          <p:cNvSpPr>
            <a:spLocks noGrp="1"/>
          </p:cNvSpPr>
          <p:nvPr>
            <p:ph type="sldNum" sz="quarter" idx="12"/>
          </p:nvPr>
        </p:nvSpPr>
        <p:spPr/>
        <p:txBody>
          <a:bodyPr/>
          <a:lstStyle/>
          <a:p>
            <a:fld id="{95FE3781-E8F2-48FA-9658-3401ED4B9B52}" type="slidenum">
              <a:rPr lang="zh-CN" altLang="en-US" smtClean="0"/>
              <a:t>16</a:t>
            </a:fld>
            <a:endParaRPr lang="zh-CN" altLang="en-US"/>
          </a:p>
        </p:txBody>
      </p:sp>
      <p:sp>
        <p:nvSpPr>
          <p:cNvPr id="8" name="文本框 7"/>
          <p:cNvSpPr txBox="1"/>
          <p:nvPr/>
        </p:nvSpPr>
        <p:spPr>
          <a:xfrm>
            <a:off x="1691672" y="69013"/>
            <a:ext cx="7632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dirty="0"/>
              <a:t>Our models</a:t>
            </a:r>
          </a:p>
        </p:txBody>
      </p:sp>
      <p:sp>
        <p:nvSpPr>
          <p:cNvPr id="9" name="文本框 8"/>
          <p:cNvSpPr txBox="1"/>
          <p:nvPr/>
        </p:nvSpPr>
        <p:spPr>
          <a:xfrm>
            <a:off x="3249407" y="920620"/>
            <a:ext cx="76328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sz="2800" dirty="0"/>
              <a:t>——The method to do prediction</a:t>
            </a:r>
          </a:p>
        </p:txBody>
      </p:sp>
    </p:spTree>
    <p:extLst>
      <p:ext uri="{BB962C8B-B14F-4D97-AF65-F5344CB8AC3E}">
        <p14:creationId xmlns:p14="http://schemas.microsoft.com/office/powerpoint/2010/main" val="310657599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2560610" y="1405118"/>
            <a:ext cx="6571343" cy="10492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endParaRPr lang="en-US" altLang="zh-CN" sz="2000" b="1">
              <a:solidFill>
                <a:prstClr val="black"/>
              </a:solidFill>
              <a:latin typeface="Times New Roman" pitchFamily="18" charset="0"/>
            </a:endParaRPr>
          </a:p>
        </p:txBody>
      </p:sp>
      <p:sp>
        <p:nvSpPr>
          <p:cNvPr id="10" name="灯片编号占位符 9"/>
          <p:cNvSpPr>
            <a:spLocks noGrp="1"/>
          </p:cNvSpPr>
          <p:nvPr>
            <p:ph type="sldNum" sz="quarter" idx="12"/>
          </p:nvPr>
        </p:nvSpPr>
        <p:spPr>
          <a:xfrm>
            <a:off x="9764563" y="5630195"/>
            <a:ext cx="795746" cy="503578"/>
          </a:xfrm>
        </p:spPr>
        <p:txBody>
          <a:bodyPr/>
          <a:lstStyle/>
          <a:p>
            <a:fld id="{0C913308-F349-4B6D-A68A-DD1791B4A57B}" type="slidenum">
              <a:rPr lang="zh-CN" altLang="en-US" smtClean="0">
                <a:solidFill>
                  <a:prstClr val="black">
                    <a:tint val="75000"/>
                  </a:prstClr>
                </a:solidFill>
                <a:latin typeface="Times New Roman" pitchFamily="18" charset="0"/>
              </a:rPr>
              <a:pPr/>
              <a:t>17</a:t>
            </a:fld>
            <a:endParaRPr lang="zh-CN" altLang="en-US">
              <a:solidFill>
                <a:prstClr val="black">
                  <a:tint val="75000"/>
                </a:prstClr>
              </a:solidFill>
              <a:latin typeface="Times New Roman" pitchFamily="18" charset="0"/>
            </a:endParaRPr>
          </a:p>
        </p:txBody>
      </p:sp>
      <p:sp>
        <p:nvSpPr>
          <p:cNvPr id="12" name="文本框 11"/>
          <p:cNvSpPr txBox="1"/>
          <p:nvPr/>
        </p:nvSpPr>
        <p:spPr>
          <a:xfrm>
            <a:off x="2129790" y="1228726"/>
            <a:ext cx="7302500" cy="4524315"/>
          </a:xfrm>
          <a:prstGeom prst="rect">
            <a:avLst/>
          </a:prstGeom>
          <a:noFill/>
        </p:spPr>
        <p:txBody>
          <a:bodyPr wrap="square" rtlCol="0" anchor="t">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LSTM (Long Short Term Memory )</a:t>
            </a:r>
            <a:endParaRPr lang="en-US" altLang="zh-CN" sz="2400" b="1" dirty="0">
              <a:solidFill>
                <a:prstClr val="black"/>
              </a:solidFill>
              <a:latin typeface="Times New Roman" pitchFamily="18" charset="0"/>
              <a:cs typeface="Times New Roman" panose="02020603050405020304" pitchFamily="18" charset="0"/>
              <a:sym typeface="+mn-ea"/>
            </a:endParaRPr>
          </a:p>
          <a:p>
            <a:pPr marL="342900" indent="-342900">
              <a:lnSpc>
                <a:spcPct val="150000"/>
              </a:lnSpc>
              <a:buFont typeface="Arial" panose="020B0604020202020204" pitchFamily="34" charset="0"/>
              <a:buChar char="•"/>
            </a:pPr>
            <a:r>
              <a:rPr lang="en-US" altLang="zh-CN" sz="2400" dirty="0">
                <a:solidFill>
                  <a:prstClr val="black"/>
                </a:solidFill>
                <a:latin typeface="Times New Roman" pitchFamily="18" charset="0"/>
                <a:cs typeface="Times New Roman" panose="02020603050405020304" pitchFamily="18" charset="0"/>
                <a:sym typeface="+mn-ea"/>
              </a:rPr>
              <a:t>LSTM is a class of artificial neural network</a:t>
            </a:r>
          </a:p>
          <a:p>
            <a:pPr marL="342900" indent="-342900">
              <a:lnSpc>
                <a:spcPct val="150000"/>
              </a:lnSpc>
              <a:buFont typeface="Arial" panose="020B0604020202020204" pitchFamily="34" charset="0"/>
              <a:buChar char="•"/>
            </a:pPr>
            <a:r>
              <a:rPr lang="en-US" altLang="zh-CN" sz="2400" dirty="0">
                <a:solidFill>
                  <a:prstClr val="black"/>
                </a:solidFill>
                <a:latin typeface="Times New Roman" pitchFamily="18" charset="0"/>
                <a:cs typeface="Times New Roman" panose="02020603050405020304" pitchFamily="18" charset="0"/>
                <a:sym typeface="+mn-ea"/>
              </a:rPr>
              <a:t>LSTM can </a:t>
            </a:r>
            <a:r>
              <a:rPr lang="fr-FR" altLang="zh-CN" sz="2400" dirty="0">
                <a:solidFill>
                  <a:prstClr val="black"/>
                </a:solidFill>
                <a:latin typeface="Times New Roman" pitchFamily="18" charset="0"/>
                <a:cs typeface="Times New Roman" panose="02020603050405020304" pitchFamily="18" charset="0"/>
                <a:sym typeface="+mn-ea"/>
              </a:rPr>
              <a:t>memorize the previous hiddent state</a:t>
            </a:r>
            <a:r>
              <a:rPr lang="en-US" altLang="zh-CN" sz="2400" dirty="0">
                <a:solidFill>
                  <a:prstClr val="black"/>
                </a:solidFill>
                <a:latin typeface="Times New Roman" pitchFamily="18" charset="0"/>
                <a:cs typeface="Times New Roman" panose="02020603050405020304" pitchFamily="18" charset="0"/>
                <a:sym typeface="+mn-ea"/>
              </a:rPr>
              <a:t>, and deliver it to the next state.</a:t>
            </a:r>
          </a:p>
          <a:p>
            <a:pPr lvl="1"/>
            <a:endParaRPr lang="en-US" altLang="zh-CN" sz="2400" dirty="0">
              <a:solidFill>
                <a:prstClr val="black"/>
              </a:solidFill>
              <a:latin typeface="Times New Roman" pitchFamily="18" charset="0"/>
              <a:cs typeface="Times New Roman" panose="02020603050405020304" pitchFamily="18" charset="0"/>
              <a:sym typeface="+mn-ea"/>
            </a:endParaRPr>
          </a:p>
          <a:p>
            <a:r>
              <a:rPr lang="en-US" altLang="zh-CN" sz="2400" dirty="0">
                <a:solidFill>
                  <a:prstClr val="black"/>
                </a:solidFill>
                <a:latin typeface="Times New Roman" pitchFamily="18" charset="0"/>
                <a:cs typeface="Times New Roman" panose="02020603050405020304" pitchFamily="18" charset="0"/>
                <a:sym typeface="+mn-ea"/>
              </a:rPr>
              <a:t>The </a:t>
            </a:r>
            <a:r>
              <a:rPr lang="fr-FR" altLang="zh-CN" sz="2400" dirty="0">
                <a:solidFill>
                  <a:prstClr val="black"/>
                </a:solidFill>
                <a:latin typeface="Times New Roman" pitchFamily="18" charset="0"/>
                <a:cs typeface="Times New Roman" panose="02020603050405020304" pitchFamily="18" charset="0"/>
                <a:sym typeface="+mn-ea"/>
              </a:rPr>
              <a:t>advantage of LSTM</a:t>
            </a:r>
          </a:p>
          <a:p>
            <a:pPr marL="342900" indent="-342900">
              <a:buFont typeface="Arial" panose="020B0604020202020204" pitchFamily="34" charset="0"/>
              <a:buChar char="•"/>
            </a:pPr>
            <a:r>
              <a:rPr lang="fr-FR" altLang="zh-CN" sz="2400" dirty="0">
                <a:solidFill>
                  <a:prstClr val="black"/>
                </a:solidFill>
                <a:latin typeface="Times New Roman" pitchFamily="18" charset="0"/>
                <a:cs typeface="Times New Roman" panose="02020603050405020304" pitchFamily="18" charset="0"/>
                <a:sym typeface="+mn-ea"/>
              </a:rPr>
              <a:t>RNN can build the realation between the data in diffrent days.</a:t>
            </a:r>
            <a:endParaRPr lang="fr-FR" altLang="zh-CN" sz="2400" dirty="0">
              <a:solidFill>
                <a:prstClr val="black"/>
              </a:solidFill>
              <a:latin typeface="Times New Roman" pitchFamily="18" charset="0"/>
              <a:cs typeface="Times New Roman" panose="02020603050405020304" pitchFamily="18" charset="0"/>
            </a:endParaRPr>
          </a:p>
          <a:p>
            <a:endParaRPr lang="fr-FR" altLang="zh-CN" sz="2400" b="1" dirty="0">
              <a:solidFill>
                <a:prstClr val="black"/>
              </a:solidFill>
              <a:latin typeface="Times New Roman" pitchFamily="18" charset="0"/>
              <a:cs typeface="Times New Roman" panose="02020603050405020304" pitchFamily="18" charset="0"/>
            </a:endParaRPr>
          </a:p>
          <a:p>
            <a:endParaRPr lang="zh-CN" altLang="en-US" sz="2400" dirty="0">
              <a:solidFill>
                <a:prstClr val="black"/>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1691672" y="69013"/>
            <a:ext cx="7632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dirty="0"/>
              <a:t>Our models</a:t>
            </a:r>
          </a:p>
        </p:txBody>
      </p:sp>
      <p:sp>
        <p:nvSpPr>
          <p:cNvPr id="8" name="文本框 7"/>
          <p:cNvSpPr txBox="1"/>
          <p:nvPr/>
        </p:nvSpPr>
        <p:spPr>
          <a:xfrm>
            <a:off x="3249407" y="920620"/>
            <a:ext cx="76328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sz="2800" dirty="0"/>
              <a:t>——The method to do prediction</a:t>
            </a:r>
          </a:p>
        </p:txBody>
      </p:sp>
    </p:spTree>
    <p:extLst>
      <p:ext uri="{BB962C8B-B14F-4D97-AF65-F5344CB8AC3E}">
        <p14:creationId xmlns:p14="http://schemas.microsoft.com/office/powerpoint/2010/main" val="321891283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1917700" y="1356360"/>
            <a:ext cx="8138740" cy="5240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endParaRPr lang="en-US" altLang="zh-CN" sz="2400" b="1" dirty="0">
              <a:solidFill>
                <a:prstClr val="black"/>
              </a:solidFill>
              <a:latin typeface="Times New Roman" pitchFamily="18" charset="0"/>
            </a:endParaRPr>
          </a:p>
          <a:p>
            <a:pPr lvl="1"/>
            <a:r>
              <a:rPr lang="en-US" altLang="zh-CN" dirty="0">
                <a:solidFill>
                  <a:prstClr val="black"/>
                </a:solidFill>
                <a:latin typeface="Times New Roman" pitchFamily="18" charset="0"/>
              </a:rPr>
              <a:t> LSTM introduces a  structure called a </a:t>
            </a:r>
            <a:r>
              <a:rPr lang="en-US" altLang="zh-CN" i="1" dirty="0">
                <a:solidFill>
                  <a:prstClr val="black"/>
                </a:solidFill>
                <a:latin typeface="Times New Roman" pitchFamily="18" charset="0"/>
              </a:rPr>
              <a:t>memory cell</a:t>
            </a:r>
            <a:r>
              <a:rPr lang="en-US" altLang="zh-CN" dirty="0">
                <a:solidFill>
                  <a:prstClr val="black"/>
                </a:solidFill>
                <a:latin typeface="Times New Roman" pitchFamily="18" charset="0"/>
              </a:rPr>
              <a:t> .</a:t>
            </a:r>
          </a:p>
          <a:p>
            <a:pPr lvl="1"/>
            <a:endParaRPr lang="en-US" altLang="zh-CN" dirty="0">
              <a:solidFill>
                <a:prstClr val="black"/>
              </a:solidFill>
              <a:latin typeface="Times New Roman" pitchFamily="18" charset="0"/>
            </a:endParaRPr>
          </a:p>
          <a:p>
            <a:pPr lvl="1"/>
            <a:endParaRPr lang="en-US" altLang="zh-CN" dirty="0">
              <a:solidFill>
                <a:prstClr val="black"/>
              </a:solidFill>
              <a:latin typeface="Times New Roman" pitchFamily="18" charset="0"/>
            </a:endParaRPr>
          </a:p>
          <a:p>
            <a:pPr lvl="1"/>
            <a:endParaRPr lang="en-US" altLang="zh-CN" dirty="0">
              <a:solidFill>
                <a:prstClr val="black"/>
              </a:solidFill>
              <a:latin typeface="Times New Roman" pitchFamily="18" charset="0"/>
            </a:endParaRPr>
          </a:p>
          <a:p>
            <a:pPr lvl="1"/>
            <a:endParaRPr lang="en-US" altLang="zh-CN" dirty="0">
              <a:solidFill>
                <a:prstClr val="black"/>
              </a:solidFill>
              <a:latin typeface="Times New Roman" pitchFamily="18" charset="0"/>
            </a:endParaRPr>
          </a:p>
          <a:p>
            <a:pPr lvl="1"/>
            <a:endParaRPr lang="en-US" altLang="zh-CN" dirty="0">
              <a:solidFill>
                <a:prstClr val="black"/>
              </a:solidFill>
              <a:latin typeface="Times New Roman" pitchFamily="18" charset="0"/>
            </a:endParaRPr>
          </a:p>
          <a:p>
            <a:pPr lvl="1"/>
            <a:endParaRPr lang="en-US" altLang="zh-CN" dirty="0">
              <a:solidFill>
                <a:prstClr val="black"/>
              </a:solidFill>
              <a:latin typeface="Times New Roman" pitchFamily="18" charset="0"/>
            </a:endParaRPr>
          </a:p>
          <a:p>
            <a:pPr lvl="1"/>
            <a:endParaRPr lang="en-US" altLang="zh-CN" dirty="0">
              <a:solidFill>
                <a:prstClr val="black"/>
              </a:solidFill>
              <a:latin typeface="Times New Roman" pitchFamily="18" charset="0"/>
            </a:endParaRPr>
          </a:p>
          <a:p>
            <a:pPr lvl="1"/>
            <a:endParaRPr lang="en-US" altLang="zh-CN" dirty="0">
              <a:solidFill>
                <a:prstClr val="black"/>
              </a:solidFill>
              <a:latin typeface="Times New Roman" pitchFamily="18" charset="0"/>
            </a:endParaRPr>
          </a:p>
          <a:p>
            <a:pPr lvl="1"/>
            <a:r>
              <a:rPr lang="en-US" altLang="zh-CN" dirty="0">
                <a:solidFill>
                  <a:prstClr val="black"/>
                </a:solidFill>
                <a:latin typeface="Times New Roman" pitchFamily="18" charset="0"/>
              </a:rPr>
              <a:t> The memory cell is composed of four main elements:</a:t>
            </a:r>
          </a:p>
          <a:p>
            <a:pPr marL="457200" lvl="1" indent="0">
              <a:buNone/>
            </a:pPr>
            <a:r>
              <a:rPr lang="en-US" altLang="zh-CN" dirty="0">
                <a:solidFill>
                  <a:prstClr val="black"/>
                </a:solidFill>
                <a:latin typeface="Times New Roman" pitchFamily="18" charset="0"/>
              </a:rPr>
              <a:t>  	</a:t>
            </a:r>
            <a:r>
              <a:rPr lang="fr-FR" altLang="zh-CN" dirty="0">
                <a:solidFill>
                  <a:prstClr val="black"/>
                </a:solidFill>
                <a:latin typeface="Times New Roman" pitchFamily="18" charset="0"/>
              </a:rPr>
              <a:t>input gate, forget gate, output gate, </a:t>
            </a:r>
            <a:r>
              <a:rPr lang="en-US" altLang="zh-CN" dirty="0">
                <a:solidFill>
                  <a:prstClr val="black"/>
                </a:solidFill>
                <a:latin typeface="Times New Roman" pitchFamily="18" charset="0"/>
              </a:rPr>
              <a:t>self-recurrent 	connection.</a:t>
            </a:r>
          </a:p>
        </p:txBody>
      </p:sp>
      <p:sp>
        <p:nvSpPr>
          <p:cNvPr id="4" name="标题 1"/>
          <p:cNvSpPr>
            <a:spLocks noGrp="1"/>
          </p:cNvSpPr>
          <p:nvPr/>
        </p:nvSpPr>
        <p:spPr>
          <a:xfrm>
            <a:off x="2560610" y="1405118"/>
            <a:ext cx="6571343" cy="10492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endParaRPr lang="en-US" altLang="zh-CN" sz="2000" b="1">
              <a:solidFill>
                <a:prstClr val="black"/>
              </a:solidFill>
              <a:latin typeface="Times New Roman" pitchFamily="18" charset="0"/>
            </a:endParaRPr>
          </a:p>
        </p:txBody>
      </p:sp>
      <p:pic>
        <p:nvPicPr>
          <p:cNvPr id="2" name="图片 1"/>
          <p:cNvPicPr>
            <a:picLocks noChangeAspect="1"/>
          </p:cNvPicPr>
          <p:nvPr/>
        </p:nvPicPr>
        <p:blipFill>
          <a:blip r:embed="rId3"/>
          <a:stretch>
            <a:fillRect/>
          </a:stretch>
        </p:blipFill>
        <p:spPr>
          <a:xfrm>
            <a:off x="2849246" y="2628265"/>
            <a:ext cx="6299835" cy="1955800"/>
          </a:xfrm>
          <a:prstGeom prst="rect">
            <a:avLst/>
          </a:prstGeom>
        </p:spPr>
      </p:pic>
      <p:sp>
        <p:nvSpPr>
          <p:cNvPr id="10" name="灯片编号占位符 9"/>
          <p:cNvSpPr>
            <a:spLocks noGrp="1"/>
          </p:cNvSpPr>
          <p:nvPr>
            <p:ph type="sldNum" sz="quarter" idx="12"/>
          </p:nvPr>
        </p:nvSpPr>
        <p:spPr>
          <a:xfrm>
            <a:off x="9776628" y="5618130"/>
            <a:ext cx="795746" cy="503578"/>
          </a:xfrm>
        </p:spPr>
        <p:txBody>
          <a:bodyPr/>
          <a:lstStyle/>
          <a:p>
            <a:fld id="{0C913308-F349-4B6D-A68A-DD1791B4A57B}" type="slidenum">
              <a:rPr lang="zh-CN" altLang="en-US" smtClean="0">
                <a:solidFill>
                  <a:prstClr val="black">
                    <a:tint val="75000"/>
                  </a:prstClr>
                </a:solidFill>
                <a:latin typeface="Times New Roman" pitchFamily="18" charset="0"/>
              </a:rPr>
              <a:pPr/>
              <a:t>18</a:t>
            </a:fld>
            <a:endParaRPr lang="zh-CN" altLang="en-US">
              <a:solidFill>
                <a:prstClr val="black">
                  <a:tint val="75000"/>
                </a:prstClr>
              </a:solidFill>
              <a:latin typeface="Times New Roman" pitchFamily="18" charset="0"/>
            </a:endParaRPr>
          </a:p>
        </p:txBody>
      </p:sp>
      <p:sp>
        <p:nvSpPr>
          <p:cNvPr id="8" name="文本框 7"/>
          <p:cNvSpPr txBox="1"/>
          <p:nvPr/>
        </p:nvSpPr>
        <p:spPr>
          <a:xfrm>
            <a:off x="1691672" y="69013"/>
            <a:ext cx="7632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dirty="0"/>
              <a:t>Our models</a:t>
            </a:r>
          </a:p>
        </p:txBody>
      </p:sp>
      <p:sp>
        <p:nvSpPr>
          <p:cNvPr id="9" name="文本框 8"/>
          <p:cNvSpPr txBox="1"/>
          <p:nvPr/>
        </p:nvSpPr>
        <p:spPr>
          <a:xfrm>
            <a:off x="3249407" y="920620"/>
            <a:ext cx="76328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sz="2800" dirty="0"/>
              <a:t>——The method to do prediction</a:t>
            </a:r>
          </a:p>
        </p:txBody>
      </p:sp>
    </p:spTree>
    <p:extLst>
      <p:ext uri="{BB962C8B-B14F-4D97-AF65-F5344CB8AC3E}">
        <p14:creationId xmlns:p14="http://schemas.microsoft.com/office/powerpoint/2010/main" val="62226115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2560610" y="1405118"/>
            <a:ext cx="6571343" cy="10492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endParaRPr lang="en-US" altLang="zh-CN" sz="2000" b="1">
              <a:solidFill>
                <a:prstClr val="black"/>
              </a:solidFill>
              <a:latin typeface="Times New Roman" pitchFamily="18" charset="0"/>
            </a:endParaRPr>
          </a:p>
        </p:txBody>
      </p:sp>
      <p:pic>
        <p:nvPicPr>
          <p:cNvPr id="2" name="图片 1"/>
          <p:cNvPicPr>
            <a:picLocks noChangeAspect="1"/>
          </p:cNvPicPr>
          <p:nvPr/>
        </p:nvPicPr>
        <p:blipFill>
          <a:blip r:embed="rId3"/>
          <a:stretch>
            <a:fillRect/>
          </a:stretch>
        </p:blipFill>
        <p:spPr>
          <a:xfrm>
            <a:off x="2145030" y="1884046"/>
            <a:ext cx="3209290" cy="3566795"/>
          </a:xfrm>
          <a:prstGeom prst="rect">
            <a:avLst/>
          </a:prstGeom>
        </p:spPr>
      </p:pic>
      <p:sp>
        <p:nvSpPr>
          <p:cNvPr id="3" name="内容占位符 2"/>
          <p:cNvSpPr>
            <a:spLocks noGrp="1"/>
          </p:cNvSpPr>
          <p:nvPr/>
        </p:nvSpPr>
        <p:spPr>
          <a:xfrm>
            <a:off x="1880235" y="102679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endParaRPr lang="en-US" altLang="zh-CN" sz="2400" dirty="0">
              <a:solidFill>
                <a:prstClr val="black"/>
              </a:solidFill>
              <a:latin typeface="Times New Roman" pitchFamily="18" charset="0"/>
            </a:endParaRPr>
          </a:p>
          <a:p>
            <a:r>
              <a:rPr lang="en-US" altLang="zh-CN" sz="2400" dirty="0">
                <a:solidFill>
                  <a:prstClr val="black"/>
                </a:solidFill>
                <a:latin typeface="Times New Roman" pitchFamily="18" charset="0"/>
              </a:rPr>
              <a:t>The model LSTM</a:t>
            </a:r>
          </a:p>
          <a:p>
            <a:endParaRPr lang="zh-CN" altLang="en-US" dirty="0">
              <a:solidFill>
                <a:prstClr val="black"/>
              </a:solidFill>
            </a:endParaRPr>
          </a:p>
        </p:txBody>
      </p:sp>
      <p:pic>
        <p:nvPicPr>
          <p:cNvPr id="5" name="图片 4"/>
          <p:cNvPicPr>
            <a:picLocks noChangeAspect="1"/>
          </p:cNvPicPr>
          <p:nvPr/>
        </p:nvPicPr>
        <p:blipFill>
          <a:blip r:embed="rId4"/>
          <a:stretch>
            <a:fillRect/>
          </a:stretch>
        </p:blipFill>
        <p:spPr>
          <a:xfrm>
            <a:off x="5875129" y="1830040"/>
            <a:ext cx="4391660" cy="4637364"/>
          </a:xfrm>
          <a:prstGeom prst="rect">
            <a:avLst/>
          </a:prstGeom>
        </p:spPr>
      </p:pic>
      <p:sp>
        <p:nvSpPr>
          <p:cNvPr id="10" name="灯片编号占位符 9"/>
          <p:cNvSpPr>
            <a:spLocks noGrp="1"/>
          </p:cNvSpPr>
          <p:nvPr>
            <p:ph type="sldNum" sz="quarter" idx="12"/>
          </p:nvPr>
        </p:nvSpPr>
        <p:spPr>
          <a:xfrm>
            <a:off x="9764563" y="5630195"/>
            <a:ext cx="795746" cy="503578"/>
          </a:xfrm>
        </p:spPr>
        <p:txBody>
          <a:bodyPr/>
          <a:lstStyle/>
          <a:p>
            <a:fld id="{0C913308-F349-4B6D-A68A-DD1791B4A57B}" type="slidenum">
              <a:rPr lang="zh-CN" altLang="en-US" smtClean="0">
                <a:solidFill>
                  <a:prstClr val="black">
                    <a:tint val="75000"/>
                  </a:prstClr>
                </a:solidFill>
                <a:latin typeface="Times New Roman" pitchFamily="18" charset="0"/>
              </a:rPr>
              <a:pPr/>
              <a:t>19</a:t>
            </a:fld>
            <a:endParaRPr lang="zh-CN" altLang="en-US">
              <a:solidFill>
                <a:prstClr val="black">
                  <a:tint val="75000"/>
                </a:prstClr>
              </a:solidFill>
              <a:latin typeface="Times New Roman" pitchFamily="18" charset="0"/>
            </a:endParaRPr>
          </a:p>
        </p:txBody>
      </p:sp>
      <p:sp>
        <p:nvSpPr>
          <p:cNvPr id="9" name="文本框 8"/>
          <p:cNvSpPr txBox="1"/>
          <p:nvPr/>
        </p:nvSpPr>
        <p:spPr>
          <a:xfrm>
            <a:off x="1691672" y="69013"/>
            <a:ext cx="7632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dirty="0"/>
              <a:t>Our models</a:t>
            </a:r>
          </a:p>
        </p:txBody>
      </p:sp>
      <p:sp>
        <p:nvSpPr>
          <p:cNvPr id="12" name="文本框 11"/>
          <p:cNvSpPr txBox="1"/>
          <p:nvPr/>
        </p:nvSpPr>
        <p:spPr>
          <a:xfrm>
            <a:off x="3249407" y="920620"/>
            <a:ext cx="76328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4400" b="1">
                <a:solidFill>
                  <a:srgbClr val="6B9B1A"/>
                </a:solidFill>
                <a:latin typeface="Arial" charset="0"/>
                <a:ea typeface="宋体" charset="-122"/>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US" altLang="zh-CN" sz="2800" dirty="0"/>
              <a:t>——The method to do prediction</a:t>
            </a:r>
          </a:p>
        </p:txBody>
      </p:sp>
    </p:spTree>
    <p:extLst>
      <p:ext uri="{BB962C8B-B14F-4D97-AF65-F5344CB8AC3E}">
        <p14:creationId xmlns:p14="http://schemas.microsoft.com/office/powerpoint/2010/main" val="67551733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60"/>
          <p:cNvGrpSpPr>
            <a:grpSpLocks/>
          </p:cNvGrpSpPr>
          <p:nvPr/>
        </p:nvGrpSpPr>
        <p:grpSpPr bwMode="auto">
          <a:xfrm>
            <a:off x="1524001" y="3276600"/>
            <a:ext cx="9134475" cy="1676400"/>
            <a:chOff x="0" y="2086"/>
            <a:chExt cx="5760" cy="1056"/>
          </a:xfrm>
        </p:grpSpPr>
        <p:sp>
          <p:nvSpPr>
            <p:cNvPr id="2113"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latin typeface="Calibri" pitchFamily="34" charset="0"/>
                <a:ea typeface="宋体" charset="-122"/>
              </a:endParaRPr>
            </a:p>
          </p:txBody>
        </p:sp>
        <p:sp>
          <p:nvSpPr>
            <p:cNvPr id="2114" name="Rectangle 62"/>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latin typeface="Calibri" pitchFamily="34" charset="0"/>
                <a:ea typeface="宋体" charset="-122"/>
              </a:endParaRPr>
            </a:p>
          </p:txBody>
        </p:sp>
      </p:grpSp>
      <p:sp>
        <p:nvSpPr>
          <p:cNvPr id="33" name="Textfeld 7"/>
          <p:cNvSpPr txBox="1">
            <a:spLocks noChangeArrowheads="1"/>
          </p:cNvSpPr>
          <p:nvPr/>
        </p:nvSpPr>
        <p:spPr bwMode="gray">
          <a:xfrm>
            <a:off x="1679575" y="174626"/>
            <a:ext cx="89789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de-DE" sz="6000" b="1" kern="0" dirty="0">
                <a:solidFill>
                  <a:srgbClr val="6B9B1A"/>
                </a:solidFill>
                <a:latin typeface="Arial"/>
              </a:rPr>
              <a:t>Group member</a:t>
            </a:r>
            <a:endParaRPr lang="de-DE" sz="6000" kern="0" dirty="0">
              <a:solidFill>
                <a:srgbClr val="000000">
                  <a:lumMod val="65000"/>
                  <a:lumOff val="35000"/>
                </a:srgbClr>
              </a:solidFill>
              <a:latin typeface="Arial"/>
            </a:endParaRPr>
          </a:p>
        </p:txBody>
      </p:sp>
      <p:grpSp>
        <p:nvGrpSpPr>
          <p:cNvPr id="2054" name="Group 8"/>
          <p:cNvGrpSpPr>
            <a:grpSpLocks/>
          </p:cNvGrpSpPr>
          <p:nvPr/>
        </p:nvGrpSpPr>
        <p:grpSpPr bwMode="auto">
          <a:xfrm>
            <a:off x="902638" y="3703183"/>
            <a:ext cx="2402778" cy="2284412"/>
            <a:chOff x="1749" y="1113"/>
            <a:chExt cx="2187" cy="2184"/>
          </a:xfrm>
        </p:grpSpPr>
        <p:sp>
          <p:nvSpPr>
            <p:cNvPr id="2106" name="Oval 6"/>
            <p:cNvSpPr>
              <a:spLocks noChangeArrowheads="1"/>
            </p:cNvSpPr>
            <p:nvPr/>
          </p:nvSpPr>
          <p:spPr bwMode="gray">
            <a:xfrm>
              <a:off x="1749" y="1113"/>
              <a:ext cx="2187" cy="2184"/>
            </a:xfrm>
            <a:prstGeom prst="ellipse">
              <a:avLst/>
            </a:prstGeom>
            <a:solidFill>
              <a:srgbClr val="777777"/>
            </a:solidFill>
            <a:ln w="9525">
              <a:round/>
              <a:headEnd/>
              <a:tailEnd/>
            </a:ln>
            <a:scene3d>
              <a:camera prst="legacyPerspectiveTop"/>
              <a:lightRig rig="legacyFlat4" dir="t"/>
            </a:scene3d>
            <a:sp3d extrusionH="887400" prstMaterial="legacyMatte">
              <a:bevelT w="13500" h="13500" prst="angle"/>
              <a:bevelB w="13500" h="13500" prst="angle"/>
              <a:extrusionClr>
                <a:schemeClr val="bg1"/>
              </a:extrusionClr>
            </a:sp3d>
          </p:spPr>
          <p:txBody>
            <a:bodyPr>
              <a:flatTx/>
            </a:bodyPr>
            <a:lstStyle/>
            <a:p>
              <a:endParaRPr lang="en-GB" altLang="zh-CN">
                <a:ea typeface="宋体" charset="-122"/>
              </a:endParaRPr>
            </a:p>
          </p:txBody>
        </p:sp>
        <p:sp>
          <p:nvSpPr>
            <p:cNvPr id="2107" name="Oval 8"/>
            <p:cNvSpPr>
              <a:spLocks noChangeArrowheads="1"/>
            </p:cNvSpPr>
            <p:nvPr/>
          </p:nvSpPr>
          <p:spPr bwMode="gray">
            <a:xfrm>
              <a:off x="1756" y="1119"/>
              <a:ext cx="2173" cy="2172"/>
            </a:xfrm>
            <a:prstGeom prst="ellipse">
              <a:avLst/>
            </a:prstGeom>
            <a:gradFill rotWithShape="1">
              <a:gsLst>
                <a:gs pos="0">
                  <a:srgbClr val="9F9F9F"/>
                </a:gs>
                <a:gs pos="100000">
                  <a:srgbClr val="E4E4E4"/>
                </a:gs>
              </a:gsLst>
              <a:lin ang="2700000" scaled="1"/>
            </a:gradFill>
            <a:ln w="19050">
              <a:solidFill>
                <a:schemeClr val="bg1"/>
              </a:solidFill>
              <a:round/>
              <a:headEnd/>
              <a:tailEnd/>
            </a:ln>
          </p:spPr>
          <p:txBody>
            <a:bodyPr wrap="none" anchor="ctr"/>
            <a:lstStyle/>
            <a:p>
              <a:endParaRPr lang="en-GB" altLang="zh-CN">
                <a:ea typeface="宋体" charset="-122"/>
              </a:endParaRPr>
            </a:p>
          </p:txBody>
        </p:sp>
        <p:sp>
          <p:nvSpPr>
            <p:cNvPr id="2108" name="Oval 9"/>
            <p:cNvSpPr>
              <a:spLocks noChangeArrowheads="1"/>
            </p:cNvSpPr>
            <p:nvPr/>
          </p:nvSpPr>
          <p:spPr bwMode="gray">
            <a:xfrm>
              <a:off x="1980" y="1343"/>
              <a:ext cx="1726" cy="1725"/>
            </a:xfrm>
            <a:prstGeom prst="ellipse">
              <a:avLst/>
            </a:prstGeom>
            <a:gradFill rotWithShape="1">
              <a:gsLst>
                <a:gs pos="0">
                  <a:srgbClr val="FFFFFF"/>
                </a:gs>
                <a:gs pos="100000">
                  <a:srgbClr val="EAEAEA"/>
                </a:gs>
              </a:gsLst>
              <a:lin ang="2700000" scaled="1"/>
            </a:gradFill>
            <a:ln w="19050">
              <a:solidFill>
                <a:schemeClr val="bg1"/>
              </a:solidFill>
              <a:round/>
              <a:headEnd/>
              <a:tailEnd/>
            </a:ln>
          </p:spPr>
          <p:txBody>
            <a:bodyPr/>
            <a:lstStyle/>
            <a:p>
              <a:endParaRPr lang="en-GB" altLang="zh-CN">
                <a:ea typeface="宋体" charset="-122"/>
              </a:endParaRPr>
            </a:p>
          </p:txBody>
        </p:sp>
        <p:sp>
          <p:nvSpPr>
            <p:cNvPr id="2109" name="Oval 10"/>
            <p:cNvSpPr>
              <a:spLocks noChangeArrowheads="1"/>
            </p:cNvSpPr>
            <p:nvPr/>
          </p:nvSpPr>
          <p:spPr bwMode="gray">
            <a:xfrm>
              <a:off x="2196" y="1558"/>
              <a:ext cx="1293" cy="1294"/>
            </a:xfrm>
            <a:prstGeom prst="ellipse">
              <a:avLst/>
            </a:prstGeom>
            <a:gradFill rotWithShape="1">
              <a:gsLst>
                <a:gs pos="0">
                  <a:srgbClr val="333333"/>
                </a:gs>
                <a:gs pos="100000">
                  <a:srgbClr val="B1B1B1"/>
                </a:gs>
              </a:gsLst>
              <a:lin ang="2700000" scaled="1"/>
            </a:gradFill>
            <a:ln w="19050">
              <a:solidFill>
                <a:schemeClr val="bg1"/>
              </a:solidFill>
              <a:round/>
              <a:headEnd/>
              <a:tailEnd/>
            </a:ln>
          </p:spPr>
          <p:txBody>
            <a:bodyPr/>
            <a:lstStyle/>
            <a:p>
              <a:endParaRPr lang="en-GB" altLang="zh-CN">
                <a:ea typeface="宋体" charset="-122"/>
              </a:endParaRPr>
            </a:p>
          </p:txBody>
        </p:sp>
        <p:sp>
          <p:nvSpPr>
            <p:cNvPr id="2110" name="Oval 11"/>
            <p:cNvSpPr>
              <a:spLocks noChangeArrowheads="1"/>
            </p:cNvSpPr>
            <p:nvPr/>
          </p:nvSpPr>
          <p:spPr bwMode="gray">
            <a:xfrm>
              <a:off x="2400" y="1763"/>
              <a:ext cx="887" cy="884"/>
            </a:xfrm>
            <a:prstGeom prst="ellipse">
              <a:avLst/>
            </a:prstGeom>
            <a:gradFill rotWithShape="1">
              <a:gsLst>
                <a:gs pos="0">
                  <a:srgbClr val="FFFFFF"/>
                </a:gs>
                <a:gs pos="100000">
                  <a:srgbClr val="EAEAEA"/>
                </a:gs>
              </a:gsLst>
              <a:lin ang="2700000" scaled="1"/>
            </a:gradFill>
            <a:ln w="19050">
              <a:solidFill>
                <a:schemeClr val="bg1"/>
              </a:solidFill>
              <a:round/>
              <a:headEnd/>
              <a:tailEnd/>
            </a:ln>
          </p:spPr>
          <p:txBody>
            <a:bodyPr/>
            <a:lstStyle/>
            <a:p>
              <a:endParaRPr lang="en-GB" altLang="zh-CN">
                <a:ea typeface="宋体" charset="-122"/>
              </a:endParaRPr>
            </a:p>
          </p:txBody>
        </p:sp>
        <p:sp>
          <p:nvSpPr>
            <p:cNvPr id="2111" name="Oval 12"/>
            <p:cNvSpPr>
              <a:spLocks noChangeArrowheads="1"/>
            </p:cNvSpPr>
            <p:nvPr/>
          </p:nvSpPr>
          <p:spPr bwMode="gray">
            <a:xfrm flipV="1">
              <a:off x="2577" y="1939"/>
              <a:ext cx="533" cy="533"/>
            </a:xfrm>
            <a:prstGeom prst="ellipse">
              <a:avLst/>
            </a:prstGeom>
            <a:solidFill>
              <a:schemeClr val="tx1"/>
            </a:solidFill>
            <a:ln w="9525">
              <a:solidFill>
                <a:srgbClr val="E2E2E2"/>
              </a:solidFill>
              <a:round/>
              <a:headEnd/>
              <a:tailEnd/>
            </a:ln>
          </p:spPr>
          <p:txBody>
            <a:bodyPr rot="10800000"/>
            <a:lstStyle/>
            <a:p>
              <a:endParaRPr lang="en-GB" altLang="zh-CN">
                <a:ea typeface="宋体" charset="-122"/>
              </a:endParaRPr>
            </a:p>
          </p:txBody>
        </p:sp>
        <p:sp>
          <p:nvSpPr>
            <p:cNvPr id="2112" name="Oval 12"/>
            <p:cNvSpPr>
              <a:spLocks noChangeArrowheads="1"/>
            </p:cNvSpPr>
            <p:nvPr/>
          </p:nvSpPr>
          <p:spPr bwMode="gray">
            <a:xfrm flipV="1">
              <a:off x="2758" y="2112"/>
              <a:ext cx="187" cy="187"/>
            </a:xfrm>
            <a:prstGeom prst="ellipse">
              <a:avLst/>
            </a:prstGeom>
            <a:solidFill>
              <a:srgbClr val="C00000"/>
            </a:solidFill>
            <a:ln w="9525">
              <a:solidFill>
                <a:srgbClr val="E2E2E2"/>
              </a:solidFill>
              <a:round/>
              <a:headEnd/>
              <a:tailEnd/>
            </a:ln>
          </p:spPr>
          <p:txBody>
            <a:bodyPr rot="10800000"/>
            <a:lstStyle/>
            <a:p>
              <a:endParaRPr lang="en-GB" altLang="zh-CN">
                <a:ea typeface="宋体" charset="-122"/>
              </a:endParaRPr>
            </a:p>
          </p:txBody>
        </p:sp>
      </p:grpSp>
      <p:grpSp>
        <p:nvGrpSpPr>
          <p:cNvPr id="12" name="Group 295"/>
          <p:cNvGrpSpPr>
            <a:grpSpLocks/>
          </p:cNvGrpSpPr>
          <p:nvPr/>
        </p:nvGrpSpPr>
        <p:grpSpPr bwMode="auto">
          <a:xfrm>
            <a:off x="2232032" y="5476831"/>
            <a:ext cx="1195886" cy="1169892"/>
            <a:chOff x="2860" y="2298"/>
            <a:chExt cx="975" cy="1003"/>
          </a:xfrm>
        </p:grpSpPr>
        <p:grpSp>
          <p:nvGrpSpPr>
            <p:cNvPr id="2090" name="Group 292"/>
            <p:cNvGrpSpPr>
              <a:grpSpLocks/>
            </p:cNvGrpSpPr>
            <p:nvPr/>
          </p:nvGrpSpPr>
          <p:grpSpPr bwMode="auto">
            <a:xfrm>
              <a:off x="2900" y="2334"/>
              <a:ext cx="935" cy="967"/>
              <a:chOff x="2900" y="2334"/>
              <a:chExt cx="935" cy="967"/>
            </a:xfrm>
          </p:grpSpPr>
          <p:sp>
            <p:nvSpPr>
              <p:cNvPr id="2101" name="Freeform 277"/>
              <p:cNvSpPr>
                <a:spLocks/>
              </p:cNvSpPr>
              <p:nvPr/>
            </p:nvSpPr>
            <p:spPr bwMode="gray">
              <a:xfrm rot="-10756093">
                <a:off x="2900" y="2334"/>
                <a:ext cx="476" cy="532"/>
              </a:xfrm>
              <a:custGeom>
                <a:avLst/>
                <a:gdLst>
                  <a:gd name="T0" fmla="*/ 1153 w 365"/>
                  <a:gd name="T1" fmla="*/ 695 h 456"/>
                  <a:gd name="T2" fmla="*/ 793 w 365"/>
                  <a:gd name="T3" fmla="*/ 457 h 456"/>
                  <a:gd name="T4" fmla="*/ 87 w 365"/>
                  <a:gd name="T5" fmla="*/ 91 h 456"/>
                  <a:gd name="T6" fmla="*/ 87 w 365"/>
                  <a:gd name="T7" fmla="*/ 186 h 456"/>
                  <a:gd name="T8" fmla="*/ 546 w 365"/>
                  <a:gd name="T9" fmla="*/ 597 h 456"/>
                  <a:gd name="T10" fmla="*/ 896 w 365"/>
                  <a:gd name="T11" fmla="*/ 826 h 456"/>
                  <a:gd name="T12" fmla="*/ 1228 w 365"/>
                  <a:gd name="T13" fmla="*/ 974 h 456"/>
                  <a:gd name="T14" fmla="*/ 1377 w 365"/>
                  <a:gd name="T15" fmla="*/ 891 h 456"/>
                  <a:gd name="T16" fmla="*/ 1153 w 365"/>
                  <a:gd name="T17" fmla="*/ 695 h 4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5"/>
                  <a:gd name="T28" fmla="*/ 0 h 456"/>
                  <a:gd name="T29" fmla="*/ 365 w 365"/>
                  <a:gd name="T30" fmla="*/ 456 h 4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gradFill rotWithShape="1">
                <a:gsLst>
                  <a:gs pos="0">
                    <a:srgbClr val="AB0505"/>
                  </a:gs>
                  <a:gs pos="100000">
                    <a:srgbClr val="4F020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rot="10800000" vert="eaVert"/>
              <a:lstStyle/>
              <a:p>
                <a:endParaRPr lang="zh-CN" altLang="en-US"/>
              </a:p>
            </p:txBody>
          </p:sp>
          <p:sp>
            <p:nvSpPr>
              <p:cNvPr id="2102" name="Freeform 278"/>
              <p:cNvSpPr>
                <a:spLocks/>
              </p:cNvSpPr>
              <p:nvPr/>
            </p:nvSpPr>
            <p:spPr bwMode="gray">
              <a:xfrm rot="-10756093">
                <a:off x="3181" y="2543"/>
                <a:ext cx="654" cy="446"/>
              </a:xfrm>
              <a:custGeom>
                <a:avLst/>
                <a:gdLst>
                  <a:gd name="T0" fmla="*/ 760 w 501"/>
                  <a:gd name="T1" fmla="*/ 0 h 383"/>
                  <a:gd name="T2" fmla="*/ 102 w 501"/>
                  <a:gd name="T3" fmla="*/ 107 h 383"/>
                  <a:gd name="T4" fmla="*/ 1634 w 501"/>
                  <a:gd name="T5" fmla="*/ 819 h 383"/>
                  <a:gd name="T6" fmla="*/ 1901 w 501"/>
                  <a:gd name="T7" fmla="*/ 679 h 383"/>
                  <a:gd name="T8" fmla="*/ 760 w 501"/>
                  <a:gd name="T9" fmla="*/ 0 h 383"/>
                  <a:gd name="T10" fmla="*/ 0 60000 65536"/>
                  <a:gd name="T11" fmla="*/ 0 60000 65536"/>
                  <a:gd name="T12" fmla="*/ 0 60000 65536"/>
                  <a:gd name="T13" fmla="*/ 0 60000 65536"/>
                  <a:gd name="T14" fmla="*/ 0 60000 65536"/>
                  <a:gd name="T15" fmla="*/ 0 w 501"/>
                  <a:gd name="T16" fmla="*/ 0 h 383"/>
                  <a:gd name="T17" fmla="*/ 501 w 501"/>
                  <a:gd name="T18" fmla="*/ 383 h 383"/>
                </a:gdLst>
                <a:ahLst/>
                <a:cxnLst>
                  <a:cxn ang="T10">
                    <a:pos x="T0" y="T1"/>
                  </a:cxn>
                  <a:cxn ang="T11">
                    <a:pos x="T2" y="T3"/>
                  </a:cxn>
                  <a:cxn ang="T12">
                    <a:pos x="T4" y="T5"/>
                  </a:cxn>
                  <a:cxn ang="T13">
                    <a:pos x="T6" y="T7"/>
                  </a:cxn>
                  <a:cxn ang="T14">
                    <a:pos x="T8" y="T9"/>
                  </a:cxn>
                </a:cxnLst>
                <a:rect l="T15" t="T16" r="T17" b="T18"/>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solidFill>
                <a:srgbClr val="AB0505"/>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rot="10800000" vert="eaVert"/>
              <a:lstStyle/>
              <a:p>
                <a:endParaRPr lang="zh-CN" altLang="en-US"/>
              </a:p>
            </p:txBody>
          </p:sp>
          <p:sp>
            <p:nvSpPr>
              <p:cNvPr id="2103" name="Freeform 279"/>
              <p:cNvSpPr>
                <a:spLocks/>
              </p:cNvSpPr>
              <p:nvPr/>
            </p:nvSpPr>
            <p:spPr bwMode="gray">
              <a:xfrm rot="-10756093">
                <a:off x="3070" y="2619"/>
                <a:ext cx="499" cy="682"/>
              </a:xfrm>
              <a:custGeom>
                <a:avLst/>
                <a:gdLst>
                  <a:gd name="T0" fmla="*/ 474 w 383"/>
                  <a:gd name="T1" fmla="*/ 10 h 586"/>
                  <a:gd name="T2" fmla="*/ 0 w 383"/>
                  <a:gd name="T3" fmla="*/ 574 h 586"/>
                  <a:gd name="T4" fmla="*/ 1126 w 383"/>
                  <a:gd name="T5" fmla="*/ 1251 h 586"/>
                  <a:gd name="T6" fmla="*/ 1438 w 383"/>
                  <a:gd name="T7" fmla="*/ 943 h 586"/>
                  <a:gd name="T8" fmla="*/ 474 w 383"/>
                  <a:gd name="T9" fmla="*/ 10 h 586"/>
                  <a:gd name="T10" fmla="*/ 0 60000 65536"/>
                  <a:gd name="T11" fmla="*/ 0 60000 65536"/>
                  <a:gd name="T12" fmla="*/ 0 60000 65536"/>
                  <a:gd name="T13" fmla="*/ 0 60000 65536"/>
                  <a:gd name="T14" fmla="*/ 0 60000 65536"/>
                  <a:gd name="T15" fmla="*/ 0 w 383"/>
                  <a:gd name="T16" fmla="*/ 0 h 586"/>
                  <a:gd name="T17" fmla="*/ 383 w 383"/>
                  <a:gd name="T18" fmla="*/ 586 h 586"/>
                </a:gdLst>
                <a:ahLst/>
                <a:cxnLst>
                  <a:cxn ang="T10">
                    <a:pos x="T0" y="T1"/>
                  </a:cxn>
                  <a:cxn ang="T11">
                    <a:pos x="T2" y="T3"/>
                  </a:cxn>
                  <a:cxn ang="T12">
                    <a:pos x="T4" y="T5"/>
                  </a:cxn>
                  <a:cxn ang="T13">
                    <a:pos x="T6" y="T7"/>
                  </a:cxn>
                  <a:cxn ang="T14">
                    <a:pos x="T8" y="T9"/>
                  </a:cxn>
                </a:cxnLst>
                <a:rect l="T15" t="T16" r="T17" b="T18"/>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solidFill>
                <a:srgbClr val="AB0505"/>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rot="10800000" vert="eaVert"/>
              <a:lstStyle/>
              <a:p>
                <a:endParaRPr lang="zh-CN" altLang="en-US"/>
              </a:p>
            </p:txBody>
          </p:sp>
          <p:sp>
            <p:nvSpPr>
              <p:cNvPr id="2104" name="Freeform 280"/>
              <p:cNvSpPr>
                <a:spLocks/>
              </p:cNvSpPr>
              <p:nvPr/>
            </p:nvSpPr>
            <p:spPr bwMode="gray">
              <a:xfrm rot="-10756093">
                <a:off x="3183" y="2446"/>
                <a:ext cx="391" cy="542"/>
              </a:xfrm>
              <a:custGeom>
                <a:avLst/>
                <a:gdLst>
                  <a:gd name="T0" fmla="*/ 0 w 300"/>
                  <a:gd name="T1" fmla="*/ 0 h 466"/>
                  <a:gd name="T2" fmla="*/ 151 w 300"/>
                  <a:gd name="T3" fmla="*/ 597 h 466"/>
                  <a:gd name="T4" fmla="*/ 1013 w 300"/>
                  <a:gd name="T5" fmla="*/ 992 h 466"/>
                  <a:gd name="T6" fmla="*/ 1130 w 300"/>
                  <a:gd name="T7" fmla="*/ 675 h 466"/>
                  <a:gd name="T8" fmla="*/ 0 w 300"/>
                  <a:gd name="T9" fmla="*/ 0 h 466"/>
                  <a:gd name="T10" fmla="*/ 0 60000 65536"/>
                  <a:gd name="T11" fmla="*/ 0 60000 65536"/>
                  <a:gd name="T12" fmla="*/ 0 60000 65536"/>
                  <a:gd name="T13" fmla="*/ 0 60000 65536"/>
                  <a:gd name="T14" fmla="*/ 0 60000 65536"/>
                  <a:gd name="T15" fmla="*/ 0 w 300"/>
                  <a:gd name="T16" fmla="*/ 0 h 466"/>
                  <a:gd name="T17" fmla="*/ 300 w 300"/>
                  <a:gd name="T18" fmla="*/ 466 h 466"/>
                </a:gdLst>
                <a:ahLst/>
                <a:cxnLst>
                  <a:cxn ang="T10">
                    <a:pos x="T0" y="T1"/>
                  </a:cxn>
                  <a:cxn ang="T11">
                    <a:pos x="T2" y="T3"/>
                  </a:cxn>
                  <a:cxn ang="T12">
                    <a:pos x="T4" y="T5"/>
                  </a:cxn>
                  <a:cxn ang="T13">
                    <a:pos x="T6" y="T7"/>
                  </a:cxn>
                  <a:cxn ang="T14">
                    <a:pos x="T8" y="T9"/>
                  </a:cxn>
                </a:cxnLst>
                <a:rect l="T15" t="T16" r="T17" b="T18"/>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gradFill rotWithShape="1">
                <a:gsLst>
                  <a:gs pos="0">
                    <a:srgbClr val="C40505"/>
                  </a:gs>
                  <a:gs pos="100000">
                    <a:srgbClr val="5B020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5" name="Freeform 281"/>
              <p:cNvSpPr>
                <a:spLocks/>
              </p:cNvSpPr>
              <p:nvPr/>
            </p:nvSpPr>
            <p:spPr bwMode="gray">
              <a:xfrm rot="-10756093">
                <a:off x="3006" y="2617"/>
                <a:ext cx="566" cy="413"/>
              </a:xfrm>
              <a:custGeom>
                <a:avLst/>
                <a:gdLst>
                  <a:gd name="T0" fmla="*/ 0 w 435"/>
                  <a:gd name="T1" fmla="*/ 79 h 354"/>
                  <a:gd name="T2" fmla="*/ 1040 w 435"/>
                  <a:gd name="T3" fmla="*/ 76 h 354"/>
                  <a:gd name="T4" fmla="*/ 1623 w 435"/>
                  <a:gd name="T5" fmla="*/ 648 h 354"/>
                  <a:gd name="T6" fmla="*/ 1118 w 435"/>
                  <a:gd name="T7" fmla="*/ 765 h 354"/>
                  <a:gd name="T8" fmla="*/ 0 w 435"/>
                  <a:gd name="T9" fmla="*/ 79 h 354"/>
                  <a:gd name="T10" fmla="*/ 0 60000 65536"/>
                  <a:gd name="T11" fmla="*/ 0 60000 65536"/>
                  <a:gd name="T12" fmla="*/ 0 60000 65536"/>
                  <a:gd name="T13" fmla="*/ 0 60000 65536"/>
                  <a:gd name="T14" fmla="*/ 0 60000 65536"/>
                  <a:gd name="T15" fmla="*/ 0 w 435"/>
                  <a:gd name="T16" fmla="*/ 0 h 354"/>
                  <a:gd name="T17" fmla="*/ 435 w 435"/>
                  <a:gd name="T18" fmla="*/ 354 h 354"/>
                </a:gdLst>
                <a:ahLst/>
                <a:cxnLst>
                  <a:cxn ang="T10">
                    <a:pos x="T0" y="T1"/>
                  </a:cxn>
                  <a:cxn ang="T11">
                    <a:pos x="T2" y="T3"/>
                  </a:cxn>
                  <a:cxn ang="T12">
                    <a:pos x="T4" y="T5"/>
                  </a:cxn>
                  <a:cxn ang="T13">
                    <a:pos x="T6" y="T7"/>
                  </a:cxn>
                  <a:cxn ang="T14">
                    <a:pos x="T8" y="T9"/>
                  </a:cxn>
                </a:cxnLst>
                <a:rect l="T15" t="T16" r="T17" b="T18"/>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gradFill rotWithShape="1">
                <a:gsLst>
                  <a:gs pos="0">
                    <a:srgbClr val="6D0303"/>
                  </a:gs>
                  <a:gs pos="100000">
                    <a:srgbClr val="320101"/>
                  </a:gs>
                </a:gsLst>
                <a:lin ang="27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rot="10800000" vert="eaVert"/>
              <a:lstStyle/>
              <a:p>
                <a:endParaRPr lang="zh-CN" altLang="en-US"/>
              </a:p>
            </p:txBody>
          </p:sp>
        </p:grpSp>
        <p:grpSp>
          <p:nvGrpSpPr>
            <p:cNvPr id="2091" name="Group 294"/>
            <p:cNvGrpSpPr>
              <a:grpSpLocks/>
            </p:cNvGrpSpPr>
            <p:nvPr/>
          </p:nvGrpSpPr>
          <p:grpSpPr bwMode="auto">
            <a:xfrm>
              <a:off x="2860" y="2298"/>
              <a:ext cx="176" cy="164"/>
              <a:chOff x="2860" y="2298"/>
              <a:chExt cx="176" cy="164"/>
            </a:xfrm>
          </p:grpSpPr>
          <p:sp>
            <p:nvSpPr>
              <p:cNvPr id="2099" name="Freeform 283"/>
              <p:cNvSpPr>
                <a:spLocks/>
              </p:cNvSpPr>
              <p:nvPr/>
            </p:nvSpPr>
            <p:spPr bwMode="gray">
              <a:xfrm rot="-10756093">
                <a:off x="2860" y="2298"/>
                <a:ext cx="80" cy="79"/>
              </a:xfrm>
              <a:custGeom>
                <a:avLst/>
                <a:gdLst>
                  <a:gd name="T0" fmla="*/ 237 w 61"/>
                  <a:gd name="T1" fmla="*/ 144 h 68"/>
                  <a:gd name="T2" fmla="*/ 12 w 61"/>
                  <a:gd name="T3" fmla="*/ 35 h 68"/>
                  <a:gd name="T4" fmla="*/ 0 w 61"/>
                  <a:gd name="T5" fmla="*/ 27 h 68"/>
                  <a:gd name="T6" fmla="*/ 29 w 61"/>
                  <a:gd name="T7" fmla="*/ 0 h 68"/>
                  <a:gd name="T8" fmla="*/ 38 w 61"/>
                  <a:gd name="T9" fmla="*/ 3 h 68"/>
                  <a:gd name="T10" fmla="*/ 237 w 61"/>
                  <a:gd name="T11" fmla="*/ 143 h 68"/>
                  <a:gd name="T12" fmla="*/ 237 w 61"/>
                  <a:gd name="T13" fmla="*/ 144 h 68"/>
                  <a:gd name="T14" fmla="*/ 0 60000 65536"/>
                  <a:gd name="T15" fmla="*/ 0 60000 65536"/>
                  <a:gd name="T16" fmla="*/ 0 60000 65536"/>
                  <a:gd name="T17" fmla="*/ 0 60000 65536"/>
                  <a:gd name="T18" fmla="*/ 0 60000 65536"/>
                  <a:gd name="T19" fmla="*/ 0 60000 65536"/>
                  <a:gd name="T20" fmla="*/ 0 60000 65536"/>
                  <a:gd name="T21" fmla="*/ 0 w 61"/>
                  <a:gd name="T22" fmla="*/ 0 h 68"/>
                  <a:gd name="T23" fmla="*/ 61 w 6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666666"/>
                  </a:gs>
                  <a:gs pos="100000">
                    <a:srgbClr val="DDDDDD"/>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0" name="Freeform 284"/>
              <p:cNvSpPr>
                <a:spLocks/>
              </p:cNvSpPr>
              <p:nvPr/>
            </p:nvSpPr>
            <p:spPr bwMode="gray">
              <a:xfrm rot="-10756093">
                <a:off x="2899" y="2331"/>
                <a:ext cx="137" cy="131"/>
              </a:xfrm>
              <a:custGeom>
                <a:avLst/>
                <a:gdLst>
                  <a:gd name="T0" fmla="*/ 218 w 106"/>
                  <a:gd name="T1" fmla="*/ 0 h 113"/>
                  <a:gd name="T2" fmla="*/ 149 w 106"/>
                  <a:gd name="T3" fmla="*/ 87 h 113"/>
                  <a:gd name="T4" fmla="*/ 0 w 106"/>
                  <a:gd name="T5" fmla="*/ 117 h 113"/>
                  <a:gd name="T6" fmla="*/ 230 w 106"/>
                  <a:gd name="T7" fmla="*/ 223 h 113"/>
                  <a:gd name="T8" fmla="*/ 371 w 106"/>
                  <a:gd name="T9" fmla="*/ 140 h 113"/>
                  <a:gd name="T10" fmla="*/ 218 w 106"/>
                  <a:gd name="T11" fmla="*/ 0 h 113"/>
                  <a:gd name="T12" fmla="*/ 0 60000 65536"/>
                  <a:gd name="T13" fmla="*/ 0 60000 65536"/>
                  <a:gd name="T14" fmla="*/ 0 60000 65536"/>
                  <a:gd name="T15" fmla="*/ 0 60000 65536"/>
                  <a:gd name="T16" fmla="*/ 0 60000 65536"/>
                  <a:gd name="T17" fmla="*/ 0 60000 65536"/>
                  <a:gd name="T18" fmla="*/ 0 w 106"/>
                  <a:gd name="T19" fmla="*/ 0 h 113"/>
                  <a:gd name="T20" fmla="*/ 106 w 106"/>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gradFill rotWithShape="1">
                <a:gsLst>
                  <a:gs pos="0">
                    <a:srgbClr val="000000"/>
                  </a:gs>
                  <a:gs pos="100000">
                    <a:srgbClr val="FEA501"/>
                  </a:gs>
                </a:gsLst>
                <a:lin ang="189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rot="10800000" vert="eaVert"/>
              <a:lstStyle/>
              <a:p>
                <a:endParaRPr lang="zh-CN" altLang="en-US"/>
              </a:p>
            </p:txBody>
          </p:sp>
        </p:grpSp>
        <p:grpSp>
          <p:nvGrpSpPr>
            <p:cNvPr id="2092" name="Group 293"/>
            <p:cNvGrpSpPr>
              <a:grpSpLocks/>
            </p:cNvGrpSpPr>
            <p:nvPr/>
          </p:nvGrpSpPr>
          <p:grpSpPr bwMode="auto">
            <a:xfrm>
              <a:off x="2905" y="2343"/>
              <a:ext cx="124" cy="110"/>
              <a:chOff x="2905" y="2343"/>
              <a:chExt cx="124" cy="110"/>
            </a:xfrm>
          </p:grpSpPr>
          <p:sp>
            <p:nvSpPr>
              <p:cNvPr id="2093" name="Freeform 286"/>
              <p:cNvSpPr>
                <a:spLocks/>
              </p:cNvSpPr>
              <p:nvPr/>
            </p:nvSpPr>
            <p:spPr bwMode="gray">
              <a:xfrm rot="-10756093">
                <a:off x="2939" y="2378"/>
                <a:ext cx="78" cy="63"/>
              </a:xfrm>
              <a:custGeom>
                <a:avLst/>
                <a:gdLst>
                  <a:gd name="T0" fmla="*/ 211 w 60"/>
                  <a:gd name="T1" fmla="*/ 0 h 55"/>
                  <a:gd name="T2" fmla="*/ 152 w 60"/>
                  <a:gd name="T3" fmla="*/ 81 h 55"/>
                  <a:gd name="T4" fmla="*/ 0 w 60"/>
                  <a:gd name="T5" fmla="*/ 97 h 55"/>
                  <a:gd name="T6" fmla="*/ 161 w 60"/>
                  <a:gd name="T7" fmla="*/ 82 h 55"/>
                  <a:gd name="T8" fmla="*/ 211 w 60"/>
                  <a:gd name="T9" fmla="*/ 0 h 55"/>
                  <a:gd name="T10" fmla="*/ 0 60000 65536"/>
                  <a:gd name="T11" fmla="*/ 0 60000 65536"/>
                  <a:gd name="T12" fmla="*/ 0 60000 65536"/>
                  <a:gd name="T13" fmla="*/ 0 60000 65536"/>
                  <a:gd name="T14" fmla="*/ 0 60000 65536"/>
                  <a:gd name="T15" fmla="*/ 0 w 60"/>
                  <a:gd name="T16" fmla="*/ 0 h 55"/>
                  <a:gd name="T17" fmla="*/ 60 w 60"/>
                  <a:gd name="T18" fmla="*/ 55 h 55"/>
                </a:gdLst>
                <a:ahLst/>
                <a:cxnLst>
                  <a:cxn ang="T10">
                    <a:pos x="T0" y="T1"/>
                  </a:cxn>
                  <a:cxn ang="T11">
                    <a:pos x="T2" y="T3"/>
                  </a:cxn>
                  <a:cxn ang="T12">
                    <a:pos x="T4" y="T5"/>
                  </a:cxn>
                  <a:cxn ang="T13">
                    <a:pos x="T6" y="T7"/>
                  </a:cxn>
                  <a:cxn ang="T14">
                    <a:pos x="T8" y="T9"/>
                  </a:cxn>
                </a:cxnLst>
                <a:rect l="T15" t="T16" r="T17" b="T18"/>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3F1111"/>
                  </a:gs>
                  <a:gs pos="50000">
                    <a:srgbClr val="D03737"/>
                  </a:gs>
                  <a:gs pos="100000">
                    <a:srgbClr val="3F111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4" name="Freeform 287"/>
              <p:cNvSpPr>
                <a:spLocks/>
              </p:cNvSpPr>
              <p:nvPr/>
            </p:nvSpPr>
            <p:spPr bwMode="gray">
              <a:xfrm rot="-10756093">
                <a:off x="2947" y="2386"/>
                <a:ext cx="82" cy="67"/>
              </a:xfrm>
              <a:custGeom>
                <a:avLst/>
                <a:gdLst>
                  <a:gd name="T0" fmla="*/ 225 w 63"/>
                  <a:gd name="T1" fmla="*/ 0 h 58"/>
                  <a:gd name="T2" fmla="*/ 161 w 63"/>
                  <a:gd name="T3" fmla="*/ 89 h 58"/>
                  <a:gd name="T4" fmla="*/ 0 w 63"/>
                  <a:gd name="T5" fmla="*/ 109 h 58"/>
                  <a:gd name="T6" fmla="*/ 169 w 63"/>
                  <a:gd name="T7" fmla="*/ 92 h 58"/>
                  <a:gd name="T8" fmla="*/ 225 w 63"/>
                  <a:gd name="T9" fmla="*/ 0 h 58"/>
                  <a:gd name="T10" fmla="*/ 0 60000 65536"/>
                  <a:gd name="T11" fmla="*/ 0 60000 65536"/>
                  <a:gd name="T12" fmla="*/ 0 60000 65536"/>
                  <a:gd name="T13" fmla="*/ 0 60000 65536"/>
                  <a:gd name="T14" fmla="*/ 0 60000 65536"/>
                  <a:gd name="T15" fmla="*/ 0 w 63"/>
                  <a:gd name="T16" fmla="*/ 0 h 58"/>
                  <a:gd name="T17" fmla="*/ 63 w 63"/>
                  <a:gd name="T18" fmla="*/ 58 h 58"/>
                </a:gdLst>
                <a:ahLst/>
                <a:cxnLst>
                  <a:cxn ang="T10">
                    <a:pos x="T0" y="T1"/>
                  </a:cxn>
                  <a:cxn ang="T11">
                    <a:pos x="T2" y="T3"/>
                  </a:cxn>
                  <a:cxn ang="T12">
                    <a:pos x="T4" y="T5"/>
                  </a:cxn>
                  <a:cxn ang="T13">
                    <a:pos x="T6" y="T7"/>
                  </a:cxn>
                  <a:cxn ang="T14">
                    <a:pos x="T8" y="T9"/>
                  </a:cxn>
                </a:cxnLst>
                <a:rect l="T15" t="T16" r="T17" b="T18"/>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adFill rotWithShape="1">
                <a:gsLst>
                  <a:gs pos="0">
                    <a:srgbClr val="3F1111"/>
                  </a:gs>
                  <a:gs pos="50000">
                    <a:srgbClr val="D03737"/>
                  </a:gs>
                  <a:gs pos="100000">
                    <a:srgbClr val="3F111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5" name="Freeform 288"/>
              <p:cNvSpPr>
                <a:spLocks/>
              </p:cNvSpPr>
              <p:nvPr/>
            </p:nvSpPr>
            <p:spPr bwMode="gray">
              <a:xfrm rot="-10756093">
                <a:off x="2931" y="2372"/>
                <a:ext cx="76" cy="60"/>
              </a:xfrm>
              <a:custGeom>
                <a:avLst/>
                <a:gdLst>
                  <a:gd name="T0" fmla="*/ 211 w 58"/>
                  <a:gd name="T1" fmla="*/ 0 h 52"/>
                  <a:gd name="T2" fmla="*/ 153 w 58"/>
                  <a:gd name="T3" fmla="*/ 80 h 52"/>
                  <a:gd name="T4" fmla="*/ 0 w 58"/>
                  <a:gd name="T5" fmla="*/ 97 h 52"/>
                  <a:gd name="T6" fmla="*/ 160 w 58"/>
                  <a:gd name="T7" fmla="*/ 81 h 52"/>
                  <a:gd name="T8" fmla="*/ 211 w 58"/>
                  <a:gd name="T9" fmla="*/ 0 h 52"/>
                  <a:gd name="T10" fmla="*/ 0 60000 65536"/>
                  <a:gd name="T11" fmla="*/ 0 60000 65536"/>
                  <a:gd name="T12" fmla="*/ 0 60000 65536"/>
                  <a:gd name="T13" fmla="*/ 0 60000 65536"/>
                  <a:gd name="T14" fmla="*/ 0 60000 65536"/>
                  <a:gd name="T15" fmla="*/ 0 w 58"/>
                  <a:gd name="T16" fmla="*/ 0 h 52"/>
                  <a:gd name="T17" fmla="*/ 58 w 58"/>
                  <a:gd name="T18" fmla="*/ 52 h 52"/>
                </a:gdLst>
                <a:ahLst/>
                <a:cxnLst>
                  <a:cxn ang="T10">
                    <a:pos x="T0" y="T1"/>
                  </a:cxn>
                  <a:cxn ang="T11">
                    <a:pos x="T2" y="T3"/>
                  </a:cxn>
                  <a:cxn ang="T12">
                    <a:pos x="T4" y="T5"/>
                  </a:cxn>
                  <a:cxn ang="T13">
                    <a:pos x="T6" y="T7"/>
                  </a:cxn>
                  <a:cxn ang="T14">
                    <a:pos x="T8" y="T9"/>
                  </a:cxn>
                </a:cxnLst>
                <a:rect l="T15" t="T16" r="T17" b="T18"/>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3F1111"/>
                  </a:gs>
                  <a:gs pos="50000">
                    <a:srgbClr val="D03737"/>
                  </a:gs>
                  <a:gs pos="100000">
                    <a:srgbClr val="3F111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6" name="Freeform 289"/>
              <p:cNvSpPr>
                <a:spLocks/>
              </p:cNvSpPr>
              <p:nvPr/>
            </p:nvSpPr>
            <p:spPr bwMode="gray">
              <a:xfrm rot="-10756093">
                <a:off x="2913" y="2349"/>
                <a:ext cx="64" cy="51"/>
              </a:xfrm>
              <a:custGeom>
                <a:avLst/>
                <a:gdLst>
                  <a:gd name="T0" fmla="*/ 178 w 49"/>
                  <a:gd name="T1" fmla="*/ 0 h 44"/>
                  <a:gd name="T2" fmla="*/ 127 w 49"/>
                  <a:gd name="T3" fmla="*/ 68 h 44"/>
                  <a:gd name="T4" fmla="*/ 0 w 49"/>
                  <a:gd name="T5" fmla="*/ 82 h 44"/>
                  <a:gd name="T6" fmla="*/ 133 w 49"/>
                  <a:gd name="T7" fmla="*/ 70 h 44"/>
                  <a:gd name="T8" fmla="*/ 178 w 49"/>
                  <a:gd name="T9" fmla="*/ 0 h 44"/>
                  <a:gd name="T10" fmla="*/ 0 60000 65536"/>
                  <a:gd name="T11" fmla="*/ 0 60000 65536"/>
                  <a:gd name="T12" fmla="*/ 0 60000 65536"/>
                  <a:gd name="T13" fmla="*/ 0 60000 65536"/>
                  <a:gd name="T14" fmla="*/ 0 60000 65536"/>
                  <a:gd name="T15" fmla="*/ 0 w 49"/>
                  <a:gd name="T16" fmla="*/ 0 h 44"/>
                  <a:gd name="T17" fmla="*/ 49 w 49"/>
                  <a:gd name="T18" fmla="*/ 44 h 44"/>
                </a:gdLst>
                <a:ahLst/>
                <a:cxnLst>
                  <a:cxn ang="T10">
                    <a:pos x="T0" y="T1"/>
                  </a:cxn>
                  <a:cxn ang="T11">
                    <a:pos x="T2" y="T3"/>
                  </a:cxn>
                  <a:cxn ang="T12">
                    <a:pos x="T4" y="T5"/>
                  </a:cxn>
                  <a:cxn ang="T13">
                    <a:pos x="T6" y="T7"/>
                  </a:cxn>
                  <a:cxn ang="T14">
                    <a:pos x="T8" y="T9"/>
                  </a:cxn>
                </a:cxnLst>
                <a:rect l="T15" t="T16" r="T17" b="T18"/>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adFill rotWithShape="1">
                <a:gsLst>
                  <a:gs pos="0">
                    <a:srgbClr val="3F1111"/>
                  </a:gs>
                  <a:gs pos="50000">
                    <a:srgbClr val="D03737"/>
                  </a:gs>
                  <a:gs pos="100000">
                    <a:srgbClr val="3F111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7" name="Freeform 290"/>
              <p:cNvSpPr>
                <a:spLocks/>
              </p:cNvSpPr>
              <p:nvPr/>
            </p:nvSpPr>
            <p:spPr bwMode="gray">
              <a:xfrm rot="-10756093">
                <a:off x="2918" y="2356"/>
                <a:ext cx="67" cy="54"/>
              </a:xfrm>
              <a:custGeom>
                <a:avLst/>
                <a:gdLst>
                  <a:gd name="T0" fmla="*/ 190 w 51"/>
                  <a:gd name="T1" fmla="*/ 0 h 47"/>
                  <a:gd name="T2" fmla="*/ 137 w 51"/>
                  <a:gd name="T3" fmla="*/ 70 h 47"/>
                  <a:gd name="T4" fmla="*/ 0 w 51"/>
                  <a:gd name="T5" fmla="*/ 83 h 47"/>
                  <a:gd name="T6" fmla="*/ 145 w 51"/>
                  <a:gd name="T7" fmla="*/ 71 h 47"/>
                  <a:gd name="T8" fmla="*/ 190 w 51"/>
                  <a:gd name="T9" fmla="*/ 0 h 47"/>
                  <a:gd name="T10" fmla="*/ 0 60000 65536"/>
                  <a:gd name="T11" fmla="*/ 0 60000 65536"/>
                  <a:gd name="T12" fmla="*/ 0 60000 65536"/>
                  <a:gd name="T13" fmla="*/ 0 60000 65536"/>
                  <a:gd name="T14" fmla="*/ 0 60000 65536"/>
                  <a:gd name="T15" fmla="*/ 0 w 51"/>
                  <a:gd name="T16" fmla="*/ 0 h 47"/>
                  <a:gd name="T17" fmla="*/ 51 w 51"/>
                  <a:gd name="T18" fmla="*/ 47 h 47"/>
                </a:gdLst>
                <a:ahLst/>
                <a:cxnLst>
                  <a:cxn ang="T10">
                    <a:pos x="T0" y="T1"/>
                  </a:cxn>
                  <a:cxn ang="T11">
                    <a:pos x="T2" y="T3"/>
                  </a:cxn>
                  <a:cxn ang="T12">
                    <a:pos x="T4" y="T5"/>
                  </a:cxn>
                  <a:cxn ang="T13">
                    <a:pos x="T6" y="T7"/>
                  </a:cxn>
                  <a:cxn ang="T14">
                    <a:pos x="T8" y="T9"/>
                  </a:cxn>
                </a:cxnLst>
                <a:rect l="T15" t="T16" r="T17" b="T18"/>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3F1111"/>
                  </a:gs>
                  <a:gs pos="50000">
                    <a:srgbClr val="D03737"/>
                  </a:gs>
                  <a:gs pos="100000">
                    <a:srgbClr val="3F111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8" name="Freeform 291"/>
              <p:cNvSpPr>
                <a:spLocks/>
              </p:cNvSpPr>
              <p:nvPr/>
            </p:nvSpPr>
            <p:spPr bwMode="gray">
              <a:xfrm rot="-10756093">
                <a:off x="2905" y="2343"/>
                <a:ext cx="61" cy="50"/>
              </a:xfrm>
              <a:custGeom>
                <a:avLst/>
                <a:gdLst>
                  <a:gd name="T0" fmla="*/ 164 w 47"/>
                  <a:gd name="T1" fmla="*/ 0 h 43"/>
                  <a:gd name="T2" fmla="*/ 123 w 47"/>
                  <a:gd name="T3" fmla="*/ 67 h 43"/>
                  <a:gd name="T4" fmla="*/ 0 w 47"/>
                  <a:gd name="T5" fmla="*/ 81 h 43"/>
                  <a:gd name="T6" fmla="*/ 125 w 47"/>
                  <a:gd name="T7" fmla="*/ 69 h 43"/>
                  <a:gd name="T8" fmla="*/ 164 w 47"/>
                  <a:gd name="T9" fmla="*/ 0 h 43"/>
                  <a:gd name="T10" fmla="*/ 0 60000 65536"/>
                  <a:gd name="T11" fmla="*/ 0 60000 65536"/>
                  <a:gd name="T12" fmla="*/ 0 60000 65536"/>
                  <a:gd name="T13" fmla="*/ 0 60000 65536"/>
                  <a:gd name="T14" fmla="*/ 0 60000 65536"/>
                  <a:gd name="T15" fmla="*/ 0 w 47"/>
                  <a:gd name="T16" fmla="*/ 0 h 43"/>
                  <a:gd name="T17" fmla="*/ 47 w 47"/>
                  <a:gd name="T18" fmla="*/ 43 h 43"/>
                </a:gdLst>
                <a:ahLst/>
                <a:cxnLst>
                  <a:cxn ang="T10">
                    <a:pos x="T0" y="T1"/>
                  </a:cxn>
                  <a:cxn ang="T11">
                    <a:pos x="T2" y="T3"/>
                  </a:cxn>
                  <a:cxn ang="T12">
                    <a:pos x="T4" y="T5"/>
                  </a:cxn>
                  <a:cxn ang="T13">
                    <a:pos x="T6" y="T7"/>
                  </a:cxn>
                  <a:cxn ang="T14">
                    <a:pos x="T8" y="T9"/>
                  </a:cxn>
                </a:cxnLst>
                <a:rect l="T15" t="T16" r="T17" b="T18"/>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3F1111"/>
                  </a:gs>
                  <a:gs pos="50000">
                    <a:srgbClr val="D03737"/>
                  </a:gs>
                  <a:gs pos="100000">
                    <a:srgbClr val="3F111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057" name="Group 34"/>
          <p:cNvGrpSpPr>
            <a:grpSpLocks/>
          </p:cNvGrpSpPr>
          <p:nvPr/>
        </p:nvGrpSpPr>
        <p:grpSpPr bwMode="auto">
          <a:xfrm>
            <a:off x="157077" y="3837320"/>
            <a:ext cx="1399693" cy="953980"/>
            <a:chOff x="-1253" y="-1242"/>
            <a:chExt cx="1147" cy="870"/>
          </a:xfrm>
        </p:grpSpPr>
        <p:sp>
          <p:nvSpPr>
            <p:cNvPr id="2077" name="Freeform 205"/>
            <p:cNvSpPr>
              <a:spLocks/>
            </p:cNvSpPr>
            <p:nvPr/>
          </p:nvSpPr>
          <p:spPr bwMode="gray">
            <a:xfrm rot="-2077348">
              <a:off x="-751" y="-972"/>
              <a:ext cx="491" cy="548"/>
            </a:xfrm>
            <a:custGeom>
              <a:avLst/>
              <a:gdLst>
                <a:gd name="T0" fmla="*/ 439 w 365"/>
                <a:gd name="T1" fmla="*/ 262 h 456"/>
                <a:gd name="T2" fmla="*/ 303 w 365"/>
                <a:gd name="T3" fmla="*/ 172 h 456"/>
                <a:gd name="T4" fmla="*/ 31 w 365"/>
                <a:gd name="T5" fmla="*/ 35 h 456"/>
                <a:gd name="T6" fmla="*/ 31 w 365"/>
                <a:gd name="T7" fmla="*/ 70 h 456"/>
                <a:gd name="T8" fmla="*/ 206 w 365"/>
                <a:gd name="T9" fmla="*/ 226 h 456"/>
                <a:gd name="T10" fmla="*/ 342 w 365"/>
                <a:gd name="T11" fmla="*/ 312 h 456"/>
                <a:gd name="T12" fmla="*/ 468 w 365"/>
                <a:gd name="T13" fmla="*/ 368 h 456"/>
                <a:gd name="T14" fmla="*/ 523 w 365"/>
                <a:gd name="T15" fmla="*/ 338 h 456"/>
                <a:gd name="T16" fmla="*/ 439 w 365"/>
                <a:gd name="T17" fmla="*/ 262 h 4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5"/>
                <a:gd name="T28" fmla="*/ 0 h 456"/>
                <a:gd name="T29" fmla="*/ 365 w 365"/>
                <a:gd name="T30" fmla="*/ 456 h 4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gradFill rotWithShape="1">
              <a:gsLst>
                <a:gs pos="0">
                  <a:srgbClr val="4C7013"/>
                </a:gs>
                <a:gs pos="100000">
                  <a:srgbClr val="233409"/>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78" name="Freeform 206"/>
            <p:cNvSpPr>
              <a:spLocks/>
            </p:cNvSpPr>
            <p:nvPr/>
          </p:nvSpPr>
          <p:spPr bwMode="gray">
            <a:xfrm rot="-2077348">
              <a:off x="-1253" y="-845"/>
              <a:ext cx="674" cy="459"/>
            </a:xfrm>
            <a:custGeom>
              <a:avLst/>
              <a:gdLst>
                <a:gd name="T0" fmla="*/ 287 w 501"/>
                <a:gd name="T1" fmla="*/ 0 h 383"/>
                <a:gd name="T2" fmla="*/ 36 w 501"/>
                <a:gd name="T3" fmla="*/ 41 h 383"/>
                <a:gd name="T4" fmla="*/ 617 w 501"/>
                <a:gd name="T5" fmla="*/ 308 h 383"/>
                <a:gd name="T6" fmla="*/ 717 w 501"/>
                <a:gd name="T7" fmla="*/ 256 h 383"/>
                <a:gd name="T8" fmla="*/ 287 w 501"/>
                <a:gd name="T9" fmla="*/ 0 h 383"/>
                <a:gd name="T10" fmla="*/ 0 60000 65536"/>
                <a:gd name="T11" fmla="*/ 0 60000 65536"/>
                <a:gd name="T12" fmla="*/ 0 60000 65536"/>
                <a:gd name="T13" fmla="*/ 0 60000 65536"/>
                <a:gd name="T14" fmla="*/ 0 60000 65536"/>
                <a:gd name="T15" fmla="*/ 0 w 501"/>
                <a:gd name="T16" fmla="*/ 0 h 383"/>
                <a:gd name="T17" fmla="*/ 501 w 501"/>
                <a:gd name="T18" fmla="*/ 383 h 383"/>
              </a:gdLst>
              <a:ahLst/>
              <a:cxnLst>
                <a:cxn ang="T10">
                  <a:pos x="T0" y="T1"/>
                </a:cxn>
                <a:cxn ang="T11">
                  <a:pos x="T2" y="T3"/>
                </a:cxn>
                <a:cxn ang="T12">
                  <a:pos x="T4" y="T5"/>
                </a:cxn>
                <a:cxn ang="T13">
                  <a:pos x="T6" y="T7"/>
                </a:cxn>
                <a:cxn ang="T14">
                  <a:pos x="T8" y="T9"/>
                </a:cxn>
              </a:cxnLst>
              <a:rect l="T15" t="T16" r="T17" b="T18"/>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gradFill rotWithShape="1">
              <a:gsLst>
                <a:gs pos="0">
                  <a:srgbClr val="699B1A"/>
                </a:gs>
                <a:gs pos="100000">
                  <a:srgbClr val="31480C"/>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79" name="Freeform 207"/>
            <p:cNvSpPr>
              <a:spLocks/>
            </p:cNvSpPr>
            <p:nvPr/>
          </p:nvSpPr>
          <p:spPr bwMode="gray">
            <a:xfrm rot="-2077348">
              <a:off x="-1129" y="-1242"/>
              <a:ext cx="515" cy="702"/>
            </a:xfrm>
            <a:custGeom>
              <a:avLst/>
              <a:gdLst>
                <a:gd name="T0" fmla="*/ 180 w 383"/>
                <a:gd name="T1" fmla="*/ 6 h 586"/>
                <a:gd name="T2" fmla="*/ 0 w 383"/>
                <a:gd name="T3" fmla="*/ 217 h 586"/>
                <a:gd name="T4" fmla="*/ 430 w 383"/>
                <a:gd name="T5" fmla="*/ 473 h 586"/>
                <a:gd name="T6" fmla="*/ 547 w 383"/>
                <a:gd name="T7" fmla="*/ 357 h 586"/>
                <a:gd name="T8" fmla="*/ 180 w 383"/>
                <a:gd name="T9" fmla="*/ 6 h 586"/>
                <a:gd name="T10" fmla="*/ 0 60000 65536"/>
                <a:gd name="T11" fmla="*/ 0 60000 65536"/>
                <a:gd name="T12" fmla="*/ 0 60000 65536"/>
                <a:gd name="T13" fmla="*/ 0 60000 65536"/>
                <a:gd name="T14" fmla="*/ 0 60000 65536"/>
                <a:gd name="T15" fmla="*/ 0 w 383"/>
                <a:gd name="T16" fmla="*/ 0 h 586"/>
                <a:gd name="T17" fmla="*/ 383 w 383"/>
                <a:gd name="T18" fmla="*/ 586 h 586"/>
              </a:gdLst>
              <a:ahLst/>
              <a:cxnLst>
                <a:cxn ang="T10">
                  <a:pos x="T0" y="T1"/>
                </a:cxn>
                <a:cxn ang="T11">
                  <a:pos x="T2" y="T3"/>
                </a:cxn>
                <a:cxn ang="T12">
                  <a:pos x="T4" y="T5"/>
                </a:cxn>
                <a:cxn ang="T13">
                  <a:pos x="T6" y="T7"/>
                </a:cxn>
                <a:cxn ang="T14">
                  <a:pos x="T8" y="T9"/>
                </a:cxn>
              </a:cxnLst>
              <a:rect l="T15" t="T16" r="T17" b="T18"/>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gradFill rotWithShape="1">
              <a:gsLst>
                <a:gs pos="0">
                  <a:srgbClr val="699B1A"/>
                </a:gs>
                <a:gs pos="100000">
                  <a:srgbClr val="31480C"/>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80" name="Freeform 208"/>
            <p:cNvSpPr>
              <a:spLocks/>
            </p:cNvSpPr>
            <p:nvPr/>
          </p:nvSpPr>
          <p:spPr bwMode="gray">
            <a:xfrm rot="-2077348">
              <a:off x="-978" y="-931"/>
              <a:ext cx="403" cy="559"/>
            </a:xfrm>
            <a:custGeom>
              <a:avLst/>
              <a:gdLst>
                <a:gd name="T0" fmla="*/ 0 w 300"/>
                <a:gd name="T1" fmla="*/ 0 h 466"/>
                <a:gd name="T2" fmla="*/ 59 w 300"/>
                <a:gd name="T3" fmla="*/ 226 h 466"/>
                <a:gd name="T4" fmla="*/ 387 w 300"/>
                <a:gd name="T5" fmla="*/ 375 h 466"/>
                <a:gd name="T6" fmla="*/ 430 w 300"/>
                <a:gd name="T7" fmla="*/ 256 h 466"/>
                <a:gd name="T8" fmla="*/ 0 w 300"/>
                <a:gd name="T9" fmla="*/ 0 h 466"/>
                <a:gd name="T10" fmla="*/ 0 60000 65536"/>
                <a:gd name="T11" fmla="*/ 0 60000 65536"/>
                <a:gd name="T12" fmla="*/ 0 60000 65536"/>
                <a:gd name="T13" fmla="*/ 0 60000 65536"/>
                <a:gd name="T14" fmla="*/ 0 60000 65536"/>
                <a:gd name="T15" fmla="*/ 0 w 300"/>
                <a:gd name="T16" fmla="*/ 0 h 466"/>
                <a:gd name="T17" fmla="*/ 300 w 300"/>
                <a:gd name="T18" fmla="*/ 466 h 466"/>
              </a:gdLst>
              <a:ahLst/>
              <a:cxnLst>
                <a:cxn ang="T10">
                  <a:pos x="T0" y="T1"/>
                </a:cxn>
                <a:cxn ang="T11">
                  <a:pos x="T2" y="T3"/>
                </a:cxn>
                <a:cxn ang="T12">
                  <a:pos x="T4" y="T5"/>
                </a:cxn>
                <a:cxn ang="T13">
                  <a:pos x="T6" y="T7"/>
                </a:cxn>
                <a:cxn ang="T14">
                  <a:pos x="T8" y="T9"/>
                </a:cxn>
              </a:cxnLst>
              <a:rect l="T15" t="T16" r="T17" b="T18"/>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gradFill rotWithShape="1">
              <a:gsLst>
                <a:gs pos="0">
                  <a:srgbClr val="4C7013"/>
                </a:gs>
                <a:gs pos="100000">
                  <a:srgbClr val="233409"/>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81" name="Freeform 209"/>
            <p:cNvSpPr>
              <a:spLocks/>
            </p:cNvSpPr>
            <p:nvPr/>
          </p:nvSpPr>
          <p:spPr bwMode="gray">
            <a:xfrm rot="-2077348">
              <a:off x="-1056" y="-1007"/>
              <a:ext cx="583" cy="425"/>
            </a:xfrm>
            <a:custGeom>
              <a:avLst/>
              <a:gdLst>
                <a:gd name="T0" fmla="*/ 0 w 435"/>
                <a:gd name="T1" fmla="*/ 30 h 354"/>
                <a:gd name="T2" fmla="*/ 395 w 435"/>
                <a:gd name="T3" fmla="*/ 29 h 354"/>
                <a:gd name="T4" fmla="*/ 615 w 435"/>
                <a:gd name="T5" fmla="*/ 244 h 354"/>
                <a:gd name="T6" fmla="*/ 424 w 435"/>
                <a:gd name="T7" fmla="*/ 287 h 354"/>
                <a:gd name="T8" fmla="*/ 0 w 435"/>
                <a:gd name="T9" fmla="*/ 30 h 354"/>
                <a:gd name="T10" fmla="*/ 0 60000 65536"/>
                <a:gd name="T11" fmla="*/ 0 60000 65536"/>
                <a:gd name="T12" fmla="*/ 0 60000 65536"/>
                <a:gd name="T13" fmla="*/ 0 60000 65536"/>
                <a:gd name="T14" fmla="*/ 0 60000 65536"/>
                <a:gd name="T15" fmla="*/ 0 w 435"/>
                <a:gd name="T16" fmla="*/ 0 h 354"/>
                <a:gd name="T17" fmla="*/ 435 w 435"/>
                <a:gd name="T18" fmla="*/ 354 h 354"/>
              </a:gdLst>
              <a:ahLst/>
              <a:cxnLst>
                <a:cxn ang="T10">
                  <a:pos x="T0" y="T1"/>
                </a:cxn>
                <a:cxn ang="T11">
                  <a:pos x="T2" y="T3"/>
                </a:cxn>
                <a:cxn ang="T12">
                  <a:pos x="T4" y="T5"/>
                </a:cxn>
                <a:cxn ang="T13">
                  <a:pos x="T6" y="T7"/>
                </a:cxn>
                <a:cxn ang="T14">
                  <a:pos x="T8" y="T9"/>
                </a:cxn>
              </a:cxnLst>
              <a:rect l="T15" t="T16" r="T17" b="T18"/>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gradFill rotWithShape="1">
              <a:gsLst>
                <a:gs pos="0">
                  <a:srgbClr val="4C7013"/>
                </a:gs>
                <a:gs pos="100000">
                  <a:srgbClr val="233409"/>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82" name="Freeform 211"/>
            <p:cNvSpPr>
              <a:spLocks/>
            </p:cNvSpPr>
            <p:nvPr/>
          </p:nvSpPr>
          <p:spPr bwMode="gray">
            <a:xfrm rot="-2077348">
              <a:off x="-188" y="-657"/>
              <a:ext cx="82" cy="81"/>
            </a:xfrm>
            <a:custGeom>
              <a:avLst/>
              <a:gdLst>
                <a:gd name="T0" fmla="*/ 87 w 61"/>
                <a:gd name="T1" fmla="*/ 52 h 68"/>
                <a:gd name="T2" fmla="*/ 4 w 61"/>
                <a:gd name="T3" fmla="*/ 13 h 68"/>
                <a:gd name="T4" fmla="*/ 0 w 61"/>
                <a:gd name="T5" fmla="*/ 11 h 68"/>
                <a:gd name="T6" fmla="*/ 11 w 61"/>
                <a:gd name="T7" fmla="*/ 0 h 68"/>
                <a:gd name="T8" fmla="*/ 13 w 61"/>
                <a:gd name="T9" fmla="*/ 4 h 68"/>
                <a:gd name="T10" fmla="*/ 87 w 61"/>
                <a:gd name="T11" fmla="*/ 51 h 68"/>
                <a:gd name="T12" fmla="*/ 87 w 61"/>
                <a:gd name="T13" fmla="*/ 52 h 68"/>
                <a:gd name="T14" fmla="*/ 0 60000 65536"/>
                <a:gd name="T15" fmla="*/ 0 60000 65536"/>
                <a:gd name="T16" fmla="*/ 0 60000 65536"/>
                <a:gd name="T17" fmla="*/ 0 60000 65536"/>
                <a:gd name="T18" fmla="*/ 0 60000 65536"/>
                <a:gd name="T19" fmla="*/ 0 60000 65536"/>
                <a:gd name="T20" fmla="*/ 0 60000 65536"/>
                <a:gd name="T21" fmla="*/ 0 w 61"/>
                <a:gd name="T22" fmla="*/ 0 h 68"/>
                <a:gd name="T23" fmla="*/ 61 w 6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764C00"/>
                </a:gs>
                <a:gs pos="100000">
                  <a:srgbClr val="FEA50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3" name="Freeform 212"/>
            <p:cNvSpPr>
              <a:spLocks/>
            </p:cNvSpPr>
            <p:nvPr/>
          </p:nvSpPr>
          <p:spPr bwMode="gray">
            <a:xfrm rot="-2077348">
              <a:off x="-310" y="-692"/>
              <a:ext cx="142" cy="135"/>
            </a:xfrm>
            <a:custGeom>
              <a:avLst/>
              <a:gdLst>
                <a:gd name="T0" fmla="*/ 86 w 106"/>
                <a:gd name="T1" fmla="*/ 0 h 113"/>
                <a:gd name="T2" fmla="*/ 55 w 106"/>
                <a:gd name="T3" fmla="*/ 32 h 113"/>
                <a:gd name="T4" fmla="*/ 0 w 106"/>
                <a:gd name="T5" fmla="*/ 45 h 113"/>
                <a:gd name="T6" fmla="*/ 91 w 106"/>
                <a:gd name="T7" fmla="*/ 85 h 113"/>
                <a:gd name="T8" fmla="*/ 143 w 106"/>
                <a:gd name="T9" fmla="*/ 53 h 113"/>
                <a:gd name="T10" fmla="*/ 86 w 106"/>
                <a:gd name="T11" fmla="*/ 0 h 113"/>
                <a:gd name="T12" fmla="*/ 0 60000 65536"/>
                <a:gd name="T13" fmla="*/ 0 60000 65536"/>
                <a:gd name="T14" fmla="*/ 0 60000 65536"/>
                <a:gd name="T15" fmla="*/ 0 60000 65536"/>
                <a:gd name="T16" fmla="*/ 0 60000 65536"/>
                <a:gd name="T17" fmla="*/ 0 60000 65536"/>
                <a:gd name="T18" fmla="*/ 0 w 106"/>
                <a:gd name="T19" fmla="*/ 0 h 113"/>
                <a:gd name="T20" fmla="*/ 106 w 106"/>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gradFill rotWithShape="1">
              <a:gsLst>
                <a:gs pos="0">
                  <a:srgbClr val="000000"/>
                </a:gs>
                <a:gs pos="100000">
                  <a:srgbClr val="FEA50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4" name="Freeform 214"/>
            <p:cNvSpPr>
              <a:spLocks/>
            </p:cNvSpPr>
            <p:nvPr/>
          </p:nvSpPr>
          <p:spPr bwMode="gray">
            <a:xfrm rot="-2077348">
              <a:off x="-294" y="-667"/>
              <a:ext cx="80" cy="66"/>
            </a:xfrm>
            <a:custGeom>
              <a:avLst/>
              <a:gdLst>
                <a:gd name="T0" fmla="*/ 2389 w 60"/>
                <a:gd name="T1" fmla="*/ 0 h 55"/>
                <a:gd name="T2" fmla="*/ 1716 w 60"/>
                <a:gd name="T3" fmla="*/ 1535 h 55"/>
                <a:gd name="T4" fmla="*/ 0 w 60"/>
                <a:gd name="T5" fmla="*/ 1870 h 55"/>
                <a:gd name="T6" fmla="*/ 1799 w 60"/>
                <a:gd name="T7" fmla="*/ 1568 h 55"/>
                <a:gd name="T8" fmla="*/ 2389 w 60"/>
                <a:gd name="T9" fmla="*/ 0 h 55"/>
                <a:gd name="T10" fmla="*/ 0 60000 65536"/>
                <a:gd name="T11" fmla="*/ 0 60000 65536"/>
                <a:gd name="T12" fmla="*/ 0 60000 65536"/>
                <a:gd name="T13" fmla="*/ 0 60000 65536"/>
                <a:gd name="T14" fmla="*/ 0 60000 65536"/>
                <a:gd name="T15" fmla="*/ 0 w 60"/>
                <a:gd name="T16" fmla="*/ 0 h 55"/>
                <a:gd name="T17" fmla="*/ 60 w 60"/>
                <a:gd name="T18" fmla="*/ 55 h 55"/>
              </a:gdLst>
              <a:ahLst/>
              <a:cxnLst>
                <a:cxn ang="T10">
                  <a:pos x="T0" y="T1"/>
                </a:cxn>
                <a:cxn ang="T11">
                  <a:pos x="T2" y="T3"/>
                </a:cxn>
                <a:cxn ang="T12">
                  <a:pos x="T4" y="T5"/>
                </a:cxn>
                <a:cxn ang="T13">
                  <a:pos x="T6" y="T7"/>
                </a:cxn>
                <a:cxn ang="T14">
                  <a:pos x="T8" y="T9"/>
                </a:cxn>
              </a:cxnLst>
              <a:rect l="T15" t="T16" r="T17" b="T18"/>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5" name="Freeform 215"/>
            <p:cNvSpPr>
              <a:spLocks/>
            </p:cNvSpPr>
            <p:nvPr/>
          </p:nvSpPr>
          <p:spPr bwMode="gray">
            <a:xfrm rot="-2077348">
              <a:off x="-311" y="-671"/>
              <a:ext cx="84" cy="69"/>
            </a:xfrm>
            <a:custGeom>
              <a:avLst/>
              <a:gdLst>
                <a:gd name="T0" fmla="*/ 2437 w 63"/>
                <a:gd name="T1" fmla="*/ 0 h 58"/>
                <a:gd name="T2" fmla="*/ 1745 w 63"/>
                <a:gd name="T3" fmla="*/ 1599 h 58"/>
                <a:gd name="T4" fmla="*/ 0 w 63"/>
                <a:gd name="T5" fmla="*/ 1958 h 58"/>
                <a:gd name="T6" fmla="*/ 1832 w 63"/>
                <a:gd name="T7" fmla="*/ 1661 h 58"/>
                <a:gd name="T8" fmla="*/ 2437 w 63"/>
                <a:gd name="T9" fmla="*/ 0 h 58"/>
                <a:gd name="T10" fmla="*/ 0 60000 65536"/>
                <a:gd name="T11" fmla="*/ 0 60000 65536"/>
                <a:gd name="T12" fmla="*/ 0 60000 65536"/>
                <a:gd name="T13" fmla="*/ 0 60000 65536"/>
                <a:gd name="T14" fmla="*/ 0 60000 65536"/>
                <a:gd name="T15" fmla="*/ 0 w 63"/>
                <a:gd name="T16" fmla="*/ 0 h 58"/>
                <a:gd name="T17" fmla="*/ 63 w 63"/>
                <a:gd name="T18" fmla="*/ 58 h 58"/>
              </a:gdLst>
              <a:ahLst/>
              <a:cxnLst>
                <a:cxn ang="T10">
                  <a:pos x="T0" y="T1"/>
                </a:cxn>
                <a:cxn ang="T11">
                  <a:pos x="T2" y="T3"/>
                </a:cxn>
                <a:cxn ang="T12">
                  <a:pos x="T4" y="T5"/>
                </a:cxn>
                <a:cxn ang="T13">
                  <a:pos x="T6" y="T7"/>
                </a:cxn>
                <a:cxn ang="T14">
                  <a:pos x="T8" y="T9"/>
                </a:cxn>
              </a:cxnLst>
              <a:rect l="T15" t="T16" r="T17" b="T18"/>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6" name="Freeform 216"/>
            <p:cNvSpPr>
              <a:spLocks/>
            </p:cNvSpPr>
            <p:nvPr/>
          </p:nvSpPr>
          <p:spPr bwMode="gray">
            <a:xfrm rot="-2077348">
              <a:off x="-280" y="-663"/>
              <a:ext cx="77" cy="62"/>
            </a:xfrm>
            <a:custGeom>
              <a:avLst/>
              <a:gdLst>
                <a:gd name="T0" fmla="*/ 2274 w 58"/>
                <a:gd name="T1" fmla="*/ 0 h 52"/>
                <a:gd name="T2" fmla="*/ 1644 w 58"/>
                <a:gd name="T3" fmla="*/ 1456 h 52"/>
                <a:gd name="T4" fmla="*/ 0 w 58"/>
                <a:gd name="T5" fmla="*/ 1802 h 52"/>
                <a:gd name="T6" fmla="*/ 1697 w 58"/>
                <a:gd name="T7" fmla="*/ 1500 h 52"/>
                <a:gd name="T8" fmla="*/ 2274 w 58"/>
                <a:gd name="T9" fmla="*/ 0 h 52"/>
                <a:gd name="T10" fmla="*/ 0 60000 65536"/>
                <a:gd name="T11" fmla="*/ 0 60000 65536"/>
                <a:gd name="T12" fmla="*/ 0 60000 65536"/>
                <a:gd name="T13" fmla="*/ 0 60000 65536"/>
                <a:gd name="T14" fmla="*/ 0 60000 65536"/>
                <a:gd name="T15" fmla="*/ 0 w 58"/>
                <a:gd name="T16" fmla="*/ 0 h 52"/>
                <a:gd name="T17" fmla="*/ 58 w 58"/>
                <a:gd name="T18" fmla="*/ 52 h 52"/>
              </a:gdLst>
              <a:ahLst/>
              <a:cxnLst>
                <a:cxn ang="T10">
                  <a:pos x="T0" y="T1"/>
                </a:cxn>
                <a:cxn ang="T11">
                  <a:pos x="T2" y="T3"/>
                </a:cxn>
                <a:cxn ang="T12">
                  <a:pos x="T4" y="T5"/>
                </a:cxn>
                <a:cxn ang="T13">
                  <a:pos x="T6" y="T7"/>
                </a:cxn>
                <a:cxn ang="T14">
                  <a:pos x="T8" y="T9"/>
                </a:cxn>
              </a:cxnLst>
              <a:rect l="T15" t="T16" r="T17" b="T18"/>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7" name="Freeform 217"/>
            <p:cNvSpPr>
              <a:spLocks/>
            </p:cNvSpPr>
            <p:nvPr/>
          </p:nvSpPr>
          <p:spPr bwMode="gray">
            <a:xfrm rot="-2077348">
              <a:off x="-239" y="-651"/>
              <a:ext cx="66" cy="52"/>
            </a:xfrm>
            <a:custGeom>
              <a:avLst/>
              <a:gdLst>
                <a:gd name="T0" fmla="*/ 1987 w 49"/>
                <a:gd name="T1" fmla="*/ 0 h 44"/>
                <a:gd name="T2" fmla="*/ 1425 w 49"/>
                <a:gd name="T3" fmla="*/ 1215 h 44"/>
                <a:gd name="T4" fmla="*/ 0 w 49"/>
                <a:gd name="T5" fmla="*/ 1486 h 44"/>
                <a:gd name="T6" fmla="*/ 1479 w 49"/>
                <a:gd name="T7" fmla="*/ 1249 h 44"/>
                <a:gd name="T8" fmla="*/ 1987 w 49"/>
                <a:gd name="T9" fmla="*/ 0 h 44"/>
                <a:gd name="T10" fmla="*/ 0 60000 65536"/>
                <a:gd name="T11" fmla="*/ 0 60000 65536"/>
                <a:gd name="T12" fmla="*/ 0 60000 65536"/>
                <a:gd name="T13" fmla="*/ 0 60000 65536"/>
                <a:gd name="T14" fmla="*/ 0 60000 65536"/>
                <a:gd name="T15" fmla="*/ 0 w 49"/>
                <a:gd name="T16" fmla="*/ 0 h 44"/>
                <a:gd name="T17" fmla="*/ 49 w 49"/>
                <a:gd name="T18" fmla="*/ 44 h 44"/>
              </a:gdLst>
              <a:ahLst/>
              <a:cxnLst>
                <a:cxn ang="T10">
                  <a:pos x="T0" y="T1"/>
                </a:cxn>
                <a:cxn ang="T11">
                  <a:pos x="T2" y="T3"/>
                </a:cxn>
                <a:cxn ang="T12">
                  <a:pos x="T4" y="T5"/>
                </a:cxn>
                <a:cxn ang="T13">
                  <a:pos x="T6" y="T7"/>
                </a:cxn>
                <a:cxn ang="T14">
                  <a:pos x="T8" y="T9"/>
                </a:cxn>
              </a:cxnLst>
              <a:rect l="T15" t="T16" r="T17" b="T18"/>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8" name="Freeform 218"/>
            <p:cNvSpPr>
              <a:spLocks/>
            </p:cNvSpPr>
            <p:nvPr/>
          </p:nvSpPr>
          <p:spPr bwMode="gray">
            <a:xfrm rot="-2077348">
              <a:off x="-250" y="-654"/>
              <a:ext cx="68" cy="56"/>
            </a:xfrm>
            <a:custGeom>
              <a:avLst/>
              <a:gdLst>
                <a:gd name="T0" fmla="*/ 2001 w 51"/>
                <a:gd name="T1" fmla="*/ 0 h 47"/>
                <a:gd name="T2" fmla="*/ 1424 w 51"/>
                <a:gd name="T3" fmla="*/ 1302 h 47"/>
                <a:gd name="T4" fmla="*/ 0 w 51"/>
                <a:gd name="T5" fmla="*/ 1556 h 47"/>
                <a:gd name="T6" fmla="*/ 1512 w 51"/>
                <a:gd name="T7" fmla="*/ 1337 h 47"/>
                <a:gd name="T8" fmla="*/ 2001 w 51"/>
                <a:gd name="T9" fmla="*/ 0 h 47"/>
                <a:gd name="T10" fmla="*/ 0 60000 65536"/>
                <a:gd name="T11" fmla="*/ 0 60000 65536"/>
                <a:gd name="T12" fmla="*/ 0 60000 65536"/>
                <a:gd name="T13" fmla="*/ 0 60000 65536"/>
                <a:gd name="T14" fmla="*/ 0 60000 65536"/>
                <a:gd name="T15" fmla="*/ 0 w 51"/>
                <a:gd name="T16" fmla="*/ 0 h 47"/>
                <a:gd name="T17" fmla="*/ 51 w 51"/>
                <a:gd name="T18" fmla="*/ 47 h 47"/>
              </a:gdLst>
              <a:ahLst/>
              <a:cxnLst>
                <a:cxn ang="T10">
                  <a:pos x="T0" y="T1"/>
                </a:cxn>
                <a:cxn ang="T11">
                  <a:pos x="T2" y="T3"/>
                </a:cxn>
                <a:cxn ang="T12">
                  <a:pos x="T4" y="T5"/>
                </a:cxn>
                <a:cxn ang="T13">
                  <a:pos x="T6" y="T7"/>
                </a:cxn>
                <a:cxn ang="T14">
                  <a:pos x="T8" y="T9"/>
                </a:cxn>
              </a:cxnLst>
              <a:rect l="T15" t="T16" r="T17" b="T18"/>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9" name="Freeform 219"/>
            <p:cNvSpPr>
              <a:spLocks/>
            </p:cNvSpPr>
            <p:nvPr/>
          </p:nvSpPr>
          <p:spPr bwMode="gray">
            <a:xfrm rot="-2077348">
              <a:off x="-226" y="-649"/>
              <a:ext cx="63" cy="52"/>
            </a:xfrm>
            <a:custGeom>
              <a:avLst/>
              <a:gdLst>
                <a:gd name="T0" fmla="*/ 1867 w 47"/>
                <a:gd name="T1" fmla="*/ 0 h 43"/>
                <a:gd name="T2" fmla="*/ 1377 w 47"/>
                <a:gd name="T3" fmla="*/ 1225 h 43"/>
                <a:gd name="T4" fmla="*/ 0 w 47"/>
                <a:gd name="T5" fmla="*/ 1503 h 43"/>
                <a:gd name="T6" fmla="*/ 1411 w 47"/>
                <a:gd name="T7" fmla="*/ 1259 h 43"/>
                <a:gd name="T8" fmla="*/ 1867 w 47"/>
                <a:gd name="T9" fmla="*/ 0 h 43"/>
                <a:gd name="T10" fmla="*/ 0 60000 65536"/>
                <a:gd name="T11" fmla="*/ 0 60000 65536"/>
                <a:gd name="T12" fmla="*/ 0 60000 65536"/>
                <a:gd name="T13" fmla="*/ 0 60000 65536"/>
                <a:gd name="T14" fmla="*/ 0 60000 65536"/>
                <a:gd name="T15" fmla="*/ 0 w 47"/>
                <a:gd name="T16" fmla="*/ 0 h 43"/>
                <a:gd name="T17" fmla="*/ 47 w 47"/>
                <a:gd name="T18" fmla="*/ 43 h 43"/>
              </a:gdLst>
              <a:ahLst/>
              <a:cxnLst>
                <a:cxn ang="T10">
                  <a:pos x="T0" y="T1"/>
                </a:cxn>
                <a:cxn ang="T11">
                  <a:pos x="T2" y="T3"/>
                </a:cxn>
                <a:cxn ang="T12">
                  <a:pos x="T4" y="T5"/>
                </a:cxn>
                <a:cxn ang="T13">
                  <a:pos x="T6" y="T7"/>
                </a:cxn>
                <a:cxn ang="T14">
                  <a:pos x="T8" y="T9"/>
                </a:cxn>
              </a:cxnLst>
              <a:rect l="T15" t="T16" r="T17" b="T18"/>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058" name="Group 48"/>
          <p:cNvGrpSpPr>
            <a:grpSpLocks/>
          </p:cNvGrpSpPr>
          <p:nvPr/>
        </p:nvGrpSpPr>
        <p:grpSpPr bwMode="auto">
          <a:xfrm rot="-1554848" flipH="1" flipV="1">
            <a:off x="2477577" y="3748034"/>
            <a:ext cx="1230193" cy="1010252"/>
            <a:chOff x="-1253" y="-1242"/>
            <a:chExt cx="1147" cy="870"/>
          </a:xfrm>
        </p:grpSpPr>
        <p:sp>
          <p:nvSpPr>
            <p:cNvPr id="2064" name="Freeform 205"/>
            <p:cNvSpPr>
              <a:spLocks/>
            </p:cNvSpPr>
            <p:nvPr/>
          </p:nvSpPr>
          <p:spPr bwMode="gray">
            <a:xfrm rot="-2077348">
              <a:off x="-751" y="-972"/>
              <a:ext cx="491" cy="548"/>
            </a:xfrm>
            <a:custGeom>
              <a:avLst/>
              <a:gdLst>
                <a:gd name="T0" fmla="*/ 439 w 365"/>
                <a:gd name="T1" fmla="*/ 262 h 456"/>
                <a:gd name="T2" fmla="*/ 303 w 365"/>
                <a:gd name="T3" fmla="*/ 172 h 456"/>
                <a:gd name="T4" fmla="*/ 31 w 365"/>
                <a:gd name="T5" fmla="*/ 35 h 456"/>
                <a:gd name="T6" fmla="*/ 31 w 365"/>
                <a:gd name="T7" fmla="*/ 70 h 456"/>
                <a:gd name="T8" fmla="*/ 206 w 365"/>
                <a:gd name="T9" fmla="*/ 226 h 456"/>
                <a:gd name="T10" fmla="*/ 342 w 365"/>
                <a:gd name="T11" fmla="*/ 312 h 456"/>
                <a:gd name="T12" fmla="*/ 468 w 365"/>
                <a:gd name="T13" fmla="*/ 368 h 456"/>
                <a:gd name="T14" fmla="*/ 523 w 365"/>
                <a:gd name="T15" fmla="*/ 338 h 456"/>
                <a:gd name="T16" fmla="*/ 439 w 365"/>
                <a:gd name="T17" fmla="*/ 262 h 4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5"/>
                <a:gd name="T28" fmla="*/ 0 h 456"/>
                <a:gd name="T29" fmla="*/ 365 w 365"/>
                <a:gd name="T30" fmla="*/ 456 h 4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gradFill rotWithShape="1">
              <a:gsLst>
                <a:gs pos="0">
                  <a:srgbClr val="4C7013"/>
                </a:gs>
                <a:gs pos="100000">
                  <a:srgbClr val="233409"/>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65" name="Freeform 206"/>
            <p:cNvSpPr>
              <a:spLocks/>
            </p:cNvSpPr>
            <p:nvPr/>
          </p:nvSpPr>
          <p:spPr bwMode="gray">
            <a:xfrm rot="-2077348">
              <a:off x="-1253" y="-845"/>
              <a:ext cx="674" cy="459"/>
            </a:xfrm>
            <a:custGeom>
              <a:avLst/>
              <a:gdLst>
                <a:gd name="T0" fmla="*/ 287 w 501"/>
                <a:gd name="T1" fmla="*/ 0 h 383"/>
                <a:gd name="T2" fmla="*/ 36 w 501"/>
                <a:gd name="T3" fmla="*/ 41 h 383"/>
                <a:gd name="T4" fmla="*/ 617 w 501"/>
                <a:gd name="T5" fmla="*/ 308 h 383"/>
                <a:gd name="T6" fmla="*/ 717 w 501"/>
                <a:gd name="T7" fmla="*/ 256 h 383"/>
                <a:gd name="T8" fmla="*/ 287 w 501"/>
                <a:gd name="T9" fmla="*/ 0 h 383"/>
                <a:gd name="T10" fmla="*/ 0 60000 65536"/>
                <a:gd name="T11" fmla="*/ 0 60000 65536"/>
                <a:gd name="T12" fmla="*/ 0 60000 65536"/>
                <a:gd name="T13" fmla="*/ 0 60000 65536"/>
                <a:gd name="T14" fmla="*/ 0 60000 65536"/>
                <a:gd name="T15" fmla="*/ 0 w 501"/>
                <a:gd name="T16" fmla="*/ 0 h 383"/>
                <a:gd name="T17" fmla="*/ 501 w 501"/>
                <a:gd name="T18" fmla="*/ 383 h 383"/>
              </a:gdLst>
              <a:ahLst/>
              <a:cxnLst>
                <a:cxn ang="T10">
                  <a:pos x="T0" y="T1"/>
                </a:cxn>
                <a:cxn ang="T11">
                  <a:pos x="T2" y="T3"/>
                </a:cxn>
                <a:cxn ang="T12">
                  <a:pos x="T4" y="T5"/>
                </a:cxn>
                <a:cxn ang="T13">
                  <a:pos x="T6" y="T7"/>
                </a:cxn>
                <a:cxn ang="T14">
                  <a:pos x="T8" y="T9"/>
                </a:cxn>
              </a:cxnLst>
              <a:rect l="T15" t="T16" r="T17" b="T18"/>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gradFill rotWithShape="1">
              <a:gsLst>
                <a:gs pos="0">
                  <a:srgbClr val="699B1A"/>
                </a:gs>
                <a:gs pos="100000">
                  <a:srgbClr val="31480C"/>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66" name="Freeform 207"/>
            <p:cNvSpPr>
              <a:spLocks/>
            </p:cNvSpPr>
            <p:nvPr/>
          </p:nvSpPr>
          <p:spPr bwMode="gray">
            <a:xfrm rot="-2077348">
              <a:off x="-1129" y="-1242"/>
              <a:ext cx="515" cy="702"/>
            </a:xfrm>
            <a:custGeom>
              <a:avLst/>
              <a:gdLst>
                <a:gd name="T0" fmla="*/ 180 w 383"/>
                <a:gd name="T1" fmla="*/ 6 h 586"/>
                <a:gd name="T2" fmla="*/ 0 w 383"/>
                <a:gd name="T3" fmla="*/ 217 h 586"/>
                <a:gd name="T4" fmla="*/ 430 w 383"/>
                <a:gd name="T5" fmla="*/ 473 h 586"/>
                <a:gd name="T6" fmla="*/ 547 w 383"/>
                <a:gd name="T7" fmla="*/ 357 h 586"/>
                <a:gd name="T8" fmla="*/ 180 w 383"/>
                <a:gd name="T9" fmla="*/ 6 h 586"/>
                <a:gd name="T10" fmla="*/ 0 60000 65536"/>
                <a:gd name="T11" fmla="*/ 0 60000 65536"/>
                <a:gd name="T12" fmla="*/ 0 60000 65536"/>
                <a:gd name="T13" fmla="*/ 0 60000 65536"/>
                <a:gd name="T14" fmla="*/ 0 60000 65536"/>
                <a:gd name="T15" fmla="*/ 0 w 383"/>
                <a:gd name="T16" fmla="*/ 0 h 586"/>
                <a:gd name="T17" fmla="*/ 383 w 383"/>
                <a:gd name="T18" fmla="*/ 586 h 586"/>
              </a:gdLst>
              <a:ahLst/>
              <a:cxnLst>
                <a:cxn ang="T10">
                  <a:pos x="T0" y="T1"/>
                </a:cxn>
                <a:cxn ang="T11">
                  <a:pos x="T2" y="T3"/>
                </a:cxn>
                <a:cxn ang="T12">
                  <a:pos x="T4" y="T5"/>
                </a:cxn>
                <a:cxn ang="T13">
                  <a:pos x="T6" y="T7"/>
                </a:cxn>
                <a:cxn ang="T14">
                  <a:pos x="T8" y="T9"/>
                </a:cxn>
              </a:cxnLst>
              <a:rect l="T15" t="T16" r="T17" b="T18"/>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gradFill rotWithShape="1">
              <a:gsLst>
                <a:gs pos="0">
                  <a:srgbClr val="699B1A"/>
                </a:gs>
                <a:gs pos="100000">
                  <a:srgbClr val="31480C"/>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67" name="Freeform 208"/>
            <p:cNvSpPr>
              <a:spLocks/>
            </p:cNvSpPr>
            <p:nvPr/>
          </p:nvSpPr>
          <p:spPr bwMode="gray">
            <a:xfrm rot="-2077348">
              <a:off x="-978" y="-931"/>
              <a:ext cx="403" cy="559"/>
            </a:xfrm>
            <a:custGeom>
              <a:avLst/>
              <a:gdLst>
                <a:gd name="T0" fmla="*/ 0 w 300"/>
                <a:gd name="T1" fmla="*/ 0 h 466"/>
                <a:gd name="T2" fmla="*/ 59 w 300"/>
                <a:gd name="T3" fmla="*/ 226 h 466"/>
                <a:gd name="T4" fmla="*/ 387 w 300"/>
                <a:gd name="T5" fmla="*/ 375 h 466"/>
                <a:gd name="T6" fmla="*/ 430 w 300"/>
                <a:gd name="T7" fmla="*/ 256 h 466"/>
                <a:gd name="T8" fmla="*/ 0 w 300"/>
                <a:gd name="T9" fmla="*/ 0 h 466"/>
                <a:gd name="T10" fmla="*/ 0 60000 65536"/>
                <a:gd name="T11" fmla="*/ 0 60000 65536"/>
                <a:gd name="T12" fmla="*/ 0 60000 65536"/>
                <a:gd name="T13" fmla="*/ 0 60000 65536"/>
                <a:gd name="T14" fmla="*/ 0 60000 65536"/>
                <a:gd name="T15" fmla="*/ 0 w 300"/>
                <a:gd name="T16" fmla="*/ 0 h 466"/>
                <a:gd name="T17" fmla="*/ 300 w 300"/>
                <a:gd name="T18" fmla="*/ 466 h 466"/>
              </a:gdLst>
              <a:ahLst/>
              <a:cxnLst>
                <a:cxn ang="T10">
                  <a:pos x="T0" y="T1"/>
                </a:cxn>
                <a:cxn ang="T11">
                  <a:pos x="T2" y="T3"/>
                </a:cxn>
                <a:cxn ang="T12">
                  <a:pos x="T4" y="T5"/>
                </a:cxn>
                <a:cxn ang="T13">
                  <a:pos x="T6" y="T7"/>
                </a:cxn>
                <a:cxn ang="T14">
                  <a:pos x="T8" y="T9"/>
                </a:cxn>
              </a:cxnLst>
              <a:rect l="T15" t="T16" r="T17" b="T18"/>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gradFill rotWithShape="1">
              <a:gsLst>
                <a:gs pos="0">
                  <a:srgbClr val="4C7013"/>
                </a:gs>
                <a:gs pos="100000">
                  <a:srgbClr val="233409"/>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68" name="Freeform 209"/>
            <p:cNvSpPr>
              <a:spLocks/>
            </p:cNvSpPr>
            <p:nvPr/>
          </p:nvSpPr>
          <p:spPr bwMode="gray">
            <a:xfrm rot="-2077348">
              <a:off x="-1056" y="-1007"/>
              <a:ext cx="583" cy="425"/>
            </a:xfrm>
            <a:custGeom>
              <a:avLst/>
              <a:gdLst>
                <a:gd name="T0" fmla="*/ 0 w 435"/>
                <a:gd name="T1" fmla="*/ 30 h 354"/>
                <a:gd name="T2" fmla="*/ 395 w 435"/>
                <a:gd name="T3" fmla="*/ 29 h 354"/>
                <a:gd name="T4" fmla="*/ 615 w 435"/>
                <a:gd name="T5" fmla="*/ 244 h 354"/>
                <a:gd name="T6" fmla="*/ 424 w 435"/>
                <a:gd name="T7" fmla="*/ 287 h 354"/>
                <a:gd name="T8" fmla="*/ 0 w 435"/>
                <a:gd name="T9" fmla="*/ 30 h 354"/>
                <a:gd name="T10" fmla="*/ 0 60000 65536"/>
                <a:gd name="T11" fmla="*/ 0 60000 65536"/>
                <a:gd name="T12" fmla="*/ 0 60000 65536"/>
                <a:gd name="T13" fmla="*/ 0 60000 65536"/>
                <a:gd name="T14" fmla="*/ 0 60000 65536"/>
                <a:gd name="T15" fmla="*/ 0 w 435"/>
                <a:gd name="T16" fmla="*/ 0 h 354"/>
                <a:gd name="T17" fmla="*/ 435 w 435"/>
                <a:gd name="T18" fmla="*/ 354 h 354"/>
              </a:gdLst>
              <a:ahLst/>
              <a:cxnLst>
                <a:cxn ang="T10">
                  <a:pos x="T0" y="T1"/>
                </a:cxn>
                <a:cxn ang="T11">
                  <a:pos x="T2" y="T3"/>
                </a:cxn>
                <a:cxn ang="T12">
                  <a:pos x="T4" y="T5"/>
                </a:cxn>
                <a:cxn ang="T13">
                  <a:pos x="T6" y="T7"/>
                </a:cxn>
                <a:cxn ang="T14">
                  <a:pos x="T8" y="T9"/>
                </a:cxn>
              </a:cxnLst>
              <a:rect l="T15" t="T16" r="T17" b="T18"/>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gradFill rotWithShape="1">
              <a:gsLst>
                <a:gs pos="0">
                  <a:srgbClr val="4C7013"/>
                </a:gs>
                <a:gs pos="100000">
                  <a:srgbClr val="233409"/>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69" name="Freeform 211"/>
            <p:cNvSpPr>
              <a:spLocks/>
            </p:cNvSpPr>
            <p:nvPr/>
          </p:nvSpPr>
          <p:spPr bwMode="gray">
            <a:xfrm rot="-2077348">
              <a:off x="-188" y="-657"/>
              <a:ext cx="82" cy="81"/>
            </a:xfrm>
            <a:custGeom>
              <a:avLst/>
              <a:gdLst>
                <a:gd name="T0" fmla="*/ 87 w 61"/>
                <a:gd name="T1" fmla="*/ 52 h 68"/>
                <a:gd name="T2" fmla="*/ 4 w 61"/>
                <a:gd name="T3" fmla="*/ 13 h 68"/>
                <a:gd name="T4" fmla="*/ 0 w 61"/>
                <a:gd name="T5" fmla="*/ 11 h 68"/>
                <a:gd name="T6" fmla="*/ 11 w 61"/>
                <a:gd name="T7" fmla="*/ 0 h 68"/>
                <a:gd name="T8" fmla="*/ 13 w 61"/>
                <a:gd name="T9" fmla="*/ 4 h 68"/>
                <a:gd name="T10" fmla="*/ 87 w 61"/>
                <a:gd name="T11" fmla="*/ 51 h 68"/>
                <a:gd name="T12" fmla="*/ 87 w 61"/>
                <a:gd name="T13" fmla="*/ 52 h 68"/>
                <a:gd name="T14" fmla="*/ 0 60000 65536"/>
                <a:gd name="T15" fmla="*/ 0 60000 65536"/>
                <a:gd name="T16" fmla="*/ 0 60000 65536"/>
                <a:gd name="T17" fmla="*/ 0 60000 65536"/>
                <a:gd name="T18" fmla="*/ 0 60000 65536"/>
                <a:gd name="T19" fmla="*/ 0 60000 65536"/>
                <a:gd name="T20" fmla="*/ 0 60000 65536"/>
                <a:gd name="T21" fmla="*/ 0 w 61"/>
                <a:gd name="T22" fmla="*/ 0 h 68"/>
                <a:gd name="T23" fmla="*/ 61 w 6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764C00"/>
                </a:gs>
                <a:gs pos="100000">
                  <a:srgbClr val="FEA50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0" name="Freeform 212"/>
            <p:cNvSpPr>
              <a:spLocks/>
            </p:cNvSpPr>
            <p:nvPr/>
          </p:nvSpPr>
          <p:spPr bwMode="gray">
            <a:xfrm rot="-2077348">
              <a:off x="-310" y="-692"/>
              <a:ext cx="142" cy="135"/>
            </a:xfrm>
            <a:custGeom>
              <a:avLst/>
              <a:gdLst>
                <a:gd name="T0" fmla="*/ 86 w 106"/>
                <a:gd name="T1" fmla="*/ 0 h 113"/>
                <a:gd name="T2" fmla="*/ 55 w 106"/>
                <a:gd name="T3" fmla="*/ 32 h 113"/>
                <a:gd name="T4" fmla="*/ 0 w 106"/>
                <a:gd name="T5" fmla="*/ 45 h 113"/>
                <a:gd name="T6" fmla="*/ 91 w 106"/>
                <a:gd name="T7" fmla="*/ 85 h 113"/>
                <a:gd name="T8" fmla="*/ 143 w 106"/>
                <a:gd name="T9" fmla="*/ 53 h 113"/>
                <a:gd name="T10" fmla="*/ 86 w 106"/>
                <a:gd name="T11" fmla="*/ 0 h 113"/>
                <a:gd name="T12" fmla="*/ 0 60000 65536"/>
                <a:gd name="T13" fmla="*/ 0 60000 65536"/>
                <a:gd name="T14" fmla="*/ 0 60000 65536"/>
                <a:gd name="T15" fmla="*/ 0 60000 65536"/>
                <a:gd name="T16" fmla="*/ 0 60000 65536"/>
                <a:gd name="T17" fmla="*/ 0 60000 65536"/>
                <a:gd name="T18" fmla="*/ 0 w 106"/>
                <a:gd name="T19" fmla="*/ 0 h 113"/>
                <a:gd name="T20" fmla="*/ 106 w 106"/>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gradFill rotWithShape="1">
              <a:gsLst>
                <a:gs pos="0">
                  <a:srgbClr val="000000"/>
                </a:gs>
                <a:gs pos="100000">
                  <a:srgbClr val="FEA50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1" name="Freeform 214"/>
            <p:cNvSpPr>
              <a:spLocks/>
            </p:cNvSpPr>
            <p:nvPr/>
          </p:nvSpPr>
          <p:spPr bwMode="gray">
            <a:xfrm rot="-2077348">
              <a:off x="-294" y="-667"/>
              <a:ext cx="80" cy="66"/>
            </a:xfrm>
            <a:custGeom>
              <a:avLst/>
              <a:gdLst>
                <a:gd name="T0" fmla="*/ 2389 w 60"/>
                <a:gd name="T1" fmla="*/ 0 h 55"/>
                <a:gd name="T2" fmla="*/ 1716 w 60"/>
                <a:gd name="T3" fmla="*/ 1535 h 55"/>
                <a:gd name="T4" fmla="*/ 0 w 60"/>
                <a:gd name="T5" fmla="*/ 1870 h 55"/>
                <a:gd name="T6" fmla="*/ 1799 w 60"/>
                <a:gd name="T7" fmla="*/ 1568 h 55"/>
                <a:gd name="T8" fmla="*/ 2389 w 60"/>
                <a:gd name="T9" fmla="*/ 0 h 55"/>
                <a:gd name="T10" fmla="*/ 0 60000 65536"/>
                <a:gd name="T11" fmla="*/ 0 60000 65536"/>
                <a:gd name="T12" fmla="*/ 0 60000 65536"/>
                <a:gd name="T13" fmla="*/ 0 60000 65536"/>
                <a:gd name="T14" fmla="*/ 0 60000 65536"/>
                <a:gd name="T15" fmla="*/ 0 w 60"/>
                <a:gd name="T16" fmla="*/ 0 h 55"/>
                <a:gd name="T17" fmla="*/ 60 w 60"/>
                <a:gd name="T18" fmla="*/ 55 h 55"/>
              </a:gdLst>
              <a:ahLst/>
              <a:cxnLst>
                <a:cxn ang="T10">
                  <a:pos x="T0" y="T1"/>
                </a:cxn>
                <a:cxn ang="T11">
                  <a:pos x="T2" y="T3"/>
                </a:cxn>
                <a:cxn ang="T12">
                  <a:pos x="T4" y="T5"/>
                </a:cxn>
                <a:cxn ang="T13">
                  <a:pos x="T6" y="T7"/>
                </a:cxn>
                <a:cxn ang="T14">
                  <a:pos x="T8" y="T9"/>
                </a:cxn>
              </a:cxnLst>
              <a:rect l="T15" t="T16" r="T17" b="T18"/>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2" name="Freeform 215"/>
            <p:cNvSpPr>
              <a:spLocks/>
            </p:cNvSpPr>
            <p:nvPr/>
          </p:nvSpPr>
          <p:spPr bwMode="gray">
            <a:xfrm rot="-2077348">
              <a:off x="-311" y="-671"/>
              <a:ext cx="84" cy="69"/>
            </a:xfrm>
            <a:custGeom>
              <a:avLst/>
              <a:gdLst>
                <a:gd name="T0" fmla="*/ 2437 w 63"/>
                <a:gd name="T1" fmla="*/ 0 h 58"/>
                <a:gd name="T2" fmla="*/ 1745 w 63"/>
                <a:gd name="T3" fmla="*/ 1599 h 58"/>
                <a:gd name="T4" fmla="*/ 0 w 63"/>
                <a:gd name="T5" fmla="*/ 1958 h 58"/>
                <a:gd name="T6" fmla="*/ 1832 w 63"/>
                <a:gd name="T7" fmla="*/ 1661 h 58"/>
                <a:gd name="T8" fmla="*/ 2437 w 63"/>
                <a:gd name="T9" fmla="*/ 0 h 58"/>
                <a:gd name="T10" fmla="*/ 0 60000 65536"/>
                <a:gd name="T11" fmla="*/ 0 60000 65536"/>
                <a:gd name="T12" fmla="*/ 0 60000 65536"/>
                <a:gd name="T13" fmla="*/ 0 60000 65536"/>
                <a:gd name="T14" fmla="*/ 0 60000 65536"/>
                <a:gd name="T15" fmla="*/ 0 w 63"/>
                <a:gd name="T16" fmla="*/ 0 h 58"/>
                <a:gd name="T17" fmla="*/ 63 w 63"/>
                <a:gd name="T18" fmla="*/ 58 h 58"/>
              </a:gdLst>
              <a:ahLst/>
              <a:cxnLst>
                <a:cxn ang="T10">
                  <a:pos x="T0" y="T1"/>
                </a:cxn>
                <a:cxn ang="T11">
                  <a:pos x="T2" y="T3"/>
                </a:cxn>
                <a:cxn ang="T12">
                  <a:pos x="T4" y="T5"/>
                </a:cxn>
                <a:cxn ang="T13">
                  <a:pos x="T6" y="T7"/>
                </a:cxn>
                <a:cxn ang="T14">
                  <a:pos x="T8" y="T9"/>
                </a:cxn>
              </a:cxnLst>
              <a:rect l="T15" t="T16" r="T17" b="T18"/>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3" name="Freeform 216"/>
            <p:cNvSpPr>
              <a:spLocks/>
            </p:cNvSpPr>
            <p:nvPr/>
          </p:nvSpPr>
          <p:spPr bwMode="gray">
            <a:xfrm rot="-2077348">
              <a:off x="-280" y="-663"/>
              <a:ext cx="77" cy="62"/>
            </a:xfrm>
            <a:custGeom>
              <a:avLst/>
              <a:gdLst>
                <a:gd name="T0" fmla="*/ 2274 w 58"/>
                <a:gd name="T1" fmla="*/ 0 h 52"/>
                <a:gd name="T2" fmla="*/ 1644 w 58"/>
                <a:gd name="T3" fmla="*/ 1456 h 52"/>
                <a:gd name="T4" fmla="*/ 0 w 58"/>
                <a:gd name="T5" fmla="*/ 1802 h 52"/>
                <a:gd name="T6" fmla="*/ 1697 w 58"/>
                <a:gd name="T7" fmla="*/ 1500 h 52"/>
                <a:gd name="T8" fmla="*/ 2274 w 58"/>
                <a:gd name="T9" fmla="*/ 0 h 52"/>
                <a:gd name="T10" fmla="*/ 0 60000 65536"/>
                <a:gd name="T11" fmla="*/ 0 60000 65536"/>
                <a:gd name="T12" fmla="*/ 0 60000 65536"/>
                <a:gd name="T13" fmla="*/ 0 60000 65536"/>
                <a:gd name="T14" fmla="*/ 0 60000 65536"/>
                <a:gd name="T15" fmla="*/ 0 w 58"/>
                <a:gd name="T16" fmla="*/ 0 h 52"/>
                <a:gd name="T17" fmla="*/ 58 w 58"/>
                <a:gd name="T18" fmla="*/ 52 h 52"/>
              </a:gdLst>
              <a:ahLst/>
              <a:cxnLst>
                <a:cxn ang="T10">
                  <a:pos x="T0" y="T1"/>
                </a:cxn>
                <a:cxn ang="T11">
                  <a:pos x="T2" y="T3"/>
                </a:cxn>
                <a:cxn ang="T12">
                  <a:pos x="T4" y="T5"/>
                </a:cxn>
                <a:cxn ang="T13">
                  <a:pos x="T6" y="T7"/>
                </a:cxn>
                <a:cxn ang="T14">
                  <a:pos x="T8" y="T9"/>
                </a:cxn>
              </a:cxnLst>
              <a:rect l="T15" t="T16" r="T17" b="T18"/>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4" name="Freeform 217"/>
            <p:cNvSpPr>
              <a:spLocks/>
            </p:cNvSpPr>
            <p:nvPr/>
          </p:nvSpPr>
          <p:spPr bwMode="gray">
            <a:xfrm rot="-2077348">
              <a:off x="-239" y="-651"/>
              <a:ext cx="66" cy="52"/>
            </a:xfrm>
            <a:custGeom>
              <a:avLst/>
              <a:gdLst>
                <a:gd name="T0" fmla="*/ 1987 w 49"/>
                <a:gd name="T1" fmla="*/ 0 h 44"/>
                <a:gd name="T2" fmla="*/ 1425 w 49"/>
                <a:gd name="T3" fmla="*/ 1215 h 44"/>
                <a:gd name="T4" fmla="*/ 0 w 49"/>
                <a:gd name="T5" fmla="*/ 1486 h 44"/>
                <a:gd name="T6" fmla="*/ 1479 w 49"/>
                <a:gd name="T7" fmla="*/ 1249 h 44"/>
                <a:gd name="T8" fmla="*/ 1987 w 49"/>
                <a:gd name="T9" fmla="*/ 0 h 44"/>
                <a:gd name="T10" fmla="*/ 0 60000 65536"/>
                <a:gd name="T11" fmla="*/ 0 60000 65536"/>
                <a:gd name="T12" fmla="*/ 0 60000 65536"/>
                <a:gd name="T13" fmla="*/ 0 60000 65536"/>
                <a:gd name="T14" fmla="*/ 0 60000 65536"/>
                <a:gd name="T15" fmla="*/ 0 w 49"/>
                <a:gd name="T16" fmla="*/ 0 h 44"/>
                <a:gd name="T17" fmla="*/ 49 w 49"/>
                <a:gd name="T18" fmla="*/ 44 h 44"/>
              </a:gdLst>
              <a:ahLst/>
              <a:cxnLst>
                <a:cxn ang="T10">
                  <a:pos x="T0" y="T1"/>
                </a:cxn>
                <a:cxn ang="T11">
                  <a:pos x="T2" y="T3"/>
                </a:cxn>
                <a:cxn ang="T12">
                  <a:pos x="T4" y="T5"/>
                </a:cxn>
                <a:cxn ang="T13">
                  <a:pos x="T6" y="T7"/>
                </a:cxn>
                <a:cxn ang="T14">
                  <a:pos x="T8" y="T9"/>
                </a:cxn>
              </a:cxnLst>
              <a:rect l="T15" t="T16" r="T17" b="T18"/>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5" name="Freeform 218"/>
            <p:cNvSpPr>
              <a:spLocks/>
            </p:cNvSpPr>
            <p:nvPr/>
          </p:nvSpPr>
          <p:spPr bwMode="gray">
            <a:xfrm rot="-2077348">
              <a:off x="-250" y="-654"/>
              <a:ext cx="68" cy="56"/>
            </a:xfrm>
            <a:custGeom>
              <a:avLst/>
              <a:gdLst>
                <a:gd name="T0" fmla="*/ 2001 w 51"/>
                <a:gd name="T1" fmla="*/ 0 h 47"/>
                <a:gd name="T2" fmla="*/ 1424 w 51"/>
                <a:gd name="T3" fmla="*/ 1302 h 47"/>
                <a:gd name="T4" fmla="*/ 0 w 51"/>
                <a:gd name="T5" fmla="*/ 1556 h 47"/>
                <a:gd name="T6" fmla="*/ 1512 w 51"/>
                <a:gd name="T7" fmla="*/ 1337 h 47"/>
                <a:gd name="T8" fmla="*/ 2001 w 51"/>
                <a:gd name="T9" fmla="*/ 0 h 47"/>
                <a:gd name="T10" fmla="*/ 0 60000 65536"/>
                <a:gd name="T11" fmla="*/ 0 60000 65536"/>
                <a:gd name="T12" fmla="*/ 0 60000 65536"/>
                <a:gd name="T13" fmla="*/ 0 60000 65536"/>
                <a:gd name="T14" fmla="*/ 0 60000 65536"/>
                <a:gd name="T15" fmla="*/ 0 w 51"/>
                <a:gd name="T16" fmla="*/ 0 h 47"/>
                <a:gd name="T17" fmla="*/ 51 w 51"/>
                <a:gd name="T18" fmla="*/ 47 h 47"/>
              </a:gdLst>
              <a:ahLst/>
              <a:cxnLst>
                <a:cxn ang="T10">
                  <a:pos x="T0" y="T1"/>
                </a:cxn>
                <a:cxn ang="T11">
                  <a:pos x="T2" y="T3"/>
                </a:cxn>
                <a:cxn ang="T12">
                  <a:pos x="T4" y="T5"/>
                </a:cxn>
                <a:cxn ang="T13">
                  <a:pos x="T6" y="T7"/>
                </a:cxn>
                <a:cxn ang="T14">
                  <a:pos x="T8" y="T9"/>
                </a:cxn>
              </a:cxnLst>
              <a:rect l="T15" t="T16" r="T17" b="T18"/>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6" name="Freeform 219"/>
            <p:cNvSpPr>
              <a:spLocks/>
            </p:cNvSpPr>
            <p:nvPr/>
          </p:nvSpPr>
          <p:spPr bwMode="gray">
            <a:xfrm rot="-2077348">
              <a:off x="-226" y="-649"/>
              <a:ext cx="63" cy="52"/>
            </a:xfrm>
            <a:custGeom>
              <a:avLst/>
              <a:gdLst>
                <a:gd name="T0" fmla="*/ 1867 w 47"/>
                <a:gd name="T1" fmla="*/ 0 h 43"/>
                <a:gd name="T2" fmla="*/ 1377 w 47"/>
                <a:gd name="T3" fmla="*/ 1225 h 43"/>
                <a:gd name="T4" fmla="*/ 0 w 47"/>
                <a:gd name="T5" fmla="*/ 1503 h 43"/>
                <a:gd name="T6" fmla="*/ 1411 w 47"/>
                <a:gd name="T7" fmla="*/ 1259 h 43"/>
                <a:gd name="T8" fmla="*/ 1867 w 47"/>
                <a:gd name="T9" fmla="*/ 0 h 43"/>
                <a:gd name="T10" fmla="*/ 0 60000 65536"/>
                <a:gd name="T11" fmla="*/ 0 60000 65536"/>
                <a:gd name="T12" fmla="*/ 0 60000 65536"/>
                <a:gd name="T13" fmla="*/ 0 60000 65536"/>
                <a:gd name="T14" fmla="*/ 0 60000 65536"/>
                <a:gd name="T15" fmla="*/ 0 w 47"/>
                <a:gd name="T16" fmla="*/ 0 h 43"/>
                <a:gd name="T17" fmla="*/ 47 w 47"/>
                <a:gd name="T18" fmla="*/ 43 h 43"/>
              </a:gdLst>
              <a:ahLst/>
              <a:cxnLst>
                <a:cxn ang="T10">
                  <a:pos x="T0" y="T1"/>
                </a:cxn>
                <a:cxn ang="T11">
                  <a:pos x="T2" y="T3"/>
                </a:cxn>
                <a:cxn ang="T12">
                  <a:pos x="T4" y="T5"/>
                </a:cxn>
                <a:cxn ang="T13">
                  <a:pos x="T6" y="T7"/>
                </a:cxn>
                <a:cxn ang="T14">
                  <a:pos x="T8" y="T9"/>
                </a:cxn>
              </a:cxnLst>
              <a:rect l="T15" t="T16" r="T17" b="T18"/>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7" name="内容占位符 2"/>
          <p:cNvSpPr txBox="1">
            <a:spLocks/>
          </p:cNvSpPr>
          <p:nvPr/>
        </p:nvSpPr>
        <p:spPr>
          <a:xfrm>
            <a:off x="4938467" y="1466894"/>
            <a:ext cx="6341372" cy="3835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Jiaqi Li</a:t>
            </a:r>
            <a:r>
              <a:rPr lang="zh-CN" altLang="en-US" dirty="0"/>
              <a:t>（</a:t>
            </a:r>
            <a:r>
              <a:rPr lang="en-US" altLang="zh-CN" dirty="0"/>
              <a:t>Victor</a:t>
            </a:r>
            <a:r>
              <a:rPr lang="zh-CN" altLang="en-US" dirty="0"/>
              <a:t>）</a:t>
            </a:r>
            <a:r>
              <a:rPr lang="en-US" altLang="zh-CN" dirty="0"/>
              <a:t> (Group leader)</a:t>
            </a:r>
          </a:p>
          <a:p>
            <a:r>
              <a:rPr lang="en-US" altLang="zh-CN" dirty="0"/>
              <a:t>Bing Su</a:t>
            </a:r>
            <a:r>
              <a:rPr lang="zh-CN" altLang="en-US" dirty="0"/>
              <a:t>（</a:t>
            </a:r>
            <a:r>
              <a:rPr lang="en-US" altLang="zh-CN" dirty="0"/>
              <a:t>Robin</a:t>
            </a:r>
            <a:r>
              <a:rPr lang="zh-CN" altLang="en-US" dirty="0"/>
              <a:t>）</a:t>
            </a:r>
            <a:endParaRPr lang="en-US" altLang="zh-CN" dirty="0"/>
          </a:p>
          <a:p>
            <a:r>
              <a:rPr lang="en-US" altLang="zh-CN" dirty="0"/>
              <a:t>Dongge Tang</a:t>
            </a:r>
            <a:r>
              <a:rPr lang="zh-CN" altLang="en-US" dirty="0"/>
              <a:t>（</a:t>
            </a:r>
            <a:r>
              <a:rPr lang="en-US" altLang="zh-CN" dirty="0"/>
              <a:t>Henry</a:t>
            </a:r>
            <a:r>
              <a:rPr lang="zh-CN" altLang="en-US" dirty="0"/>
              <a:t>）</a:t>
            </a:r>
            <a:endParaRPr lang="en-US" altLang="zh-CN" dirty="0"/>
          </a:p>
          <a:p>
            <a:r>
              <a:rPr lang="en-US" altLang="zh-CN" dirty="0" err="1"/>
              <a:t>Yunlu</a:t>
            </a:r>
            <a:r>
              <a:rPr lang="en-US" altLang="zh-CN" dirty="0"/>
              <a:t> </a:t>
            </a:r>
            <a:r>
              <a:rPr lang="en-US" altLang="zh-CN" dirty="0" err="1"/>
              <a:t>Weng</a:t>
            </a:r>
            <a:r>
              <a:rPr lang="zh-CN" altLang="en-US" dirty="0"/>
              <a:t>（</a:t>
            </a:r>
            <a:r>
              <a:rPr lang="en-US" altLang="zh-CN" dirty="0"/>
              <a:t>Gilles</a:t>
            </a:r>
            <a:r>
              <a:rPr lang="zh-CN" altLang="en-US" dirty="0"/>
              <a:t>）</a:t>
            </a:r>
          </a:p>
        </p:txBody>
      </p:sp>
      <p:sp>
        <p:nvSpPr>
          <p:cNvPr id="2" name="灯片编号占位符 1"/>
          <p:cNvSpPr>
            <a:spLocks noGrp="1"/>
          </p:cNvSpPr>
          <p:nvPr>
            <p:ph type="sldNum" sz="quarter" idx="12"/>
          </p:nvPr>
        </p:nvSpPr>
        <p:spPr/>
        <p:txBody>
          <a:bodyPr/>
          <a:lstStyle/>
          <a:p>
            <a:fld id="{95FE3781-E8F2-48FA-9658-3401ED4B9B52}" type="slidenum">
              <a:rPr lang="zh-CN" altLang="en-US" smtClean="0"/>
              <a:t>2</a:t>
            </a:fld>
            <a:endParaRPr lang="zh-CN" altLang="en-US"/>
          </a:p>
        </p:txBody>
      </p:sp>
    </p:spTree>
    <p:extLst>
      <p:ext uri="{BB962C8B-B14F-4D97-AF65-F5344CB8AC3E}">
        <p14:creationId xmlns:p14="http://schemas.microsoft.com/office/powerpoint/2010/main" val="146365017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3"/>
          <p:cNvGrpSpPr>
            <a:grpSpLocks/>
          </p:cNvGrpSpPr>
          <p:nvPr/>
        </p:nvGrpSpPr>
        <p:grpSpPr bwMode="auto">
          <a:xfrm>
            <a:off x="1524000" y="3500438"/>
            <a:ext cx="9144000" cy="1676400"/>
            <a:chOff x="0" y="2086"/>
            <a:chExt cx="5760" cy="1056"/>
          </a:xfrm>
        </p:grpSpPr>
        <p:sp>
          <p:nvSpPr>
            <p:cNvPr id="2089"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ea typeface="宋体" charset="-122"/>
              </a:endParaRPr>
            </a:p>
          </p:txBody>
        </p:sp>
        <p:sp>
          <p:nvSpPr>
            <p:cNvPr id="2090" name="Rectangle 25"/>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ea typeface="宋体" charset="-122"/>
              </a:endParaRPr>
            </a:p>
          </p:txBody>
        </p:sp>
      </p:grpSp>
      <p:grpSp>
        <p:nvGrpSpPr>
          <p:cNvPr id="2051" name="Group 51"/>
          <p:cNvGrpSpPr>
            <a:grpSpLocks/>
          </p:cNvGrpSpPr>
          <p:nvPr/>
        </p:nvGrpSpPr>
        <p:grpSpPr bwMode="auto">
          <a:xfrm>
            <a:off x="5745722" y="1975643"/>
            <a:ext cx="4922278" cy="3440113"/>
            <a:chOff x="-1210" y="978"/>
            <a:chExt cx="4047" cy="2167"/>
          </a:xfrm>
        </p:grpSpPr>
        <p:sp>
          <p:nvSpPr>
            <p:cNvPr id="2087" name="Rectangle 19"/>
            <p:cNvSpPr>
              <a:spLocks noChangeArrowheads="1"/>
            </p:cNvSpPr>
            <p:nvPr/>
          </p:nvSpPr>
          <p:spPr bwMode="gray">
            <a:xfrm>
              <a:off x="-1210" y="978"/>
              <a:ext cx="4047" cy="227"/>
            </a:xfrm>
            <a:prstGeom prst="rect">
              <a:avLst/>
            </a:prstGeom>
            <a:gradFill rotWithShape="1">
              <a:gsLst>
                <a:gs pos="0">
                  <a:srgbClr val="FFFFFF"/>
                </a:gs>
                <a:gs pos="100000">
                  <a:srgbClr val="C1C2C3"/>
                </a:gs>
              </a:gsLst>
              <a:lin ang="5400000" scaled="1"/>
            </a:gradFill>
            <a:ln w="12700">
              <a:solidFill>
                <a:srgbClr val="C0C0C0"/>
              </a:solidFill>
              <a:miter lim="800000"/>
              <a:headEnd/>
              <a:tailEnd/>
            </a:ln>
          </p:spPr>
          <p:txBody>
            <a:bodyPr lIns="288000" tIns="0" rIns="0" bIns="0" anchor="ctr"/>
            <a:lstStyle/>
            <a:p>
              <a:r>
                <a:rPr lang="en-US" altLang="zh-CN" sz="1600" dirty="0"/>
                <a:t>Some preliminary metrics</a:t>
              </a:r>
              <a:r>
                <a:rPr lang="zh-CN" altLang="en-US" sz="1600" dirty="0"/>
                <a:t> </a:t>
              </a:r>
              <a:r>
                <a:rPr lang="en-US" altLang="zh-CN" sz="1600" dirty="0"/>
                <a:t>collected by Schlumberger: </a:t>
              </a:r>
              <a:endParaRPr lang="zh-CN" altLang="en-US" sz="1600" dirty="0"/>
            </a:p>
          </p:txBody>
        </p:sp>
        <p:sp>
          <p:nvSpPr>
            <p:cNvPr id="2088" name="Rectangle 5"/>
            <p:cNvSpPr>
              <a:spLocks noChangeArrowheads="1"/>
            </p:cNvSpPr>
            <p:nvPr/>
          </p:nvSpPr>
          <p:spPr bwMode="gray">
            <a:xfrm>
              <a:off x="-1210" y="1205"/>
              <a:ext cx="4047" cy="1940"/>
            </a:xfrm>
            <a:prstGeom prst="rect">
              <a:avLst/>
            </a:prstGeom>
            <a:gradFill rotWithShape="1">
              <a:gsLst>
                <a:gs pos="0">
                  <a:srgbClr val="FFFFFF"/>
                </a:gs>
                <a:gs pos="100000">
                  <a:srgbClr val="EAEAEA"/>
                </a:gs>
              </a:gsLst>
              <a:lin ang="5400000" scaled="1"/>
            </a:gradFill>
            <a:ln w="12700">
              <a:solidFill>
                <a:srgbClr val="C0C0C0"/>
              </a:solidFill>
              <a:miter lim="800000"/>
              <a:headEnd/>
              <a:tailEnd/>
            </a:ln>
          </p:spPr>
          <p:txBody>
            <a:bodyPr lIns="108000" tIns="108000" rIns="144000" bIns="72000"/>
            <a:lstStyle/>
            <a:p>
              <a:pPr fontAlgn="ctr"/>
              <a:r>
                <a:rPr lang="en-US" altLang="zh-CN" sz="1600" dirty="0"/>
                <a:t>Percent Comment Lines</a:t>
              </a:r>
              <a:endParaRPr lang="zh-CN" altLang="zh-CN" sz="1600" dirty="0"/>
            </a:p>
            <a:p>
              <a:pPr fontAlgn="ctr"/>
              <a:r>
                <a:rPr lang="en-US" altLang="zh-CN" sz="1600" dirty="0"/>
                <a:t>Percent Documentation Lines</a:t>
              </a:r>
              <a:endParaRPr lang="zh-CN" altLang="zh-CN" sz="1600" dirty="0"/>
            </a:p>
            <a:p>
              <a:pPr fontAlgn="ctr"/>
              <a:r>
                <a:rPr lang="en-US" altLang="zh-CN" sz="1600" dirty="0"/>
                <a:t>Classes, Interfaces, </a:t>
              </a:r>
              <a:r>
                <a:rPr lang="en-US" altLang="zh-CN" sz="1600" dirty="0" err="1"/>
                <a:t>structs</a:t>
              </a:r>
              <a:endParaRPr lang="zh-CN" altLang="zh-CN" sz="1600" dirty="0"/>
            </a:p>
            <a:p>
              <a:pPr fontAlgn="ctr"/>
              <a:r>
                <a:rPr lang="en-US" altLang="zh-CN" sz="1600" dirty="0"/>
                <a:t>Methods per Class</a:t>
              </a:r>
              <a:endParaRPr lang="zh-CN" altLang="zh-CN" sz="1600" dirty="0"/>
            </a:p>
            <a:p>
              <a:pPr fontAlgn="ctr"/>
              <a:r>
                <a:rPr lang="en-US" altLang="zh-CN" sz="1600" dirty="0"/>
                <a:t>Calls per Method</a:t>
              </a:r>
              <a:endParaRPr lang="zh-CN" altLang="zh-CN" sz="1600" dirty="0"/>
            </a:p>
            <a:p>
              <a:pPr fontAlgn="ctr"/>
              <a:r>
                <a:rPr lang="en-US" altLang="zh-CN" sz="1600" dirty="0"/>
                <a:t>Statements per Method</a:t>
              </a:r>
              <a:endParaRPr lang="zh-CN" altLang="zh-CN" sz="1600" dirty="0"/>
            </a:p>
            <a:p>
              <a:pPr fontAlgn="ctr"/>
              <a:r>
                <a:rPr lang="en-US" altLang="zh-CN" sz="1600" dirty="0"/>
                <a:t>Line Number of Most Complex Method*</a:t>
              </a:r>
              <a:endParaRPr lang="zh-CN" altLang="zh-CN" sz="1600" dirty="0"/>
            </a:p>
            <a:p>
              <a:pPr fontAlgn="ctr"/>
              <a:r>
                <a:rPr lang="en-US" altLang="zh-CN" sz="1600" dirty="0"/>
                <a:t>Maximum Complexity*</a:t>
              </a:r>
              <a:endParaRPr lang="zh-CN" altLang="zh-CN" sz="1600" dirty="0"/>
            </a:p>
            <a:p>
              <a:pPr fontAlgn="ctr"/>
              <a:r>
                <a:rPr lang="en-US" altLang="zh-CN" sz="1600" dirty="0"/>
                <a:t>Line Number of Deepest Block</a:t>
              </a:r>
              <a:endParaRPr lang="zh-CN" altLang="zh-CN" sz="1600" dirty="0"/>
            </a:p>
            <a:p>
              <a:pPr fontAlgn="ctr"/>
              <a:r>
                <a:rPr lang="en-US" altLang="zh-CN" sz="1600" dirty="0"/>
                <a:t>Maximum Block Depth</a:t>
              </a:r>
              <a:endParaRPr lang="zh-CN" altLang="zh-CN" sz="1600" dirty="0"/>
            </a:p>
            <a:p>
              <a:pPr fontAlgn="ctr"/>
              <a:r>
                <a:rPr lang="en-US" altLang="zh-CN" sz="1600" dirty="0"/>
                <a:t>Average Block Depth</a:t>
              </a:r>
              <a:endParaRPr lang="zh-CN" altLang="zh-CN" sz="1600" dirty="0"/>
            </a:p>
            <a:p>
              <a:pPr fontAlgn="ctr"/>
              <a:r>
                <a:rPr lang="en-US" altLang="zh-CN" sz="1600" dirty="0"/>
                <a:t>Average Complexity*</a:t>
              </a:r>
              <a:endParaRPr lang="zh-CN" altLang="zh-CN" sz="1600" dirty="0"/>
            </a:p>
            <a:p>
              <a:pPr>
                <a:lnSpc>
                  <a:spcPct val="95000"/>
                </a:lnSpc>
                <a:spcAft>
                  <a:spcPct val="40000"/>
                </a:spcAft>
                <a:buClr>
                  <a:srgbClr val="292929"/>
                </a:buClr>
              </a:pPr>
              <a:endParaRPr lang="en-US" altLang="zh-CN" sz="1600" dirty="0">
                <a:ea typeface="宋体" charset="-122"/>
              </a:endParaRPr>
            </a:p>
            <a:p>
              <a:pPr marL="190500" indent="-190500">
                <a:lnSpc>
                  <a:spcPct val="95000"/>
                </a:lnSpc>
                <a:spcAft>
                  <a:spcPct val="40000"/>
                </a:spcAft>
                <a:buClr>
                  <a:srgbClr val="292929"/>
                </a:buClr>
                <a:buFont typeface="Wingdings" pitchFamily="2" charset="2"/>
                <a:buChar char="§"/>
              </a:pPr>
              <a:endParaRPr lang="en-US" altLang="zh-CN" sz="1600" noProof="1"/>
            </a:p>
          </p:txBody>
        </p:sp>
      </p:grpSp>
      <p:sp>
        <p:nvSpPr>
          <p:cNvPr id="2055" name="Textfeld 7"/>
          <p:cNvSpPr txBox="1">
            <a:spLocks noChangeArrowheads="1"/>
          </p:cNvSpPr>
          <p:nvPr/>
        </p:nvSpPr>
        <p:spPr bwMode="gray">
          <a:xfrm>
            <a:off x="1679576" y="174626"/>
            <a:ext cx="8988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6000" b="1" dirty="0">
                <a:solidFill>
                  <a:srgbClr val="6B9B1A"/>
                </a:solidFill>
                <a:ea typeface="宋体" charset="-122"/>
              </a:rPr>
              <a:t>Conclusion</a:t>
            </a:r>
            <a:endParaRPr lang="de-DE" altLang="zh-CN" sz="6000" dirty="0">
              <a:solidFill>
                <a:srgbClr val="595959"/>
              </a:solidFill>
              <a:ea typeface="宋体" charset="-122"/>
            </a:endParaRPr>
          </a:p>
        </p:txBody>
      </p:sp>
      <p:sp>
        <p:nvSpPr>
          <p:cNvPr id="2" name="矩形 1"/>
          <p:cNvSpPr/>
          <p:nvPr/>
        </p:nvSpPr>
        <p:spPr>
          <a:xfrm>
            <a:off x="1482105" y="1945344"/>
            <a:ext cx="4263617" cy="1754326"/>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wrap="squar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What we have:</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灯片编号占位符 2"/>
          <p:cNvSpPr>
            <a:spLocks noGrp="1"/>
          </p:cNvSpPr>
          <p:nvPr>
            <p:ph type="sldNum" sz="quarter" idx="12"/>
          </p:nvPr>
        </p:nvSpPr>
        <p:spPr/>
        <p:txBody>
          <a:bodyPr/>
          <a:lstStyle/>
          <a:p>
            <a:fld id="{95FE3781-E8F2-48FA-9658-3401ED4B9B52}" type="slidenum">
              <a:rPr lang="zh-CN" altLang="en-US" smtClean="0"/>
              <a:t>20</a:t>
            </a:fld>
            <a:endParaRPr lang="zh-CN" altLang="en-US"/>
          </a:p>
        </p:txBody>
      </p:sp>
    </p:spTree>
    <p:extLst>
      <p:ext uri="{BB962C8B-B14F-4D97-AF65-F5344CB8AC3E}">
        <p14:creationId xmlns:p14="http://schemas.microsoft.com/office/powerpoint/2010/main" val="139566161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
          <p:cNvGrpSpPr>
            <a:grpSpLocks/>
          </p:cNvGrpSpPr>
          <p:nvPr/>
        </p:nvGrpSpPr>
        <p:grpSpPr bwMode="auto">
          <a:xfrm>
            <a:off x="1524000" y="3311525"/>
            <a:ext cx="9144000" cy="1676400"/>
            <a:chOff x="0" y="2086"/>
            <a:chExt cx="5760" cy="1056"/>
          </a:xfrm>
        </p:grpSpPr>
        <p:sp>
          <p:nvSpPr>
            <p:cNvPr id="2074"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noProof="1"/>
            </a:p>
          </p:txBody>
        </p:sp>
        <p:sp>
          <p:nvSpPr>
            <p:cNvPr id="2075" name="Rectangle 4"/>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noProof="1"/>
            </a:p>
          </p:txBody>
        </p:sp>
      </p:grpSp>
      <p:sp>
        <p:nvSpPr>
          <p:cNvPr id="2060" name="WordArt 132"/>
          <p:cNvSpPr>
            <a:spLocks noChangeArrowheads="1" noChangeShapeType="1" noTextEdit="1"/>
          </p:cNvSpPr>
          <p:nvPr/>
        </p:nvSpPr>
        <p:spPr bwMode="auto">
          <a:xfrm rot="1889898">
            <a:off x="6904039" y="4371975"/>
            <a:ext cx="955675" cy="19843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69310"/>
              </a:avLst>
            </a:prstTxWarp>
          </a:bodyPr>
          <a:lstStyle/>
          <a:p>
            <a:pPr algn="ctr"/>
            <a:r>
              <a:rPr lang="en-US" altLang="zh-CN" sz="3600" b="1" kern="10">
                <a:solidFill>
                  <a:srgbClr val="FFFFFF"/>
                </a:solidFill>
                <a:latin typeface="Arial"/>
                <a:cs typeface="Arial"/>
              </a:rPr>
              <a:t>Risks</a:t>
            </a:r>
            <a:endParaRPr lang="zh-CN" altLang="en-US" sz="3600" b="1" kern="10">
              <a:solidFill>
                <a:srgbClr val="FFFFFF"/>
              </a:solidFill>
              <a:latin typeface="Arial"/>
              <a:cs typeface="Arial"/>
            </a:endParaRPr>
          </a:p>
        </p:txBody>
      </p:sp>
      <p:sp>
        <p:nvSpPr>
          <p:cNvPr id="2062" name="WordArt 134"/>
          <p:cNvSpPr>
            <a:spLocks noChangeArrowheads="1" noChangeShapeType="1" noTextEdit="1"/>
          </p:cNvSpPr>
          <p:nvPr/>
        </p:nvSpPr>
        <p:spPr bwMode="auto">
          <a:xfrm rot="-9621226">
            <a:off x="3595688" y="4770439"/>
            <a:ext cx="781050" cy="984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8921"/>
              </a:avLst>
            </a:prstTxWarp>
          </a:bodyPr>
          <a:lstStyle/>
          <a:p>
            <a:pPr algn="ctr"/>
            <a:r>
              <a:rPr lang="en-US" altLang="zh-CN" sz="3600" b="1" kern="10">
                <a:solidFill>
                  <a:srgbClr val="FFFFFF"/>
                </a:solidFill>
                <a:latin typeface="Arial"/>
                <a:cs typeface="Arial"/>
              </a:rPr>
              <a:t>Chances</a:t>
            </a:r>
            <a:endParaRPr lang="zh-CN" altLang="en-US" sz="3600" b="1" kern="10">
              <a:solidFill>
                <a:srgbClr val="FFFFFF"/>
              </a:solidFill>
              <a:latin typeface="Arial"/>
              <a:cs typeface="Arial"/>
            </a:endParaRPr>
          </a:p>
        </p:txBody>
      </p:sp>
      <p:sp>
        <p:nvSpPr>
          <p:cNvPr id="2063" name="Rectangle 5"/>
          <p:cNvSpPr>
            <a:spLocks noChangeArrowheads="1"/>
          </p:cNvSpPr>
          <p:nvPr/>
        </p:nvSpPr>
        <p:spPr bwMode="gray">
          <a:xfrm>
            <a:off x="1524000" y="1913820"/>
            <a:ext cx="4175125" cy="39641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lIns="108000" tIns="108000" rIns="144000" bIns="72000"/>
          <a:lstStyle/>
          <a:p>
            <a:pPr marL="285750" indent="-285750">
              <a:buFont typeface="Arial" panose="020B0604020202020204" pitchFamily="34" charset="0"/>
              <a:buChar char="•"/>
            </a:pPr>
            <a:r>
              <a:rPr lang="en-US" altLang="zh-CN" sz="2800" dirty="0"/>
              <a:t>Correlation analysis</a:t>
            </a:r>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r>
              <a:rPr lang="en-US" altLang="zh-CN" sz="2800" dirty="0"/>
              <a:t>Simple model between risk and metrics</a:t>
            </a:r>
          </a:p>
          <a:p>
            <a:r>
              <a:rPr lang="en-US" altLang="zh-CN" sz="2800" dirty="0"/>
              <a:t>   - Partial least square regression</a:t>
            </a:r>
          </a:p>
          <a:p>
            <a:r>
              <a:rPr lang="en-US" altLang="zh-CN" sz="2800" dirty="0"/>
              <a:t>   - Support vector regression</a:t>
            </a:r>
            <a:endParaRPr lang="zh-CN" altLang="en-US" sz="2800" dirty="0"/>
          </a:p>
        </p:txBody>
      </p:sp>
      <p:sp>
        <p:nvSpPr>
          <p:cNvPr id="2064" name="Rectangle 5"/>
          <p:cNvSpPr>
            <a:spLocks noChangeArrowheads="1"/>
          </p:cNvSpPr>
          <p:nvPr/>
        </p:nvSpPr>
        <p:spPr bwMode="gray">
          <a:xfrm>
            <a:off x="6492875" y="1916114"/>
            <a:ext cx="4175125" cy="39641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lIns="108000" tIns="108000" rIns="144000" bIns="72000"/>
          <a:lstStyle/>
          <a:p>
            <a:pPr marL="285750" indent="-285750">
              <a:buFont typeface="Arial" panose="020B0604020202020204" pitchFamily="34" charset="0"/>
              <a:buChar char="•"/>
            </a:pPr>
            <a:r>
              <a:rPr lang="en-US" altLang="zh-CN" sz="2800" dirty="0"/>
              <a:t>More metrics</a:t>
            </a:r>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r>
              <a:rPr lang="en-US" altLang="zh-CN" sz="2800" dirty="0"/>
              <a:t>More complex model</a:t>
            </a:r>
          </a:p>
          <a:p>
            <a:r>
              <a:rPr lang="en-US" altLang="zh-CN" sz="2800" dirty="0"/>
              <a:t>   - temporal information (Time series analysis with LSTM)</a:t>
            </a:r>
          </a:p>
          <a:p>
            <a:r>
              <a:rPr lang="en-US" altLang="zh-CN" sz="2800" dirty="0"/>
              <a:t>   - Risk caused by programmer</a:t>
            </a:r>
          </a:p>
        </p:txBody>
      </p:sp>
      <p:sp>
        <p:nvSpPr>
          <p:cNvPr id="2066" name="Rectangle 19"/>
          <p:cNvSpPr>
            <a:spLocks noChangeArrowheads="1"/>
          </p:cNvSpPr>
          <p:nvPr/>
        </p:nvSpPr>
        <p:spPr bwMode="gray">
          <a:xfrm>
            <a:off x="6492875" y="1553457"/>
            <a:ext cx="4175125" cy="360363"/>
          </a:xfrm>
          <a:prstGeom prst="rect">
            <a:avLst/>
          </a:prstGeom>
          <a:gradFill rotWithShape="1">
            <a:gsLst>
              <a:gs pos="0">
                <a:srgbClr val="FFFFFF"/>
              </a:gs>
              <a:gs pos="100000">
                <a:srgbClr val="C1C2C3"/>
              </a:gs>
            </a:gsLst>
            <a:lin ang="5400000" scaled="1"/>
          </a:gradFill>
          <a:ln w="12700" algn="ctr">
            <a:solidFill>
              <a:srgbClr val="C0C0C0"/>
            </a:solidFill>
            <a:miter lim="800000"/>
            <a:headEnd/>
            <a:tailEnd/>
          </a:ln>
        </p:spPr>
        <p:txBody>
          <a:bodyPr lIns="288000" tIns="0" rIns="0" bIns="0" anchor="ctr"/>
          <a:lstStyle/>
          <a:p>
            <a:r>
              <a:rPr lang="en-US" altLang="zh-CN" sz="1600" dirty="0"/>
              <a:t>Further solutions</a:t>
            </a:r>
            <a:r>
              <a:rPr lang="zh-CN" altLang="en-US" sz="1600" dirty="0"/>
              <a:t>：</a:t>
            </a:r>
            <a:endParaRPr lang="en-US" altLang="zh-CN" sz="1600" dirty="0"/>
          </a:p>
        </p:txBody>
      </p:sp>
      <p:sp>
        <p:nvSpPr>
          <p:cNvPr id="2067" name="Rectangle 19"/>
          <p:cNvSpPr>
            <a:spLocks noChangeArrowheads="1"/>
          </p:cNvSpPr>
          <p:nvPr/>
        </p:nvSpPr>
        <p:spPr bwMode="gray">
          <a:xfrm>
            <a:off x="1524000" y="1556769"/>
            <a:ext cx="4175125" cy="360363"/>
          </a:xfrm>
          <a:prstGeom prst="rect">
            <a:avLst/>
          </a:prstGeom>
          <a:gradFill rotWithShape="1">
            <a:gsLst>
              <a:gs pos="0">
                <a:srgbClr val="FFFFFF"/>
              </a:gs>
              <a:gs pos="100000">
                <a:srgbClr val="C1C2C3"/>
              </a:gs>
            </a:gsLst>
            <a:lin ang="5400000" scaled="1"/>
          </a:gradFill>
          <a:ln w="12700" algn="ctr">
            <a:solidFill>
              <a:srgbClr val="C0C0C0"/>
            </a:solidFill>
            <a:miter lim="800000"/>
            <a:headEnd/>
            <a:tailEnd/>
          </a:ln>
        </p:spPr>
        <p:txBody>
          <a:bodyPr lIns="288000" tIns="0" rIns="0" bIns="0" anchor="ctr"/>
          <a:lstStyle/>
          <a:p>
            <a:r>
              <a:rPr lang="en-US" altLang="zh-CN" sz="1600" dirty="0"/>
              <a:t>Some preliminary steps</a:t>
            </a:r>
            <a:r>
              <a:rPr lang="zh-CN" altLang="en-US" sz="1600" dirty="0"/>
              <a:t>：</a:t>
            </a:r>
          </a:p>
        </p:txBody>
      </p:sp>
      <p:sp>
        <p:nvSpPr>
          <p:cNvPr id="2" name="灯片编号占位符 1"/>
          <p:cNvSpPr>
            <a:spLocks noGrp="1"/>
          </p:cNvSpPr>
          <p:nvPr>
            <p:ph type="sldNum" sz="quarter" idx="12"/>
          </p:nvPr>
        </p:nvSpPr>
        <p:spPr/>
        <p:txBody>
          <a:bodyPr/>
          <a:lstStyle/>
          <a:p>
            <a:fld id="{95FE3781-E8F2-48FA-9658-3401ED4B9B52}" type="slidenum">
              <a:rPr lang="zh-CN" altLang="en-US" smtClean="0"/>
              <a:t>21</a:t>
            </a:fld>
            <a:endParaRPr lang="zh-CN" altLang="en-US"/>
          </a:p>
        </p:txBody>
      </p:sp>
      <p:sp>
        <p:nvSpPr>
          <p:cNvPr id="14" name="Textfeld 7"/>
          <p:cNvSpPr txBox="1">
            <a:spLocks noChangeArrowheads="1"/>
          </p:cNvSpPr>
          <p:nvPr/>
        </p:nvSpPr>
        <p:spPr bwMode="gray">
          <a:xfrm>
            <a:off x="1679576" y="174626"/>
            <a:ext cx="8988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6000" b="1" dirty="0" err="1">
                <a:solidFill>
                  <a:srgbClr val="6B9B1A"/>
                </a:solidFill>
                <a:ea typeface="宋体" charset="-122"/>
              </a:rPr>
              <a:t>Conclusion</a:t>
            </a:r>
            <a:r>
              <a:rPr lang="de-DE" altLang="zh-CN" sz="6000" b="1" dirty="0">
                <a:solidFill>
                  <a:srgbClr val="6B9B1A"/>
                </a:solidFill>
                <a:ea typeface="宋体" charset="-122"/>
              </a:rPr>
              <a:t> </a:t>
            </a:r>
            <a:r>
              <a:rPr lang="de-DE" altLang="zh-CN" sz="4400" dirty="0">
                <a:solidFill>
                  <a:srgbClr val="6B9B1A"/>
                </a:solidFill>
                <a:ea typeface="宋体" charset="-122"/>
              </a:rPr>
              <a:t>(</a:t>
            </a:r>
            <a:r>
              <a:rPr lang="de-DE" altLang="zh-CN" sz="4400" dirty="0" err="1">
                <a:solidFill>
                  <a:srgbClr val="6B9B1A"/>
                </a:solidFill>
                <a:ea typeface="宋体" charset="-122"/>
              </a:rPr>
              <a:t>what</a:t>
            </a:r>
            <a:r>
              <a:rPr lang="de-DE" altLang="zh-CN" sz="4400" dirty="0">
                <a:solidFill>
                  <a:srgbClr val="6B9B1A"/>
                </a:solidFill>
                <a:ea typeface="宋体" charset="-122"/>
              </a:rPr>
              <a:t> </a:t>
            </a:r>
            <a:r>
              <a:rPr lang="de-DE" altLang="zh-CN" sz="4400" dirty="0" err="1">
                <a:solidFill>
                  <a:srgbClr val="6B9B1A"/>
                </a:solidFill>
                <a:ea typeface="宋体" charset="-122"/>
              </a:rPr>
              <a:t>we</a:t>
            </a:r>
            <a:r>
              <a:rPr lang="de-DE" altLang="zh-CN" sz="4400" dirty="0">
                <a:solidFill>
                  <a:srgbClr val="6B9B1A"/>
                </a:solidFill>
                <a:ea typeface="宋体" charset="-122"/>
              </a:rPr>
              <a:t> will do)</a:t>
            </a:r>
            <a:endParaRPr lang="de-DE" altLang="zh-CN" sz="4400" dirty="0">
              <a:solidFill>
                <a:srgbClr val="595959"/>
              </a:solidFill>
              <a:ea typeface="宋体" charset="-122"/>
            </a:endParaRPr>
          </a:p>
        </p:txBody>
      </p:sp>
      <p:sp>
        <p:nvSpPr>
          <p:cNvPr id="3" name="箭头: 右 2"/>
          <p:cNvSpPr/>
          <p:nvPr/>
        </p:nvSpPr>
        <p:spPr>
          <a:xfrm>
            <a:off x="5699125" y="3551068"/>
            <a:ext cx="793750" cy="461639"/>
          </a:xfrm>
          <a:prstGeom prst="rightArrow">
            <a:avLst/>
          </a:prstGeom>
          <a:solidFill>
            <a:srgbClr val="6B9B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951355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3"/>
          <p:cNvGrpSpPr>
            <a:grpSpLocks/>
          </p:cNvGrpSpPr>
          <p:nvPr/>
        </p:nvGrpSpPr>
        <p:grpSpPr bwMode="auto">
          <a:xfrm>
            <a:off x="1536093" y="3332133"/>
            <a:ext cx="9144000" cy="1676400"/>
            <a:chOff x="0" y="2086"/>
            <a:chExt cx="5760" cy="1056"/>
          </a:xfrm>
        </p:grpSpPr>
        <p:sp>
          <p:nvSpPr>
            <p:cNvPr id="2089"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ea typeface="宋体" charset="-122"/>
              </a:endParaRPr>
            </a:p>
          </p:txBody>
        </p:sp>
        <p:sp>
          <p:nvSpPr>
            <p:cNvPr id="2090" name="Rectangle 25"/>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ea typeface="宋体" charset="-122"/>
              </a:endParaRPr>
            </a:p>
          </p:txBody>
        </p:sp>
      </p:grpSp>
      <p:sp>
        <p:nvSpPr>
          <p:cNvPr id="2055" name="Textfeld 7"/>
          <p:cNvSpPr txBox="1">
            <a:spLocks noChangeArrowheads="1"/>
          </p:cNvSpPr>
          <p:nvPr/>
        </p:nvSpPr>
        <p:spPr bwMode="gray">
          <a:xfrm>
            <a:off x="1679576" y="174626"/>
            <a:ext cx="8988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6000" b="1" dirty="0">
                <a:solidFill>
                  <a:srgbClr val="6B9B1A"/>
                </a:solidFill>
                <a:ea typeface="宋体" charset="-122"/>
              </a:rPr>
              <a:t>Conclusion </a:t>
            </a:r>
            <a:r>
              <a:rPr lang="de-DE" altLang="zh-CN" sz="4400" dirty="0">
                <a:solidFill>
                  <a:srgbClr val="6B9B1A"/>
                </a:solidFill>
                <a:ea typeface="宋体" charset="-122"/>
              </a:rPr>
              <a:t>(time line)</a:t>
            </a:r>
            <a:endParaRPr lang="de-DE" altLang="zh-CN" sz="4400" dirty="0">
              <a:solidFill>
                <a:srgbClr val="595959"/>
              </a:solidFill>
              <a:ea typeface="宋体" charset="-122"/>
            </a:endParaRPr>
          </a:p>
        </p:txBody>
      </p:sp>
      <p:sp>
        <p:nvSpPr>
          <p:cNvPr id="2" name="箭头: 虚尾 1"/>
          <p:cNvSpPr/>
          <p:nvPr/>
        </p:nvSpPr>
        <p:spPr>
          <a:xfrm>
            <a:off x="1524000" y="3083141"/>
            <a:ext cx="9144000" cy="612559"/>
          </a:xfrm>
          <a:prstGeom prst="stripedRightArrow">
            <a:avLst/>
          </a:prstGeom>
          <a:solidFill>
            <a:srgbClr val="6B9B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8931958">
            <a:off x="1075379" y="2471542"/>
            <a:ext cx="1860731" cy="400110"/>
          </a:xfrm>
          <a:prstGeom prst="rect">
            <a:avLst/>
          </a:prstGeom>
          <a:noFill/>
        </p:spPr>
        <p:txBody>
          <a:bodyPr wrap="square" lIns="91440" tIns="45720" rIns="91440" bIns="45720">
            <a:spAutoFit/>
          </a:bodyPr>
          <a:lstStyle/>
          <a:p>
            <a:pPr algn="ctr"/>
            <a:r>
              <a:rPr lang="en-US" altLang="zh-CN" sz="2000" b="0" cap="none" spc="0" dirty="0">
                <a:ln w="0"/>
                <a:solidFill>
                  <a:schemeClr val="tx1"/>
                </a:solidFill>
                <a:effectLst>
                  <a:outerShdw blurRad="38100" dist="19050" dir="2700000" algn="tl" rotWithShape="0">
                    <a:schemeClr val="dk1">
                      <a:alpha val="40000"/>
                    </a:schemeClr>
                  </a:outerShdw>
                </a:effectLst>
              </a:rPr>
              <a:t>Nov. 4, 2016</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rot="18931958">
            <a:off x="2166142" y="2561901"/>
            <a:ext cx="1860731" cy="400110"/>
          </a:xfrm>
          <a:prstGeom prst="rect">
            <a:avLst/>
          </a:prstGeom>
          <a:noFill/>
        </p:spPr>
        <p:txBody>
          <a:bodyPr wrap="square" lIns="91440" tIns="45720" rIns="91440" bIns="45720">
            <a:spAutoFit/>
          </a:bodyPr>
          <a:lstStyle/>
          <a:p>
            <a:pPr algn="ctr"/>
            <a:r>
              <a:rPr lang="en-US" altLang="zh-CN" sz="2000" dirty="0">
                <a:ln w="0"/>
                <a:effectLst>
                  <a:outerShdw blurRad="38100" dist="19050" dir="2700000" algn="tl" rotWithShape="0">
                    <a:schemeClr val="dk1">
                      <a:alpha val="40000"/>
                    </a:schemeClr>
                  </a:outerShdw>
                </a:effectLst>
              </a:rPr>
              <a:t>Dec. 9, </a:t>
            </a:r>
            <a:r>
              <a:rPr lang="en-US" altLang="zh-CN" sz="2000" b="0" cap="none" spc="0" dirty="0">
                <a:ln w="0"/>
                <a:solidFill>
                  <a:schemeClr val="tx1"/>
                </a:solidFill>
                <a:effectLst>
                  <a:outerShdw blurRad="38100" dist="19050" dir="2700000" algn="tl" rotWithShape="0">
                    <a:schemeClr val="dk1">
                      <a:alpha val="40000"/>
                    </a:schemeClr>
                  </a:outerShdw>
                </a:effectLst>
              </a:rPr>
              <a:t>2016</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rot="18931958">
            <a:off x="3209097" y="2495630"/>
            <a:ext cx="1860731" cy="400110"/>
          </a:xfrm>
          <a:prstGeom prst="rect">
            <a:avLst/>
          </a:prstGeom>
          <a:noFill/>
        </p:spPr>
        <p:txBody>
          <a:bodyPr wrap="square" lIns="91440" tIns="45720" rIns="91440" bIns="45720">
            <a:spAutoFit/>
          </a:bodyPr>
          <a:lstStyle/>
          <a:p>
            <a:pPr algn="ctr"/>
            <a:r>
              <a:rPr lang="en-US" altLang="zh-CN" sz="2000" b="0" cap="none" spc="0" dirty="0">
                <a:ln w="0"/>
                <a:solidFill>
                  <a:schemeClr val="tx1"/>
                </a:solidFill>
                <a:effectLst>
                  <a:outerShdw blurRad="38100" dist="19050" dir="2700000" algn="tl" rotWithShape="0">
                    <a:schemeClr val="dk1">
                      <a:alpha val="40000"/>
                    </a:schemeClr>
                  </a:outerShdw>
                </a:effectLst>
              </a:rPr>
              <a:t>Jan. 5 2017</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p:cNvSpPr/>
          <p:nvPr/>
        </p:nvSpPr>
        <p:spPr>
          <a:xfrm rot="18931958">
            <a:off x="9677909" y="2447989"/>
            <a:ext cx="1860731" cy="400110"/>
          </a:xfrm>
          <a:prstGeom prst="rect">
            <a:avLst/>
          </a:prstGeom>
          <a:noFill/>
        </p:spPr>
        <p:txBody>
          <a:bodyPr wrap="square" lIns="91440" tIns="45720" rIns="91440" bIns="45720">
            <a:spAutoFit/>
          </a:bodyPr>
          <a:lstStyle/>
          <a:p>
            <a:pPr algn="ctr"/>
            <a:r>
              <a:rPr lang="en-US" altLang="zh-CN" sz="2000" dirty="0">
                <a:ln w="0"/>
                <a:effectLst>
                  <a:outerShdw blurRad="38100" dist="19050" dir="2700000" algn="tl" rotWithShape="0">
                    <a:schemeClr val="dk1">
                      <a:alpha val="40000"/>
                    </a:schemeClr>
                  </a:outerShdw>
                </a:effectLst>
              </a:rPr>
              <a:t>June 1, </a:t>
            </a:r>
            <a:r>
              <a:rPr lang="en-US" altLang="zh-CN" sz="2000" b="0" cap="none" spc="0" dirty="0">
                <a:ln w="0"/>
                <a:solidFill>
                  <a:schemeClr val="tx1"/>
                </a:solidFill>
                <a:effectLst>
                  <a:outerShdw blurRad="38100" dist="19050" dir="2700000" algn="tl" rotWithShape="0">
                    <a:schemeClr val="dk1">
                      <a:alpha val="40000"/>
                    </a:schemeClr>
                  </a:outerShdw>
                </a:effectLst>
              </a:rPr>
              <a:t>2017</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rot="18931958">
            <a:off x="8660538" y="2387099"/>
            <a:ext cx="1860731" cy="400110"/>
          </a:xfrm>
          <a:prstGeom prst="rect">
            <a:avLst/>
          </a:prstGeom>
          <a:noFill/>
        </p:spPr>
        <p:txBody>
          <a:bodyPr wrap="square" lIns="91440" tIns="45720" rIns="91440" bIns="45720">
            <a:spAutoFit/>
          </a:bodyPr>
          <a:lstStyle/>
          <a:p>
            <a:pPr algn="ctr"/>
            <a:r>
              <a:rPr lang="en-US" altLang="zh-CN" sz="2000" b="0" cap="none" spc="0" dirty="0">
                <a:ln w="0"/>
                <a:solidFill>
                  <a:schemeClr val="tx1"/>
                </a:solidFill>
                <a:effectLst>
                  <a:outerShdw blurRad="38100" dist="19050" dir="2700000" algn="tl" rotWithShape="0">
                    <a:schemeClr val="dk1">
                      <a:alpha val="40000"/>
                    </a:schemeClr>
                  </a:outerShdw>
                </a:effectLst>
              </a:rPr>
              <a:t>May 20, 2017</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rot="18931958">
            <a:off x="6927639" y="2438350"/>
            <a:ext cx="1860731" cy="400110"/>
          </a:xfrm>
          <a:prstGeom prst="rect">
            <a:avLst/>
          </a:prstGeom>
          <a:noFill/>
        </p:spPr>
        <p:txBody>
          <a:bodyPr wrap="square" lIns="91440" tIns="45720" rIns="91440" bIns="45720">
            <a:spAutoFit/>
          </a:bodyPr>
          <a:lstStyle/>
          <a:p>
            <a:pPr algn="ctr"/>
            <a:r>
              <a:rPr lang="en-US" altLang="zh-CN" sz="2000" b="0" cap="none" spc="0" dirty="0">
                <a:ln w="0"/>
                <a:solidFill>
                  <a:schemeClr val="tx1"/>
                </a:solidFill>
                <a:effectLst>
                  <a:outerShdw blurRad="38100" dist="19050" dir="2700000" algn="tl" rotWithShape="0">
                    <a:schemeClr val="dk1">
                      <a:alpha val="40000"/>
                    </a:schemeClr>
                  </a:outerShdw>
                </a:effectLst>
              </a:rPr>
              <a:t>Ap</a:t>
            </a:r>
            <a:r>
              <a:rPr lang="en-US" altLang="zh-CN" sz="2000" dirty="0">
                <a:ln w="0"/>
                <a:effectLst>
                  <a:outerShdw blurRad="38100" dist="19050" dir="2700000" algn="tl" rotWithShape="0">
                    <a:schemeClr val="dk1">
                      <a:alpha val="40000"/>
                    </a:schemeClr>
                  </a:outerShdw>
                </a:effectLst>
              </a:rPr>
              <a:t>r. 15, </a:t>
            </a:r>
            <a:r>
              <a:rPr lang="en-US" altLang="zh-CN" sz="2000" b="0" cap="none" spc="0" dirty="0">
                <a:ln w="0"/>
                <a:solidFill>
                  <a:schemeClr val="tx1"/>
                </a:solidFill>
                <a:effectLst>
                  <a:outerShdw blurRad="38100" dist="19050" dir="2700000" algn="tl" rotWithShape="0">
                    <a:schemeClr val="dk1">
                      <a:alpha val="40000"/>
                    </a:schemeClr>
                  </a:outerShdw>
                </a:effectLst>
              </a:rPr>
              <a:t>2017</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rot="18931958">
            <a:off x="4260622" y="2427476"/>
            <a:ext cx="1860731" cy="707886"/>
          </a:xfrm>
          <a:prstGeom prst="rect">
            <a:avLst/>
          </a:prstGeom>
          <a:noFill/>
        </p:spPr>
        <p:txBody>
          <a:bodyPr wrap="square" lIns="91440" tIns="45720" rIns="91440" bIns="45720">
            <a:spAutoFit/>
          </a:bodyPr>
          <a:lstStyle/>
          <a:p>
            <a:pPr algn="ctr"/>
            <a:r>
              <a:rPr lang="en-US" altLang="zh-CN" sz="2000" b="0" cap="none" spc="0" dirty="0">
                <a:ln w="0"/>
                <a:solidFill>
                  <a:schemeClr val="tx1"/>
                </a:solidFill>
                <a:effectLst>
                  <a:outerShdw blurRad="38100" dist="19050" dir="2700000" algn="tl" rotWithShape="0">
                    <a:schemeClr val="dk1">
                      <a:alpha val="40000"/>
                    </a:schemeClr>
                  </a:outerShdw>
                </a:effectLst>
              </a:rPr>
              <a:t>Feb</a:t>
            </a:r>
            <a:r>
              <a:rPr lang="en-US" altLang="zh-CN" sz="2000" dirty="0">
                <a:ln w="0"/>
                <a:effectLst>
                  <a:outerShdw blurRad="38100" dist="19050" dir="2700000" algn="tl" rotWithShape="0">
                    <a:schemeClr val="dk1">
                      <a:alpha val="40000"/>
                    </a:schemeClr>
                  </a:outerShdw>
                </a:effectLst>
              </a:rPr>
              <a:t>. 15~20 </a:t>
            </a:r>
            <a:r>
              <a:rPr lang="en-US" altLang="zh-CN" sz="2000" b="0" cap="none" spc="0" dirty="0">
                <a:ln w="0"/>
                <a:solidFill>
                  <a:schemeClr val="tx1"/>
                </a:solidFill>
                <a:effectLst>
                  <a:outerShdw blurRad="38100" dist="19050" dir="2700000" algn="tl" rotWithShape="0">
                    <a:schemeClr val="dk1">
                      <a:alpha val="40000"/>
                    </a:schemeClr>
                  </a:outerShdw>
                </a:effectLst>
              </a:rPr>
              <a:t>2017</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5" name="对话气泡: 圆角矩形 4"/>
          <p:cNvSpPr/>
          <p:nvPr/>
        </p:nvSpPr>
        <p:spPr>
          <a:xfrm>
            <a:off x="783241" y="4786039"/>
            <a:ext cx="1792670" cy="1003560"/>
          </a:xfrm>
          <a:prstGeom prst="wedgeRoundRectCallout">
            <a:avLst>
              <a:gd name="adj1" fmla="val 33998"/>
              <a:gd name="adj2" fmla="val -183675"/>
              <a:gd name="adj3" fmla="val 16667"/>
            </a:avLst>
          </a:prstGeom>
          <a:solidFill>
            <a:schemeClr val="bg1"/>
          </a:solidFill>
          <a:ln>
            <a:solidFill>
              <a:srgbClr val="6B9B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200" dirty="0">
                <a:solidFill>
                  <a:schemeClr val="tx1"/>
                </a:solidFill>
              </a:rPr>
              <a:t>Discussion</a:t>
            </a:r>
          </a:p>
          <a:p>
            <a:pPr marL="285750" indent="-285750">
              <a:buFont typeface="Arial" panose="020B0604020202020204" pitchFamily="34" charset="0"/>
              <a:buChar char="•"/>
            </a:pPr>
            <a:r>
              <a:rPr lang="en-US" altLang="zh-CN" sz="1200" dirty="0">
                <a:solidFill>
                  <a:schemeClr val="tx1"/>
                </a:solidFill>
              </a:rPr>
              <a:t>Problem definition </a:t>
            </a:r>
            <a:endParaRPr lang="zh-CN" altLang="en-US" sz="1200" dirty="0">
              <a:solidFill>
                <a:schemeClr val="tx1"/>
              </a:solidFill>
            </a:endParaRPr>
          </a:p>
        </p:txBody>
      </p:sp>
      <p:sp>
        <p:nvSpPr>
          <p:cNvPr id="17" name="对话气泡: 圆角矩形 16"/>
          <p:cNvSpPr/>
          <p:nvPr/>
        </p:nvSpPr>
        <p:spPr>
          <a:xfrm>
            <a:off x="2696114" y="5045435"/>
            <a:ext cx="1636464" cy="1180336"/>
          </a:xfrm>
          <a:prstGeom prst="wedgeRoundRectCallout">
            <a:avLst>
              <a:gd name="adj1" fmla="val 11455"/>
              <a:gd name="adj2" fmla="val -179611"/>
              <a:gd name="adj3" fmla="val 16667"/>
            </a:avLst>
          </a:prstGeom>
          <a:solidFill>
            <a:schemeClr val="bg1"/>
          </a:solidFill>
          <a:ln>
            <a:solidFill>
              <a:srgbClr val="6B9B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rPr>
              <a:t>Decision</a:t>
            </a:r>
            <a:r>
              <a:rPr lang="zh-CN" altLang="en-US" sz="1200" dirty="0">
                <a:solidFill>
                  <a:schemeClr val="tx1"/>
                </a:solidFill>
              </a:rPr>
              <a:t>：</a:t>
            </a:r>
            <a:endParaRPr lang="en-US" altLang="zh-CN" sz="1200" dirty="0">
              <a:solidFill>
                <a:schemeClr val="tx1"/>
              </a:solidFill>
            </a:endParaRPr>
          </a:p>
          <a:p>
            <a:r>
              <a:rPr lang="en-US" altLang="zh-CN" sz="1200" dirty="0">
                <a:solidFill>
                  <a:schemeClr val="tx1"/>
                </a:solidFill>
              </a:rPr>
              <a:t>a preliminary expected result with the metrics we have already and simple model</a:t>
            </a:r>
          </a:p>
        </p:txBody>
      </p:sp>
      <p:sp>
        <p:nvSpPr>
          <p:cNvPr id="18" name="对话气泡: 圆角矩形 17"/>
          <p:cNvSpPr/>
          <p:nvPr/>
        </p:nvSpPr>
        <p:spPr>
          <a:xfrm>
            <a:off x="4452782" y="4160757"/>
            <a:ext cx="1643218" cy="1003560"/>
          </a:xfrm>
          <a:prstGeom prst="wedgeRoundRectCallout">
            <a:avLst>
              <a:gd name="adj1" fmla="val -13920"/>
              <a:gd name="adj2" fmla="val -118330"/>
              <a:gd name="adj3" fmla="val 16667"/>
            </a:avLst>
          </a:prstGeom>
          <a:solidFill>
            <a:schemeClr val="bg1"/>
          </a:solidFill>
          <a:ln>
            <a:solidFill>
              <a:srgbClr val="6B9B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zh-CN" sz="1200" dirty="0">
                <a:solidFill>
                  <a:schemeClr val="tx1"/>
                </a:solidFill>
              </a:rPr>
              <a:t>Preliminary results </a:t>
            </a:r>
          </a:p>
          <a:p>
            <a:pPr marL="171450" indent="-171450">
              <a:buFont typeface="Arial" panose="020B0604020202020204" pitchFamily="34" charset="0"/>
              <a:buChar char="•"/>
            </a:pPr>
            <a:r>
              <a:rPr lang="en-US" altLang="zh-CN" sz="1200" dirty="0">
                <a:solidFill>
                  <a:schemeClr val="tx1"/>
                </a:solidFill>
              </a:rPr>
              <a:t>Evaluation</a:t>
            </a:r>
            <a:endParaRPr lang="zh-CN" altLang="en-US" sz="1200" dirty="0">
              <a:solidFill>
                <a:schemeClr val="tx1"/>
              </a:solidFill>
            </a:endParaRPr>
          </a:p>
        </p:txBody>
      </p:sp>
      <p:sp>
        <p:nvSpPr>
          <p:cNvPr id="19" name="对话气泡: 圆角矩形 18"/>
          <p:cNvSpPr/>
          <p:nvPr/>
        </p:nvSpPr>
        <p:spPr>
          <a:xfrm>
            <a:off x="6183023" y="4463243"/>
            <a:ext cx="1741777" cy="814300"/>
          </a:xfrm>
          <a:prstGeom prst="wedgeRoundRectCallout">
            <a:avLst>
              <a:gd name="adj1" fmla="val -49797"/>
              <a:gd name="adj2" fmla="val -182148"/>
              <a:gd name="adj3" fmla="val 16667"/>
            </a:avLst>
          </a:prstGeom>
          <a:solidFill>
            <a:schemeClr val="bg1"/>
          </a:solidFill>
          <a:ln>
            <a:solidFill>
              <a:srgbClr val="6B9B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zh-CN" sz="1200" dirty="0">
                <a:solidFill>
                  <a:schemeClr val="tx1"/>
                </a:solidFill>
              </a:rPr>
              <a:t>More metrics</a:t>
            </a:r>
          </a:p>
          <a:p>
            <a:pPr marL="171450" indent="-171450">
              <a:buFont typeface="Arial" panose="020B0604020202020204" pitchFamily="34" charset="0"/>
              <a:buChar char="•"/>
            </a:pPr>
            <a:r>
              <a:rPr lang="en-US" altLang="zh-CN" sz="1200" dirty="0">
                <a:solidFill>
                  <a:schemeClr val="tx1"/>
                </a:solidFill>
              </a:rPr>
              <a:t>Model optimization </a:t>
            </a:r>
            <a:endParaRPr lang="zh-CN" altLang="en-US" sz="1200" dirty="0">
              <a:solidFill>
                <a:schemeClr val="tx1"/>
              </a:solidFill>
            </a:endParaRPr>
          </a:p>
        </p:txBody>
      </p:sp>
      <p:sp>
        <p:nvSpPr>
          <p:cNvPr id="20" name="对话气泡: 圆角矩形 19"/>
          <p:cNvSpPr/>
          <p:nvPr/>
        </p:nvSpPr>
        <p:spPr>
          <a:xfrm>
            <a:off x="8276152" y="4462794"/>
            <a:ext cx="1741777" cy="814300"/>
          </a:xfrm>
          <a:prstGeom prst="wedgeRoundRectCallout">
            <a:avLst>
              <a:gd name="adj1" fmla="val -45875"/>
              <a:gd name="adj2" fmla="val -184120"/>
              <a:gd name="adj3" fmla="val 16667"/>
            </a:avLst>
          </a:prstGeom>
          <a:solidFill>
            <a:schemeClr val="bg1"/>
          </a:solidFill>
          <a:ln>
            <a:solidFill>
              <a:srgbClr val="6B9B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rPr>
              <a:t>The final adjustment</a:t>
            </a:r>
            <a:endParaRPr lang="zh-CN" altLang="en-US" sz="1200" dirty="0">
              <a:solidFill>
                <a:schemeClr val="tx1"/>
              </a:solidFill>
            </a:endParaRPr>
          </a:p>
        </p:txBody>
      </p:sp>
      <p:sp>
        <p:nvSpPr>
          <p:cNvPr id="6" name="灯片编号占位符 5"/>
          <p:cNvSpPr>
            <a:spLocks noGrp="1"/>
          </p:cNvSpPr>
          <p:nvPr>
            <p:ph type="sldNum" sz="quarter" idx="12"/>
          </p:nvPr>
        </p:nvSpPr>
        <p:spPr>
          <a:xfrm>
            <a:off x="8610600" y="6356350"/>
            <a:ext cx="2743200" cy="365125"/>
          </a:xfrm>
        </p:spPr>
        <p:txBody>
          <a:bodyPr/>
          <a:lstStyle/>
          <a:p>
            <a:fld id="{95FE3781-E8F2-48FA-9658-3401ED4B9B52}" type="slidenum">
              <a:rPr lang="zh-CN" altLang="en-US" smtClean="0"/>
              <a:t>22</a:t>
            </a:fld>
            <a:endParaRPr lang="zh-CN" altLang="en-US"/>
          </a:p>
        </p:txBody>
      </p:sp>
      <p:sp>
        <p:nvSpPr>
          <p:cNvPr id="4" name="椭圆 3"/>
          <p:cNvSpPr/>
          <p:nvPr/>
        </p:nvSpPr>
        <p:spPr>
          <a:xfrm>
            <a:off x="9192299" y="3301748"/>
            <a:ext cx="159798" cy="159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1571552" y="3330380"/>
            <a:ext cx="159798" cy="159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639488" y="3318336"/>
            <a:ext cx="159798" cy="159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614700" y="3301975"/>
            <a:ext cx="159798" cy="159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976808" y="3309521"/>
            <a:ext cx="159798" cy="159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12338" y="3301748"/>
            <a:ext cx="159798" cy="159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267248" y="3318336"/>
            <a:ext cx="159798" cy="159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63460038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3"/>
          <p:cNvGrpSpPr>
            <a:grpSpLocks/>
          </p:cNvGrpSpPr>
          <p:nvPr/>
        </p:nvGrpSpPr>
        <p:grpSpPr bwMode="auto">
          <a:xfrm>
            <a:off x="1524000" y="3500438"/>
            <a:ext cx="9144000" cy="1676400"/>
            <a:chOff x="0" y="2086"/>
            <a:chExt cx="5760" cy="1056"/>
          </a:xfrm>
        </p:grpSpPr>
        <p:sp>
          <p:nvSpPr>
            <p:cNvPr id="2089"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ea typeface="宋体" charset="-122"/>
              </a:endParaRPr>
            </a:p>
          </p:txBody>
        </p:sp>
        <p:sp>
          <p:nvSpPr>
            <p:cNvPr id="2090" name="Rectangle 25"/>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ea typeface="宋体" charset="-122"/>
              </a:endParaRPr>
            </a:p>
          </p:txBody>
        </p:sp>
      </p:grpSp>
      <p:sp>
        <p:nvSpPr>
          <p:cNvPr id="2055" name="Textfeld 7"/>
          <p:cNvSpPr txBox="1">
            <a:spLocks noChangeArrowheads="1"/>
          </p:cNvSpPr>
          <p:nvPr/>
        </p:nvSpPr>
        <p:spPr bwMode="gray">
          <a:xfrm>
            <a:off x="1679576" y="174626"/>
            <a:ext cx="8988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6000" b="1" dirty="0">
                <a:solidFill>
                  <a:srgbClr val="6B9B1A"/>
                </a:solidFill>
                <a:ea typeface="宋体" charset="-122"/>
              </a:rPr>
              <a:t>Conclusion </a:t>
            </a:r>
            <a:r>
              <a:rPr lang="de-DE" altLang="zh-CN" sz="4400" dirty="0">
                <a:solidFill>
                  <a:srgbClr val="6B9B1A"/>
                </a:solidFill>
                <a:ea typeface="宋体" charset="-122"/>
              </a:rPr>
              <a:t>(division)</a:t>
            </a:r>
            <a:endParaRPr lang="de-DE" altLang="zh-CN" sz="4400" dirty="0">
              <a:solidFill>
                <a:srgbClr val="595959"/>
              </a:solidFill>
              <a:ea typeface="宋体" charset="-122"/>
            </a:endParaRPr>
          </a:p>
        </p:txBody>
      </p:sp>
      <p:grpSp>
        <p:nvGrpSpPr>
          <p:cNvPr id="6" name="Group 7"/>
          <p:cNvGrpSpPr>
            <a:grpSpLocks/>
          </p:cNvGrpSpPr>
          <p:nvPr/>
        </p:nvGrpSpPr>
        <p:grpSpPr bwMode="auto">
          <a:xfrm>
            <a:off x="3543129" y="1233854"/>
            <a:ext cx="4839286" cy="4923692"/>
            <a:chOff x="1797" y="1195"/>
            <a:chExt cx="2187" cy="2238"/>
          </a:xfrm>
        </p:grpSpPr>
        <p:grpSp>
          <p:nvGrpSpPr>
            <p:cNvPr id="7" name="Group 3"/>
            <p:cNvGrpSpPr>
              <a:grpSpLocks/>
            </p:cNvGrpSpPr>
            <p:nvPr/>
          </p:nvGrpSpPr>
          <p:grpSpPr bwMode="auto">
            <a:xfrm rot="356676">
              <a:off x="1797" y="1195"/>
              <a:ext cx="2027" cy="2208"/>
              <a:chOff x="1820" y="1338"/>
              <a:chExt cx="1302" cy="1412"/>
            </a:xfrm>
          </p:grpSpPr>
          <p:sp>
            <p:nvSpPr>
              <p:cNvPr id="9" name="Freeform 4"/>
              <p:cNvSpPr>
                <a:spLocks/>
              </p:cNvSpPr>
              <p:nvPr/>
            </p:nvSpPr>
            <p:spPr bwMode="gray">
              <a:xfrm>
                <a:off x="2149" y="1338"/>
                <a:ext cx="973" cy="1412"/>
              </a:xfrm>
              <a:custGeom>
                <a:avLst/>
                <a:gdLst>
                  <a:gd name="T0" fmla="*/ 0 w 704"/>
                  <a:gd name="T1" fmla="*/ 798952769 h 1021"/>
                  <a:gd name="T2" fmla="*/ 791447320 w 704"/>
                  <a:gd name="T3" fmla="*/ 2147483647 h 1021"/>
                  <a:gd name="T4" fmla="*/ 1198722317 w 704"/>
                  <a:gd name="T5" fmla="*/ 1371034956 h 1021"/>
                  <a:gd name="T6" fmla="*/ 629979224 w 704"/>
                  <a:gd name="T7" fmla="*/ 837512181 h 1021"/>
                  <a:gd name="T8" fmla="*/ 766209862 w 704"/>
                  <a:gd name="T9" fmla="*/ 0 h 1021"/>
                  <a:gd name="T10" fmla="*/ 0 w 704"/>
                  <a:gd name="T11" fmla="*/ 798952769 h 1021"/>
                  <a:gd name="T12" fmla="*/ 0 60000 65536"/>
                  <a:gd name="T13" fmla="*/ 0 60000 65536"/>
                  <a:gd name="T14" fmla="*/ 0 60000 65536"/>
                  <a:gd name="T15" fmla="*/ 0 60000 65536"/>
                  <a:gd name="T16" fmla="*/ 0 60000 65536"/>
                  <a:gd name="T17" fmla="*/ 0 60000 65536"/>
                  <a:gd name="T18" fmla="*/ 0 w 704"/>
                  <a:gd name="T19" fmla="*/ 0 h 1021"/>
                  <a:gd name="T20" fmla="*/ 704 w 704"/>
                  <a:gd name="T21" fmla="*/ 1021 h 1021"/>
                </a:gdLst>
                <a:ahLst/>
                <a:cxnLst>
                  <a:cxn ang="T12">
                    <a:pos x="T0" y="T1"/>
                  </a:cxn>
                  <a:cxn ang="T13">
                    <a:pos x="T2" y="T3"/>
                  </a:cxn>
                  <a:cxn ang="T14">
                    <a:pos x="T4" y="T5"/>
                  </a:cxn>
                  <a:cxn ang="T15">
                    <a:pos x="T6" y="T7"/>
                  </a:cxn>
                  <a:cxn ang="T16">
                    <a:pos x="T8" y="T9"/>
                  </a:cxn>
                  <a:cxn ang="T17">
                    <a:pos x="T10" y="T11"/>
                  </a:cxn>
                </a:cxnLst>
                <a:rect l="T18" t="T19" r="T20" b="T21"/>
                <a:pathLst>
                  <a:path w="704" h="1021">
                    <a:moveTo>
                      <a:pt x="0" y="266"/>
                    </a:moveTo>
                    <a:cubicBezTo>
                      <a:pt x="0" y="412"/>
                      <a:pt x="126" y="1021"/>
                      <a:pt x="271" y="1021"/>
                    </a:cubicBezTo>
                    <a:cubicBezTo>
                      <a:pt x="704" y="955"/>
                      <a:pt x="650" y="533"/>
                      <a:pt x="411" y="457"/>
                    </a:cubicBezTo>
                    <a:cubicBezTo>
                      <a:pt x="258" y="409"/>
                      <a:pt x="212" y="360"/>
                      <a:pt x="216" y="279"/>
                    </a:cubicBezTo>
                    <a:cubicBezTo>
                      <a:pt x="224" y="133"/>
                      <a:pt x="408" y="0"/>
                      <a:pt x="263" y="0"/>
                    </a:cubicBezTo>
                    <a:cubicBezTo>
                      <a:pt x="118" y="0"/>
                      <a:pt x="0" y="119"/>
                      <a:pt x="0" y="266"/>
                    </a:cubicBezTo>
                    <a:close/>
                  </a:path>
                </a:pathLst>
              </a:custGeom>
              <a:gradFill rotWithShape="1">
                <a:gsLst>
                  <a:gs pos="0">
                    <a:srgbClr val="000000"/>
                  </a:gs>
                  <a:gs pos="50000">
                    <a:srgbClr val="595959"/>
                  </a:gs>
                  <a:gs pos="100000">
                    <a:srgbClr val="000000"/>
                  </a:gs>
                </a:gsLst>
                <a:lin ang="5400000" scaled="1"/>
              </a:gradFill>
              <a:ln w="9525">
                <a:solidFill>
                  <a:srgbClr val="FFFFFF"/>
                </a:solidFill>
                <a:miter lim="800000"/>
                <a:headEnd/>
                <a:tailEnd/>
              </a:ln>
            </p:spPr>
            <p:txBody>
              <a:bodyPr/>
              <a:lstStyle/>
              <a:p>
                <a:endParaRPr lang="zh-CN" altLang="en-US"/>
              </a:p>
            </p:txBody>
          </p:sp>
          <p:sp>
            <p:nvSpPr>
              <p:cNvPr id="10" name="Freeform 5"/>
              <p:cNvSpPr>
                <a:spLocks/>
              </p:cNvSpPr>
              <p:nvPr/>
            </p:nvSpPr>
            <p:spPr bwMode="gray">
              <a:xfrm>
                <a:off x="1819" y="1339"/>
                <a:ext cx="1053" cy="1409"/>
              </a:xfrm>
              <a:custGeom>
                <a:avLst/>
                <a:gdLst>
                  <a:gd name="T0" fmla="*/ 605053980 w 762"/>
                  <a:gd name="T1" fmla="*/ 616245974 h 1020"/>
                  <a:gd name="T2" fmla="*/ 403212843 w 762"/>
                  <a:gd name="T3" fmla="*/ 410326724 h 1020"/>
                  <a:gd name="T4" fmla="*/ 201759558 w 762"/>
                  <a:gd name="T5" fmla="*/ 203824637 h 1020"/>
                  <a:gd name="T6" fmla="*/ 402813932 w 762"/>
                  <a:gd name="T7" fmla="*/ 0 h 1020"/>
                  <a:gd name="T8" fmla="*/ 11922456 w 762"/>
                  <a:gd name="T9" fmla="*/ 311773522 h 1020"/>
                  <a:gd name="T10" fmla="*/ 0 w 762"/>
                  <a:gd name="T11" fmla="*/ 410796657 h 1020"/>
                  <a:gd name="T12" fmla="*/ 403716371 w 762"/>
                  <a:gd name="T13" fmla="*/ 820150297 h 1020"/>
                  <a:gd name="T14" fmla="*/ 605053980 w 762"/>
                  <a:gd name="T15" fmla="*/ 616245974 h 1020"/>
                  <a:gd name="T16" fmla="*/ 0 60000 65536"/>
                  <a:gd name="T17" fmla="*/ 0 60000 65536"/>
                  <a:gd name="T18" fmla="*/ 0 60000 65536"/>
                  <a:gd name="T19" fmla="*/ 0 60000 65536"/>
                  <a:gd name="T20" fmla="*/ 0 60000 65536"/>
                  <a:gd name="T21" fmla="*/ 0 60000 65536"/>
                  <a:gd name="T22" fmla="*/ 0 60000 65536"/>
                  <a:gd name="T23" fmla="*/ 0 60000 65536"/>
                  <a:gd name="T24" fmla="*/ 0 w 762"/>
                  <a:gd name="T25" fmla="*/ 0 h 1020"/>
                  <a:gd name="T26" fmla="*/ 762 w 762"/>
                  <a:gd name="T27" fmla="*/ 1020 h 10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2" h="1020">
                    <a:moveTo>
                      <a:pt x="762" y="766"/>
                    </a:moveTo>
                    <a:cubicBezTo>
                      <a:pt x="762" y="624"/>
                      <a:pt x="648" y="510"/>
                      <a:pt x="508" y="510"/>
                    </a:cubicBezTo>
                    <a:cubicBezTo>
                      <a:pt x="368" y="510"/>
                      <a:pt x="254" y="396"/>
                      <a:pt x="254" y="254"/>
                    </a:cubicBezTo>
                    <a:cubicBezTo>
                      <a:pt x="254" y="114"/>
                      <a:pt x="367" y="1"/>
                      <a:pt x="507" y="0"/>
                    </a:cubicBezTo>
                    <a:cubicBezTo>
                      <a:pt x="269" y="2"/>
                      <a:pt x="69" y="166"/>
                      <a:pt x="15" y="388"/>
                    </a:cubicBezTo>
                    <a:cubicBezTo>
                      <a:pt x="5" y="427"/>
                      <a:pt x="0" y="468"/>
                      <a:pt x="0" y="511"/>
                    </a:cubicBezTo>
                    <a:cubicBezTo>
                      <a:pt x="0" y="792"/>
                      <a:pt x="228" y="1020"/>
                      <a:pt x="509" y="1020"/>
                    </a:cubicBezTo>
                    <a:cubicBezTo>
                      <a:pt x="649" y="1020"/>
                      <a:pt x="762" y="906"/>
                      <a:pt x="762" y="766"/>
                    </a:cubicBezTo>
                    <a:close/>
                  </a:path>
                </a:pathLst>
              </a:custGeom>
              <a:gradFill rotWithShape="1">
                <a:gsLst>
                  <a:gs pos="0">
                    <a:srgbClr val="DDDDDD"/>
                  </a:gs>
                  <a:gs pos="100000">
                    <a:srgbClr val="5F5F5F"/>
                  </a:gs>
                </a:gsLst>
                <a:lin ang="5400000" scaled="1"/>
              </a:gradFill>
              <a:ln w="19050">
                <a:solidFill>
                  <a:srgbClr val="F2F2F2"/>
                </a:solidFill>
                <a:miter lim="800000"/>
                <a:headEnd/>
                <a:tailEnd/>
              </a:ln>
            </p:spPr>
            <p:txBody>
              <a:bodyPr/>
              <a:lstStyle/>
              <a:p>
                <a:endParaRPr lang="zh-CN" altLang="en-US"/>
              </a:p>
            </p:txBody>
          </p:sp>
        </p:grpSp>
        <p:sp>
          <p:nvSpPr>
            <p:cNvPr id="8" name="Freeform 45"/>
            <p:cNvSpPr>
              <a:spLocks/>
            </p:cNvSpPr>
            <p:nvPr/>
          </p:nvSpPr>
          <p:spPr bwMode="gray">
            <a:xfrm rot="357883">
              <a:off x="2336" y="1234"/>
              <a:ext cx="1648" cy="2199"/>
            </a:xfrm>
            <a:custGeom>
              <a:avLst/>
              <a:gdLst>
                <a:gd name="T0" fmla="*/ 2147483647 w 1021"/>
                <a:gd name="T1" fmla="*/ 0 h 1354"/>
                <a:gd name="T2" fmla="*/ 2147483647 w 1021"/>
                <a:gd name="T3" fmla="*/ 0 h 1354"/>
                <a:gd name="T4" fmla="*/ 0 w 1021"/>
                <a:gd name="T5" fmla="*/ 2147483647 h 1354"/>
                <a:gd name="T6" fmla="*/ 2147483647 w 1021"/>
                <a:gd name="T7" fmla="*/ 2147483647 h 1354"/>
                <a:gd name="T8" fmla="*/ 2147483647 w 1021"/>
                <a:gd name="T9" fmla="*/ 2147483647 h 1354"/>
                <a:gd name="T10" fmla="*/ 2147483647 w 1021"/>
                <a:gd name="T11" fmla="*/ 2147483647 h 1354"/>
                <a:gd name="T12" fmla="*/ 2147483647 w 1021"/>
                <a:gd name="T13" fmla="*/ 2147483647 h 1354"/>
                <a:gd name="T14" fmla="*/ 2147483647 w 1021"/>
                <a:gd name="T15" fmla="*/ 2147483647 h 1354"/>
                <a:gd name="T16" fmla="*/ 2147483647 w 1021"/>
                <a:gd name="T17" fmla="*/ 0 h 13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1"/>
                <a:gd name="T28" fmla="*/ 0 h 1354"/>
                <a:gd name="T29" fmla="*/ 1021 w 1021"/>
                <a:gd name="T30" fmla="*/ 1354 h 13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1" h="1354">
                  <a:moveTo>
                    <a:pt x="341" y="0"/>
                  </a:moveTo>
                  <a:cubicBezTo>
                    <a:pt x="340" y="0"/>
                    <a:pt x="337" y="0"/>
                    <a:pt x="336" y="0"/>
                  </a:cubicBezTo>
                  <a:cubicBezTo>
                    <a:pt x="151" y="1"/>
                    <a:pt x="0" y="151"/>
                    <a:pt x="0" y="337"/>
                  </a:cubicBezTo>
                  <a:cubicBezTo>
                    <a:pt x="0" y="526"/>
                    <a:pt x="152" y="677"/>
                    <a:pt x="339" y="677"/>
                  </a:cubicBezTo>
                  <a:cubicBezTo>
                    <a:pt x="525" y="677"/>
                    <a:pt x="677" y="828"/>
                    <a:pt x="677" y="1017"/>
                  </a:cubicBezTo>
                  <a:cubicBezTo>
                    <a:pt x="677" y="1203"/>
                    <a:pt x="525" y="1354"/>
                    <a:pt x="340" y="1354"/>
                  </a:cubicBezTo>
                  <a:cubicBezTo>
                    <a:pt x="340" y="1354"/>
                    <a:pt x="340" y="1354"/>
                    <a:pt x="341" y="1354"/>
                  </a:cubicBezTo>
                  <a:cubicBezTo>
                    <a:pt x="716" y="1354"/>
                    <a:pt x="1021" y="1051"/>
                    <a:pt x="1021" y="677"/>
                  </a:cubicBezTo>
                  <a:cubicBezTo>
                    <a:pt x="1021" y="304"/>
                    <a:pt x="716" y="0"/>
                    <a:pt x="341" y="0"/>
                  </a:cubicBezTo>
                </a:path>
              </a:pathLst>
            </a:custGeom>
            <a:gradFill rotWithShape="1">
              <a:gsLst>
                <a:gs pos="0">
                  <a:srgbClr val="91BA44"/>
                </a:gs>
                <a:gs pos="100000">
                  <a:srgbClr val="4B7013"/>
                </a:gs>
              </a:gsLst>
              <a:lin ang="5400000" scaled="1"/>
            </a:gradFill>
            <a:ln w="9525">
              <a:solidFill>
                <a:srgbClr val="FFFFFF"/>
              </a:solidFill>
              <a:miter lim="800000"/>
              <a:headEnd/>
              <a:tailEnd/>
            </a:ln>
          </p:spPr>
          <p:txBody>
            <a:bodyPr/>
            <a:lstStyle/>
            <a:p>
              <a:endParaRPr lang="zh-CN" altLang="en-US"/>
            </a:p>
          </p:txBody>
        </p:sp>
      </p:grpSp>
      <p:sp>
        <p:nvSpPr>
          <p:cNvPr id="2" name="文本框 1"/>
          <p:cNvSpPr txBox="1"/>
          <p:nvPr/>
        </p:nvSpPr>
        <p:spPr>
          <a:xfrm>
            <a:off x="4998626" y="1996965"/>
            <a:ext cx="3120963" cy="954107"/>
          </a:xfrm>
          <a:prstGeom prst="rect">
            <a:avLst/>
          </a:prstGeom>
          <a:noFill/>
        </p:spPr>
        <p:txBody>
          <a:bodyPr wrap="square" rtlCol="0">
            <a:spAutoFit/>
          </a:bodyPr>
          <a:lstStyle/>
          <a:p>
            <a:r>
              <a:rPr lang="en-US" altLang="zh-CN" sz="2800" dirty="0"/>
              <a:t>Metric processing Data cleansing</a:t>
            </a:r>
            <a:endParaRPr lang="zh-CN" altLang="en-US" sz="2800" dirty="0"/>
          </a:p>
        </p:txBody>
      </p:sp>
      <p:sp>
        <p:nvSpPr>
          <p:cNvPr id="3" name="文本框 2"/>
          <p:cNvSpPr txBox="1"/>
          <p:nvPr/>
        </p:nvSpPr>
        <p:spPr>
          <a:xfrm>
            <a:off x="1928697" y="4907657"/>
            <a:ext cx="1856936" cy="1077218"/>
          </a:xfrm>
          <a:prstGeom prst="rect">
            <a:avLst/>
          </a:prstGeom>
          <a:noFill/>
        </p:spPr>
        <p:txBody>
          <a:bodyPr wrap="square" rtlCol="0">
            <a:spAutoFit/>
          </a:bodyPr>
          <a:lstStyle/>
          <a:p>
            <a:r>
              <a:rPr lang="en-US" altLang="zh-CN" sz="3200" dirty="0"/>
              <a:t>Victor &amp;Henry </a:t>
            </a:r>
            <a:endParaRPr lang="zh-CN" altLang="en-US" sz="3200" dirty="0"/>
          </a:p>
        </p:txBody>
      </p:sp>
      <p:sp>
        <p:nvSpPr>
          <p:cNvPr id="11" name="灯片编号占位符 10"/>
          <p:cNvSpPr>
            <a:spLocks noGrp="1"/>
          </p:cNvSpPr>
          <p:nvPr>
            <p:ph type="sldNum" sz="quarter" idx="12"/>
          </p:nvPr>
        </p:nvSpPr>
        <p:spPr/>
        <p:txBody>
          <a:bodyPr/>
          <a:lstStyle/>
          <a:p>
            <a:fld id="{95FE3781-E8F2-48FA-9658-3401ED4B9B52}" type="slidenum">
              <a:rPr lang="zh-CN" altLang="en-US" smtClean="0"/>
              <a:t>23</a:t>
            </a:fld>
            <a:endParaRPr lang="zh-CN" altLang="en-US"/>
          </a:p>
        </p:txBody>
      </p:sp>
      <p:sp>
        <p:nvSpPr>
          <p:cNvPr id="17" name="文本框 16"/>
          <p:cNvSpPr txBox="1"/>
          <p:nvPr/>
        </p:nvSpPr>
        <p:spPr>
          <a:xfrm>
            <a:off x="3918849" y="4440329"/>
            <a:ext cx="3551052" cy="954107"/>
          </a:xfrm>
          <a:prstGeom prst="rect">
            <a:avLst/>
          </a:prstGeom>
          <a:noFill/>
        </p:spPr>
        <p:txBody>
          <a:bodyPr wrap="square" rtlCol="0">
            <a:spAutoFit/>
          </a:bodyPr>
          <a:lstStyle/>
          <a:p>
            <a:r>
              <a:rPr lang="en-US" altLang="zh-CN" sz="2800" dirty="0"/>
              <a:t>Model construction</a:t>
            </a:r>
            <a:endParaRPr lang="zh-CN" altLang="en-US" sz="2800" dirty="0"/>
          </a:p>
          <a:p>
            <a:endParaRPr lang="zh-CN" altLang="en-US" sz="2800" dirty="0"/>
          </a:p>
        </p:txBody>
      </p:sp>
      <p:sp>
        <p:nvSpPr>
          <p:cNvPr id="18" name="文本框 17"/>
          <p:cNvSpPr txBox="1"/>
          <p:nvPr/>
        </p:nvSpPr>
        <p:spPr>
          <a:xfrm>
            <a:off x="8469382" y="1560514"/>
            <a:ext cx="1856936" cy="1077218"/>
          </a:xfrm>
          <a:prstGeom prst="rect">
            <a:avLst/>
          </a:prstGeom>
          <a:noFill/>
        </p:spPr>
        <p:txBody>
          <a:bodyPr wrap="square" rtlCol="0">
            <a:spAutoFit/>
          </a:bodyPr>
          <a:lstStyle/>
          <a:p>
            <a:r>
              <a:rPr lang="en-US" altLang="zh-CN" sz="3200" dirty="0"/>
              <a:t>Gilles &amp; Robin </a:t>
            </a:r>
            <a:endParaRPr lang="zh-CN" altLang="en-US" sz="3200" dirty="0"/>
          </a:p>
        </p:txBody>
      </p:sp>
    </p:spTree>
    <p:extLst>
      <p:ext uri="{BB962C8B-B14F-4D97-AF65-F5344CB8AC3E}">
        <p14:creationId xmlns:p14="http://schemas.microsoft.com/office/powerpoint/2010/main" val="221755768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3"/>
          <p:cNvGrpSpPr>
            <a:grpSpLocks/>
          </p:cNvGrpSpPr>
          <p:nvPr/>
        </p:nvGrpSpPr>
        <p:grpSpPr bwMode="auto">
          <a:xfrm>
            <a:off x="1524000" y="3500438"/>
            <a:ext cx="9144000" cy="1676400"/>
            <a:chOff x="0" y="2086"/>
            <a:chExt cx="5760" cy="1056"/>
          </a:xfrm>
        </p:grpSpPr>
        <p:sp>
          <p:nvSpPr>
            <p:cNvPr id="2089"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ea typeface="宋体" charset="-122"/>
              </a:endParaRPr>
            </a:p>
          </p:txBody>
        </p:sp>
        <p:sp>
          <p:nvSpPr>
            <p:cNvPr id="2090" name="Rectangle 25"/>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ea typeface="宋体" charset="-122"/>
              </a:endParaRPr>
            </a:p>
          </p:txBody>
        </p:sp>
      </p:grpSp>
      <p:sp>
        <p:nvSpPr>
          <p:cNvPr id="11" name="灯片编号占位符 10"/>
          <p:cNvSpPr>
            <a:spLocks noGrp="1"/>
          </p:cNvSpPr>
          <p:nvPr>
            <p:ph type="sldNum" sz="quarter" idx="12"/>
          </p:nvPr>
        </p:nvSpPr>
        <p:spPr/>
        <p:txBody>
          <a:bodyPr/>
          <a:lstStyle/>
          <a:p>
            <a:fld id="{95FE3781-E8F2-48FA-9658-3401ED4B9B52}" type="slidenum">
              <a:rPr lang="zh-CN" altLang="en-US" smtClean="0"/>
              <a:t>24</a:t>
            </a:fld>
            <a:endParaRPr lang="zh-CN" altLang="en-US"/>
          </a:p>
        </p:txBody>
      </p:sp>
      <p:sp>
        <p:nvSpPr>
          <p:cNvPr id="4" name="文本框 3"/>
          <p:cNvSpPr txBox="1"/>
          <p:nvPr/>
        </p:nvSpPr>
        <p:spPr>
          <a:xfrm>
            <a:off x="3994952" y="2956521"/>
            <a:ext cx="3426780" cy="923330"/>
          </a:xfrm>
          <a:prstGeom prst="rect">
            <a:avLst/>
          </a:prstGeom>
          <a:noFill/>
        </p:spPr>
        <p:txBody>
          <a:bodyPr wrap="square" rtlCol="0">
            <a:spAutoFit/>
          </a:bodyPr>
          <a:lstStyle/>
          <a:p>
            <a:r>
              <a:rPr lang="en-US" altLang="zh-CN" sz="5400" dirty="0">
                <a:solidFill>
                  <a:srgbClr val="6B9B1A"/>
                </a:solidFill>
              </a:rPr>
              <a:t>Thank you</a:t>
            </a:r>
            <a:r>
              <a:rPr lang="zh-CN" altLang="en-US" sz="5400" dirty="0">
                <a:solidFill>
                  <a:srgbClr val="6B9B1A"/>
                </a:solidFill>
              </a:rPr>
              <a:t> </a:t>
            </a:r>
            <a:r>
              <a:rPr lang="en-US" altLang="zh-CN" sz="5400" dirty="0">
                <a:solidFill>
                  <a:srgbClr val="6B9B1A"/>
                </a:solidFill>
              </a:rPr>
              <a:t>!</a:t>
            </a:r>
            <a:endParaRPr lang="zh-CN" altLang="en-US" sz="5400" dirty="0">
              <a:solidFill>
                <a:srgbClr val="6B9B1A"/>
              </a:solidFill>
            </a:endParaRPr>
          </a:p>
        </p:txBody>
      </p:sp>
    </p:spTree>
    <p:extLst>
      <p:ext uri="{BB962C8B-B14F-4D97-AF65-F5344CB8AC3E}">
        <p14:creationId xmlns:p14="http://schemas.microsoft.com/office/powerpoint/2010/main" val="186416801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
          <p:cNvGrpSpPr>
            <a:grpSpLocks/>
          </p:cNvGrpSpPr>
          <p:nvPr/>
        </p:nvGrpSpPr>
        <p:grpSpPr bwMode="auto">
          <a:xfrm>
            <a:off x="1512094" y="3320899"/>
            <a:ext cx="9144000" cy="1676400"/>
            <a:chOff x="0" y="2086"/>
            <a:chExt cx="5760" cy="1056"/>
          </a:xfrm>
        </p:grpSpPr>
        <p:sp>
          <p:nvSpPr>
            <p:cNvPr id="2074"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noProof="1"/>
            </a:p>
          </p:txBody>
        </p:sp>
        <p:sp>
          <p:nvSpPr>
            <p:cNvPr id="2075" name="Rectangle 4"/>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noProof="1"/>
            </a:p>
          </p:txBody>
        </p:sp>
      </p:grpSp>
      <p:sp>
        <p:nvSpPr>
          <p:cNvPr id="2062" name="WordArt 134"/>
          <p:cNvSpPr>
            <a:spLocks noChangeArrowheads="1" noChangeShapeType="1" noTextEdit="1"/>
          </p:cNvSpPr>
          <p:nvPr/>
        </p:nvSpPr>
        <p:spPr bwMode="auto">
          <a:xfrm rot="-9621226">
            <a:off x="3595688" y="4770439"/>
            <a:ext cx="781050" cy="984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8921"/>
              </a:avLst>
            </a:prstTxWarp>
          </a:bodyPr>
          <a:lstStyle/>
          <a:p>
            <a:pPr algn="ctr"/>
            <a:r>
              <a:rPr lang="en-US" altLang="zh-CN" sz="3600" b="1" kern="10">
                <a:solidFill>
                  <a:srgbClr val="FFFFFF"/>
                </a:solidFill>
                <a:latin typeface="Arial"/>
                <a:cs typeface="Arial"/>
              </a:rPr>
              <a:t>Chances</a:t>
            </a:r>
            <a:endParaRPr lang="zh-CN" altLang="en-US" sz="3600" b="1" kern="10">
              <a:solidFill>
                <a:srgbClr val="FFFFFF"/>
              </a:solidFill>
              <a:latin typeface="Arial"/>
              <a:cs typeface="Arial"/>
            </a:endParaRPr>
          </a:p>
        </p:txBody>
      </p:sp>
      <p:sp>
        <p:nvSpPr>
          <p:cNvPr id="2" name="灯片编号占位符 1"/>
          <p:cNvSpPr>
            <a:spLocks noGrp="1"/>
          </p:cNvSpPr>
          <p:nvPr>
            <p:ph type="sldNum" sz="quarter" idx="12"/>
          </p:nvPr>
        </p:nvSpPr>
        <p:spPr/>
        <p:txBody>
          <a:bodyPr/>
          <a:lstStyle/>
          <a:p>
            <a:fld id="{95FE3781-E8F2-48FA-9658-3401ED4B9B52}" type="slidenum">
              <a:rPr lang="zh-CN" altLang="en-US" smtClean="0"/>
              <a:t>3</a:t>
            </a:fld>
            <a:endParaRPr lang="zh-CN" altLang="en-US"/>
          </a:p>
        </p:txBody>
      </p:sp>
      <p:sp>
        <p:nvSpPr>
          <p:cNvPr id="12" name="Textfeld 7"/>
          <p:cNvSpPr txBox="1">
            <a:spLocks noChangeArrowheads="1"/>
          </p:cNvSpPr>
          <p:nvPr/>
        </p:nvSpPr>
        <p:spPr bwMode="gray">
          <a:xfrm>
            <a:off x="1679575" y="174626"/>
            <a:ext cx="89789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de-DE" sz="6000" b="1" kern="0" dirty="0">
                <a:solidFill>
                  <a:srgbClr val="6B9B1A"/>
                </a:solidFill>
                <a:latin typeface="Arial"/>
              </a:rPr>
              <a:t>Outline</a:t>
            </a:r>
            <a:endParaRPr lang="de-DE" sz="6000" kern="0" dirty="0">
              <a:solidFill>
                <a:srgbClr val="000000">
                  <a:lumMod val="65000"/>
                  <a:lumOff val="35000"/>
                </a:srgbClr>
              </a:solidFill>
              <a:latin typeface="Arial"/>
            </a:endParaRPr>
          </a:p>
        </p:txBody>
      </p:sp>
      <p:sp>
        <p:nvSpPr>
          <p:cNvPr id="3" name="文本框 2"/>
          <p:cNvSpPr txBox="1"/>
          <p:nvPr/>
        </p:nvSpPr>
        <p:spPr>
          <a:xfrm>
            <a:off x="1679575" y="1367161"/>
            <a:ext cx="5751035" cy="5262979"/>
          </a:xfrm>
          <a:prstGeom prst="rect">
            <a:avLst/>
          </a:prstGeom>
          <a:noFill/>
        </p:spPr>
        <p:txBody>
          <a:bodyPr wrap="square" rtlCol="0">
            <a:spAutoFit/>
          </a:bodyPr>
          <a:lstStyle/>
          <a:p>
            <a:r>
              <a:rPr lang="en-US" altLang="zh-CN" sz="2400" b="1" dirty="0">
                <a:solidFill>
                  <a:srgbClr val="6B9B1A"/>
                </a:solidFill>
              </a:rPr>
              <a:t>1. Introduction</a:t>
            </a:r>
          </a:p>
          <a:p>
            <a:pPr marL="742950" lvl="1" indent="-285750">
              <a:buFontTx/>
              <a:buChar char="-"/>
            </a:pPr>
            <a:r>
              <a:rPr lang="en-US" altLang="zh-CN" sz="2400" dirty="0">
                <a:solidFill>
                  <a:srgbClr val="6B9B1A"/>
                </a:solidFill>
              </a:rPr>
              <a:t>Background</a:t>
            </a:r>
          </a:p>
          <a:p>
            <a:pPr marL="742950" lvl="1" indent="-285750">
              <a:buFontTx/>
              <a:buChar char="-"/>
            </a:pPr>
            <a:r>
              <a:rPr lang="en-US" altLang="zh-CN" sz="2400" dirty="0">
                <a:solidFill>
                  <a:srgbClr val="6B9B1A"/>
                </a:solidFill>
              </a:rPr>
              <a:t>The problem to be solved</a:t>
            </a:r>
          </a:p>
          <a:p>
            <a:pPr marL="742950" lvl="1" indent="-285750">
              <a:buFontTx/>
              <a:buChar char="-"/>
            </a:pPr>
            <a:endParaRPr lang="en-US" altLang="zh-CN" sz="2400" dirty="0"/>
          </a:p>
          <a:p>
            <a:r>
              <a:rPr lang="en-US" altLang="zh-CN" sz="2400" b="1" dirty="0">
                <a:solidFill>
                  <a:srgbClr val="6B9B1A"/>
                </a:solidFill>
              </a:rPr>
              <a:t>2. What’s metrics ?</a:t>
            </a:r>
          </a:p>
          <a:p>
            <a:endParaRPr lang="en-US" altLang="zh-CN" sz="2400" b="1" dirty="0">
              <a:solidFill>
                <a:srgbClr val="6B9B1A"/>
              </a:solidFill>
            </a:endParaRPr>
          </a:p>
          <a:p>
            <a:r>
              <a:rPr lang="en-US" altLang="zh-CN" sz="2400" b="1" dirty="0">
                <a:solidFill>
                  <a:srgbClr val="6B9B1A"/>
                </a:solidFill>
              </a:rPr>
              <a:t>3. The </a:t>
            </a:r>
            <a:r>
              <a:rPr lang="en-US" altLang="zh-CN" sz="2400" b="1">
                <a:solidFill>
                  <a:srgbClr val="6B9B1A"/>
                </a:solidFill>
              </a:rPr>
              <a:t>probable models</a:t>
            </a:r>
            <a:endParaRPr lang="en-US" altLang="zh-CN" sz="2400" b="1" dirty="0">
              <a:solidFill>
                <a:srgbClr val="6B9B1A"/>
              </a:solidFill>
            </a:endParaRPr>
          </a:p>
          <a:p>
            <a:endParaRPr lang="en-US" altLang="zh-CN" sz="2400" b="1" dirty="0">
              <a:solidFill>
                <a:srgbClr val="6B9B1A"/>
              </a:solidFill>
            </a:endParaRPr>
          </a:p>
          <a:p>
            <a:r>
              <a:rPr lang="en-US" altLang="zh-CN" sz="2400" b="1" dirty="0">
                <a:solidFill>
                  <a:srgbClr val="6B9B1A"/>
                </a:solidFill>
              </a:rPr>
              <a:t>4. Conclusion </a:t>
            </a:r>
          </a:p>
          <a:p>
            <a:pPr marL="742950" lvl="1" indent="-285750">
              <a:buFontTx/>
              <a:buChar char="-"/>
            </a:pPr>
            <a:r>
              <a:rPr lang="en-US" altLang="zh-CN" sz="2400" dirty="0">
                <a:solidFill>
                  <a:srgbClr val="6B9B1A"/>
                </a:solidFill>
              </a:rPr>
              <a:t>What we have already</a:t>
            </a:r>
          </a:p>
          <a:p>
            <a:pPr marL="742950" lvl="1" indent="-285750">
              <a:buFontTx/>
              <a:buChar char="-"/>
            </a:pPr>
            <a:r>
              <a:rPr lang="en-US" altLang="zh-CN" sz="2400" dirty="0">
                <a:solidFill>
                  <a:srgbClr val="6B9B1A"/>
                </a:solidFill>
              </a:rPr>
              <a:t>What we will do next step</a:t>
            </a:r>
          </a:p>
          <a:p>
            <a:pPr marL="742950" lvl="1" indent="-285750">
              <a:buFontTx/>
              <a:buChar char="-"/>
            </a:pPr>
            <a:r>
              <a:rPr lang="en-US" altLang="zh-CN" sz="2400" dirty="0">
                <a:solidFill>
                  <a:srgbClr val="6B9B1A"/>
                </a:solidFill>
              </a:rPr>
              <a:t>Our work scheduling</a:t>
            </a:r>
          </a:p>
          <a:p>
            <a:pPr marL="742950" lvl="1" indent="-285750">
              <a:buFontTx/>
              <a:buChar char="-"/>
            </a:pPr>
            <a:r>
              <a:rPr lang="en-US" altLang="zh-CN" sz="2400" dirty="0">
                <a:solidFill>
                  <a:srgbClr val="6B9B1A"/>
                </a:solidFill>
              </a:rPr>
              <a:t>Task allocation</a:t>
            </a:r>
          </a:p>
          <a:p>
            <a:pPr marL="285750" indent="-285750">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132088970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524000" y="3311525"/>
            <a:ext cx="9144000" cy="1676400"/>
            <a:chOff x="0" y="2086"/>
            <a:chExt cx="5760" cy="1056"/>
          </a:xfrm>
        </p:grpSpPr>
        <p:sp>
          <p:nvSpPr>
            <p:cNvPr id="4293"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noProof="1"/>
            </a:p>
          </p:txBody>
        </p:sp>
        <p:sp>
          <p:nvSpPr>
            <p:cNvPr id="4294" name="Rectangle 4"/>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noProof="1"/>
            </a:p>
          </p:txBody>
        </p:sp>
      </p:grpSp>
      <p:sp>
        <p:nvSpPr>
          <p:cNvPr id="102" name="标题 1"/>
          <p:cNvSpPr txBox="1">
            <a:spLocks/>
          </p:cNvSpPr>
          <p:nvPr/>
        </p:nvSpPr>
        <p:spPr>
          <a:xfrm>
            <a:off x="1679576" y="1023339"/>
            <a:ext cx="10515600" cy="8643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zh-CN" dirty="0"/>
              <a:t>The company and Maxwell</a:t>
            </a:r>
            <a:endParaRPr lang="zh-CN" altLang="en-US" dirty="0"/>
          </a:p>
        </p:txBody>
      </p:sp>
      <p:sp>
        <p:nvSpPr>
          <p:cNvPr id="103" name="内容占位符 2"/>
          <p:cNvSpPr txBox="1">
            <a:spLocks/>
          </p:cNvSpPr>
          <p:nvPr/>
        </p:nvSpPr>
        <p:spPr>
          <a:xfrm>
            <a:off x="1285175" y="1804987"/>
            <a:ext cx="10515600" cy="31829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zh-CN" dirty="0"/>
              <a:t>Schlumberger Software - BGC </a:t>
            </a:r>
          </a:p>
          <a:p>
            <a:endParaRPr lang="en-GB" altLang="zh-CN" dirty="0"/>
          </a:p>
          <a:p>
            <a:endParaRPr lang="en-US" altLang="zh-CN" dirty="0"/>
          </a:p>
          <a:p>
            <a:endParaRPr lang="en-US" altLang="zh-CN" dirty="0"/>
          </a:p>
          <a:p>
            <a:r>
              <a:rPr lang="en-GB" altLang="zh-CN" dirty="0"/>
              <a:t>What is Maxwell? </a:t>
            </a:r>
            <a:endParaRPr lang="zh-CN" altLang="en-US" dirty="0"/>
          </a:p>
        </p:txBody>
      </p:sp>
      <p:pic>
        <p:nvPicPr>
          <p:cNvPr id="104" name="图片 103"/>
          <p:cNvPicPr>
            <a:picLocks noChangeAspect="1"/>
          </p:cNvPicPr>
          <p:nvPr/>
        </p:nvPicPr>
        <p:blipFill>
          <a:blip r:embed="rId3">
            <a:clrChange>
              <a:clrFrom>
                <a:srgbClr val="FFFFFF"/>
              </a:clrFrom>
              <a:clrTo>
                <a:srgbClr val="FFFFFF">
                  <a:alpha val="0"/>
                </a:srgbClr>
              </a:clrTo>
            </a:clrChange>
          </a:blip>
          <a:stretch>
            <a:fillRect/>
          </a:stretch>
        </p:blipFill>
        <p:spPr>
          <a:xfrm>
            <a:off x="2274511" y="2364678"/>
            <a:ext cx="5227252" cy="1161063"/>
          </a:xfrm>
          <a:prstGeom prst="rect">
            <a:avLst/>
          </a:prstGeom>
        </p:spPr>
      </p:pic>
      <p:pic>
        <p:nvPicPr>
          <p:cNvPr id="105" name="图片 10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27777" y="3847184"/>
            <a:ext cx="3228975" cy="2676525"/>
          </a:xfrm>
          <a:prstGeom prst="rect">
            <a:avLst/>
          </a:prstGeom>
        </p:spPr>
      </p:pic>
      <p:sp>
        <p:nvSpPr>
          <p:cNvPr id="2" name="灯片编号占位符 1"/>
          <p:cNvSpPr>
            <a:spLocks noGrp="1"/>
          </p:cNvSpPr>
          <p:nvPr>
            <p:ph type="sldNum" sz="quarter" idx="12"/>
          </p:nvPr>
        </p:nvSpPr>
        <p:spPr/>
        <p:txBody>
          <a:bodyPr/>
          <a:lstStyle/>
          <a:p>
            <a:fld id="{95FE3781-E8F2-48FA-9658-3401ED4B9B52}" type="slidenum">
              <a:rPr lang="zh-CN" altLang="en-US" smtClean="0"/>
              <a:t>4</a:t>
            </a:fld>
            <a:endParaRPr lang="zh-CN" altLang="en-US"/>
          </a:p>
        </p:txBody>
      </p:sp>
      <p:sp>
        <p:nvSpPr>
          <p:cNvPr id="42" name="Textfeld 7"/>
          <p:cNvSpPr txBox="1">
            <a:spLocks noChangeArrowheads="1"/>
          </p:cNvSpPr>
          <p:nvPr/>
        </p:nvSpPr>
        <p:spPr bwMode="gray">
          <a:xfrm>
            <a:off x="1679576" y="174626"/>
            <a:ext cx="8988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6000" b="1" dirty="0">
                <a:solidFill>
                  <a:srgbClr val="6B9B1A"/>
                </a:solidFill>
                <a:ea typeface="宋体" charset="-122"/>
              </a:rPr>
              <a:t>Background</a:t>
            </a:r>
            <a:endParaRPr lang="de-DE" altLang="zh-CN" sz="6000" dirty="0">
              <a:solidFill>
                <a:srgbClr val="595959"/>
              </a:solidFill>
              <a:ea typeface="宋体" charset="-122"/>
            </a:endParaRPr>
          </a:p>
        </p:txBody>
      </p:sp>
      <p:pic>
        <p:nvPicPr>
          <p:cNvPr id="3" name="图片 2"/>
          <p:cNvPicPr>
            <a:picLocks noChangeAspect="1"/>
          </p:cNvPicPr>
          <p:nvPr/>
        </p:nvPicPr>
        <p:blipFill>
          <a:blip r:embed="rId5"/>
          <a:stretch>
            <a:fillRect/>
          </a:stretch>
        </p:blipFill>
        <p:spPr>
          <a:xfrm>
            <a:off x="7148546" y="3616559"/>
            <a:ext cx="4560435" cy="2994025"/>
          </a:xfrm>
          <a:prstGeom prst="rect">
            <a:avLst/>
          </a:prstGeom>
        </p:spPr>
      </p:pic>
    </p:spTree>
    <p:extLst>
      <p:ext uri="{BB962C8B-B14F-4D97-AF65-F5344CB8AC3E}">
        <p14:creationId xmlns:p14="http://schemas.microsoft.com/office/powerpoint/2010/main" val="265841060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3"/>
          <p:cNvGrpSpPr>
            <a:grpSpLocks/>
          </p:cNvGrpSpPr>
          <p:nvPr/>
        </p:nvGrpSpPr>
        <p:grpSpPr bwMode="auto">
          <a:xfrm>
            <a:off x="1524000" y="3500438"/>
            <a:ext cx="9144000" cy="1676400"/>
            <a:chOff x="0" y="2086"/>
            <a:chExt cx="5760" cy="1056"/>
          </a:xfrm>
        </p:grpSpPr>
        <p:sp>
          <p:nvSpPr>
            <p:cNvPr id="2089"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ea typeface="宋体" charset="-122"/>
              </a:endParaRPr>
            </a:p>
          </p:txBody>
        </p:sp>
        <p:sp>
          <p:nvSpPr>
            <p:cNvPr id="2090" name="Rectangle 25"/>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ea typeface="宋体" charset="-122"/>
              </a:endParaRPr>
            </a:p>
          </p:txBody>
        </p:sp>
      </p:grpSp>
      <p:sp>
        <p:nvSpPr>
          <p:cNvPr id="2055" name="Textfeld 7"/>
          <p:cNvSpPr txBox="1">
            <a:spLocks noChangeArrowheads="1"/>
          </p:cNvSpPr>
          <p:nvPr/>
        </p:nvSpPr>
        <p:spPr bwMode="gray">
          <a:xfrm>
            <a:off x="1679576" y="174626"/>
            <a:ext cx="8988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6000" b="1" dirty="0">
                <a:solidFill>
                  <a:srgbClr val="6B9B1A"/>
                </a:solidFill>
                <a:ea typeface="宋体" charset="-122"/>
              </a:rPr>
              <a:t>Problem definition</a:t>
            </a:r>
            <a:endParaRPr lang="de-DE" altLang="zh-CN" sz="6000" dirty="0">
              <a:solidFill>
                <a:srgbClr val="595959"/>
              </a:solidFill>
              <a:ea typeface="宋体" charset="-122"/>
            </a:endParaRPr>
          </a:p>
        </p:txBody>
      </p:sp>
      <p:sp>
        <p:nvSpPr>
          <p:cNvPr id="43" name="内容占位符 2"/>
          <p:cNvSpPr txBox="1">
            <a:spLocks/>
          </p:cNvSpPr>
          <p:nvPr/>
        </p:nvSpPr>
        <p:spPr>
          <a:xfrm>
            <a:off x="1473592" y="1830931"/>
            <a:ext cx="9157233" cy="3824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2" name="灯片编号占位符 1"/>
          <p:cNvSpPr>
            <a:spLocks noGrp="1"/>
          </p:cNvSpPr>
          <p:nvPr>
            <p:ph type="sldNum" sz="quarter" idx="12"/>
          </p:nvPr>
        </p:nvSpPr>
        <p:spPr/>
        <p:txBody>
          <a:bodyPr/>
          <a:lstStyle/>
          <a:p>
            <a:fld id="{95FE3781-E8F2-48FA-9658-3401ED4B9B52}" type="slidenum">
              <a:rPr lang="zh-CN" altLang="en-US" smtClean="0"/>
              <a:t>5</a:t>
            </a:fld>
            <a:endParaRPr lang="zh-CN" altLang="en-US"/>
          </a:p>
        </p:txBody>
      </p:sp>
      <p:pic>
        <p:nvPicPr>
          <p:cNvPr id="3" name="图片 2"/>
          <p:cNvPicPr>
            <a:picLocks noChangeAspect="1"/>
          </p:cNvPicPr>
          <p:nvPr/>
        </p:nvPicPr>
        <p:blipFill>
          <a:blip r:embed="rId3"/>
          <a:stretch>
            <a:fillRect/>
          </a:stretch>
        </p:blipFill>
        <p:spPr>
          <a:xfrm>
            <a:off x="525463" y="1176337"/>
            <a:ext cx="11296650" cy="5038725"/>
          </a:xfrm>
          <a:prstGeom prst="rect">
            <a:avLst/>
          </a:prstGeom>
        </p:spPr>
      </p:pic>
      <p:sp>
        <p:nvSpPr>
          <p:cNvPr id="4" name="矩形 3"/>
          <p:cNvSpPr/>
          <p:nvPr/>
        </p:nvSpPr>
        <p:spPr>
          <a:xfrm>
            <a:off x="3978442" y="1441784"/>
            <a:ext cx="1732547" cy="4213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Tree>
    <p:extLst>
      <p:ext uri="{BB962C8B-B14F-4D97-AF65-F5344CB8AC3E}">
        <p14:creationId xmlns:p14="http://schemas.microsoft.com/office/powerpoint/2010/main" val="60038575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3"/>
          <p:cNvGrpSpPr>
            <a:grpSpLocks/>
          </p:cNvGrpSpPr>
          <p:nvPr/>
        </p:nvGrpSpPr>
        <p:grpSpPr bwMode="auto">
          <a:xfrm>
            <a:off x="1524000" y="3500438"/>
            <a:ext cx="9144000" cy="1676400"/>
            <a:chOff x="0" y="2086"/>
            <a:chExt cx="5760" cy="1056"/>
          </a:xfrm>
        </p:grpSpPr>
        <p:sp>
          <p:nvSpPr>
            <p:cNvPr id="2089"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ea typeface="宋体" charset="-122"/>
              </a:endParaRPr>
            </a:p>
          </p:txBody>
        </p:sp>
        <p:sp>
          <p:nvSpPr>
            <p:cNvPr id="2090" name="Rectangle 25"/>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ea typeface="宋体" charset="-122"/>
              </a:endParaRPr>
            </a:p>
          </p:txBody>
        </p:sp>
      </p:grpSp>
      <p:grpSp>
        <p:nvGrpSpPr>
          <p:cNvPr id="2052" name="Group 8"/>
          <p:cNvGrpSpPr>
            <a:grpSpLocks/>
          </p:cNvGrpSpPr>
          <p:nvPr/>
        </p:nvGrpSpPr>
        <p:grpSpPr bwMode="auto">
          <a:xfrm>
            <a:off x="9195861" y="2001044"/>
            <a:ext cx="2271712" cy="2998788"/>
            <a:chOff x="3243" y="1548"/>
            <a:chExt cx="1431" cy="1889"/>
          </a:xfrm>
        </p:grpSpPr>
        <p:grpSp>
          <p:nvGrpSpPr>
            <p:cNvPr id="2077" name="Group 9"/>
            <p:cNvGrpSpPr>
              <a:grpSpLocks/>
            </p:cNvGrpSpPr>
            <p:nvPr/>
          </p:nvGrpSpPr>
          <p:grpSpPr bwMode="auto">
            <a:xfrm rot="220837">
              <a:off x="3478" y="1548"/>
              <a:ext cx="1196" cy="1712"/>
              <a:chOff x="728" y="1935"/>
              <a:chExt cx="1196" cy="1712"/>
            </a:xfrm>
          </p:grpSpPr>
          <p:sp>
            <p:nvSpPr>
              <p:cNvPr id="2079" name="Freeform 4"/>
              <p:cNvSpPr>
                <a:spLocks/>
              </p:cNvSpPr>
              <p:nvPr/>
            </p:nvSpPr>
            <p:spPr bwMode="gray">
              <a:xfrm rot="1227305">
                <a:off x="761" y="2498"/>
                <a:ext cx="311" cy="153"/>
              </a:xfrm>
              <a:custGeom>
                <a:avLst/>
                <a:gdLst>
                  <a:gd name="T0" fmla="*/ 0 w 389"/>
                  <a:gd name="T1" fmla="*/ 1805302187 h 182"/>
                  <a:gd name="T2" fmla="*/ 1716882813 w 389"/>
                  <a:gd name="T3" fmla="*/ 1805302187 h 182"/>
                  <a:gd name="T4" fmla="*/ 1716882813 w 389"/>
                  <a:gd name="T5" fmla="*/ 1805302187 h 182"/>
                  <a:gd name="T6" fmla="*/ 1716882813 w 389"/>
                  <a:gd name="T7" fmla="*/ 0 h 182"/>
                  <a:gd name="T8" fmla="*/ 0 w 389"/>
                  <a:gd name="T9" fmla="*/ 1805302187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2080" name="Freeform 5"/>
              <p:cNvSpPr>
                <a:spLocks/>
              </p:cNvSpPr>
              <p:nvPr/>
            </p:nvSpPr>
            <p:spPr bwMode="gray">
              <a:xfrm rot="1227305">
                <a:off x="1120" y="3091"/>
                <a:ext cx="290" cy="123"/>
              </a:xfrm>
              <a:custGeom>
                <a:avLst/>
                <a:gdLst>
                  <a:gd name="T0" fmla="*/ 0 w 366"/>
                  <a:gd name="T1" fmla="*/ 1715197978 h 154"/>
                  <a:gd name="T2" fmla="*/ 1701558081 w 366"/>
                  <a:gd name="T3" fmla="*/ 1715197978 h 154"/>
                  <a:gd name="T4" fmla="*/ 1701558081 w 366"/>
                  <a:gd name="T5" fmla="*/ 1715197978 h 154"/>
                  <a:gd name="T6" fmla="*/ 1701558081 w 366"/>
                  <a:gd name="T7" fmla="*/ 0 h 154"/>
                  <a:gd name="T8" fmla="*/ 0 w 366"/>
                  <a:gd name="T9" fmla="*/ 1715197978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2081" name="Freeform 6"/>
              <p:cNvSpPr>
                <a:spLocks/>
              </p:cNvSpPr>
              <p:nvPr/>
            </p:nvSpPr>
            <p:spPr bwMode="gray">
              <a:xfrm rot="1227305">
                <a:off x="1042" y="2283"/>
                <a:ext cx="381" cy="355"/>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2082" name="Freeform 7"/>
              <p:cNvSpPr>
                <a:spLocks/>
              </p:cNvSpPr>
              <p:nvPr/>
            </p:nvSpPr>
            <p:spPr bwMode="gray">
              <a:xfrm rot="1227305">
                <a:off x="1448" y="2301"/>
                <a:ext cx="476" cy="948"/>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2083" name="Freeform 9"/>
              <p:cNvSpPr>
                <a:spLocks/>
              </p:cNvSpPr>
              <p:nvPr/>
            </p:nvSpPr>
            <p:spPr bwMode="gray">
              <a:xfrm rot="1227305">
                <a:off x="1110" y="3504"/>
                <a:ext cx="322" cy="143"/>
              </a:xfrm>
              <a:custGeom>
                <a:avLst/>
                <a:gdLst>
                  <a:gd name="T0" fmla="*/ 0 w 404"/>
                  <a:gd name="T1" fmla="*/ 1907392308 h 161"/>
                  <a:gd name="T2" fmla="*/ 1711608253 w 404"/>
                  <a:gd name="T3" fmla="*/ 1907392308 h 161"/>
                  <a:gd name="T4" fmla="*/ 1711608253 w 404"/>
                  <a:gd name="T5" fmla="*/ 1907392308 h 161"/>
                  <a:gd name="T6" fmla="*/ 1711608253 w 404"/>
                  <a:gd name="T7" fmla="*/ 0 h 161"/>
                  <a:gd name="T8" fmla="*/ 0 w 404"/>
                  <a:gd name="T9" fmla="*/ 1907392308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2084" name="Freeform 10"/>
              <p:cNvSpPr>
                <a:spLocks/>
              </p:cNvSpPr>
              <p:nvPr/>
            </p:nvSpPr>
            <p:spPr bwMode="gray">
              <a:xfrm rot="1227305">
                <a:off x="1340" y="3285"/>
                <a:ext cx="149" cy="312"/>
              </a:xfrm>
              <a:custGeom>
                <a:avLst/>
                <a:gdLst>
                  <a:gd name="T0" fmla="*/ 0 w 185"/>
                  <a:gd name="T1" fmla="*/ 0 h 388"/>
                  <a:gd name="T2" fmla="*/ 1729594937 w 185"/>
                  <a:gd name="T3" fmla="*/ 1726842520 h 388"/>
                  <a:gd name="T4" fmla="*/ 1729594937 w 185"/>
                  <a:gd name="T5" fmla="*/ 1726842520 h 388"/>
                  <a:gd name="T6" fmla="*/ 1729594937 w 185"/>
                  <a:gd name="T7" fmla="*/ 1726842520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2085" name="Freeform 8"/>
              <p:cNvSpPr>
                <a:spLocks/>
              </p:cNvSpPr>
              <p:nvPr/>
            </p:nvSpPr>
            <p:spPr bwMode="gray">
              <a:xfrm rot="1227305">
                <a:off x="1072" y="3229"/>
                <a:ext cx="373" cy="364"/>
              </a:xfrm>
              <a:custGeom>
                <a:avLst/>
                <a:gdLst>
                  <a:gd name="T0" fmla="*/ 0 w 463"/>
                  <a:gd name="T1" fmla="*/ 1733224052 h 451"/>
                  <a:gd name="T2" fmla="*/ 1730046221 w 463"/>
                  <a:gd name="T3" fmla="*/ 1733224052 h 451"/>
                  <a:gd name="T4" fmla="*/ 1730046221 w 463"/>
                  <a:gd name="T5" fmla="*/ 1733224052 h 451"/>
                  <a:gd name="T6" fmla="*/ 1730046221 w 463"/>
                  <a:gd name="T7" fmla="*/ 0 h 451"/>
                  <a:gd name="T8" fmla="*/ 0 w 463"/>
                  <a:gd name="T9" fmla="*/ 1733224052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4C7013"/>
                  </a:gs>
                  <a:gs pos="100000">
                    <a:srgbClr val="6B9B1A"/>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2086" name="Freeform 3"/>
              <p:cNvSpPr>
                <a:spLocks/>
              </p:cNvSpPr>
              <p:nvPr/>
            </p:nvSpPr>
            <p:spPr bwMode="gray">
              <a:xfrm rot="1227305">
                <a:off x="728" y="1935"/>
                <a:ext cx="1105" cy="1216"/>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4C7013"/>
                  </a:gs>
                  <a:gs pos="50000">
                    <a:srgbClr val="6B9B1A"/>
                  </a:gs>
                  <a:gs pos="100000">
                    <a:srgbClr val="4C7013"/>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pic>
          <p:nvPicPr>
            <p:cNvPr id="207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243" y="3236"/>
              <a:ext cx="143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grpSp>
      <p:sp>
        <p:nvSpPr>
          <p:cNvPr id="2055" name="Textfeld 7"/>
          <p:cNvSpPr txBox="1">
            <a:spLocks noChangeArrowheads="1"/>
          </p:cNvSpPr>
          <p:nvPr/>
        </p:nvSpPr>
        <p:spPr bwMode="gray">
          <a:xfrm>
            <a:off x="1679576" y="174626"/>
            <a:ext cx="8988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6000" b="1" dirty="0">
                <a:solidFill>
                  <a:srgbClr val="6B9B1A"/>
                </a:solidFill>
                <a:ea typeface="宋体" charset="-122"/>
              </a:rPr>
              <a:t>Problem definition</a:t>
            </a:r>
            <a:endParaRPr lang="de-DE" altLang="zh-CN" sz="6000" dirty="0">
              <a:solidFill>
                <a:srgbClr val="595959"/>
              </a:solidFill>
              <a:ea typeface="宋体" charset="-122"/>
            </a:endParaRPr>
          </a:p>
        </p:txBody>
      </p:sp>
      <p:sp>
        <p:nvSpPr>
          <p:cNvPr id="43" name="内容占位符 2"/>
          <p:cNvSpPr txBox="1">
            <a:spLocks/>
          </p:cNvSpPr>
          <p:nvPr/>
        </p:nvSpPr>
        <p:spPr>
          <a:xfrm>
            <a:off x="1473592" y="1830931"/>
            <a:ext cx="9157233" cy="3824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Taking advantage of the Maxwell software code metrics to determine the risk of a code change.</a:t>
            </a:r>
          </a:p>
          <a:p>
            <a:endParaRPr lang="en-US" altLang="zh-CN" dirty="0"/>
          </a:p>
          <a:p>
            <a:endParaRPr lang="en-US" altLang="zh-CN" dirty="0"/>
          </a:p>
          <a:p>
            <a:r>
              <a:rPr lang="en-US" altLang="zh-CN" dirty="0"/>
              <a:t>Our output:</a:t>
            </a:r>
            <a:endParaRPr lang="zh-CN" altLang="en-US" dirty="0"/>
          </a:p>
          <a:p>
            <a:pPr marL="0" indent="0">
              <a:buFont typeface="Arial" panose="020B0604020202020204" pitchFamily="34" charset="0"/>
              <a:buNone/>
            </a:pPr>
            <a:r>
              <a:rPr lang="en-US" altLang="zh-CN" dirty="0"/>
              <a:t> a quantitative model to be used for test scope determination, including a variable importance plot for the various Maxwell code metrics. 	</a:t>
            </a:r>
          </a:p>
          <a:p>
            <a:endParaRPr lang="zh-CN" altLang="en-US" dirty="0"/>
          </a:p>
        </p:txBody>
      </p:sp>
      <p:sp>
        <p:nvSpPr>
          <p:cNvPr id="2" name="灯片编号占位符 1"/>
          <p:cNvSpPr>
            <a:spLocks noGrp="1"/>
          </p:cNvSpPr>
          <p:nvPr>
            <p:ph type="sldNum" sz="quarter" idx="12"/>
          </p:nvPr>
        </p:nvSpPr>
        <p:spPr/>
        <p:txBody>
          <a:bodyPr/>
          <a:lstStyle/>
          <a:p>
            <a:fld id="{95FE3781-E8F2-48FA-9658-3401ED4B9B52}" type="slidenum">
              <a:rPr lang="zh-CN" altLang="en-US" smtClean="0"/>
              <a:t>6</a:t>
            </a:fld>
            <a:endParaRPr lang="zh-CN" altLang="en-US"/>
          </a:p>
        </p:txBody>
      </p:sp>
    </p:spTree>
    <p:extLst>
      <p:ext uri="{BB962C8B-B14F-4D97-AF65-F5344CB8AC3E}">
        <p14:creationId xmlns:p14="http://schemas.microsoft.com/office/powerpoint/2010/main" val="265760073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feld 7"/>
          <p:cNvSpPr txBox="1">
            <a:spLocks noChangeArrowheads="1"/>
          </p:cNvSpPr>
          <p:nvPr/>
        </p:nvSpPr>
        <p:spPr bwMode="gray">
          <a:xfrm>
            <a:off x="1679576" y="174626"/>
            <a:ext cx="8988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6000" b="1" dirty="0">
                <a:solidFill>
                  <a:srgbClr val="6B9B1A"/>
                </a:solidFill>
                <a:ea typeface="宋体" charset="-122"/>
              </a:rPr>
              <a:t>Solution</a:t>
            </a:r>
            <a:endParaRPr lang="de-DE" altLang="zh-CN" sz="6000" dirty="0">
              <a:solidFill>
                <a:srgbClr val="595959"/>
              </a:solidFill>
              <a:ea typeface="宋体" charset="-122"/>
            </a:endParaRPr>
          </a:p>
        </p:txBody>
      </p:sp>
      <p:sp>
        <p:nvSpPr>
          <p:cNvPr id="43" name="内容占位符 2"/>
          <p:cNvSpPr txBox="1">
            <a:spLocks/>
          </p:cNvSpPr>
          <p:nvPr/>
        </p:nvSpPr>
        <p:spPr>
          <a:xfrm>
            <a:off x="2629827" y="3432705"/>
            <a:ext cx="2314753" cy="16181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Metric selections</a:t>
            </a:r>
          </a:p>
        </p:txBody>
      </p:sp>
      <p:sp>
        <p:nvSpPr>
          <p:cNvPr id="2" name="灯片编号占位符 1"/>
          <p:cNvSpPr>
            <a:spLocks noGrp="1"/>
          </p:cNvSpPr>
          <p:nvPr>
            <p:ph type="sldNum" sz="quarter" idx="12"/>
          </p:nvPr>
        </p:nvSpPr>
        <p:spPr/>
        <p:txBody>
          <a:bodyPr/>
          <a:lstStyle/>
          <a:p>
            <a:fld id="{95FE3781-E8F2-48FA-9658-3401ED4B9B52}" type="slidenum">
              <a:rPr lang="zh-CN" altLang="en-US" smtClean="0"/>
              <a:t>7</a:t>
            </a:fld>
            <a:endParaRPr lang="zh-CN" altLang="en-US"/>
          </a:p>
        </p:txBody>
      </p:sp>
      <p:sp>
        <p:nvSpPr>
          <p:cNvPr id="6" name="箭头: 右 5"/>
          <p:cNvSpPr/>
          <p:nvPr/>
        </p:nvSpPr>
        <p:spPr>
          <a:xfrm>
            <a:off x="6298725" y="4241766"/>
            <a:ext cx="1892968" cy="481263"/>
          </a:xfrm>
          <a:prstGeom prst="rightArrow">
            <a:avLst/>
          </a:prstGeom>
          <a:noFill/>
          <a:ln>
            <a:solidFill>
              <a:srgbClr val="6B9B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内容占位符 2"/>
          <p:cNvSpPr txBox="1">
            <a:spLocks/>
          </p:cNvSpPr>
          <p:nvPr/>
        </p:nvSpPr>
        <p:spPr>
          <a:xfrm>
            <a:off x="8353248" y="4241766"/>
            <a:ext cx="2314753" cy="16181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Outputs:</a:t>
            </a:r>
          </a:p>
          <a:p>
            <a:r>
              <a:rPr lang="en-US" altLang="zh-CN" dirty="0"/>
              <a:t>risk level</a:t>
            </a:r>
            <a:endParaRPr lang="zh-CN" altLang="en-US" dirty="0"/>
          </a:p>
        </p:txBody>
      </p:sp>
      <p:sp>
        <p:nvSpPr>
          <p:cNvPr id="26" name="内容占位符 2"/>
          <p:cNvSpPr txBox="1">
            <a:spLocks/>
          </p:cNvSpPr>
          <p:nvPr/>
        </p:nvSpPr>
        <p:spPr>
          <a:xfrm>
            <a:off x="4660346" y="4241766"/>
            <a:ext cx="1696898" cy="16181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Datasets</a:t>
            </a:r>
          </a:p>
        </p:txBody>
      </p:sp>
      <p:sp>
        <p:nvSpPr>
          <p:cNvPr id="27" name="箭头: 右 26"/>
          <p:cNvSpPr/>
          <p:nvPr/>
        </p:nvSpPr>
        <p:spPr>
          <a:xfrm>
            <a:off x="2629827" y="4241766"/>
            <a:ext cx="1892968" cy="481263"/>
          </a:xfrm>
          <a:prstGeom prst="rightArrow">
            <a:avLst/>
          </a:prstGeom>
          <a:noFill/>
          <a:ln>
            <a:solidFill>
              <a:srgbClr val="6B9B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内容占位符 2"/>
          <p:cNvSpPr txBox="1">
            <a:spLocks/>
          </p:cNvSpPr>
          <p:nvPr/>
        </p:nvSpPr>
        <p:spPr>
          <a:xfrm>
            <a:off x="511144" y="4241766"/>
            <a:ext cx="2314753" cy="11368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Source code</a:t>
            </a:r>
          </a:p>
        </p:txBody>
      </p:sp>
      <p:sp>
        <p:nvSpPr>
          <p:cNvPr id="29" name="内容占位符 2"/>
          <p:cNvSpPr txBox="1">
            <a:spLocks/>
          </p:cNvSpPr>
          <p:nvPr/>
        </p:nvSpPr>
        <p:spPr>
          <a:xfrm>
            <a:off x="6197870" y="3432705"/>
            <a:ext cx="2314753" cy="16181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Model selection </a:t>
            </a:r>
          </a:p>
        </p:txBody>
      </p:sp>
      <p:sp>
        <p:nvSpPr>
          <p:cNvPr id="30" name="内容占位符 2"/>
          <p:cNvSpPr txBox="1">
            <a:spLocks/>
          </p:cNvSpPr>
          <p:nvPr/>
        </p:nvSpPr>
        <p:spPr>
          <a:xfrm>
            <a:off x="1285175" y="1804987"/>
            <a:ext cx="10515600" cy="31829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zh-CN" dirty="0"/>
              <a:t>Main idea: Machine learning</a:t>
            </a:r>
          </a:p>
          <a:p>
            <a:endParaRPr lang="en-GB" altLang="zh-CN" dirty="0"/>
          </a:p>
        </p:txBody>
      </p:sp>
    </p:spTree>
    <p:extLst>
      <p:ext uri="{BB962C8B-B14F-4D97-AF65-F5344CB8AC3E}">
        <p14:creationId xmlns:p14="http://schemas.microsoft.com/office/powerpoint/2010/main" val="342821000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3"/>
          <p:cNvGrpSpPr>
            <a:grpSpLocks/>
          </p:cNvGrpSpPr>
          <p:nvPr/>
        </p:nvGrpSpPr>
        <p:grpSpPr bwMode="auto">
          <a:xfrm>
            <a:off x="1524000" y="3500438"/>
            <a:ext cx="9144000" cy="1676400"/>
            <a:chOff x="0" y="2086"/>
            <a:chExt cx="5760" cy="1056"/>
          </a:xfrm>
        </p:grpSpPr>
        <p:sp>
          <p:nvSpPr>
            <p:cNvPr id="2089"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solidFill>
                  <a:prstClr val="black"/>
                </a:solidFill>
              </a:endParaRPr>
            </a:p>
          </p:txBody>
        </p:sp>
        <p:sp>
          <p:nvSpPr>
            <p:cNvPr id="2090" name="Rectangle 25"/>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prstClr val="black"/>
                </a:solidFill>
              </a:endParaRPr>
            </a:p>
          </p:txBody>
        </p:sp>
      </p:grpSp>
      <p:grpSp>
        <p:nvGrpSpPr>
          <p:cNvPr id="2051" name="Group 51"/>
          <p:cNvGrpSpPr>
            <a:grpSpLocks/>
          </p:cNvGrpSpPr>
          <p:nvPr/>
        </p:nvGrpSpPr>
        <p:grpSpPr bwMode="auto">
          <a:xfrm>
            <a:off x="1519058" y="1377156"/>
            <a:ext cx="3427947" cy="4637088"/>
            <a:chOff x="207" y="978"/>
            <a:chExt cx="2630" cy="2921"/>
          </a:xfrm>
        </p:grpSpPr>
        <p:sp>
          <p:nvSpPr>
            <p:cNvPr id="2087" name="Rectangle 19"/>
            <p:cNvSpPr>
              <a:spLocks noChangeArrowheads="1"/>
            </p:cNvSpPr>
            <p:nvPr/>
          </p:nvSpPr>
          <p:spPr bwMode="gray">
            <a:xfrm>
              <a:off x="207" y="978"/>
              <a:ext cx="2630" cy="227"/>
            </a:xfrm>
            <a:prstGeom prst="rect">
              <a:avLst/>
            </a:prstGeom>
            <a:gradFill rotWithShape="1">
              <a:gsLst>
                <a:gs pos="0">
                  <a:srgbClr val="FFFFFF"/>
                </a:gs>
                <a:gs pos="100000">
                  <a:srgbClr val="C1C2C3"/>
                </a:gs>
              </a:gsLst>
              <a:lin ang="5400000" scaled="1"/>
            </a:gradFill>
            <a:ln w="12700">
              <a:solidFill>
                <a:srgbClr val="C0C0C0"/>
              </a:solidFill>
              <a:miter lim="800000"/>
              <a:headEnd/>
              <a:tailEnd/>
            </a:ln>
          </p:spPr>
          <p:txBody>
            <a:bodyPr lIns="288000" tIns="0" rIns="0" bIns="0" anchor="ctr"/>
            <a:lstStyle/>
            <a:p>
              <a:pPr defTabSz="801688" eaLnBrk="0" hangingPunct="0"/>
              <a:r>
                <a:rPr lang="en-US" altLang="zh-CN" sz="1600" b="1" noProof="1">
                  <a:solidFill>
                    <a:prstClr val="black"/>
                  </a:solidFill>
                </a:rPr>
                <a:t>What is metric?</a:t>
              </a:r>
            </a:p>
          </p:txBody>
        </p:sp>
        <p:sp>
          <p:nvSpPr>
            <p:cNvPr id="2088" name="Rectangle 5"/>
            <p:cNvSpPr>
              <a:spLocks noChangeArrowheads="1"/>
            </p:cNvSpPr>
            <p:nvPr/>
          </p:nvSpPr>
          <p:spPr bwMode="gray">
            <a:xfrm>
              <a:off x="207" y="1205"/>
              <a:ext cx="2630" cy="2694"/>
            </a:xfrm>
            <a:prstGeom prst="rect">
              <a:avLst/>
            </a:prstGeom>
            <a:gradFill rotWithShape="1">
              <a:gsLst>
                <a:gs pos="0">
                  <a:srgbClr val="FFFFFF"/>
                </a:gs>
                <a:gs pos="100000">
                  <a:srgbClr val="EAEAEA"/>
                </a:gs>
              </a:gsLst>
              <a:lin ang="5400000" scaled="1"/>
            </a:gradFill>
            <a:ln w="12700">
              <a:solidFill>
                <a:srgbClr val="C0C0C0"/>
              </a:solidFill>
              <a:miter lim="800000"/>
              <a:headEnd/>
              <a:tailEnd/>
            </a:ln>
          </p:spPr>
          <p:txBody>
            <a:bodyPr lIns="108000" tIns="108000" rIns="144000" bIns="72000"/>
            <a:lstStyle/>
            <a:p>
              <a:pPr marL="190500" indent="-190500">
                <a:lnSpc>
                  <a:spcPct val="95000"/>
                </a:lnSpc>
                <a:spcAft>
                  <a:spcPct val="40000"/>
                </a:spcAft>
                <a:buClr>
                  <a:srgbClr val="292929"/>
                </a:buClr>
                <a:buFont typeface="Wingdings" pitchFamily="2" charset="2"/>
                <a:buChar char="§"/>
              </a:pPr>
              <a:r>
                <a:rPr lang="en-US" altLang="zh-CN" sz="2000" noProof="1">
                  <a:solidFill>
                    <a:prstClr val="black"/>
                  </a:solidFill>
                </a:rPr>
                <a:t>According to the dictionary: Metric is </a:t>
              </a:r>
              <a:r>
                <a:rPr lang="en-US" altLang="zh-CN" sz="2000" dirty="0"/>
                <a:t>a system of related measures that facilitates the quantification of some particular characteristic</a:t>
              </a:r>
              <a:endParaRPr lang="en-US" altLang="zh-CN" sz="2000" noProof="1">
                <a:solidFill>
                  <a:prstClr val="black"/>
                </a:solidFill>
              </a:endParaRPr>
            </a:p>
            <a:p>
              <a:pPr marL="190500" indent="-190500">
                <a:lnSpc>
                  <a:spcPct val="95000"/>
                </a:lnSpc>
                <a:spcAft>
                  <a:spcPct val="40000"/>
                </a:spcAft>
                <a:buClr>
                  <a:srgbClr val="292929"/>
                </a:buClr>
                <a:buFont typeface="Wingdings" pitchFamily="2" charset="2"/>
                <a:buChar char="§"/>
              </a:pPr>
              <a:r>
                <a:rPr lang="en-US" altLang="zh-CN" sz="2000" noProof="1">
                  <a:solidFill>
                    <a:prstClr val="black"/>
                  </a:solidFill>
                </a:rPr>
                <a:t>According to our project: we can understand it as the variables  that we use to measure a change set.</a:t>
              </a:r>
              <a:endParaRPr lang="de-DE" altLang="zh-CN" sz="2000" dirty="0">
                <a:solidFill>
                  <a:prstClr val="black"/>
                </a:solidFill>
              </a:endParaRPr>
            </a:p>
            <a:p>
              <a:pPr marL="190500" indent="-190500">
                <a:lnSpc>
                  <a:spcPct val="95000"/>
                </a:lnSpc>
                <a:spcAft>
                  <a:spcPct val="40000"/>
                </a:spcAft>
                <a:buClr>
                  <a:srgbClr val="292929"/>
                </a:buClr>
                <a:buFont typeface="Wingdings" pitchFamily="2" charset="2"/>
                <a:buChar char="§"/>
              </a:pPr>
              <a:r>
                <a:rPr lang="en-US" altLang="zh-CN" sz="2000" noProof="1">
                  <a:solidFill>
                    <a:prstClr val="black"/>
                  </a:solidFill>
                </a:rPr>
                <a:t>So it comes a problem: which metrics should be used?</a:t>
              </a:r>
            </a:p>
          </p:txBody>
        </p:sp>
      </p:grpSp>
      <p:grpSp>
        <p:nvGrpSpPr>
          <p:cNvPr id="2052" name="Group 8"/>
          <p:cNvGrpSpPr>
            <a:grpSpLocks/>
          </p:cNvGrpSpPr>
          <p:nvPr/>
        </p:nvGrpSpPr>
        <p:grpSpPr bwMode="auto">
          <a:xfrm>
            <a:off x="6672263" y="2457450"/>
            <a:ext cx="2271712" cy="2998788"/>
            <a:chOff x="3243" y="1548"/>
            <a:chExt cx="1431" cy="1889"/>
          </a:xfrm>
        </p:grpSpPr>
        <p:grpSp>
          <p:nvGrpSpPr>
            <p:cNvPr id="2077" name="Group 9"/>
            <p:cNvGrpSpPr>
              <a:grpSpLocks/>
            </p:cNvGrpSpPr>
            <p:nvPr/>
          </p:nvGrpSpPr>
          <p:grpSpPr bwMode="auto">
            <a:xfrm rot="220837">
              <a:off x="3478" y="1548"/>
              <a:ext cx="1196" cy="1712"/>
              <a:chOff x="728" y="1935"/>
              <a:chExt cx="1196" cy="1712"/>
            </a:xfrm>
          </p:grpSpPr>
          <p:sp>
            <p:nvSpPr>
              <p:cNvPr id="2079" name="Freeform 4"/>
              <p:cNvSpPr>
                <a:spLocks/>
              </p:cNvSpPr>
              <p:nvPr/>
            </p:nvSpPr>
            <p:spPr bwMode="gray">
              <a:xfrm rot="1227305">
                <a:off x="761" y="2498"/>
                <a:ext cx="311" cy="153"/>
              </a:xfrm>
              <a:custGeom>
                <a:avLst/>
                <a:gdLst>
                  <a:gd name="T0" fmla="*/ 0 w 389"/>
                  <a:gd name="T1" fmla="*/ 1805302187 h 182"/>
                  <a:gd name="T2" fmla="*/ 1716882813 w 389"/>
                  <a:gd name="T3" fmla="*/ 1805302187 h 182"/>
                  <a:gd name="T4" fmla="*/ 1716882813 w 389"/>
                  <a:gd name="T5" fmla="*/ 1805302187 h 182"/>
                  <a:gd name="T6" fmla="*/ 1716882813 w 389"/>
                  <a:gd name="T7" fmla="*/ 0 h 182"/>
                  <a:gd name="T8" fmla="*/ 0 w 389"/>
                  <a:gd name="T9" fmla="*/ 1805302187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80" name="Freeform 5"/>
              <p:cNvSpPr>
                <a:spLocks/>
              </p:cNvSpPr>
              <p:nvPr/>
            </p:nvSpPr>
            <p:spPr bwMode="gray">
              <a:xfrm rot="1227305">
                <a:off x="1120" y="3091"/>
                <a:ext cx="290" cy="123"/>
              </a:xfrm>
              <a:custGeom>
                <a:avLst/>
                <a:gdLst>
                  <a:gd name="T0" fmla="*/ 0 w 366"/>
                  <a:gd name="T1" fmla="*/ 1715197978 h 154"/>
                  <a:gd name="T2" fmla="*/ 1701558081 w 366"/>
                  <a:gd name="T3" fmla="*/ 1715197978 h 154"/>
                  <a:gd name="T4" fmla="*/ 1701558081 w 366"/>
                  <a:gd name="T5" fmla="*/ 1715197978 h 154"/>
                  <a:gd name="T6" fmla="*/ 1701558081 w 366"/>
                  <a:gd name="T7" fmla="*/ 0 h 154"/>
                  <a:gd name="T8" fmla="*/ 0 w 366"/>
                  <a:gd name="T9" fmla="*/ 1715197978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81" name="Freeform 6"/>
              <p:cNvSpPr>
                <a:spLocks/>
              </p:cNvSpPr>
              <p:nvPr/>
            </p:nvSpPr>
            <p:spPr bwMode="gray">
              <a:xfrm rot="1227305">
                <a:off x="1042" y="2283"/>
                <a:ext cx="381" cy="355"/>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82" name="Freeform 7"/>
              <p:cNvSpPr>
                <a:spLocks/>
              </p:cNvSpPr>
              <p:nvPr/>
            </p:nvSpPr>
            <p:spPr bwMode="gray">
              <a:xfrm rot="1227305">
                <a:off x="1448" y="2301"/>
                <a:ext cx="476" cy="948"/>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83" name="Freeform 9"/>
              <p:cNvSpPr>
                <a:spLocks/>
              </p:cNvSpPr>
              <p:nvPr/>
            </p:nvSpPr>
            <p:spPr bwMode="gray">
              <a:xfrm rot="1227305">
                <a:off x="1110" y="3504"/>
                <a:ext cx="322" cy="143"/>
              </a:xfrm>
              <a:custGeom>
                <a:avLst/>
                <a:gdLst>
                  <a:gd name="T0" fmla="*/ 0 w 404"/>
                  <a:gd name="T1" fmla="*/ 1907392308 h 161"/>
                  <a:gd name="T2" fmla="*/ 1711608253 w 404"/>
                  <a:gd name="T3" fmla="*/ 1907392308 h 161"/>
                  <a:gd name="T4" fmla="*/ 1711608253 w 404"/>
                  <a:gd name="T5" fmla="*/ 1907392308 h 161"/>
                  <a:gd name="T6" fmla="*/ 1711608253 w 404"/>
                  <a:gd name="T7" fmla="*/ 0 h 161"/>
                  <a:gd name="T8" fmla="*/ 0 w 404"/>
                  <a:gd name="T9" fmla="*/ 1907392308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84" name="Freeform 10"/>
              <p:cNvSpPr>
                <a:spLocks/>
              </p:cNvSpPr>
              <p:nvPr/>
            </p:nvSpPr>
            <p:spPr bwMode="gray">
              <a:xfrm rot="1227305">
                <a:off x="1340" y="3285"/>
                <a:ext cx="149" cy="312"/>
              </a:xfrm>
              <a:custGeom>
                <a:avLst/>
                <a:gdLst>
                  <a:gd name="T0" fmla="*/ 0 w 185"/>
                  <a:gd name="T1" fmla="*/ 0 h 388"/>
                  <a:gd name="T2" fmla="*/ 1729594937 w 185"/>
                  <a:gd name="T3" fmla="*/ 1726842520 h 388"/>
                  <a:gd name="T4" fmla="*/ 1729594937 w 185"/>
                  <a:gd name="T5" fmla="*/ 1726842520 h 388"/>
                  <a:gd name="T6" fmla="*/ 1729594937 w 185"/>
                  <a:gd name="T7" fmla="*/ 1726842520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85" name="Freeform 8"/>
              <p:cNvSpPr>
                <a:spLocks/>
              </p:cNvSpPr>
              <p:nvPr/>
            </p:nvSpPr>
            <p:spPr bwMode="gray">
              <a:xfrm rot="1227305">
                <a:off x="1072" y="3229"/>
                <a:ext cx="373" cy="364"/>
              </a:xfrm>
              <a:custGeom>
                <a:avLst/>
                <a:gdLst>
                  <a:gd name="T0" fmla="*/ 0 w 463"/>
                  <a:gd name="T1" fmla="*/ 1733224052 h 451"/>
                  <a:gd name="T2" fmla="*/ 1730046221 w 463"/>
                  <a:gd name="T3" fmla="*/ 1733224052 h 451"/>
                  <a:gd name="T4" fmla="*/ 1730046221 w 463"/>
                  <a:gd name="T5" fmla="*/ 1733224052 h 451"/>
                  <a:gd name="T6" fmla="*/ 1730046221 w 463"/>
                  <a:gd name="T7" fmla="*/ 0 h 451"/>
                  <a:gd name="T8" fmla="*/ 0 w 463"/>
                  <a:gd name="T9" fmla="*/ 1733224052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4C7013"/>
                  </a:gs>
                  <a:gs pos="100000">
                    <a:srgbClr val="6B9B1A"/>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86" name="Freeform 3"/>
              <p:cNvSpPr>
                <a:spLocks/>
              </p:cNvSpPr>
              <p:nvPr/>
            </p:nvSpPr>
            <p:spPr bwMode="gray">
              <a:xfrm rot="1227305">
                <a:off x="728" y="1935"/>
                <a:ext cx="1105" cy="1216"/>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4C7013"/>
                  </a:gs>
                  <a:gs pos="50000">
                    <a:srgbClr val="6B9B1A"/>
                  </a:gs>
                  <a:gs pos="100000">
                    <a:srgbClr val="4C7013"/>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grpSp>
        <p:pic>
          <p:nvPicPr>
            <p:cNvPr id="207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243" y="3236"/>
              <a:ext cx="143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grpSp>
      <p:grpSp>
        <p:nvGrpSpPr>
          <p:cNvPr id="2053" name="Group 19"/>
          <p:cNvGrpSpPr>
            <a:grpSpLocks/>
          </p:cNvGrpSpPr>
          <p:nvPr/>
        </p:nvGrpSpPr>
        <p:grpSpPr bwMode="auto">
          <a:xfrm>
            <a:off x="8586788" y="2597151"/>
            <a:ext cx="1497012" cy="1865313"/>
            <a:chOff x="4449" y="1636"/>
            <a:chExt cx="943" cy="1175"/>
          </a:xfrm>
        </p:grpSpPr>
        <p:grpSp>
          <p:nvGrpSpPr>
            <p:cNvPr id="2067" name="Group 20"/>
            <p:cNvGrpSpPr>
              <a:grpSpLocks/>
            </p:cNvGrpSpPr>
            <p:nvPr/>
          </p:nvGrpSpPr>
          <p:grpSpPr bwMode="auto">
            <a:xfrm rot="733683">
              <a:off x="4674" y="1636"/>
              <a:ext cx="718" cy="1028"/>
              <a:chOff x="728" y="1935"/>
              <a:chExt cx="1196" cy="1712"/>
            </a:xfrm>
          </p:grpSpPr>
          <p:sp>
            <p:nvSpPr>
              <p:cNvPr id="2069" name="Freeform 4"/>
              <p:cNvSpPr>
                <a:spLocks/>
              </p:cNvSpPr>
              <p:nvPr/>
            </p:nvSpPr>
            <p:spPr bwMode="gray">
              <a:xfrm rot="1227305">
                <a:off x="761" y="2498"/>
                <a:ext cx="311" cy="153"/>
              </a:xfrm>
              <a:custGeom>
                <a:avLst/>
                <a:gdLst>
                  <a:gd name="T0" fmla="*/ 0 w 389"/>
                  <a:gd name="T1" fmla="*/ 1805302187 h 182"/>
                  <a:gd name="T2" fmla="*/ 1716882813 w 389"/>
                  <a:gd name="T3" fmla="*/ 1805302187 h 182"/>
                  <a:gd name="T4" fmla="*/ 1716882813 w 389"/>
                  <a:gd name="T5" fmla="*/ 1805302187 h 182"/>
                  <a:gd name="T6" fmla="*/ 1716882813 w 389"/>
                  <a:gd name="T7" fmla="*/ 0 h 182"/>
                  <a:gd name="T8" fmla="*/ 0 w 389"/>
                  <a:gd name="T9" fmla="*/ 1805302187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70" name="Freeform 5"/>
              <p:cNvSpPr>
                <a:spLocks/>
              </p:cNvSpPr>
              <p:nvPr/>
            </p:nvSpPr>
            <p:spPr bwMode="gray">
              <a:xfrm rot="1227305">
                <a:off x="1120" y="3091"/>
                <a:ext cx="290" cy="123"/>
              </a:xfrm>
              <a:custGeom>
                <a:avLst/>
                <a:gdLst>
                  <a:gd name="T0" fmla="*/ 0 w 366"/>
                  <a:gd name="T1" fmla="*/ 1715197978 h 154"/>
                  <a:gd name="T2" fmla="*/ 1701558081 w 366"/>
                  <a:gd name="T3" fmla="*/ 1715197978 h 154"/>
                  <a:gd name="T4" fmla="*/ 1701558081 w 366"/>
                  <a:gd name="T5" fmla="*/ 1715197978 h 154"/>
                  <a:gd name="T6" fmla="*/ 1701558081 w 366"/>
                  <a:gd name="T7" fmla="*/ 0 h 154"/>
                  <a:gd name="T8" fmla="*/ 0 w 366"/>
                  <a:gd name="T9" fmla="*/ 1715197978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71" name="Freeform 6"/>
              <p:cNvSpPr>
                <a:spLocks/>
              </p:cNvSpPr>
              <p:nvPr/>
            </p:nvSpPr>
            <p:spPr bwMode="gray">
              <a:xfrm rot="1227305">
                <a:off x="1042" y="2283"/>
                <a:ext cx="381" cy="355"/>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72" name="Freeform 7"/>
              <p:cNvSpPr>
                <a:spLocks/>
              </p:cNvSpPr>
              <p:nvPr/>
            </p:nvSpPr>
            <p:spPr bwMode="gray">
              <a:xfrm rot="1227305">
                <a:off x="1448" y="2301"/>
                <a:ext cx="476" cy="948"/>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73" name="Freeform 9"/>
              <p:cNvSpPr>
                <a:spLocks/>
              </p:cNvSpPr>
              <p:nvPr/>
            </p:nvSpPr>
            <p:spPr bwMode="gray">
              <a:xfrm rot="1227305">
                <a:off x="1110" y="3504"/>
                <a:ext cx="322" cy="143"/>
              </a:xfrm>
              <a:custGeom>
                <a:avLst/>
                <a:gdLst>
                  <a:gd name="T0" fmla="*/ 0 w 404"/>
                  <a:gd name="T1" fmla="*/ 1907392308 h 161"/>
                  <a:gd name="T2" fmla="*/ 1711608253 w 404"/>
                  <a:gd name="T3" fmla="*/ 1907392308 h 161"/>
                  <a:gd name="T4" fmla="*/ 1711608253 w 404"/>
                  <a:gd name="T5" fmla="*/ 1907392308 h 161"/>
                  <a:gd name="T6" fmla="*/ 1711608253 w 404"/>
                  <a:gd name="T7" fmla="*/ 0 h 161"/>
                  <a:gd name="T8" fmla="*/ 0 w 404"/>
                  <a:gd name="T9" fmla="*/ 1907392308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74" name="Freeform 10"/>
              <p:cNvSpPr>
                <a:spLocks/>
              </p:cNvSpPr>
              <p:nvPr/>
            </p:nvSpPr>
            <p:spPr bwMode="gray">
              <a:xfrm rot="1227305">
                <a:off x="1340" y="3285"/>
                <a:ext cx="149" cy="312"/>
              </a:xfrm>
              <a:custGeom>
                <a:avLst/>
                <a:gdLst>
                  <a:gd name="T0" fmla="*/ 0 w 185"/>
                  <a:gd name="T1" fmla="*/ 0 h 388"/>
                  <a:gd name="T2" fmla="*/ 1729594937 w 185"/>
                  <a:gd name="T3" fmla="*/ 1726842520 h 388"/>
                  <a:gd name="T4" fmla="*/ 1729594937 w 185"/>
                  <a:gd name="T5" fmla="*/ 1726842520 h 388"/>
                  <a:gd name="T6" fmla="*/ 1729594937 w 185"/>
                  <a:gd name="T7" fmla="*/ 1726842520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75" name="Freeform 8"/>
              <p:cNvSpPr>
                <a:spLocks/>
              </p:cNvSpPr>
              <p:nvPr/>
            </p:nvSpPr>
            <p:spPr bwMode="gray">
              <a:xfrm rot="1227305">
                <a:off x="1072" y="3229"/>
                <a:ext cx="373" cy="364"/>
              </a:xfrm>
              <a:custGeom>
                <a:avLst/>
                <a:gdLst>
                  <a:gd name="T0" fmla="*/ 0 w 463"/>
                  <a:gd name="T1" fmla="*/ 1733224052 h 451"/>
                  <a:gd name="T2" fmla="*/ 1730046221 w 463"/>
                  <a:gd name="T3" fmla="*/ 1733224052 h 451"/>
                  <a:gd name="T4" fmla="*/ 1730046221 w 463"/>
                  <a:gd name="T5" fmla="*/ 1733224052 h 451"/>
                  <a:gd name="T6" fmla="*/ 1730046221 w 463"/>
                  <a:gd name="T7" fmla="*/ 0 h 451"/>
                  <a:gd name="T8" fmla="*/ 0 w 463"/>
                  <a:gd name="T9" fmla="*/ 1733224052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4C7013"/>
                  </a:gs>
                  <a:gs pos="100000">
                    <a:srgbClr val="6B9B1A"/>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76" name="Freeform 3"/>
              <p:cNvSpPr>
                <a:spLocks/>
              </p:cNvSpPr>
              <p:nvPr/>
            </p:nvSpPr>
            <p:spPr bwMode="gray">
              <a:xfrm rot="1227305">
                <a:off x="728" y="1935"/>
                <a:ext cx="1105" cy="1216"/>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4C7013"/>
                  </a:gs>
                  <a:gs pos="50000">
                    <a:srgbClr val="6B9B1A"/>
                  </a:gs>
                  <a:gs pos="100000">
                    <a:srgbClr val="4C7013"/>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grpSp>
        <p:pic>
          <p:nvPicPr>
            <p:cNvPr id="20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49" y="2679"/>
              <a:ext cx="93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grpSp>
      <p:grpSp>
        <p:nvGrpSpPr>
          <p:cNvPr id="2054" name="Group 30"/>
          <p:cNvGrpSpPr>
            <a:grpSpLocks/>
          </p:cNvGrpSpPr>
          <p:nvPr/>
        </p:nvGrpSpPr>
        <p:grpSpPr bwMode="auto">
          <a:xfrm>
            <a:off x="5692775" y="2652713"/>
            <a:ext cx="1487488" cy="1809750"/>
            <a:chOff x="2626" y="1671"/>
            <a:chExt cx="937" cy="1140"/>
          </a:xfrm>
        </p:grpSpPr>
        <p:grpSp>
          <p:nvGrpSpPr>
            <p:cNvPr id="2057" name="Group 31"/>
            <p:cNvGrpSpPr>
              <a:grpSpLocks/>
            </p:cNvGrpSpPr>
            <p:nvPr/>
          </p:nvGrpSpPr>
          <p:grpSpPr bwMode="auto">
            <a:xfrm rot="-899113">
              <a:off x="2673" y="1671"/>
              <a:ext cx="718" cy="1028"/>
              <a:chOff x="728" y="1935"/>
              <a:chExt cx="1196" cy="1712"/>
            </a:xfrm>
          </p:grpSpPr>
          <p:sp>
            <p:nvSpPr>
              <p:cNvPr id="2059" name="Freeform 4"/>
              <p:cNvSpPr>
                <a:spLocks/>
              </p:cNvSpPr>
              <p:nvPr/>
            </p:nvSpPr>
            <p:spPr bwMode="gray">
              <a:xfrm rot="1227305">
                <a:off x="761" y="2498"/>
                <a:ext cx="311" cy="153"/>
              </a:xfrm>
              <a:custGeom>
                <a:avLst/>
                <a:gdLst>
                  <a:gd name="T0" fmla="*/ 0 w 389"/>
                  <a:gd name="T1" fmla="*/ 1805302187 h 182"/>
                  <a:gd name="T2" fmla="*/ 1716882813 w 389"/>
                  <a:gd name="T3" fmla="*/ 1805302187 h 182"/>
                  <a:gd name="T4" fmla="*/ 1716882813 w 389"/>
                  <a:gd name="T5" fmla="*/ 1805302187 h 182"/>
                  <a:gd name="T6" fmla="*/ 1716882813 w 389"/>
                  <a:gd name="T7" fmla="*/ 0 h 182"/>
                  <a:gd name="T8" fmla="*/ 0 w 389"/>
                  <a:gd name="T9" fmla="*/ 1805302187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60" name="Freeform 5"/>
              <p:cNvSpPr>
                <a:spLocks/>
              </p:cNvSpPr>
              <p:nvPr/>
            </p:nvSpPr>
            <p:spPr bwMode="gray">
              <a:xfrm rot="1227305">
                <a:off x="1120" y="3091"/>
                <a:ext cx="290" cy="123"/>
              </a:xfrm>
              <a:custGeom>
                <a:avLst/>
                <a:gdLst>
                  <a:gd name="T0" fmla="*/ 0 w 366"/>
                  <a:gd name="T1" fmla="*/ 1715197978 h 154"/>
                  <a:gd name="T2" fmla="*/ 1701558081 w 366"/>
                  <a:gd name="T3" fmla="*/ 1715197978 h 154"/>
                  <a:gd name="T4" fmla="*/ 1701558081 w 366"/>
                  <a:gd name="T5" fmla="*/ 1715197978 h 154"/>
                  <a:gd name="T6" fmla="*/ 1701558081 w 366"/>
                  <a:gd name="T7" fmla="*/ 0 h 154"/>
                  <a:gd name="T8" fmla="*/ 0 w 366"/>
                  <a:gd name="T9" fmla="*/ 1715197978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61" name="Freeform 6"/>
              <p:cNvSpPr>
                <a:spLocks/>
              </p:cNvSpPr>
              <p:nvPr/>
            </p:nvSpPr>
            <p:spPr bwMode="gray">
              <a:xfrm rot="1227305">
                <a:off x="1042" y="2283"/>
                <a:ext cx="381" cy="355"/>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62" name="Freeform 7"/>
              <p:cNvSpPr>
                <a:spLocks/>
              </p:cNvSpPr>
              <p:nvPr/>
            </p:nvSpPr>
            <p:spPr bwMode="gray">
              <a:xfrm rot="1227305">
                <a:off x="1448" y="2301"/>
                <a:ext cx="476" cy="948"/>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63" name="Freeform 9"/>
              <p:cNvSpPr>
                <a:spLocks/>
              </p:cNvSpPr>
              <p:nvPr/>
            </p:nvSpPr>
            <p:spPr bwMode="gray">
              <a:xfrm rot="1227305">
                <a:off x="1110" y="3504"/>
                <a:ext cx="322" cy="143"/>
              </a:xfrm>
              <a:custGeom>
                <a:avLst/>
                <a:gdLst>
                  <a:gd name="T0" fmla="*/ 0 w 404"/>
                  <a:gd name="T1" fmla="*/ 1907392308 h 161"/>
                  <a:gd name="T2" fmla="*/ 1711608253 w 404"/>
                  <a:gd name="T3" fmla="*/ 1907392308 h 161"/>
                  <a:gd name="T4" fmla="*/ 1711608253 w 404"/>
                  <a:gd name="T5" fmla="*/ 1907392308 h 161"/>
                  <a:gd name="T6" fmla="*/ 1711608253 w 404"/>
                  <a:gd name="T7" fmla="*/ 0 h 161"/>
                  <a:gd name="T8" fmla="*/ 0 w 404"/>
                  <a:gd name="T9" fmla="*/ 1907392308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64" name="Freeform 10"/>
              <p:cNvSpPr>
                <a:spLocks/>
              </p:cNvSpPr>
              <p:nvPr/>
            </p:nvSpPr>
            <p:spPr bwMode="gray">
              <a:xfrm rot="1227305">
                <a:off x="1340" y="3285"/>
                <a:ext cx="149" cy="312"/>
              </a:xfrm>
              <a:custGeom>
                <a:avLst/>
                <a:gdLst>
                  <a:gd name="T0" fmla="*/ 0 w 185"/>
                  <a:gd name="T1" fmla="*/ 0 h 388"/>
                  <a:gd name="T2" fmla="*/ 1729594937 w 185"/>
                  <a:gd name="T3" fmla="*/ 1726842520 h 388"/>
                  <a:gd name="T4" fmla="*/ 1729594937 w 185"/>
                  <a:gd name="T5" fmla="*/ 1726842520 h 388"/>
                  <a:gd name="T6" fmla="*/ 1729594937 w 185"/>
                  <a:gd name="T7" fmla="*/ 1726842520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65" name="Freeform 8"/>
              <p:cNvSpPr>
                <a:spLocks/>
              </p:cNvSpPr>
              <p:nvPr/>
            </p:nvSpPr>
            <p:spPr bwMode="gray">
              <a:xfrm rot="1227305">
                <a:off x="1072" y="3229"/>
                <a:ext cx="373" cy="364"/>
              </a:xfrm>
              <a:custGeom>
                <a:avLst/>
                <a:gdLst>
                  <a:gd name="T0" fmla="*/ 0 w 463"/>
                  <a:gd name="T1" fmla="*/ 1733224052 h 451"/>
                  <a:gd name="T2" fmla="*/ 1730046221 w 463"/>
                  <a:gd name="T3" fmla="*/ 1733224052 h 451"/>
                  <a:gd name="T4" fmla="*/ 1730046221 w 463"/>
                  <a:gd name="T5" fmla="*/ 1733224052 h 451"/>
                  <a:gd name="T6" fmla="*/ 1730046221 w 463"/>
                  <a:gd name="T7" fmla="*/ 0 h 451"/>
                  <a:gd name="T8" fmla="*/ 0 w 463"/>
                  <a:gd name="T9" fmla="*/ 1733224052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4C7013"/>
                  </a:gs>
                  <a:gs pos="100000">
                    <a:srgbClr val="6B9B1A"/>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sp>
            <p:nvSpPr>
              <p:cNvPr id="2066" name="Freeform 3"/>
              <p:cNvSpPr>
                <a:spLocks/>
              </p:cNvSpPr>
              <p:nvPr/>
            </p:nvSpPr>
            <p:spPr bwMode="gray">
              <a:xfrm rot="1227305">
                <a:off x="728" y="1935"/>
                <a:ext cx="1105" cy="1216"/>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4C7013"/>
                  </a:gs>
                  <a:gs pos="50000">
                    <a:srgbClr val="6B9B1A"/>
                  </a:gs>
                  <a:gs pos="100000">
                    <a:srgbClr val="4C7013"/>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solidFill>
                    <a:prstClr val="black"/>
                  </a:solidFill>
                </a:endParaRPr>
              </a:p>
            </p:txBody>
          </p:sp>
        </p:grpSp>
        <p:pic>
          <p:nvPicPr>
            <p:cNvPr id="20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626" y="2679"/>
              <a:ext cx="93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grpSp>
      <p:sp>
        <p:nvSpPr>
          <p:cNvPr id="2055" name="Textfeld 7"/>
          <p:cNvSpPr txBox="1">
            <a:spLocks noChangeArrowheads="1"/>
          </p:cNvSpPr>
          <p:nvPr/>
        </p:nvSpPr>
        <p:spPr bwMode="gray">
          <a:xfrm>
            <a:off x="1679576" y="174626"/>
            <a:ext cx="8988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6000" b="1" dirty="0">
                <a:solidFill>
                  <a:srgbClr val="6B9B1A"/>
                </a:solidFill>
              </a:rPr>
              <a:t>Metric</a:t>
            </a:r>
            <a:endParaRPr lang="de-DE" altLang="zh-CN" sz="6000" dirty="0">
              <a:solidFill>
                <a:srgbClr val="595959"/>
              </a:solidFill>
            </a:endParaRPr>
          </a:p>
        </p:txBody>
      </p:sp>
      <p:sp>
        <p:nvSpPr>
          <p:cNvPr id="2" name="灯片编号占位符 1"/>
          <p:cNvSpPr>
            <a:spLocks noGrp="1"/>
          </p:cNvSpPr>
          <p:nvPr>
            <p:ph type="sldNum" sz="quarter" idx="12"/>
          </p:nvPr>
        </p:nvSpPr>
        <p:spPr/>
        <p:txBody>
          <a:bodyPr/>
          <a:lstStyle/>
          <a:p>
            <a:fld id="{95FE3781-E8F2-48FA-9658-3401ED4B9B52}" type="slidenum">
              <a:rPr lang="zh-CN" altLang="en-US" smtClean="0"/>
              <a:t>8</a:t>
            </a:fld>
            <a:endParaRPr lang="zh-CN" altLang="en-US"/>
          </a:p>
        </p:txBody>
      </p:sp>
    </p:spTree>
    <p:extLst>
      <p:ext uri="{BB962C8B-B14F-4D97-AF65-F5344CB8AC3E}">
        <p14:creationId xmlns:p14="http://schemas.microsoft.com/office/powerpoint/2010/main" val="3040818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60"/>
          <p:cNvGrpSpPr>
            <a:grpSpLocks/>
          </p:cNvGrpSpPr>
          <p:nvPr/>
        </p:nvGrpSpPr>
        <p:grpSpPr bwMode="auto">
          <a:xfrm>
            <a:off x="1524001" y="3284538"/>
            <a:ext cx="9134475" cy="1676400"/>
            <a:chOff x="0" y="2086"/>
            <a:chExt cx="5760" cy="1056"/>
          </a:xfrm>
        </p:grpSpPr>
        <p:sp>
          <p:nvSpPr>
            <p:cNvPr id="2063"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solidFill>
                  <a:prstClr val="black"/>
                </a:solidFill>
              </a:endParaRPr>
            </a:p>
          </p:txBody>
        </p:sp>
        <p:sp>
          <p:nvSpPr>
            <p:cNvPr id="2064" name="Rectangle 62"/>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prstClr val="black"/>
                </a:solidFill>
              </a:endParaRPr>
            </a:p>
          </p:txBody>
        </p:sp>
      </p:grpSp>
      <p:sp>
        <p:nvSpPr>
          <p:cNvPr id="2051" name="Text Box 19"/>
          <p:cNvSpPr txBox="1">
            <a:spLocks noChangeArrowheads="1"/>
          </p:cNvSpPr>
          <p:nvPr/>
        </p:nvSpPr>
        <p:spPr bwMode="gray">
          <a:xfrm>
            <a:off x="1836738" y="1858963"/>
            <a:ext cx="2705100" cy="182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01688" eaLnBrk="0" hangingPunct="0">
              <a:defRPr>
                <a:solidFill>
                  <a:schemeClr val="tx1"/>
                </a:solidFill>
                <a:latin typeface="Arial" charset="0"/>
                <a:cs typeface="Arial" charset="0"/>
              </a:defRPr>
            </a:lvl1pPr>
            <a:lvl2pPr marL="742950" indent="-285750" defTabSz="801688" eaLnBrk="0" hangingPunct="0">
              <a:defRPr>
                <a:solidFill>
                  <a:schemeClr val="tx1"/>
                </a:solidFill>
                <a:latin typeface="Arial" charset="0"/>
                <a:cs typeface="Arial" charset="0"/>
              </a:defRPr>
            </a:lvl2pPr>
            <a:lvl3pPr marL="1143000" indent="-228600" defTabSz="801688" eaLnBrk="0" hangingPunct="0">
              <a:defRPr>
                <a:solidFill>
                  <a:schemeClr val="tx1"/>
                </a:solidFill>
                <a:latin typeface="Arial" charset="0"/>
                <a:cs typeface="Arial" charset="0"/>
              </a:defRPr>
            </a:lvl3pPr>
            <a:lvl4pPr marL="1600200" indent="-228600" defTabSz="801688" eaLnBrk="0" hangingPunct="0">
              <a:defRPr>
                <a:solidFill>
                  <a:schemeClr val="tx1"/>
                </a:solidFill>
                <a:latin typeface="Arial" charset="0"/>
                <a:cs typeface="Arial" charset="0"/>
              </a:defRPr>
            </a:lvl4pPr>
            <a:lvl5pPr marL="2057400" indent="-228600" defTabSz="801688" eaLnBrk="0" hangingPunct="0">
              <a:defRPr>
                <a:solidFill>
                  <a:schemeClr val="tx1"/>
                </a:solidFill>
                <a:latin typeface="Arial" charset="0"/>
                <a:cs typeface="Arial" charset="0"/>
              </a:defRPr>
            </a:lvl5pPr>
            <a:lvl6pPr marL="2514600" indent="-228600" defTabSz="801688" eaLnBrk="0" fontAlgn="base" hangingPunct="0">
              <a:spcBef>
                <a:spcPct val="0"/>
              </a:spcBef>
              <a:spcAft>
                <a:spcPct val="0"/>
              </a:spcAft>
              <a:defRPr>
                <a:solidFill>
                  <a:schemeClr val="tx1"/>
                </a:solidFill>
                <a:latin typeface="Arial" charset="0"/>
                <a:cs typeface="Arial" charset="0"/>
              </a:defRPr>
            </a:lvl6pPr>
            <a:lvl7pPr marL="2971800" indent="-228600" defTabSz="801688" eaLnBrk="0" fontAlgn="base" hangingPunct="0">
              <a:spcBef>
                <a:spcPct val="0"/>
              </a:spcBef>
              <a:spcAft>
                <a:spcPct val="0"/>
              </a:spcAft>
              <a:defRPr>
                <a:solidFill>
                  <a:schemeClr val="tx1"/>
                </a:solidFill>
                <a:latin typeface="Arial" charset="0"/>
                <a:cs typeface="Arial" charset="0"/>
              </a:defRPr>
            </a:lvl7pPr>
            <a:lvl8pPr marL="3429000" indent="-228600" defTabSz="801688" eaLnBrk="0" fontAlgn="base" hangingPunct="0">
              <a:spcBef>
                <a:spcPct val="0"/>
              </a:spcBef>
              <a:spcAft>
                <a:spcPct val="0"/>
              </a:spcAft>
              <a:defRPr>
                <a:solidFill>
                  <a:schemeClr val="tx1"/>
                </a:solidFill>
                <a:latin typeface="Arial" charset="0"/>
                <a:cs typeface="Arial" charset="0"/>
              </a:defRPr>
            </a:lvl8pPr>
            <a:lvl9pPr marL="3886200" indent="-228600" defTabSz="801688" eaLnBrk="0" fontAlgn="base" hangingPunct="0">
              <a:spcBef>
                <a:spcPct val="0"/>
              </a:spcBef>
              <a:spcAft>
                <a:spcPct val="0"/>
              </a:spcAft>
              <a:defRPr>
                <a:solidFill>
                  <a:schemeClr val="tx1"/>
                </a:solidFill>
                <a:latin typeface="Arial" charset="0"/>
                <a:cs typeface="Arial" charset="0"/>
              </a:defRPr>
            </a:lvl9pPr>
          </a:lstStyle>
          <a:p>
            <a:pPr eaLnBrk="1" hangingPunct="1">
              <a:spcAft>
                <a:spcPct val="40000"/>
              </a:spcAft>
            </a:pPr>
            <a:r>
              <a:rPr lang="en-US" altLang="zh-CN" sz="1600" noProof="1">
                <a:solidFill>
                  <a:srgbClr val="080808"/>
                </a:solidFill>
              </a:rPr>
              <a:t>The metrics that we can get directly. </a:t>
            </a:r>
          </a:p>
          <a:p>
            <a:pPr eaLnBrk="1" hangingPunct="1">
              <a:spcAft>
                <a:spcPct val="40000"/>
              </a:spcAft>
            </a:pPr>
            <a:r>
              <a:rPr lang="en-US" altLang="zh-CN" sz="1600" noProof="1">
                <a:solidFill>
                  <a:srgbClr val="080808"/>
                </a:solidFill>
              </a:rPr>
              <a:t>For example: </a:t>
            </a:r>
            <a:r>
              <a:rPr lang="en-US" altLang="zh-CN" sz="1600" b="1" noProof="1">
                <a:solidFill>
                  <a:srgbClr val="080808"/>
                </a:solidFill>
              </a:rPr>
              <a:t>Total LOC </a:t>
            </a:r>
            <a:r>
              <a:rPr lang="en-US" altLang="zh-CN" sz="1600" noProof="1">
                <a:solidFill>
                  <a:srgbClr val="080808"/>
                </a:solidFill>
              </a:rPr>
              <a:t>( the number of lines of non-commented executable lines in the files comprising the new version of a binary)</a:t>
            </a:r>
            <a:endParaRPr lang="en-US" altLang="zh-CN" sz="1600" b="1" noProof="1">
              <a:solidFill>
                <a:srgbClr val="080808"/>
              </a:solidFill>
            </a:endParaRPr>
          </a:p>
        </p:txBody>
      </p:sp>
      <p:sp>
        <p:nvSpPr>
          <p:cNvPr id="2052" name="Text Box 13"/>
          <p:cNvSpPr txBox="1">
            <a:spLocks noChangeArrowheads="1"/>
          </p:cNvSpPr>
          <p:nvPr/>
        </p:nvSpPr>
        <p:spPr bwMode="gray">
          <a:xfrm>
            <a:off x="7888290" y="1858964"/>
            <a:ext cx="2392848" cy="132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801688" eaLnBrk="0" hangingPunct="0">
              <a:defRPr>
                <a:solidFill>
                  <a:schemeClr val="tx1"/>
                </a:solidFill>
                <a:latin typeface="Arial" charset="0"/>
                <a:cs typeface="Arial" charset="0"/>
              </a:defRPr>
            </a:lvl1pPr>
            <a:lvl2pPr marL="742950" indent="-285750" defTabSz="801688" eaLnBrk="0" hangingPunct="0">
              <a:defRPr>
                <a:solidFill>
                  <a:schemeClr val="tx1"/>
                </a:solidFill>
                <a:latin typeface="Arial" charset="0"/>
                <a:cs typeface="Arial" charset="0"/>
              </a:defRPr>
            </a:lvl2pPr>
            <a:lvl3pPr marL="1143000" indent="-228600" defTabSz="801688" eaLnBrk="0" hangingPunct="0">
              <a:defRPr>
                <a:solidFill>
                  <a:schemeClr val="tx1"/>
                </a:solidFill>
                <a:latin typeface="Arial" charset="0"/>
                <a:cs typeface="Arial" charset="0"/>
              </a:defRPr>
            </a:lvl3pPr>
            <a:lvl4pPr marL="1600200" indent="-228600" defTabSz="801688" eaLnBrk="0" hangingPunct="0">
              <a:defRPr>
                <a:solidFill>
                  <a:schemeClr val="tx1"/>
                </a:solidFill>
                <a:latin typeface="Arial" charset="0"/>
                <a:cs typeface="Arial" charset="0"/>
              </a:defRPr>
            </a:lvl4pPr>
            <a:lvl5pPr marL="2057400" indent="-228600" defTabSz="801688" eaLnBrk="0" hangingPunct="0">
              <a:defRPr>
                <a:solidFill>
                  <a:schemeClr val="tx1"/>
                </a:solidFill>
                <a:latin typeface="Arial" charset="0"/>
                <a:cs typeface="Arial" charset="0"/>
              </a:defRPr>
            </a:lvl5pPr>
            <a:lvl6pPr marL="2514600" indent="-228600" defTabSz="801688" eaLnBrk="0" fontAlgn="base" hangingPunct="0">
              <a:spcBef>
                <a:spcPct val="0"/>
              </a:spcBef>
              <a:spcAft>
                <a:spcPct val="0"/>
              </a:spcAft>
              <a:defRPr>
                <a:solidFill>
                  <a:schemeClr val="tx1"/>
                </a:solidFill>
                <a:latin typeface="Arial" charset="0"/>
                <a:cs typeface="Arial" charset="0"/>
              </a:defRPr>
            </a:lvl6pPr>
            <a:lvl7pPr marL="2971800" indent="-228600" defTabSz="801688" eaLnBrk="0" fontAlgn="base" hangingPunct="0">
              <a:spcBef>
                <a:spcPct val="0"/>
              </a:spcBef>
              <a:spcAft>
                <a:spcPct val="0"/>
              </a:spcAft>
              <a:defRPr>
                <a:solidFill>
                  <a:schemeClr val="tx1"/>
                </a:solidFill>
                <a:latin typeface="Arial" charset="0"/>
                <a:cs typeface="Arial" charset="0"/>
              </a:defRPr>
            </a:lvl7pPr>
            <a:lvl8pPr marL="3429000" indent="-228600" defTabSz="801688" eaLnBrk="0" fontAlgn="base" hangingPunct="0">
              <a:spcBef>
                <a:spcPct val="0"/>
              </a:spcBef>
              <a:spcAft>
                <a:spcPct val="0"/>
              </a:spcAft>
              <a:defRPr>
                <a:solidFill>
                  <a:schemeClr val="tx1"/>
                </a:solidFill>
                <a:latin typeface="Arial" charset="0"/>
                <a:cs typeface="Arial" charset="0"/>
              </a:defRPr>
            </a:lvl8pPr>
            <a:lvl9pPr marL="3886200" indent="-228600" defTabSz="801688" eaLnBrk="0" fontAlgn="base" hangingPunct="0">
              <a:spcBef>
                <a:spcPct val="0"/>
              </a:spcBef>
              <a:spcAft>
                <a:spcPct val="0"/>
              </a:spcAft>
              <a:defRPr>
                <a:solidFill>
                  <a:schemeClr val="tx1"/>
                </a:solidFill>
                <a:latin typeface="Arial" charset="0"/>
                <a:cs typeface="Arial" charset="0"/>
              </a:defRPr>
            </a:lvl9pPr>
          </a:lstStyle>
          <a:p>
            <a:pPr eaLnBrk="1" hangingPunct="1">
              <a:spcAft>
                <a:spcPct val="40000"/>
              </a:spcAft>
            </a:pPr>
            <a:r>
              <a:rPr lang="en-US" altLang="zh-CN" sz="1600" noProof="1">
                <a:solidFill>
                  <a:srgbClr val="080808"/>
                </a:solidFill>
              </a:rPr>
              <a:t>The metrics that have been got according to the absolute metrics.</a:t>
            </a:r>
          </a:p>
          <a:p>
            <a:pPr eaLnBrk="1" hangingPunct="1">
              <a:spcAft>
                <a:spcPct val="40000"/>
              </a:spcAft>
            </a:pPr>
            <a:r>
              <a:rPr lang="en-US" altLang="zh-CN" sz="1600" noProof="1">
                <a:solidFill>
                  <a:srgbClr val="080808"/>
                </a:solidFill>
              </a:rPr>
              <a:t>For example: </a:t>
            </a:r>
            <a:r>
              <a:rPr lang="en-US" altLang="zh-CN" sz="1600" b="1" noProof="1">
                <a:solidFill>
                  <a:srgbClr val="080808"/>
                </a:solidFill>
              </a:rPr>
              <a:t>M1</a:t>
            </a:r>
            <a:r>
              <a:rPr lang="en-US" altLang="zh-CN" sz="1600" noProof="1">
                <a:solidFill>
                  <a:srgbClr val="080808"/>
                </a:solidFill>
              </a:rPr>
              <a:t>(Churned LOC/Total LOC)</a:t>
            </a:r>
            <a:endParaRPr lang="en-US" altLang="zh-CN" sz="1600" b="1" noProof="1">
              <a:solidFill>
                <a:srgbClr val="080808"/>
              </a:solidFill>
            </a:endParaRPr>
          </a:p>
        </p:txBody>
      </p:sp>
      <p:grpSp>
        <p:nvGrpSpPr>
          <p:cNvPr id="2053" name="Group 7"/>
          <p:cNvGrpSpPr>
            <a:grpSpLocks/>
          </p:cNvGrpSpPr>
          <p:nvPr/>
        </p:nvGrpSpPr>
        <p:grpSpPr bwMode="auto">
          <a:xfrm>
            <a:off x="4376738" y="1897064"/>
            <a:ext cx="3471862" cy="3552825"/>
            <a:chOff x="1797" y="1195"/>
            <a:chExt cx="2187" cy="2238"/>
          </a:xfrm>
        </p:grpSpPr>
        <p:grpSp>
          <p:nvGrpSpPr>
            <p:cNvPr id="2059" name="Group 3"/>
            <p:cNvGrpSpPr>
              <a:grpSpLocks/>
            </p:cNvGrpSpPr>
            <p:nvPr/>
          </p:nvGrpSpPr>
          <p:grpSpPr bwMode="auto">
            <a:xfrm rot="356676">
              <a:off x="1797" y="1195"/>
              <a:ext cx="2027" cy="2208"/>
              <a:chOff x="1820" y="1338"/>
              <a:chExt cx="1302" cy="1412"/>
            </a:xfrm>
          </p:grpSpPr>
          <p:sp>
            <p:nvSpPr>
              <p:cNvPr id="2061" name="Freeform 4"/>
              <p:cNvSpPr>
                <a:spLocks/>
              </p:cNvSpPr>
              <p:nvPr/>
            </p:nvSpPr>
            <p:spPr bwMode="gray">
              <a:xfrm>
                <a:off x="2149" y="1338"/>
                <a:ext cx="973" cy="1412"/>
              </a:xfrm>
              <a:custGeom>
                <a:avLst/>
                <a:gdLst>
                  <a:gd name="T0" fmla="*/ 0 w 704"/>
                  <a:gd name="T1" fmla="*/ 798952769 h 1021"/>
                  <a:gd name="T2" fmla="*/ 791447320 w 704"/>
                  <a:gd name="T3" fmla="*/ 2147483647 h 1021"/>
                  <a:gd name="T4" fmla="*/ 1198722317 w 704"/>
                  <a:gd name="T5" fmla="*/ 1371034956 h 1021"/>
                  <a:gd name="T6" fmla="*/ 629979224 w 704"/>
                  <a:gd name="T7" fmla="*/ 837512181 h 1021"/>
                  <a:gd name="T8" fmla="*/ 766209862 w 704"/>
                  <a:gd name="T9" fmla="*/ 0 h 1021"/>
                  <a:gd name="T10" fmla="*/ 0 w 704"/>
                  <a:gd name="T11" fmla="*/ 798952769 h 1021"/>
                  <a:gd name="T12" fmla="*/ 0 60000 65536"/>
                  <a:gd name="T13" fmla="*/ 0 60000 65536"/>
                  <a:gd name="T14" fmla="*/ 0 60000 65536"/>
                  <a:gd name="T15" fmla="*/ 0 60000 65536"/>
                  <a:gd name="T16" fmla="*/ 0 60000 65536"/>
                  <a:gd name="T17" fmla="*/ 0 60000 65536"/>
                  <a:gd name="T18" fmla="*/ 0 w 704"/>
                  <a:gd name="T19" fmla="*/ 0 h 1021"/>
                  <a:gd name="T20" fmla="*/ 704 w 704"/>
                  <a:gd name="T21" fmla="*/ 1021 h 1021"/>
                </a:gdLst>
                <a:ahLst/>
                <a:cxnLst>
                  <a:cxn ang="T12">
                    <a:pos x="T0" y="T1"/>
                  </a:cxn>
                  <a:cxn ang="T13">
                    <a:pos x="T2" y="T3"/>
                  </a:cxn>
                  <a:cxn ang="T14">
                    <a:pos x="T4" y="T5"/>
                  </a:cxn>
                  <a:cxn ang="T15">
                    <a:pos x="T6" y="T7"/>
                  </a:cxn>
                  <a:cxn ang="T16">
                    <a:pos x="T8" y="T9"/>
                  </a:cxn>
                  <a:cxn ang="T17">
                    <a:pos x="T10" y="T11"/>
                  </a:cxn>
                </a:cxnLst>
                <a:rect l="T18" t="T19" r="T20" b="T21"/>
                <a:pathLst>
                  <a:path w="704" h="1021">
                    <a:moveTo>
                      <a:pt x="0" y="266"/>
                    </a:moveTo>
                    <a:cubicBezTo>
                      <a:pt x="0" y="412"/>
                      <a:pt x="126" y="1021"/>
                      <a:pt x="271" y="1021"/>
                    </a:cubicBezTo>
                    <a:cubicBezTo>
                      <a:pt x="704" y="955"/>
                      <a:pt x="650" y="533"/>
                      <a:pt x="411" y="457"/>
                    </a:cubicBezTo>
                    <a:cubicBezTo>
                      <a:pt x="258" y="409"/>
                      <a:pt x="212" y="360"/>
                      <a:pt x="216" y="279"/>
                    </a:cubicBezTo>
                    <a:cubicBezTo>
                      <a:pt x="224" y="133"/>
                      <a:pt x="408" y="0"/>
                      <a:pt x="263" y="0"/>
                    </a:cubicBezTo>
                    <a:cubicBezTo>
                      <a:pt x="118" y="0"/>
                      <a:pt x="0" y="119"/>
                      <a:pt x="0" y="266"/>
                    </a:cubicBezTo>
                    <a:close/>
                  </a:path>
                </a:pathLst>
              </a:custGeom>
              <a:gradFill rotWithShape="1">
                <a:gsLst>
                  <a:gs pos="0">
                    <a:srgbClr val="000000"/>
                  </a:gs>
                  <a:gs pos="50000">
                    <a:srgbClr val="595959"/>
                  </a:gs>
                  <a:gs pos="100000">
                    <a:srgbClr val="000000"/>
                  </a:gs>
                </a:gsLst>
                <a:lin ang="5400000" scaled="1"/>
              </a:gradFill>
              <a:ln w="9525">
                <a:solidFill>
                  <a:srgbClr val="FFFFFF"/>
                </a:solidFill>
                <a:miter lim="800000"/>
                <a:headEnd/>
                <a:tailEnd/>
              </a:ln>
            </p:spPr>
            <p:txBody>
              <a:bodyPr/>
              <a:lstStyle/>
              <a:p>
                <a:endParaRPr lang="zh-CN" altLang="en-US">
                  <a:solidFill>
                    <a:prstClr val="black"/>
                  </a:solidFill>
                </a:endParaRPr>
              </a:p>
            </p:txBody>
          </p:sp>
          <p:sp>
            <p:nvSpPr>
              <p:cNvPr id="2062" name="Freeform 5"/>
              <p:cNvSpPr>
                <a:spLocks/>
              </p:cNvSpPr>
              <p:nvPr/>
            </p:nvSpPr>
            <p:spPr bwMode="gray">
              <a:xfrm>
                <a:off x="1819" y="1339"/>
                <a:ext cx="1053" cy="1409"/>
              </a:xfrm>
              <a:custGeom>
                <a:avLst/>
                <a:gdLst>
                  <a:gd name="T0" fmla="*/ 605053980 w 762"/>
                  <a:gd name="T1" fmla="*/ 616245974 h 1020"/>
                  <a:gd name="T2" fmla="*/ 403212843 w 762"/>
                  <a:gd name="T3" fmla="*/ 410326724 h 1020"/>
                  <a:gd name="T4" fmla="*/ 201759558 w 762"/>
                  <a:gd name="T5" fmla="*/ 203824637 h 1020"/>
                  <a:gd name="T6" fmla="*/ 402813932 w 762"/>
                  <a:gd name="T7" fmla="*/ 0 h 1020"/>
                  <a:gd name="T8" fmla="*/ 11922456 w 762"/>
                  <a:gd name="T9" fmla="*/ 311773522 h 1020"/>
                  <a:gd name="T10" fmla="*/ 0 w 762"/>
                  <a:gd name="T11" fmla="*/ 410796657 h 1020"/>
                  <a:gd name="T12" fmla="*/ 403716371 w 762"/>
                  <a:gd name="T13" fmla="*/ 820150297 h 1020"/>
                  <a:gd name="T14" fmla="*/ 605053980 w 762"/>
                  <a:gd name="T15" fmla="*/ 616245974 h 1020"/>
                  <a:gd name="T16" fmla="*/ 0 60000 65536"/>
                  <a:gd name="T17" fmla="*/ 0 60000 65536"/>
                  <a:gd name="T18" fmla="*/ 0 60000 65536"/>
                  <a:gd name="T19" fmla="*/ 0 60000 65536"/>
                  <a:gd name="T20" fmla="*/ 0 60000 65536"/>
                  <a:gd name="T21" fmla="*/ 0 60000 65536"/>
                  <a:gd name="T22" fmla="*/ 0 60000 65536"/>
                  <a:gd name="T23" fmla="*/ 0 60000 65536"/>
                  <a:gd name="T24" fmla="*/ 0 w 762"/>
                  <a:gd name="T25" fmla="*/ 0 h 1020"/>
                  <a:gd name="T26" fmla="*/ 762 w 762"/>
                  <a:gd name="T27" fmla="*/ 1020 h 10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2" h="1020">
                    <a:moveTo>
                      <a:pt x="762" y="766"/>
                    </a:moveTo>
                    <a:cubicBezTo>
                      <a:pt x="762" y="624"/>
                      <a:pt x="648" y="510"/>
                      <a:pt x="508" y="510"/>
                    </a:cubicBezTo>
                    <a:cubicBezTo>
                      <a:pt x="368" y="510"/>
                      <a:pt x="254" y="396"/>
                      <a:pt x="254" y="254"/>
                    </a:cubicBezTo>
                    <a:cubicBezTo>
                      <a:pt x="254" y="114"/>
                      <a:pt x="367" y="1"/>
                      <a:pt x="507" y="0"/>
                    </a:cubicBezTo>
                    <a:cubicBezTo>
                      <a:pt x="269" y="2"/>
                      <a:pt x="69" y="166"/>
                      <a:pt x="15" y="388"/>
                    </a:cubicBezTo>
                    <a:cubicBezTo>
                      <a:pt x="5" y="427"/>
                      <a:pt x="0" y="468"/>
                      <a:pt x="0" y="511"/>
                    </a:cubicBezTo>
                    <a:cubicBezTo>
                      <a:pt x="0" y="792"/>
                      <a:pt x="228" y="1020"/>
                      <a:pt x="509" y="1020"/>
                    </a:cubicBezTo>
                    <a:cubicBezTo>
                      <a:pt x="649" y="1020"/>
                      <a:pt x="762" y="906"/>
                      <a:pt x="762" y="766"/>
                    </a:cubicBezTo>
                    <a:close/>
                  </a:path>
                </a:pathLst>
              </a:custGeom>
              <a:gradFill rotWithShape="1">
                <a:gsLst>
                  <a:gs pos="0">
                    <a:srgbClr val="DDDDDD"/>
                  </a:gs>
                  <a:gs pos="100000">
                    <a:srgbClr val="5F5F5F"/>
                  </a:gs>
                </a:gsLst>
                <a:lin ang="5400000" scaled="1"/>
              </a:gradFill>
              <a:ln w="19050">
                <a:solidFill>
                  <a:srgbClr val="F2F2F2"/>
                </a:solidFill>
                <a:miter lim="800000"/>
                <a:headEnd/>
                <a:tailEnd/>
              </a:ln>
            </p:spPr>
            <p:txBody>
              <a:bodyPr/>
              <a:lstStyle/>
              <a:p>
                <a:endParaRPr lang="zh-CN" altLang="en-US">
                  <a:solidFill>
                    <a:prstClr val="black"/>
                  </a:solidFill>
                </a:endParaRPr>
              </a:p>
            </p:txBody>
          </p:sp>
        </p:grpSp>
        <p:sp>
          <p:nvSpPr>
            <p:cNvPr id="2060" name="Freeform 45"/>
            <p:cNvSpPr>
              <a:spLocks/>
            </p:cNvSpPr>
            <p:nvPr/>
          </p:nvSpPr>
          <p:spPr bwMode="gray">
            <a:xfrm rot="357883">
              <a:off x="2336" y="1234"/>
              <a:ext cx="1648" cy="2199"/>
            </a:xfrm>
            <a:custGeom>
              <a:avLst/>
              <a:gdLst>
                <a:gd name="T0" fmla="*/ 2147483647 w 1021"/>
                <a:gd name="T1" fmla="*/ 0 h 1354"/>
                <a:gd name="T2" fmla="*/ 2147483647 w 1021"/>
                <a:gd name="T3" fmla="*/ 0 h 1354"/>
                <a:gd name="T4" fmla="*/ 0 w 1021"/>
                <a:gd name="T5" fmla="*/ 2147483647 h 1354"/>
                <a:gd name="T6" fmla="*/ 2147483647 w 1021"/>
                <a:gd name="T7" fmla="*/ 2147483647 h 1354"/>
                <a:gd name="T8" fmla="*/ 2147483647 w 1021"/>
                <a:gd name="T9" fmla="*/ 2147483647 h 1354"/>
                <a:gd name="T10" fmla="*/ 2147483647 w 1021"/>
                <a:gd name="T11" fmla="*/ 2147483647 h 1354"/>
                <a:gd name="T12" fmla="*/ 2147483647 w 1021"/>
                <a:gd name="T13" fmla="*/ 2147483647 h 1354"/>
                <a:gd name="T14" fmla="*/ 2147483647 w 1021"/>
                <a:gd name="T15" fmla="*/ 2147483647 h 1354"/>
                <a:gd name="T16" fmla="*/ 2147483647 w 1021"/>
                <a:gd name="T17" fmla="*/ 0 h 13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1"/>
                <a:gd name="T28" fmla="*/ 0 h 1354"/>
                <a:gd name="T29" fmla="*/ 1021 w 1021"/>
                <a:gd name="T30" fmla="*/ 1354 h 13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1" h="1354">
                  <a:moveTo>
                    <a:pt x="341" y="0"/>
                  </a:moveTo>
                  <a:cubicBezTo>
                    <a:pt x="340" y="0"/>
                    <a:pt x="337" y="0"/>
                    <a:pt x="336" y="0"/>
                  </a:cubicBezTo>
                  <a:cubicBezTo>
                    <a:pt x="151" y="1"/>
                    <a:pt x="0" y="151"/>
                    <a:pt x="0" y="337"/>
                  </a:cubicBezTo>
                  <a:cubicBezTo>
                    <a:pt x="0" y="526"/>
                    <a:pt x="152" y="677"/>
                    <a:pt x="339" y="677"/>
                  </a:cubicBezTo>
                  <a:cubicBezTo>
                    <a:pt x="525" y="677"/>
                    <a:pt x="677" y="828"/>
                    <a:pt x="677" y="1017"/>
                  </a:cubicBezTo>
                  <a:cubicBezTo>
                    <a:pt x="677" y="1203"/>
                    <a:pt x="525" y="1354"/>
                    <a:pt x="340" y="1354"/>
                  </a:cubicBezTo>
                  <a:cubicBezTo>
                    <a:pt x="340" y="1354"/>
                    <a:pt x="340" y="1354"/>
                    <a:pt x="341" y="1354"/>
                  </a:cubicBezTo>
                  <a:cubicBezTo>
                    <a:pt x="716" y="1354"/>
                    <a:pt x="1021" y="1051"/>
                    <a:pt x="1021" y="677"/>
                  </a:cubicBezTo>
                  <a:cubicBezTo>
                    <a:pt x="1021" y="304"/>
                    <a:pt x="716" y="0"/>
                    <a:pt x="341" y="0"/>
                  </a:cubicBezTo>
                </a:path>
              </a:pathLst>
            </a:custGeom>
            <a:gradFill rotWithShape="1">
              <a:gsLst>
                <a:gs pos="0">
                  <a:srgbClr val="91BA44"/>
                </a:gs>
                <a:gs pos="100000">
                  <a:srgbClr val="4B7013"/>
                </a:gs>
              </a:gsLst>
              <a:lin ang="5400000" scaled="1"/>
            </a:gradFill>
            <a:ln w="9525">
              <a:solidFill>
                <a:srgbClr val="FFFFFF"/>
              </a:solidFill>
              <a:miter lim="800000"/>
              <a:headEnd/>
              <a:tailEnd/>
            </a:ln>
          </p:spPr>
          <p:txBody>
            <a:bodyPr/>
            <a:lstStyle/>
            <a:p>
              <a:endParaRPr lang="zh-CN" altLang="en-US">
                <a:solidFill>
                  <a:prstClr val="black"/>
                </a:solidFill>
              </a:endParaRPr>
            </a:p>
          </p:txBody>
        </p:sp>
      </p:grpSp>
      <p:sp>
        <p:nvSpPr>
          <p:cNvPr id="2054" name="Textfeld 28"/>
          <p:cNvSpPr txBox="1">
            <a:spLocks noChangeArrowheads="1"/>
          </p:cNvSpPr>
          <p:nvPr/>
        </p:nvSpPr>
        <p:spPr bwMode="gray">
          <a:xfrm>
            <a:off x="5845176" y="2689225"/>
            <a:ext cx="145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2400" b="1" dirty="0">
                <a:solidFill>
                  <a:prstClr val="white"/>
                </a:solidFill>
              </a:rPr>
              <a:t>Relative </a:t>
            </a:r>
          </a:p>
        </p:txBody>
      </p:sp>
      <p:sp>
        <p:nvSpPr>
          <p:cNvPr id="2055" name="Textfeld 29"/>
          <p:cNvSpPr txBox="1">
            <a:spLocks noChangeArrowheads="1"/>
          </p:cNvSpPr>
          <p:nvPr/>
        </p:nvSpPr>
        <p:spPr bwMode="gray">
          <a:xfrm>
            <a:off x="4930775" y="4073525"/>
            <a:ext cx="15856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2400" b="1" dirty="0">
                <a:solidFill>
                  <a:prstClr val="white"/>
                </a:solidFill>
              </a:rPr>
              <a:t>Absolute </a:t>
            </a:r>
          </a:p>
        </p:txBody>
      </p:sp>
      <p:sp>
        <p:nvSpPr>
          <p:cNvPr id="31" name="Textfeld 7"/>
          <p:cNvSpPr txBox="1">
            <a:spLocks noChangeArrowheads="1"/>
          </p:cNvSpPr>
          <p:nvPr/>
        </p:nvSpPr>
        <p:spPr bwMode="gray">
          <a:xfrm>
            <a:off x="1679576" y="174626"/>
            <a:ext cx="8988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de-DE" sz="6000" b="1" kern="0" dirty="0">
                <a:solidFill>
                  <a:srgbClr val="6B9B1A"/>
                </a:solidFill>
                <a:latin typeface="Arial"/>
              </a:rPr>
              <a:t>Metric</a:t>
            </a:r>
            <a:endParaRPr lang="de-DE" sz="6000" kern="0" dirty="0">
              <a:solidFill>
                <a:srgbClr val="000000">
                  <a:lumMod val="65000"/>
                  <a:lumOff val="35000"/>
                </a:srgbClr>
              </a:solidFill>
              <a:latin typeface="Arial"/>
            </a:endParaRPr>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340101" y="5572125"/>
            <a:ext cx="52228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95FE3781-E8F2-48FA-9658-3401ED4B9B52}" type="slidenum">
              <a:rPr lang="zh-CN" altLang="en-US" smtClean="0"/>
              <a:t>9</a:t>
            </a:fld>
            <a:endParaRPr lang="zh-CN" altLang="en-US"/>
          </a:p>
        </p:txBody>
      </p:sp>
    </p:spTree>
    <p:extLst>
      <p:ext uri="{BB962C8B-B14F-4D97-AF65-F5344CB8AC3E}">
        <p14:creationId xmlns:p14="http://schemas.microsoft.com/office/powerpoint/2010/main" val="1428769043"/>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1176</Words>
  <Application>Microsoft Office PowerPoint</Application>
  <PresentationFormat>宽屏</PresentationFormat>
  <Paragraphs>250</Paragraphs>
  <Slides>24</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等线</vt:lpstr>
      <vt:lpstr>等线 Light</vt:lpstr>
      <vt:lpstr>宋体</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Maxwell Metrics-based bug prediction model</dc:title>
  <dc:creator>李华夏</dc:creator>
  <cp:lastModifiedBy>Jiaqi Li</cp:lastModifiedBy>
  <cp:revision>119</cp:revision>
  <dcterms:created xsi:type="dcterms:W3CDTF">2017-01-10T23:33:23Z</dcterms:created>
  <dcterms:modified xsi:type="dcterms:W3CDTF">2017-01-13T06:25:20Z</dcterms:modified>
</cp:coreProperties>
</file>