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>
    <p:sldId id="262" r:id="rId2"/>
    <p:sldId id="279" r:id="rId3"/>
    <p:sldId id="280" r:id="rId4"/>
    <p:sldId id="283" r:id="rId5"/>
    <p:sldId id="281" r:id="rId6"/>
    <p:sldId id="282" r:id="rId7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1F3FF"/>
    <a:srgbClr val="D5EEFF"/>
    <a:srgbClr val="3399FF"/>
    <a:srgbClr val="9BD7FF"/>
    <a:srgbClr val="EEE7A0"/>
    <a:srgbClr val="D1ECFF"/>
    <a:srgbClr val="66FF66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2599" autoAdjust="0"/>
  </p:normalViewPr>
  <p:slideViewPr>
    <p:cSldViewPr>
      <p:cViewPr varScale="1">
        <p:scale>
          <a:sx n="72" d="100"/>
          <a:sy n="72" d="100"/>
        </p:scale>
        <p:origin x="153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35" name="Picture 123" descr="metal2"/>
          <p:cNvPicPr>
            <a:picLocks noChangeAspect="1" noChangeArrowheads="1"/>
          </p:cNvPicPr>
          <p:nvPr/>
        </p:nvPicPr>
        <p:blipFill>
          <a:blip r:embed="rId2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2889250"/>
            <a:ext cx="71438" cy="396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436" name="Picture 124" descr="metal2"/>
          <p:cNvPicPr>
            <a:picLocks noChangeAspect="1" noChangeArrowheads="1"/>
          </p:cNvPicPr>
          <p:nvPr/>
        </p:nvPicPr>
        <p:blipFill>
          <a:blip r:embed="rId2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75" y="4941888"/>
            <a:ext cx="71438" cy="191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434" name="Picture 122" descr="metal2"/>
          <p:cNvPicPr>
            <a:picLocks noChangeAspect="1" noChangeArrowheads="1"/>
          </p:cNvPicPr>
          <p:nvPr/>
        </p:nvPicPr>
        <p:blipFill>
          <a:blip r:embed="rId2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3968750"/>
            <a:ext cx="71437" cy="288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417" name="Picture 105" descr="space2"/>
          <p:cNvPicPr>
            <a:picLocks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565150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8" name="Picture 106" descr="space2"/>
          <p:cNvPicPr>
            <a:picLocks noChangeArrowheads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488" y="7938"/>
            <a:ext cx="4608512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32" name="Picture 120" descr="metal2"/>
          <p:cNvPicPr>
            <a:picLocks noChangeAspect="1" noChangeArrowheads="1"/>
          </p:cNvPicPr>
          <p:nvPr/>
        </p:nvPicPr>
        <p:blipFill>
          <a:blip r:embed="rId2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38" y="2168525"/>
            <a:ext cx="73025" cy="468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428" name="Picture 116" descr="metal2"/>
          <p:cNvPicPr>
            <a:picLocks noChangeAspect="1" noChangeArrowheads="1"/>
          </p:cNvPicPr>
          <p:nvPr/>
        </p:nvPicPr>
        <p:blipFill>
          <a:blip r:embed="rId2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700213"/>
            <a:ext cx="73025" cy="515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411" name="Picture 99" descr="box_line_small"/>
          <p:cNvPicPr>
            <a:picLocks noChangeAspect="1" noChangeArrowheads="1"/>
          </p:cNvPicPr>
          <p:nvPr/>
        </p:nvPicPr>
        <p:blipFill>
          <a:blip r:embed="rId5">
            <a:lum contras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488238" y="836613"/>
            <a:ext cx="71437" cy="602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503238" y="1887538"/>
            <a:ext cx="6337300" cy="1143000"/>
          </a:xfrm>
        </p:spPr>
        <p:txBody>
          <a:bodyPr/>
          <a:lstStyle>
            <a:lvl1pPr>
              <a:defRPr sz="36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ko-KR" noProof="0" smtClean="0"/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31913" y="3068638"/>
            <a:ext cx="4572000" cy="533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ko-KR" noProof="0" smtClean="0"/>
          </a:p>
        </p:txBody>
      </p:sp>
      <p:pic>
        <p:nvPicPr>
          <p:cNvPr id="13431" name="Picture 119" descr="box_reflex"/>
          <p:cNvPicPr>
            <a:picLocks noChangeAspect="1" noChangeArrowheads="1"/>
          </p:cNvPicPr>
          <p:nvPr/>
        </p:nvPicPr>
        <p:blipFill>
          <a:blip r:embed="rId6" cstate="print"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848600" y="2025650"/>
            <a:ext cx="20955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33" name="Rectangle 121"/>
          <p:cNvSpPr>
            <a:spLocks noChangeArrowheads="1"/>
          </p:cNvSpPr>
          <p:nvPr/>
        </p:nvSpPr>
        <p:spPr bwMode="auto">
          <a:xfrm>
            <a:off x="0" y="5373688"/>
            <a:ext cx="9144000" cy="1484312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0"/>
                  <a:invGamma/>
                  <a:alpha val="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3441" name="Picture 129" descr="box_reflex"/>
          <p:cNvPicPr>
            <a:picLocks noChangeAspect="1" noChangeArrowheads="1"/>
          </p:cNvPicPr>
          <p:nvPr/>
        </p:nvPicPr>
        <p:blipFill>
          <a:blip r:embed="rId7" cstate="print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762625" y="4837113"/>
            <a:ext cx="2063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44" name="Picture 132" descr="box_reflex"/>
          <p:cNvPicPr>
            <a:picLocks noChangeAspect="1" noChangeArrowheads="1"/>
          </p:cNvPicPr>
          <p:nvPr/>
        </p:nvPicPr>
        <p:blipFill>
          <a:blip r:embed="rId8" cstate="print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913563" y="1558925"/>
            <a:ext cx="27622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49" name="Picture 137" descr="box_reflex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208963" y="2781300"/>
            <a:ext cx="20955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50" name="Picture 138" descr="box_reflex"/>
          <p:cNvPicPr>
            <a:picLocks noChangeAspect="1" noChangeArrowheads="1"/>
          </p:cNvPicPr>
          <p:nvPr/>
        </p:nvPicPr>
        <p:blipFill>
          <a:blip r:embed="rId6" cstate="print"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443663" y="3824288"/>
            <a:ext cx="20955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51" name="Picture 139" descr="box_reflex"/>
          <p:cNvPicPr>
            <a:picLocks noChangeAspect="1" noChangeArrowheads="1"/>
          </p:cNvPicPr>
          <p:nvPr/>
        </p:nvPicPr>
        <p:blipFill>
          <a:blip r:embed="rId9" cstate="print"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380288" y="692150"/>
            <a:ext cx="2825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38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0063" y="0"/>
            <a:ext cx="2078037" cy="61293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2775" y="0"/>
            <a:ext cx="6084888" cy="61293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011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5763" y="0"/>
            <a:ext cx="7200900" cy="692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2775" y="1608138"/>
            <a:ext cx="4081463" cy="452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46638" y="1608138"/>
            <a:ext cx="4081462" cy="218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46638" y="3944938"/>
            <a:ext cx="4081462" cy="218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0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11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8616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2775" y="1608138"/>
            <a:ext cx="4081463" cy="452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46638" y="1608138"/>
            <a:ext cx="4081462" cy="452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64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29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15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47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7435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6823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gradFill rotWithShape="0">
          <a:gsLst>
            <a:gs pos="0">
              <a:schemeClr val="accent1">
                <a:gamma/>
                <a:shade val="0"/>
                <a:invGamma/>
              </a:schemeClr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86" name="Picture 98" descr="Untitled-25"/>
          <p:cNvPicPr>
            <a:picLocks noChangeAspect="1" noChangeArrowheads="1"/>
          </p:cNvPicPr>
          <p:nvPr/>
        </p:nvPicPr>
        <p:blipFill>
          <a:blip r:embed="rId14" cstate="print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6381750"/>
            <a:ext cx="27717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00" name="Picture 112" descr="box_reflex_transparent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313" y="6453188"/>
            <a:ext cx="277812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81" name="Picture 93" descr="space2"/>
          <p:cNvPicPr>
            <a:picLocks noChangeArrowheads="1"/>
          </p:cNvPicPr>
          <p:nvPr/>
        </p:nvPicPr>
        <p:blipFill>
          <a:blip r:embed="rId16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-26988"/>
            <a:ext cx="5111750" cy="313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gray">
          <a:xfrm>
            <a:off x="612775" y="1608138"/>
            <a:ext cx="8315325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ko-KR" smtClean="0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gray">
          <a:xfrm>
            <a:off x="1655763" y="0"/>
            <a:ext cx="72009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ko-KR" smtClean="0"/>
          </a:p>
        </p:txBody>
      </p:sp>
      <p:pic>
        <p:nvPicPr>
          <p:cNvPr id="12359" name="Picture 71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60" name="Picture 72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8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61" name="Picture 73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463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62" name="Picture 74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100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63" name="Picture 75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325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64" name="Picture 76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963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65" name="Picture 77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66" name="Picture 78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67" name="Picture 79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050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68" name="Picture 80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69" name="Picture 81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70" name="Picture 82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550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71" name="Picture 83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775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72" name="Picture 84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0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76" name="Picture 88" descr="space2"/>
          <p:cNvPicPr>
            <a:picLocks noChangeArrowheads="1"/>
          </p:cNvPicPr>
          <p:nvPr/>
        </p:nvPicPr>
        <p:blipFill>
          <a:blip r:embed="rId18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488" y="7938"/>
            <a:ext cx="4608512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74" name="Rectangle 86"/>
          <p:cNvSpPr>
            <a:spLocks noChangeArrowheads="1"/>
          </p:cNvSpPr>
          <p:nvPr/>
        </p:nvSpPr>
        <p:spPr bwMode="gray">
          <a:xfrm>
            <a:off x="6408738" y="6500813"/>
            <a:ext cx="273526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Your company slogan</a:t>
            </a:r>
          </a:p>
        </p:txBody>
      </p:sp>
      <p:pic>
        <p:nvPicPr>
          <p:cNvPr id="12399" name="Picture 111" descr="box_reflex_transparent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69850"/>
            <a:ext cx="1089025" cy="11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  <a:ea typeface="HY견고딕" pitchFamily="18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  <a:ea typeface="HY견고딕" pitchFamily="18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  <a:ea typeface="HY견고딕" pitchFamily="18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  <a:ea typeface="HY견고딕" pitchFamily="18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  <a:ea typeface="HY견고딕" pitchFamily="18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  <a:ea typeface="HY견고딕" pitchFamily="18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  <a:ea typeface="HY견고딕" pitchFamily="18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  <a:ea typeface="HY견고딕" pitchFamily="18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Wingdings" panose="05000000000000000000" pitchFamily="2" charset="2"/>
        <a:buBlip>
          <a:blip r:embed="rId20"/>
        </a:buBlip>
        <a:defRPr sz="2000" b="1" kern="12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Wingdings" panose="05000000000000000000" pitchFamily="2" charset="2"/>
        <a:buChar char="§"/>
        <a:defRPr kern="12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j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Wingdings" panose="05000000000000000000" pitchFamily="2" charset="2"/>
        <a:buChar char="§"/>
        <a:defRPr kern="12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j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Wingdings" panose="05000000000000000000" pitchFamily="2" charset="2"/>
        <a:buChar char="ü"/>
        <a:defRPr kern="12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j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Wingdings" panose="05000000000000000000" pitchFamily="2" charset="2"/>
        <a:buChar char="ü"/>
        <a:defRPr kern="12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95736" y="2492896"/>
            <a:ext cx="52565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Maxwell Metrics-based bug prediction model</a:t>
            </a:r>
            <a:endParaRPr lang="zh-CN" altLang="zh-C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b="0" dirty="0"/>
              <a:t>Precisely defined question </a:t>
            </a:r>
            <a:endParaRPr lang="en-US" altLang="ko-KR" dirty="0"/>
          </a:p>
        </p:txBody>
      </p:sp>
      <p:sp>
        <p:nvSpPr>
          <p:cNvPr id="2" name="文本框 1"/>
          <p:cNvSpPr txBox="1"/>
          <p:nvPr/>
        </p:nvSpPr>
        <p:spPr>
          <a:xfrm>
            <a:off x="6370825" y="6309320"/>
            <a:ext cx="277180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043608" y="1412776"/>
            <a:ext cx="74888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Maxwell:  is a </a:t>
            </a:r>
            <a:r>
              <a:rPr lang="fr-FR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eal </a:t>
            </a:r>
            <a:r>
              <a:rPr lang="fr-FR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acquisition </a:t>
            </a:r>
            <a:r>
              <a:rPr lang="fr-FR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software.</a:t>
            </a:r>
          </a:p>
          <a:p>
            <a:pPr algn="just"/>
            <a:endParaRPr lang="fr-FR" altLang="zh-CN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Question: There are </a:t>
            </a:r>
            <a:r>
              <a:rPr lang="fr-FR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Changesets, and they will cause bug. 	      Lines of Code are so big that they can’t be test                      	     one  by one.</a:t>
            </a:r>
          </a:p>
          <a:p>
            <a:pPr algn="just"/>
            <a:endParaRPr lang="fr-FR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task: make a model 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which change sets are</a:t>
            </a:r>
            <a:b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more 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likely to cause a bug so 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focus our    	     testing efforts on these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altLang="zh-CN" dirty="0"/>
              <a:t/>
            </a:r>
            <a:br>
              <a:rPr lang="fr-FR" altLang="zh-CN" dirty="0"/>
            </a:br>
            <a:endParaRPr lang="en-US" altLang="zh-CN" dirty="0"/>
          </a:p>
          <a:p>
            <a:r>
              <a:rPr lang="fr-FR" altLang="zh-CN" dirty="0" smtClean="0"/>
              <a:t> </a:t>
            </a:r>
            <a:r>
              <a:rPr lang="fr-FR" altLang="zh-CN" dirty="0"/>
              <a:t/>
            </a:r>
            <a:br>
              <a:rPr lang="fr-FR" altLang="zh-CN" dirty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Features </a:t>
            </a:r>
            <a:endParaRPr lang="en-US" altLang="ko-KR" dirty="0"/>
          </a:p>
        </p:txBody>
      </p:sp>
      <p:sp>
        <p:nvSpPr>
          <p:cNvPr id="2" name="文本框 1"/>
          <p:cNvSpPr txBox="1"/>
          <p:nvPr/>
        </p:nvSpPr>
        <p:spPr>
          <a:xfrm>
            <a:off x="6370825" y="6309320"/>
            <a:ext cx="277180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endParaRPr lang="zh-CN" altLang="en-US" sz="2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852880"/>
              </p:ext>
            </p:extLst>
          </p:nvPr>
        </p:nvGraphicFramePr>
        <p:xfrm>
          <a:off x="467544" y="1052736"/>
          <a:ext cx="8389119" cy="45605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9485"/>
                <a:gridCol w="6829634"/>
              </a:tblGrid>
              <a:tr h="7700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LOC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number of lines of non-commented executable lines in the files comprising the new version of a binary.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135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Churned LOC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sum of the added and changed lines of code between a baseline version and a new version of the files comprising a binary.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391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Deleted LOC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number of lines of code deleted between the baseline version and the new version of a binary.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95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 count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number of files compiled to create a binary.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391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Weeks of churn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cumulative time that a file was opened for editing from the version control system.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391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Churn count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number of changes made to the files comprising a binary between the two versions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391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Files churned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number of files within the binary that churned.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54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Features </a:t>
            </a:r>
            <a:endParaRPr lang="en-US" altLang="ko-KR" dirty="0"/>
          </a:p>
        </p:txBody>
      </p:sp>
      <p:sp>
        <p:nvSpPr>
          <p:cNvPr id="2" name="文本框 1"/>
          <p:cNvSpPr txBox="1"/>
          <p:nvPr/>
        </p:nvSpPr>
        <p:spPr>
          <a:xfrm>
            <a:off x="6370825" y="6309320"/>
            <a:ext cx="277180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22" y="908720"/>
            <a:ext cx="6047619" cy="59238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08391" y="278092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参考</a:t>
            </a:r>
            <a:r>
              <a:rPr lang="en-US" altLang="zh-CN" b="1" dirty="0" smtClean="0">
                <a:solidFill>
                  <a:schemeClr val="bg1"/>
                </a:solidFill>
              </a:rPr>
              <a:t>word </a:t>
            </a:r>
            <a:r>
              <a:rPr lang="zh-CN" altLang="en-US" b="1" dirty="0" smtClean="0">
                <a:solidFill>
                  <a:schemeClr val="bg1"/>
                </a:solidFill>
              </a:rPr>
              <a:t>和论文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19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b="0" dirty="0"/>
              <a:t>Machine learning algorithms </a:t>
            </a:r>
            <a:endParaRPr lang="en-US" altLang="ko-KR" dirty="0"/>
          </a:p>
        </p:txBody>
      </p:sp>
      <p:sp>
        <p:nvSpPr>
          <p:cNvPr id="2" name="文本框 1"/>
          <p:cNvSpPr txBox="1"/>
          <p:nvPr/>
        </p:nvSpPr>
        <p:spPr>
          <a:xfrm>
            <a:off x="6370825" y="6309320"/>
            <a:ext cx="277180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259632" y="1412776"/>
            <a:ext cx="73448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MLP(</a:t>
            </a:r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Multilayer </a:t>
            </a:r>
            <a:r>
              <a:rPr lang="fr-FR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Perceptron)</a:t>
            </a:r>
            <a:endParaRPr lang="en-US" altLang="zh-CN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SVM(</a:t>
            </a:r>
            <a:r>
              <a:rPr lang="fr-FR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</a:t>
            </a:r>
            <a:r>
              <a:rPr lang="fr-FR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Machine)</a:t>
            </a:r>
            <a:endParaRPr lang="en-US" altLang="zh-CN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CNN(</a:t>
            </a:r>
            <a:r>
              <a:rPr lang="fr-FR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</a:t>
            </a:r>
            <a:r>
              <a:rPr lang="fr-FR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Networks)</a:t>
            </a:r>
            <a:endParaRPr lang="en-US" altLang="zh-CN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LSTM(</a:t>
            </a:r>
            <a:r>
              <a:rPr lang="fr-FR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Short Term </a:t>
            </a:r>
            <a:r>
              <a:rPr lang="fr-FR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Memory)</a:t>
            </a:r>
            <a:endParaRPr lang="en-US" altLang="zh-CN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PCA(</a:t>
            </a:r>
            <a:r>
              <a:rPr lang="fr-FR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</a:t>
            </a:r>
            <a:r>
              <a:rPr lang="fr-FR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Analysis)</a:t>
            </a:r>
            <a:endParaRPr lang="en-US" altLang="zh-CN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DA(</a:t>
            </a:r>
            <a:r>
              <a:rPr lang="fr-FR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Denoising </a:t>
            </a:r>
            <a:r>
              <a:rPr lang="fr-FR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Autoencoders)</a:t>
            </a:r>
            <a:endParaRPr lang="en-US" altLang="zh-CN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0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b="0" dirty="0"/>
              <a:t>Overall workflow and concept</a:t>
            </a:r>
            <a:endParaRPr lang="en-US" altLang="ko-KR" dirty="0"/>
          </a:p>
        </p:txBody>
      </p:sp>
      <p:sp>
        <p:nvSpPr>
          <p:cNvPr id="2" name="文本框 1"/>
          <p:cNvSpPr txBox="1"/>
          <p:nvPr/>
        </p:nvSpPr>
        <p:spPr>
          <a:xfrm>
            <a:off x="6370825" y="6309320"/>
            <a:ext cx="277180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4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259632" y="1556792"/>
            <a:ext cx="11521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59632" y="4437112"/>
            <a:ext cx="11521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59632" y="3861048"/>
            <a:ext cx="11521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······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259632" y="2132856"/>
            <a:ext cx="11521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feature2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259632" y="2708920"/>
            <a:ext cx="11521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feature3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259632" y="3284984"/>
            <a:ext cx="11521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feature4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269683" y="2463974"/>
            <a:ext cx="1593884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altLang="zh-CN" dirty="0"/>
              <a:t>Machine </a:t>
            </a:r>
            <a:endParaRPr lang="fr-FR" altLang="zh-CN" dirty="0" smtClean="0"/>
          </a:p>
          <a:p>
            <a:endParaRPr lang="fr-FR" altLang="zh-CN" dirty="0" smtClean="0"/>
          </a:p>
          <a:p>
            <a:r>
              <a:rPr lang="fr-FR" altLang="zh-CN" dirty="0" smtClean="0"/>
              <a:t>learning </a:t>
            </a:r>
          </a:p>
          <a:p>
            <a:endParaRPr lang="fr-FR" altLang="zh-CN" dirty="0"/>
          </a:p>
          <a:p>
            <a:r>
              <a:rPr lang="fr-FR" altLang="zh-CN" dirty="0" smtClean="0"/>
              <a:t>algorithms 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261504" y="3017972"/>
            <a:ext cx="12206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predict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2483768" y="1730425"/>
            <a:ext cx="792088" cy="134782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25" name="直接箭头连接符 24"/>
          <p:cNvCxnSpPr/>
          <p:nvPr/>
        </p:nvCxnSpPr>
        <p:spPr bwMode="auto">
          <a:xfrm flipV="1">
            <a:off x="2427268" y="3147755"/>
            <a:ext cx="776580" cy="144137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26" name="直接箭头连接符 25"/>
          <p:cNvCxnSpPr/>
          <p:nvPr/>
        </p:nvCxnSpPr>
        <p:spPr bwMode="auto">
          <a:xfrm flipV="1">
            <a:off x="2442776" y="3118520"/>
            <a:ext cx="761072" cy="92719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27" name="直接箭头连接符 26"/>
          <p:cNvCxnSpPr/>
          <p:nvPr/>
        </p:nvCxnSpPr>
        <p:spPr bwMode="auto">
          <a:xfrm flipV="1">
            <a:off x="2450679" y="3118520"/>
            <a:ext cx="753169" cy="324093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28" name="直接箭头连接符 27"/>
          <p:cNvCxnSpPr/>
          <p:nvPr/>
        </p:nvCxnSpPr>
        <p:spPr bwMode="auto">
          <a:xfrm>
            <a:off x="2450679" y="2900740"/>
            <a:ext cx="753169" cy="14827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29" name="直接箭头连接符 28"/>
          <p:cNvCxnSpPr/>
          <p:nvPr/>
        </p:nvCxnSpPr>
        <p:spPr bwMode="auto">
          <a:xfrm>
            <a:off x="2411760" y="2179275"/>
            <a:ext cx="792088" cy="82947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35" name="直接箭头连接符 34"/>
          <p:cNvCxnSpPr/>
          <p:nvPr/>
        </p:nvCxnSpPr>
        <p:spPr bwMode="auto">
          <a:xfrm flipV="1">
            <a:off x="4863567" y="3202638"/>
            <a:ext cx="360040" cy="2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36" name="文本框 35"/>
          <p:cNvSpPr txBox="1"/>
          <p:nvPr/>
        </p:nvSpPr>
        <p:spPr>
          <a:xfrm>
            <a:off x="3248014" y="4621778"/>
            <a:ext cx="50538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predict index is </a:t>
            </a:r>
            <a:r>
              <a:rPr lang="fr-FR" altLang="zh-CN" dirty="0"/>
              <a:t>file defect density. 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7146424" y="2900740"/>
            <a:ext cx="131138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Calculate</a:t>
            </a:r>
          </a:p>
          <a:p>
            <a:r>
              <a:rPr lang="en-US" altLang="zh-CN" dirty="0" smtClean="0"/>
              <a:t>effort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 bwMode="auto">
          <a:xfrm>
            <a:off x="6516216" y="3186379"/>
            <a:ext cx="607575" cy="1849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46" name="文本框 45"/>
          <p:cNvSpPr txBox="1"/>
          <p:nvPr/>
        </p:nvSpPr>
        <p:spPr>
          <a:xfrm>
            <a:off x="3248014" y="5484682"/>
            <a:ext cx="505380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effort is proportional to the number of</a:t>
            </a:r>
            <a:br>
              <a:rPr lang="en-US" altLang="zh-CN" dirty="0"/>
            </a:br>
            <a:r>
              <a:rPr lang="en-US" altLang="zh-CN" dirty="0"/>
              <a:t>test cases one has to perform </a:t>
            </a:r>
            <a:r>
              <a:rPr lang="en-US" altLang="zh-CN"/>
              <a:t>manually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52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nbin">
  <a:themeElements>
    <a:clrScheme name="sinbin 1">
      <a:dk1>
        <a:srgbClr val="000000"/>
      </a:dk1>
      <a:lt1>
        <a:srgbClr val="FFFFFF"/>
      </a:lt1>
      <a:dk2>
        <a:srgbClr val="FFFFFF"/>
      </a:dk2>
      <a:lt2>
        <a:srgbClr val="C0C0C0"/>
      </a:lt2>
      <a:accent1>
        <a:srgbClr val="0099FF"/>
      </a:accent1>
      <a:accent2>
        <a:srgbClr val="0068AE"/>
      </a:accent2>
      <a:accent3>
        <a:srgbClr val="FFFFFF"/>
      </a:accent3>
      <a:accent4>
        <a:srgbClr val="000000"/>
      </a:accent4>
      <a:accent5>
        <a:srgbClr val="AACAFF"/>
      </a:accent5>
      <a:accent6>
        <a:srgbClr val="005E9D"/>
      </a:accent6>
      <a:hlink>
        <a:srgbClr val="0099FF"/>
      </a:hlink>
      <a:folHlink>
        <a:srgbClr val="878FA5"/>
      </a:folHlink>
    </a:clrScheme>
    <a:fontScheme name="sinbin">
      <a:majorFont>
        <a:latin typeface="Verdana"/>
        <a:ea typeface="HY견고딕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BottomRight"/>
          <a:lightRig rig="legacyNormal3" dir="b"/>
        </a:scene3d>
        <a:sp3d extrusionH="163500" prstMaterial="legacyMetal">
          <a:bevelT w="13500" h="13500" prst="angle"/>
          <a:bevelB w="13500" h="13500" prst="angle"/>
          <a:extrusionClr>
            <a:schemeClr val="accent2"/>
          </a:extrusionClr>
          <a:contourClr>
            <a:srgbClr val="996600"/>
          </a:contourClr>
        </a:sp3d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68686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BottomRight"/>
          <a:lightRig rig="legacyNormal3" dir="b"/>
        </a:scene3d>
        <a:sp3d extrusionH="163500" prstMaterial="legacyMetal">
          <a:bevelT w="13500" h="13500" prst="angle"/>
          <a:bevelB w="13500" h="13500" prst="angle"/>
          <a:extrusionClr>
            <a:schemeClr val="accent2"/>
          </a:extrusionClr>
          <a:contourClr>
            <a:srgbClr val="996600"/>
          </a:contourClr>
        </a:sp3d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68686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sinbin 1">
        <a:dk1>
          <a:srgbClr val="000000"/>
        </a:dk1>
        <a:lt1>
          <a:srgbClr val="FFFFFF"/>
        </a:lt1>
        <a:dk2>
          <a:srgbClr val="FFFFFF"/>
        </a:dk2>
        <a:lt2>
          <a:srgbClr val="C0C0C0"/>
        </a:lt2>
        <a:accent1>
          <a:srgbClr val="0099FF"/>
        </a:accent1>
        <a:accent2>
          <a:srgbClr val="0068AE"/>
        </a:accent2>
        <a:accent3>
          <a:srgbClr val="FFFFFF"/>
        </a:accent3>
        <a:accent4>
          <a:srgbClr val="000000"/>
        </a:accent4>
        <a:accent5>
          <a:srgbClr val="AACAFF"/>
        </a:accent5>
        <a:accent6>
          <a:srgbClr val="005E9D"/>
        </a:accent6>
        <a:hlink>
          <a:srgbClr val="0099FF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bin 2">
        <a:dk1>
          <a:srgbClr val="000000"/>
        </a:dk1>
        <a:lt1>
          <a:srgbClr val="FFFFFF"/>
        </a:lt1>
        <a:dk2>
          <a:srgbClr val="FFFFFF"/>
        </a:dk2>
        <a:lt2>
          <a:srgbClr val="C0C0C0"/>
        </a:lt2>
        <a:accent1>
          <a:srgbClr val="91ACC7"/>
        </a:accent1>
        <a:accent2>
          <a:srgbClr val="253C53"/>
        </a:accent2>
        <a:accent3>
          <a:srgbClr val="FFFFFF"/>
        </a:accent3>
        <a:accent4>
          <a:srgbClr val="000000"/>
        </a:accent4>
        <a:accent5>
          <a:srgbClr val="C7D2E0"/>
        </a:accent5>
        <a:accent6>
          <a:srgbClr val="20354A"/>
        </a:accent6>
        <a:hlink>
          <a:srgbClr val="BACBD8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bin 3">
        <a:dk1>
          <a:srgbClr val="000000"/>
        </a:dk1>
        <a:lt1>
          <a:srgbClr val="FFFFFF"/>
        </a:lt1>
        <a:dk2>
          <a:srgbClr val="FFFFFF"/>
        </a:dk2>
        <a:lt2>
          <a:srgbClr val="C0C0C0"/>
        </a:lt2>
        <a:accent1>
          <a:srgbClr val="A28DED"/>
        </a:accent1>
        <a:accent2>
          <a:srgbClr val="390060"/>
        </a:accent2>
        <a:accent3>
          <a:srgbClr val="FFFFFF"/>
        </a:accent3>
        <a:accent4>
          <a:srgbClr val="000000"/>
        </a:accent4>
        <a:accent5>
          <a:srgbClr val="CEC5F4"/>
        </a:accent5>
        <a:accent6>
          <a:srgbClr val="330056"/>
        </a:accent6>
        <a:hlink>
          <a:srgbClr val="BB97EF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PIC</Template>
  <TotalTime>73</TotalTime>
  <Words>238</Words>
  <Application>Microsoft Office PowerPoint</Application>
  <PresentationFormat>全屏显示(4:3)</PresentationFormat>
  <Paragraphs>59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굴림</vt:lpstr>
      <vt:lpstr>HY견고딕</vt:lpstr>
      <vt:lpstr>宋体</vt:lpstr>
      <vt:lpstr>Arial</vt:lpstr>
      <vt:lpstr>Times New Roman</vt:lpstr>
      <vt:lpstr>Verdana</vt:lpstr>
      <vt:lpstr>Wingdings</vt:lpstr>
      <vt:lpstr>sinbin</vt:lpstr>
      <vt:lpstr>PowerPoint 演示文稿</vt:lpstr>
      <vt:lpstr>Precisely defined question </vt:lpstr>
      <vt:lpstr>Features </vt:lpstr>
      <vt:lpstr>Features </vt:lpstr>
      <vt:lpstr>Machine learning algorithms </vt:lpstr>
      <vt:lpstr>Overall workflow and concept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唐东格</dc:creator>
  <cp:lastModifiedBy>唐东格</cp:lastModifiedBy>
  <cp:revision>30</cp:revision>
  <dcterms:created xsi:type="dcterms:W3CDTF">2016-12-19T14:25:58Z</dcterms:created>
  <dcterms:modified xsi:type="dcterms:W3CDTF">2016-12-20T04:34:32Z</dcterms:modified>
</cp:coreProperties>
</file>