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70" r:id="rId8"/>
    <p:sldId id="271" r:id="rId9"/>
    <p:sldId id="264" r:id="rId10"/>
    <p:sldId id="262" r:id="rId11"/>
    <p:sldId id="263"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6-12-01T07:44:03.971"/>
    </inkml:context>
    <inkml:brush xml:id="br0">
      <inkml:brushProperty name="width" value="0.05292" units="cm"/>
      <inkml:brushProperty name="height" value="0.05292" units="cm"/>
      <inkml:brushProperty name="color" value="#FF0000"/>
    </inkml:brush>
  </inkml:definitions>
  <inkml:trace contextRef="#ctx0" brushRef="#br0">4787 6449 0,'50'0'94,"124"75"-63,495-1 16,-297-74-31,-173 0-1,-1 0 1,-123 0-1,-51 0 32,76 0-31,-1-50 15,0 50-31,75-24 16,123 24 15,-222 0-15,24 0-1,-49 0 1,-26 0-16,26 0 16,0 0-16,24 0 15,-24 0 1,24 0-16,174 0 15,-99 0 1,-25 0-16,25 0 16,0 0-1,-1 0 1,1 0-16,-49 0 16,24 0-16,99 0 15,-149 0 1,25 0-1,-74 0-15,0 0 16,25 0 0,24 0-1,-49 0-15,74 0 16,-49 0 0,24 0-16,-49-25 15,25 25 1,-1 0-1,1 0-15,-1 0 16,1 0 0,0 0-16,-26 0 15,1 0 1,25 0-16,24 0 16,-24 0-1,-25 0 1,-1 0-16,1 0 62,25 0-62,24 0 16,323 0 0,-273 0-16,99 0 15,-99 0 1,-99 0-1</inkml:trace>
  <inkml:trace contextRef="#ctx0" brushRef="#br0" timeOffset="83499.4279">4415 6945 0,'-25'0'16,"1"0"0,-1 0 46,0 0-62,-49 50 31,24-25-15,0 0 0,-24 24 15,49 1 0,25-1 0,0-24-31,0 0 16,0 25-16,0-1 16,0-24-1,0 25 1,0-26-16,0 1 15,0 0 1,25 0 0,0 24 15,0-49-31,-1 25 16,1-25-1,25 50 1,-25-50 15,-1 0-15,26 0-1,-25 0 1,24 0-16,-24 0 16,0 0-1,0 0 63,49-75-46,50-24-1,-124 25-16,25 49 1,0-74 15,-25 74-15,25 0-16,-25 0 31,0-24-15,0 24-1,0 0 17,0 0-1,0 1-15,-25-1 15,0 0-31,0 25 15,0-25 1,1 25 0,-1-25-1,-25 1 1,-24 24 0,-25-50-1,74 50 1,25-25 156,25 0-157</inkml:trace>
  <inkml:trace contextRef="#ctx0" brushRef="#br0" timeOffset="85727.0499">4217 5879 0,'-75'74'31,"26"-24"-16,-26 49 17,51-49-17,-1 49 17,0-50-1,25 75 0,25 0 0,0-124-15,-1 50 0,125 0 15,-99-50-31,24 0 15,-24 0 1,-25 0 0,-1 0-16,1 0 31,0 0-15,0 0 15,-25-25-16,25 25-15,-1-25 16,1 0 15,-25 0 1,0 1-32,25-1 15,0 0 1,-25-49-1,0 49 1,25 0-16,-1-25 16,-24 26-1,0-26-15,0 25 16,0 0 15,0-24-15,0 24 15,0 0-15,0 0-16,0 1 31,0-1-15,0 0-1,-24 0 1,24 0-1,-25 25 1,25-24 0,-50-26-1,1 50-15,24-25 16,-50 0 15,51 25-15,-26 0-1,25 0-15,-99 0 16,99 0 0,-24 0-1,49 25 204,99 124-172,-99-124-31,25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1733E-4446-4E48-B828-560985506E3B}" type="datetimeFigureOut">
              <a:rPr lang="zh-CN" altLang="en-US" smtClean="0"/>
              <a:t>2016/12/1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5DEC8-4AE5-4467-B8A9-0624ED01C57A}" type="slidenum">
              <a:rPr lang="zh-CN" altLang="en-US" smtClean="0"/>
              <a:t>‹#›</a:t>
            </a:fld>
            <a:endParaRPr lang="zh-CN" altLang="en-US"/>
          </a:p>
        </p:txBody>
      </p:sp>
    </p:spTree>
    <p:extLst>
      <p:ext uri="{BB962C8B-B14F-4D97-AF65-F5344CB8AC3E}">
        <p14:creationId xmlns:p14="http://schemas.microsoft.com/office/powerpoint/2010/main" val="1591732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3F6D17BB-575C-47C8-A80A-1B5DFF24C5C7}" type="datetime1">
              <a:rPr lang="en-US" altLang="zh-CN" smtClean="0"/>
              <a:t>12/1/2016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B043DDF-124E-4EAB-98BB-5EE7468F6461}" type="datetime1">
              <a:rPr lang="en-US" altLang="zh-CN" smtClean="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3F16BDF-0125-4C24-84AF-522DEC6ADC9B}" type="datetime1">
              <a:rPr lang="en-US" altLang="zh-CN" smtClean="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11ABCFB-7603-4084-9E83-4B09E9715312}" type="datetime1">
              <a:rPr lang="en-US" altLang="zh-CN" smtClean="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FE3D529-16C9-496D-AF5B-AC1055E65E9B}" type="datetime1">
              <a:rPr lang="en-US" altLang="zh-CN" smtClean="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CFD099D-65EA-4761-84ED-CD507D28C0C4}" type="datetime1">
              <a:rPr lang="en-US" altLang="zh-CN" smtClean="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2C979F5-EDEA-4D0C-B655-E282A7530E67}" type="datetime1">
              <a:rPr lang="en-US" altLang="zh-CN" smtClean="0"/>
              <a:t>12/1/2016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F206465-6301-41D1-BF3A-4AE1E16AE600}" type="datetime1">
              <a:rPr lang="en-US" altLang="zh-CN" smtClean="0"/>
              <a:t>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7A8FB-B021-4F03-B9A9-3873309B665E}" type="datetime1">
              <a:rPr lang="en-US" altLang="zh-CN" smtClean="0"/>
              <a:t>12/1/2016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B23D50E-DEC6-459C-874A-37E43EB13F5C}" type="datetime1">
              <a:rPr lang="en-US" altLang="zh-CN" smtClean="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DDB9C58-A832-434B-930C-1298AD3BE469}" type="datetime1">
              <a:rPr lang="en-US" altLang="zh-CN" smtClean="0"/>
              <a:t>12/1/2016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CBA70C7-D0B0-4EDF-B4A9-11CC64BAFB7F}" type="datetime1">
              <a:rPr lang="en-US" altLang="zh-CN" smtClean="0"/>
              <a:t>12/1/2016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Part 1</a:t>
            </a:r>
            <a:endParaRPr lang="zh-CN" altLang="en-US" dirty="0"/>
          </a:p>
        </p:txBody>
      </p:sp>
      <p:sp>
        <p:nvSpPr>
          <p:cNvPr id="3" name="副标题 2"/>
          <p:cNvSpPr>
            <a:spLocks noGrp="1"/>
          </p:cNvSpPr>
          <p:nvPr>
            <p:ph type="subTitle" idx="1"/>
          </p:nvPr>
        </p:nvSpPr>
        <p:spPr/>
        <p:txBody>
          <a:bodyPr/>
          <a:lstStyle/>
          <a:p>
            <a:r>
              <a:rPr lang="en-US" altLang="zh-CN" dirty="0"/>
              <a:t>metrics considered valuable for risky change-set identification.</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08288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traditional machine learning</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a:t>1.1 LR</a:t>
            </a:r>
          </a:p>
          <a:p>
            <a:endParaRPr lang="en-US" altLang="zh-CN" dirty="0"/>
          </a:p>
          <a:p>
            <a:endParaRPr lang="en-US" altLang="zh-CN" dirty="0"/>
          </a:p>
          <a:p>
            <a:pPr marL="0" indent="0">
              <a:buNone/>
            </a:pPr>
            <a:endParaRPr lang="en-US" altLang="zh-CN" dirty="0"/>
          </a:p>
          <a:p>
            <a:r>
              <a:rPr lang="en-US" altLang="zh-CN" b="1" dirty="0"/>
              <a:t>1.2 SVM</a:t>
            </a:r>
            <a:endParaRPr lang="zh-CN" altLang="zh-CN" dirty="0"/>
          </a:p>
          <a:p>
            <a:r>
              <a:rPr lang="en-US" altLang="zh-CN" b="1" dirty="0" err="1"/>
              <a:t>Svm</a:t>
            </a:r>
            <a:r>
              <a:rPr lang="en-US" altLang="zh-CN" b="1" dirty="0"/>
              <a:t> is to find a hyperplane to make the</a:t>
            </a:r>
          </a:p>
          <a:p>
            <a:pPr marL="0" indent="0">
              <a:buNone/>
            </a:pPr>
            <a:r>
              <a:rPr lang="en-US" altLang="zh-CN" b="1" dirty="0"/>
              <a:t> dataset far away from the hyperplane.</a:t>
            </a:r>
            <a:r>
              <a:rPr lang="en-US" altLang="zh-CN" dirty="0"/>
              <a:t> </a:t>
            </a:r>
            <a:endParaRPr lang="zh-CN" altLang="en-US" dirty="0"/>
          </a:p>
        </p:txBody>
      </p:sp>
      <p:pic>
        <p:nvPicPr>
          <p:cNvPr id="4" name="图片 3"/>
          <p:cNvPicPr/>
          <p:nvPr/>
        </p:nvPicPr>
        <p:blipFill>
          <a:blip r:embed="rId2"/>
          <a:stretch>
            <a:fillRect/>
          </a:stretch>
        </p:blipFill>
        <p:spPr>
          <a:xfrm>
            <a:off x="4199710" y="2124016"/>
            <a:ext cx="4828906" cy="1762184"/>
          </a:xfrm>
          <a:prstGeom prst="rect">
            <a:avLst/>
          </a:prstGeom>
        </p:spPr>
      </p:pic>
      <p:pic>
        <p:nvPicPr>
          <p:cNvPr id="5" name="图片 4"/>
          <p:cNvPicPr/>
          <p:nvPr/>
        </p:nvPicPr>
        <p:blipFill>
          <a:blip r:embed="rId3"/>
          <a:stretch>
            <a:fillRect/>
          </a:stretch>
        </p:blipFill>
        <p:spPr>
          <a:xfrm>
            <a:off x="6614163" y="3994484"/>
            <a:ext cx="4635363" cy="1638207"/>
          </a:xfrm>
          <a:prstGeom prst="rect">
            <a:avLst/>
          </a:prstGeom>
        </p:spPr>
      </p:pic>
      <p:sp>
        <p:nvSpPr>
          <p:cNvPr id="6" name="灯片编号占位符 5"/>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95195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neural network</a:t>
            </a:r>
            <a:endParaRPr lang="zh-CN" altLang="en-US" dirty="0"/>
          </a:p>
        </p:txBody>
      </p:sp>
      <p:pic>
        <p:nvPicPr>
          <p:cNvPr id="4" name="内容占位符 3"/>
          <p:cNvPicPr>
            <a:picLocks noGrp="1"/>
          </p:cNvPicPr>
          <p:nvPr>
            <p:ph idx="1"/>
          </p:nvPr>
        </p:nvPicPr>
        <p:blipFill>
          <a:blip r:embed="rId2"/>
          <a:stretch>
            <a:fillRect/>
          </a:stretch>
        </p:blipFill>
        <p:spPr>
          <a:xfrm>
            <a:off x="2477098" y="2016125"/>
            <a:ext cx="7552128" cy="3449638"/>
          </a:xfrm>
          <a:prstGeom prst="rect">
            <a:avLst/>
          </a:prstGeom>
        </p:spPr>
      </p:pic>
      <p:sp>
        <p:nvSpPr>
          <p:cNvPr id="3" name="灯片编号占位符 2"/>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73400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deep learning</a:t>
            </a:r>
            <a:endParaRPr lang="zh-CN" altLang="en-US" dirty="0"/>
          </a:p>
        </p:txBody>
      </p:sp>
      <p:sp>
        <p:nvSpPr>
          <p:cNvPr id="3" name="内容占位符 2"/>
          <p:cNvSpPr>
            <a:spLocks noGrp="1"/>
          </p:cNvSpPr>
          <p:nvPr>
            <p:ph idx="1"/>
          </p:nvPr>
        </p:nvSpPr>
        <p:spPr/>
        <p:txBody>
          <a:bodyPr/>
          <a:lstStyle/>
          <a:p>
            <a:r>
              <a:rPr lang="en-US" altLang="zh-CN" dirty="0"/>
              <a:t>3.1 MLP</a:t>
            </a:r>
          </a:p>
          <a:p>
            <a:endParaRPr lang="en-US" altLang="zh-CN" dirty="0"/>
          </a:p>
          <a:p>
            <a:endParaRPr lang="en-US" altLang="zh-CN" dirty="0"/>
          </a:p>
          <a:p>
            <a:endParaRPr lang="en-US" altLang="zh-CN" dirty="0"/>
          </a:p>
          <a:p>
            <a:r>
              <a:rPr lang="en-US" altLang="zh-CN" dirty="0"/>
              <a:t>3.2 CNN</a:t>
            </a:r>
            <a:endParaRPr lang="zh-CN" altLang="en-US" dirty="0"/>
          </a:p>
        </p:txBody>
      </p:sp>
      <p:pic>
        <p:nvPicPr>
          <p:cNvPr id="4" name="图片 3"/>
          <p:cNvPicPr/>
          <p:nvPr/>
        </p:nvPicPr>
        <p:blipFill>
          <a:blip r:embed="rId2"/>
          <a:stretch>
            <a:fillRect/>
          </a:stretch>
        </p:blipFill>
        <p:spPr>
          <a:xfrm>
            <a:off x="3651351" y="2027741"/>
            <a:ext cx="4385744" cy="1713297"/>
          </a:xfrm>
          <a:prstGeom prst="rect">
            <a:avLst/>
          </a:prstGeom>
        </p:spPr>
      </p:pic>
      <p:pic>
        <p:nvPicPr>
          <p:cNvPr id="5" name="图片 4"/>
          <p:cNvPicPr/>
          <p:nvPr/>
        </p:nvPicPr>
        <p:blipFill>
          <a:blip r:embed="rId3"/>
          <a:stretch>
            <a:fillRect/>
          </a:stretch>
        </p:blipFill>
        <p:spPr>
          <a:xfrm>
            <a:off x="2782245" y="3958389"/>
            <a:ext cx="4544988" cy="1937083"/>
          </a:xfrm>
          <a:prstGeom prst="rect">
            <a:avLst/>
          </a:prstGeom>
        </p:spPr>
      </p:pic>
      <p:pic>
        <p:nvPicPr>
          <p:cNvPr id="6" name="图片 5"/>
          <p:cNvPicPr/>
          <p:nvPr/>
        </p:nvPicPr>
        <p:blipFill>
          <a:blip r:embed="rId4"/>
          <a:stretch>
            <a:fillRect/>
          </a:stretch>
        </p:blipFill>
        <p:spPr>
          <a:xfrm>
            <a:off x="7190676" y="3573380"/>
            <a:ext cx="4710598" cy="2471218"/>
          </a:xfrm>
          <a:prstGeom prst="rect">
            <a:avLst/>
          </a:prstGeom>
        </p:spPr>
      </p:pic>
      <p:sp>
        <p:nvSpPr>
          <p:cNvPr id="7" name="灯片编号占位符 6"/>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59160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deep learning</a:t>
            </a:r>
            <a:endParaRPr lang="zh-CN" altLang="en-US" dirty="0"/>
          </a:p>
        </p:txBody>
      </p:sp>
      <p:sp>
        <p:nvSpPr>
          <p:cNvPr id="3" name="内容占位符 2"/>
          <p:cNvSpPr>
            <a:spLocks noGrp="1"/>
          </p:cNvSpPr>
          <p:nvPr>
            <p:ph idx="1"/>
          </p:nvPr>
        </p:nvSpPr>
        <p:spPr/>
        <p:txBody>
          <a:bodyPr/>
          <a:lstStyle/>
          <a:p>
            <a:r>
              <a:rPr lang="en-US" altLang="zh-CN" dirty="0"/>
              <a:t>3.3 LSTM</a:t>
            </a:r>
            <a:endParaRPr lang="zh-CN" altLang="en-US" dirty="0"/>
          </a:p>
        </p:txBody>
      </p:sp>
      <p:pic>
        <p:nvPicPr>
          <p:cNvPr id="4" name="图片 3"/>
          <p:cNvPicPr/>
          <p:nvPr/>
        </p:nvPicPr>
        <p:blipFill>
          <a:blip r:embed="rId2"/>
          <a:stretch>
            <a:fillRect/>
          </a:stretch>
        </p:blipFill>
        <p:spPr>
          <a:xfrm>
            <a:off x="636506" y="3165142"/>
            <a:ext cx="5186778" cy="2570189"/>
          </a:xfrm>
          <a:prstGeom prst="rect">
            <a:avLst/>
          </a:prstGeom>
        </p:spPr>
      </p:pic>
      <p:pic>
        <p:nvPicPr>
          <p:cNvPr id="5" name="图片 4"/>
          <p:cNvPicPr/>
          <p:nvPr/>
        </p:nvPicPr>
        <p:blipFill>
          <a:blip r:embed="rId3"/>
          <a:stretch>
            <a:fillRect/>
          </a:stretch>
        </p:blipFill>
        <p:spPr>
          <a:xfrm>
            <a:off x="6013841" y="3165142"/>
            <a:ext cx="5343970" cy="2570189"/>
          </a:xfrm>
          <a:prstGeom prst="rect">
            <a:avLst/>
          </a:prstGeom>
        </p:spPr>
      </p:pic>
      <p:sp>
        <p:nvSpPr>
          <p:cNvPr id="6" name="灯片编号占位符 5"/>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81417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dimensionality reduction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4.1 PCA</a:t>
            </a:r>
          </a:p>
          <a:p>
            <a:r>
              <a:rPr lang="en-US" altLang="zh-CN" dirty="0"/>
              <a:t>Principal component analysis (PCA) is a statistical procedure that uses an orthogonal transformation to convert a set of observations of possibly correlated variables into a set of values of linearly uncorrelated variables called principal components. The number of principal components is less than or equal to the number of original variables. This transformation is defined in such a way that the first principal component has the largest possible variance (that is, accounts for as much of the variability in the data as possible), and each succeeding component in turn has the highest variance possible under the constraint that it is orthogonal to the preceding components. The resulting vectors are an uncorrelated orthogonal basis set. PCA is sensitive to the relative scaling of the original variables.</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56436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dimensionality reduction</a:t>
            </a:r>
            <a:endParaRPr lang="zh-CN" altLang="en-US" dirty="0"/>
          </a:p>
        </p:txBody>
      </p:sp>
      <p:sp>
        <p:nvSpPr>
          <p:cNvPr id="3" name="内容占位符 2"/>
          <p:cNvSpPr>
            <a:spLocks noGrp="1"/>
          </p:cNvSpPr>
          <p:nvPr>
            <p:ph idx="1"/>
          </p:nvPr>
        </p:nvSpPr>
        <p:spPr/>
        <p:txBody>
          <a:bodyPr/>
          <a:lstStyle/>
          <a:p>
            <a:r>
              <a:rPr lang="en-US" altLang="zh-CN" dirty="0"/>
              <a:t>4.2 DA</a:t>
            </a:r>
          </a:p>
          <a:p>
            <a:endParaRPr lang="zh-CN" altLang="en-US" dirty="0"/>
          </a:p>
        </p:txBody>
      </p:sp>
      <p:pic>
        <p:nvPicPr>
          <p:cNvPr id="4" name="图片 3"/>
          <p:cNvPicPr/>
          <p:nvPr/>
        </p:nvPicPr>
        <p:blipFill>
          <a:blip r:embed="rId2"/>
          <a:stretch>
            <a:fillRect/>
          </a:stretch>
        </p:blipFill>
        <p:spPr>
          <a:xfrm>
            <a:off x="3109929" y="2015732"/>
            <a:ext cx="6816124" cy="739163"/>
          </a:xfrm>
          <a:prstGeom prst="rect">
            <a:avLst/>
          </a:prstGeom>
        </p:spPr>
      </p:pic>
      <p:pic>
        <p:nvPicPr>
          <p:cNvPr id="5" name="图片 4"/>
          <p:cNvPicPr/>
          <p:nvPr/>
        </p:nvPicPr>
        <p:blipFill>
          <a:blip r:embed="rId3"/>
          <a:stretch>
            <a:fillRect/>
          </a:stretch>
        </p:blipFill>
        <p:spPr>
          <a:xfrm>
            <a:off x="3109929" y="2916873"/>
            <a:ext cx="5286375" cy="2711450"/>
          </a:xfrm>
          <a:prstGeom prst="rect">
            <a:avLst/>
          </a:prstGeom>
        </p:spPr>
      </p:pic>
      <p:sp>
        <p:nvSpPr>
          <p:cNvPr id="6" name="灯片编号占位符 5"/>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983547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Step-wise regression</a:t>
            </a:r>
            <a:br>
              <a:rPr lang="zh-CN" altLang="zh-CN" dirty="0"/>
            </a:b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Forward selection, which involves starting with no variables in the model, testing the addition of each variable using a chosen model fit criterion, adding the variable (if any) whose inclusion gives the most statistically significant improvement of the fit, and repeating this process until none improves the model to a statistically significant extent.</a:t>
            </a:r>
          </a:p>
          <a:p>
            <a:r>
              <a:rPr lang="en-US" altLang="zh-CN" dirty="0"/>
              <a:t>Backward elimination, which involves starting with all candidate variables, testing the deletion of each variable using a chosen model fit criterion, deleting the variable (if any) whose loss gives the most statistically </a:t>
            </a:r>
            <a:r>
              <a:rPr lang="en-US" altLang="zh-CN" dirty="0" err="1"/>
              <a:t>insignifiant</a:t>
            </a:r>
            <a:r>
              <a:rPr lang="en-US" altLang="zh-CN" dirty="0"/>
              <a:t> deterioration of the model fit, and repeating this process until no further variables can be deleted without a statistically significant loss of fit.</a:t>
            </a:r>
          </a:p>
          <a:p>
            <a:r>
              <a:rPr lang="en-US" altLang="zh-CN" dirty="0"/>
              <a:t>Bidirectional elimination, a combination of the above, testing at each step for variables to be included or excluded.</a:t>
            </a:r>
          </a:p>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40150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 </a:t>
            </a:r>
            <a:r>
              <a:rPr lang="en-US" altLang="zh-CN" dirty="0" err="1"/>
              <a:t>churun</a:t>
            </a:r>
            <a:endParaRPr lang="zh-CN" altLang="en-US" dirty="0"/>
          </a:p>
        </p:txBody>
      </p:sp>
      <p:sp>
        <p:nvSpPr>
          <p:cNvPr id="3" name="内容占位符 2"/>
          <p:cNvSpPr>
            <a:spLocks noGrp="1"/>
          </p:cNvSpPr>
          <p:nvPr>
            <p:ph idx="1"/>
          </p:nvPr>
        </p:nvSpPr>
        <p:spPr/>
        <p:txBody>
          <a:bodyPr/>
          <a:lstStyle/>
          <a:p>
            <a:r>
              <a:rPr lang="en-US" altLang="zh-CN" dirty="0"/>
              <a:t>Total added, modified and deleted LOC</a:t>
            </a:r>
          </a:p>
          <a:p>
            <a:r>
              <a:rPr lang="en-US" altLang="zh-CN" dirty="0"/>
              <a:t>Number of times that a binary was edited</a:t>
            </a:r>
          </a:p>
          <a:p>
            <a:r>
              <a:rPr lang="en-US" altLang="zh-CN" dirty="0"/>
              <a:t>Number of consecutive edits</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2200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 complexity</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a:t>Cyclomatic</a:t>
            </a:r>
            <a:r>
              <a:rPr lang="en-US" altLang="zh-CN" dirty="0"/>
              <a:t> complexity</a:t>
            </a:r>
          </a:p>
          <a:p>
            <a:r>
              <a:rPr lang="en-US" altLang="zh-CN" dirty="0"/>
              <a:t>Fan-in\fan-out of function</a:t>
            </a:r>
          </a:p>
          <a:p>
            <a:r>
              <a:rPr lang="en-US" altLang="zh-CN" dirty="0"/>
              <a:t>Lines of code</a:t>
            </a:r>
          </a:p>
          <a:p>
            <a:r>
              <a:rPr lang="en-US" altLang="zh-CN" dirty="0"/>
              <a:t>Weighted methods per class</a:t>
            </a:r>
          </a:p>
          <a:p>
            <a:r>
              <a:rPr lang="en-US" altLang="zh-CN" dirty="0"/>
              <a:t>Depth of inheritance</a:t>
            </a:r>
          </a:p>
          <a:p>
            <a:r>
              <a:rPr lang="en-US" altLang="zh-CN" dirty="0"/>
              <a:t>Coupling between objects</a:t>
            </a:r>
          </a:p>
          <a:p>
            <a:r>
              <a:rPr lang="en-US" altLang="zh-CN" dirty="0"/>
              <a:t>Number of subclasses</a:t>
            </a:r>
          </a:p>
          <a:p>
            <a:r>
              <a:rPr lang="en-US" altLang="zh-CN" dirty="0"/>
              <a:t>Total global variables</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1419840" y="2089440"/>
              <a:ext cx="2777400" cy="661320"/>
            </p14:xfrm>
          </p:contentPart>
        </mc:Choice>
        <mc:Fallback>
          <p:pic>
            <p:nvPicPr>
              <p:cNvPr id="5" name="墨迹 4"/>
              <p:cNvPicPr/>
              <p:nvPr/>
            </p:nvPicPr>
            <p:blipFill>
              <a:blip r:embed="rId3"/>
              <a:stretch>
                <a:fillRect/>
              </a:stretch>
            </p:blipFill>
            <p:spPr>
              <a:xfrm>
                <a:off x="1410480" y="2080080"/>
                <a:ext cx="2796120" cy="680040"/>
              </a:xfrm>
              <a:prstGeom prst="rect">
                <a:avLst/>
              </a:prstGeom>
            </p:spPr>
          </p:pic>
        </mc:Fallback>
      </mc:AlternateContent>
    </p:spTree>
    <p:extLst>
      <p:ext uri="{BB962C8B-B14F-4D97-AF65-F5344CB8AC3E}">
        <p14:creationId xmlns:p14="http://schemas.microsoft.com/office/powerpoint/2010/main" val="70207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Dependencies</a:t>
            </a:r>
            <a:endParaRPr lang="zh-CN" altLang="en-US" dirty="0"/>
          </a:p>
        </p:txBody>
      </p:sp>
      <p:sp>
        <p:nvSpPr>
          <p:cNvPr id="3" name="内容占位符 2"/>
          <p:cNvSpPr>
            <a:spLocks noGrp="1"/>
          </p:cNvSpPr>
          <p:nvPr>
            <p:ph idx="1"/>
          </p:nvPr>
        </p:nvSpPr>
        <p:spPr/>
        <p:txBody>
          <a:bodyPr/>
          <a:lstStyle/>
          <a:p>
            <a:r>
              <a:rPr lang="en-US" altLang="zh-CN" dirty="0"/>
              <a:t>Incoming\ outgoing direct\ indirect dependencies to a binary</a:t>
            </a:r>
          </a:p>
          <a:p>
            <a:r>
              <a:rPr lang="en-US" altLang="zh-CN" dirty="0"/>
              <a:t>Layer information: distance of a binary from the system kernel</a:t>
            </a:r>
          </a:p>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3959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Pre-release defects</a:t>
            </a:r>
            <a:endParaRPr lang="zh-CN" altLang="en-US" dirty="0"/>
          </a:p>
        </p:txBody>
      </p:sp>
      <p:sp>
        <p:nvSpPr>
          <p:cNvPr id="3" name="内容占位符 2"/>
          <p:cNvSpPr>
            <a:spLocks noGrp="1"/>
          </p:cNvSpPr>
          <p:nvPr>
            <p:ph idx="1"/>
          </p:nvPr>
        </p:nvSpPr>
        <p:spPr/>
        <p:txBody>
          <a:bodyPr/>
          <a:lstStyle/>
          <a:p>
            <a:r>
              <a:rPr lang="en-US" altLang="zh-CN" dirty="0"/>
              <a:t>Number of pre-release bugs found in a binary</a:t>
            </a:r>
          </a:p>
          <a:p>
            <a:r>
              <a:rPr lang="en-US" altLang="zh-CN" dirty="0"/>
              <a:t>Strong relationship between development defects per module and field defects per module</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01836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Edit frequency</a:t>
            </a:r>
            <a:endParaRPr lang="zh-CN" altLang="en-US" dirty="0"/>
          </a:p>
        </p:txBody>
      </p:sp>
      <p:sp>
        <p:nvSpPr>
          <p:cNvPr id="3" name="内容占位符 2"/>
          <p:cNvSpPr>
            <a:spLocks noGrp="1"/>
          </p:cNvSpPr>
          <p:nvPr>
            <p:ph idx="1"/>
          </p:nvPr>
        </p:nvSpPr>
        <p:spPr/>
        <p:txBody>
          <a:bodyPr/>
          <a:lstStyle/>
          <a:p>
            <a:r>
              <a:rPr lang="en-US" altLang="zh-CN" dirty="0"/>
              <a:t>Number of edits: The more edits to components the higher the instability and lower the quality</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33051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errors</a:t>
            </a:r>
            <a:endParaRPr lang="zh-CN" altLang="en-US" dirty="0"/>
          </a:p>
        </p:txBody>
      </p:sp>
      <p:pic>
        <p:nvPicPr>
          <p:cNvPr id="4" name="内容占位符 3"/>
          <p:cNvPicPr>
            <a:picLocks noGrp="1" noChangeAspect="1"/>
          </p:cNvPicPr>
          <p:nvPr>
            <p:ph idx="1"/>
          </p:nvPr>
        </p:nvPicPr>
        <p:blipFill>
          <a:blip r:embed="rId2"/>
          <a:stretch>
            <a:fillRect/>
          </a:stretch>
        </p:blipFill>
        <p:spPr>
          <a:xfrm>
            <a:off x="1451579" y="2025399"/>
            <a:ext cx="4441689" cy="3861469"/>
          </a:xfrm>
          <a:prstGeom prst="rect">
            <a:avLst/>
          </a:prstGeom>
        </p:spPr>
      </p:pic>
      <p:sp>
        <p:nvSpPr>
          <p:cNvPr id="3" name="灯片编号占位符 2"/>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67568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 dynamics data</a:t>
            </a:r>
            <a:endParaRPr lang="zh-CN" altLang="en-US" dirty="0"/>
          </a:p>
        </p:txBody>
      </p:sp>
      <p:pic>
        <p:nvPicPr>
          <p:cNvPr id="6" name="内容占位符 5"/>
          <p:cNvPicPr>
            <a:picLocks noGrp="1" noChangeAspect="1"/>
          </p:cNvPicPr>
          <p:nvPr>
            <p:ph idx="1"/>
          </p:nvPr>
        </p:nvPicPr>
        <p:blipFill>
          <a:blip r:embed="rId2"/>
          <a:stretch>
            <a:fillRect/>
          </a:stretch>
        </p:blipFill>
        <p:spPr>
          <a:xfrm>
            <a:off x="1451579" y="1853754"/>
            <a:ext cx="4049478" cy="4866086"/>
          </a:xfrm>
          <a:prstGeom prst="rect">
            <a:avLst/>
          </a:prstGeom>
        </p:spPr>
      </p:pic>
      <p:sp>
        <p:nvSpPr>
          <p:cNvPr id="3" name="灯片编号占位符 2"/>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21050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Part 2</a:t>
            </a:r>
            <a:endParaRPr lang="zh-CN" altLang="en-US" dirty="0"/>
          </a:p>
        </p:txBody>
      </p:sp>
      <p:sp>
        <p:nvSpPr>
          <p:cNvPr id="3" name="副标题 2"/>
          <p:cNvSpPr>
            <a:spLocks noGrp="1"/>
          </p:cNvSpPr>
          <p:nvPr>
            <p:ph type="subTitle" idx="1"/>
          </p:nvPr>
        </p:nvSpPr>
        <p:spPr/>
        <p:txBody>
          <a:bodyPr/>
          <a:lstStyle/>
          <a:p>
            <a:r>
              <a:rPr lang="en-US" altLang="zh-CN" dirty="0"/>
              <a:t>mathematic algorisms considered to use in risk factors evaluation.</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922529752"/>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101</TotalTime>
  <Words>479</Words>
  <Application>Microsoft Office PowerPoint</Application>
  <PresentationFormat>宽屏</PresentationFormat>
  <Paragraphs>69</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Gill Sans MT</vt:lpstr>
      <vt:lpstr>画廊</vt:lpstr>
      <vt:lpstr>Part 1</vt:lpstr>
      <vt:lpstr>Code churun</vt:lpstr>
      <vt:lpstr>Code complexity</vt:lpstr>
      <vt:lpstr>Dependencies</vt:lpstr>
      <vt:lpstr>Pre-release defects</vt:lpstr>
      <vt:lpstr>Edit frequency</vt:lpstr>
      <vt:lpstr>errors</vt:lpstr>
      <vt:lpstr>Project dynamics data</vt:lpstr>
      <vt:lpstr>Part 2</vt:lpstr>
      <vt:lpstr>traditional machine learning </vt:lpstr>
      <vt:lpstr>neural network</vt:lpstr>
      <vt:lpstr>deep learning</vt:lpstr>
      <vt:lpstr>deep learning</vt:lpstr>
      <vt:lpstr>dimensionality reduction</vt:lpstr>
      <vt:lpstr>dimensionality reduction</vt:lpstr>
      <vt:lpstr>Step-wise regression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李华夏</dc:creator>
  <cp:lastModifiedBy>Jiaqi Li</cp:lastModifiedBy>
  <cp:revision>5</cp:revision>
  <dcterms:created xsi:type="dcterms:W3CDTF">2016-11-30T20:05:23Z</dcterms:created>
  <dcterms:modified xsi:type="dcterms:W3CDTF">2016-12-01T08:40:12Z</dcterms:modified>
</cp:coreProperties>
</file>