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9" r:id="rId5"/>
    <p:sldId id="271" r:id="rId6"/>
    <p:sldId id="280" r:id="rId7"/>
    <p:sldId id="281" r:id="rId8"/>
    <p:sldId id="282" r:id="rId9"/>
    <p:sldId id="283" r:id="rId10"/>
    <p:sldId id="284" r:id="rId11"/>
    <p:sldId id="285" r:id="rId12"/>
    <p:sldId id="286" r:id="rId13"/>
    <p:sldId id="287" r:id="rId14"/>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p:cViewPr varScale="1">
        <p:scale>
          <a:sx n="74" d="100"/>
          <a:sy n="74" d="100"/>
        </p:scale>
        <p:origin x="582" y="54"/>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302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17011C6F-C288-409C-AD48-1488E38FD8A8}" type="datetime1">
              <a:rPr lang="es-ES" smtClean="0"/>
              <a:t>11/11/2022</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s-ES" smtClean="0"/>
              <a:pPr algn="r" rtl="0"/>
              <a:t>‹Nº›</a:t>
            </a:fld>
            <a:endParaRPr lang="es-ES"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993C7A80-60A9-45CE-8B7E-3428BB3E7EEE}" type="datetime1">
              <a:rPr lang="es-ES" noProof="0" smtClean="0"/>
              <a:pPr/>
              <a:t>11/11/2022</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9E11EC53-F507-411E-9ADC-FBCFECE09D3D}" type="slidenum">
              <a:rPr lang="es-ES" noProof="0" smtClean="0"/>
              <a:pPr/>
              <a:t>‹Nº›</a:t>
            </a:fld>
            <a:endParaRPr lang="es-ES"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1</a:t>
            </a:fld>
            <a:endParaRPr lang="es-ES" noProof="0" dirty="0"/>
          </a:p>
        </p:txBody>
      </p:sp>
    </p:spTree>
    <p:extLst>
      <p:ext uri="{BB962C8B-B14F-4D97-AF65-F5344CB8AC3E}">
        <p14:creationId xmlns:p14="http://schemas.microsoft.com/office/powerpoint/2010/main" val="54127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2</a:t>
            </a:fld>
            <a:endParaRPr lang="es-ES" noProof="0" dirty="0"/>
          </a:p>
        </p:txBody>
      </p:sp>
    </p:spTree>
    <p:extLst>
      <p:ext uri="{BB962C8B-B14F-4D97-AF65-F5344CB8AC3E}">
        <p14:creationId xmlns:p14="http://schemas.microsoft.com/office/powerpoint/2010/main" val="93037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3</a:t>
            </a:fld>
            <a:endParaRPr lang="es-ES" noProof="0" dirty="0"/>
          </a:p>
        </p:txBody>
      </p:sp>
    </p:spTree>
    <p:extLst>
      <p:ext uri="{BB962C8B-B14F-4D97-AF65-F5344CB8AC3E}">
        <p14:creationId xmlns:p14="http://schemas.microsoft.com/office/powerpoint/2010/main" val="128170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4</a:t>
            </a:fld>
            <a:endParaRPr lang="es-ES" noProof="0" dirty="0"/>
          </a:p>
        </p:txBody>
      </p:sp>
    </p:spTree>
    <p:extLst>
      <p:ext uri="{BB962C8B-B14F-4D97-AF65-F5344CB8AC3E}">
        <p14:creationId xmlns:p14="http://schemas.microsoft.com/office/powerpoint/2010/main" val="384584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5</a:t>
            </a:fld>
            <a:endParaRPr lang="es-ES" noProof="0" dirty="0"/>
          </a:p>
        </p:txBody>
      </p:sp>
    </p:spTree>
    <p:extLst>
      <p:ext uri="{BB962C8B-B14F-4D97-AF65-F5344CB8AC3E}">
        <p14:creationId xmlns:p14="http://schemas.microsoft.com/office/powerpoint/2010/main" val="287227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62" name="Rectá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es-ES" sz="3200" noProof="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alternativ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Autofit/>
          </a:bodyPr>
          <a:lstStyle>
            <a:lvl1pPr algn="l" rtl="0">
              <a:defRPr sz="2800" b="0"/>
            </a:lvl1pPr>
          </a:lstStyle>
          <a:p>
            <a:pPr rtl="0"/>
            <a:r>
              <a:rPr lang="es-ES" noProof="0"/>
              <a:t>Haga clic para modificar el estilo de título del patrón</a:t>
            </a:r>
            <a:endParaRPr lang="es-ES" noProof="0" dirty="0"/>
          </a:p>
        </p:txBody>
      </p:sp>
      <p:sp>
        <p:nvSpPr>
          <p:cNvPr id="9" name="Rectá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50A0445-18EE-4C70-BC3D-024D088A5750}" type="datetime1">
              <a:rPr lang="es-ES" noProof="0" smtClean="0"/>
              <a:pPr/>
              <a:t>11/11/2022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194CE0A-7A00-4D17-9E5D-CD4AC42A6DB3}" type="datetime1">
              <a:rPr lang="es-ES" noProof="0" smtClean="0"/>
              <a:pPr/>
              <a:t>11/11/2022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5D929405-E207-449E-8404-747DF90F032E}" type="datetime1">
              <a:rPr lang="es-ES" noProof="0" smtClean="0"/>
              <a:pPr/>
              <a:t>11/11/2022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1"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C8F60BBB-E6E5-4F7E-BFDB-94111CB9462F}" type="datetime1">
              <a:rPr lang="es-ES" noProof="0" smtClean="0"/>
              <a:pPr/>
              <a:t>11/11/2022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2295CE37-3A88-4968-BA85-ECEE89E79164}" type="datetime1">
              <a:rPr lang="es-ES" noProof="0" smtClean="0"/>
              <a:pPr/>
              <a:t>11/11/2022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lvl1pPr>
              <a:defRPr/>
            </a:lvl1pPr>
          </a:lstStyle>
          <a:p>
            <a:fld id="{8A4F2805-8B85-4903-8F5F-4A624AAFC76E}" type="datetime1">
              <a:rPr lang="es-ES" noProof="0" smtClean="0"/>
              <a:pPr/>
              <a:t>11/11/2022</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lvl1pPr>
              <a:defRPr/>
            </a:lvl1pPr>
          </a:lstStyle>
          <a:p>
            <a:fld id="{A107AC04-012B-449D-B0DD-3EA81C20D7E2}" type="datetime1">
              <a:rPr lang="es-ES" noProof="0" smtClean="0"/>
              <a:pPr/>
              <a:t>11/11/2022</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2800" b="0"/>
            </a:lvl1pPr>
          </a:lstStyle>
          <a:p>
            <a:pPr rtl="0"/>
            <a:r>
              <a:rPr lang="es-ES" noProof="0"/>
              <a:t>Haga clic para modificar el estilo de título del patrón</a:t>
            </a:r>
            <a:endParaRPr lang="es-ES" noProof="0" dirty="0"/>
          </a:p>
        </p:txBody>
      </p:sp>
      <p:sp>
        <p:nvSpPr>
          <p:cNvPr id="20" name="Rectá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conteni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2800" b="0"/>
            </a:lvl1pPr>
          </a:lstStyle>
          <a:p>
            <a:pPr rtl="0"/>
            <a:r>
              <a:rPr lang="es-ES" noProof="0"/>
              <a:t>Haga clic para modificar el estilo de título del patrón</a:t>
            </a:r>
            <a:endParaRPr lang="es-ES" noProof="0" dirty="0"/>
          </a:p>
        </p:txBody>
      </p:sp>
      <p:sp>
        <p:nvSpPr>
          <p:cNvPr id="9" name="Rectá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lang="es-ES" noProof="0" dirty="0"/>
          </a:p>
        </p:txBody>
      </p:sp>
      <p:sp>
        <p:nvSpPr>
          <p:cNvPr id="4" name="Marcador de posición de fech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defRPr>
            </a:lvl1pPr>
          </a:lstStyle>
          <a:p>
            <a:fld id="{45FD839E-BC80-419A-8F19-8F1355F80B16}" type="datetime1">
              <a:rPr lang="es-ES" noProof="0" smtClean="0"/>
              <a:pPr/>
              <a:t>11/11/2022</a:t>
            </a:fld>
            <a:endParaRPr lang="es-ES" noProof="0" dirty="0"/>
          </a:p>
        </p:txBody>
      </p:sp>
      <p:sp>
        <p:nvSpPr>
          <p:cNvPr id="6" name="Marcador de posición de número de diapositiva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defRPr>
            </a:lvl1pPr>
          </a:lstStyle>
          <a:p>
            <a:fld id="{E5FD5434-F838-4DD4-A17B-1CB1A1850DF4}" type="slidenum">
              <a:rPr lang="es-ES" noProof="0" smtClean="0"/>
              <a:pPr/>
              <a:t>‹Nº›</a:t>
            </a:fld>
            <a:endParaRPr lang="es-ES" noProof="0"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4.wdp"/><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9.png"/><Relationship Id="rId4" Type="http://schemas.microsoft.com/office/2007/relationships/hdphoto" Target="../media/hdphoto5.wdp"/></Relationships>
</file>

<file path=ppt/slides/_rels/slide5.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9.wdp"/><Relationship Id="rId5" Type="http://schemas.openxmlformats.org/officeDocument/2006/relationships/image" Target="../media/image12.png"/><Relationship Id="rId10" Type="http://schemas.microsoft.com/office/2007/relationships/hdphoto" Target="../media/hdphoto11.wdp"/><Relationship Id="rId4" Type="http://schemas.microsoft.com/office/2007/relationships/hdphoto" Target="../media/hdphoto8.wdp"/><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a:t>PODERES DEL ESTADO</a:t>
            </a:r>
          </a:p>
        </p:txBody>
      </p:sp>
      <p:sp>
        <p:nvSpPr>
          <p:cNvPr id="2" name="Subtítulo 1"/>
          <p:cNvSpPr>
            <a:spLocks noGrp="1"/>
          </p:cNvSpPr>
          <p:nvPr>
            <p:ph type="subTitle" idx="1"/>
          </p:nvPr>
        </p:nvSpPr>
        <p:spPr/>
        <p:txBody>
          <a:bodyPr rtlCol="0">
            <a:normAutofit/>
          </a:bodyPr>
          <a:lstStyle/>
          <a:p>
            <a:pPr rtl="0"/>
            <a:r>
              <a:rPr lang="es-ES" dirty="0"/>
              <a:t>ALUMNO: ELINGER PATRICIO</a:t>
            </a:r>
          </a:p>
        </p:txBody>
      </p:sp>
      <p:pic>
        <p:nvPicPr>
          <p:cNvPr id="1026" name="Picture 2" descr="Poder judicial: law tool libra scales - Free SVG Image &amp; Icon. Tribunales,  jueces. | Surprising facts, Stem subjects, Confirmation bi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96" y="4221088"/>
            <a:ext cx="2526224" cy="24472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gislature imágenes de stock de arte vectorial | Depositphotos"/>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369" b="89932" l="9979" r="89918">
                        <a14:foregroundMark x1="50617" y1="11241" x2="50617" y2="9971"/>
                        <a14:foregroundMark x1="51543" y1="21505" x2="51543" y2="21505"/>
                        <a14:foregroundMark x1="56070" y1="44575" x2="56070" y2="44575"/>
                        <a14:foregroundMark x1="51543" y1="50147" x2="51543" y2="50147"/>
                        <a14:foregroundMark x1="42078" y1="50538" x2="42078" y2="50538"/>
                        <a14:foregroundMark x1="35802" y1="53959" x2="35802" y2="53959"/>
                        <a14:foregroundMark x1="58333" y1="51026" x2="58333" y2="51026"/>
                        <a14:foregroundMark x1="64609" y1="54448" x2="64609" y2="54448"/>
                        <a14:foregroundMark x1="68210" y1="58651" x2="68210" y2="58651"/>
                        <a14:foregroundMark x1="68621" y1="67644" x2="68621" y2="67644"/>
                        <a14:foregroundMark x1="59259" y1="65494" x2="59259" y2="65494"/>
                        <a14:foregroundMark x1="41255" y1="65982" x2="41255" y2="65982"/>
                        <a14:foregroundMark x1="32202" y1="66373" x2="32202" y2="66373"/>
                        <a14:foregroundMark x1="39403" y1="78788" x2="39403" y2="78788"/>
                      </a14:backgroundRemoval>
                    </a14:imgEffect>
                  </a14:imgLayer>
                </a14:imgProps>
              </a:ext>
              <a:ext uri="{28A0092B-C50C-407E-A947-70E740481C1C}">
                <a14:useLocalDpi xmlns:a14="http://schemas.microsoft.com/office/drawing/2010/main" val="0"/>
              </a:ext>
            </a:extLst>
          </a:blip>
          <a:srcRect/>
          <a:stretch>
            <a:fillRect/>
          </a:stretch>
        </p:blipFill>
        <p:spPr bwMode="auto">
          <a:xfrm>
            <a:off x="4582244" y="4437112"/>
            <a:ext cx="2520280" cy="26525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mbre cerca del podio orador en traje de pie en tribuna para discurso en  conferencia político hablar desde podio con micrófonos orador público  presidente o ministro en tribuna vector | Vector Premium"/>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0000" l="10000" r="90000">
                        <a14:foregroundMark x1="41453" y1="67150" x2="41453" y2="67150"/>
                        <a14:foregroundMark x1="50409" y1="70700" x2="50409" y2="70700"/>
                        <a14:foregroundMark x1="54452" y1="78250" x2="54452" y2="78250"/>
                        <a14:foregroundMark x1="53685" y1="82200" x2="53685" y2="82200"/>
                        <a14:foregroundMark x1="51638" y1="84200" x2="51638" y2="84200"/>
                        <a14:foregroundMark x1="46725" y1="84200" x2="46725" y2="84200"/>
                      </a14:backgroundRemoval>
                    </a14:imgEffect>
                  </a14:imgLayer>
                </a14:imgProps>
              </a:ext>
              <a:ext uri="{28A0092B-C50C-407E-A947-70E740481C1C}">
                <a14:useLocalDpi xmlns:a14="http://schemas.microsoft.com/office/drawing/2010/main" val="0"/>
              </a:ext>
            </a:extLst>
          </a:blip>
          <a:srcRect/>
          <a:stretch>
            <a:fillRect/>
          </a:stretch>
        </p:blipFill>
        <p:spPr bwMode="auto">
          <a:xfrm>
            <a:off x="8974732" y="4251496"/>
            <a:ext cx="2808312" cy="287442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ngreso de la Nación Argentina - Wikipedia, la enciclopedia libr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0676" y="1503"/>
            <a:ext cx="28575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0343" y="476672"/>
            <a:ext cx="10348139" cy="807677"/>
          </a:xfrm>
        </p:spPr>
        <p:txBody>
          <a:bodyPr/>
          <a:lstStyle/>
          <a:p>
            <a:r>
              <a:rPr lang="es-ES" b="1" i="1" u="sng" dirty="0" smtClean="0">
                <a:effectLst>
                  <a:outerShdw blurRad="38100" dist="38100" dir="2700000" algn="tl">
                    <a:srgbClr val="000000">
                      <a:alpha val="43137"/>
                    </a:srgbClr>
                  </a:outerShdw>
                </a:effectLst>
              </a:rPr>
              <a:t>CUESTIONARIO </a:t>
            </a:r>
            <a:r>
              <a:rPr lang="es-ES" sz="3500" b="1" i="1" u="sng" dirty="0" smtClean="0">
                <a:effectLst>
                  <a:outerShdw blurRad="38100" dist="38100" dir="2700000" algn="tl">
                    <a:srgbClr val="000000">
                      <a:alpha val="43137"/>
                    </a:srgbClr>
                  </a:outerShdw>
                </a:effectLst>
              </a:rPr>
              <a:t>(verdadero o falso)</a:t>
            </a:r>
            <a:endParaRPr lang="es-ES" sz="3500" b="1" i="1" u="sng" dirty="0">
              <a:effectLst>
                <a:outerShdw blurRad="38100" dist="38100" dir="2700000" algn="tl">
                  <a:srgbClr val="000000">
                    <a:alpha val="43137"/>
                  </a:srgbClr>
                </a:outerShdw>
              </a:effectLst>
            </a:endParaRPr>
          </a:p>
        </p:txBody>
      </p:sp>
      <p:sp>
        <p:nvSpPr>
          <p:cNvPr id="4" name="Rectángulo 3"/>
          <p:cNvSpPr/>
          <p:nvPr/>
        </p:nvSpPr>
        <p:spPr>
          <a:xfrm>
            <a:off x="1053852" y="1556792"/>
            <a:ext cx="9073008" cy="79208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1">
                    <a:lumMod val="85000"/>
                    <a:lumOff val="15000"/>
                  </a:schemeClr>
                </a:solidFill>
                <a:latin typeface="3ds" panose="02000503020000020004" pitchFamily="2" charset="0"/>
              </a:rPr>
              <a:t>i</a:t>
            </a:r>
            <a:r>
              <a:rPr lang="es-ES" dirty="0" smtClean="0">
                <a:solidFill>
                  <a:schemeClr val="bg1">
                    <a:lumMod val="85000"/>
                    <a:lumOff val="15000"/>
                  </a:schemeClr>
                </a:solidFill>
                <a:latin typeface="3ds" panose="02000503020000020004" pitchFamily="2" charset="0"/>
              </a:rPr>
              <a:t>. Existen cuatro tipo de sesiones.</a:t>
            </a:r>
            <a:endParaRPr lang="es-ES" dirty="0">
              <a:solidFill>
                <a:schemeClr val="bg1">
                  <a:lumMod val="85000"/>
                  <a:lumOff val="15000"/>
                </a:schemeClr>
              </a:solidFill>
              <a:latin typeface="3ds" panose="02000503020000020004" pitchFamily="2" charset="0"/>
            </a:endParaRPr>
          </a:p>
        </p:txBody>
      </p:sp>
      <p:sp>
        <p:nvSpPr>
          <p:cNvPr id="5" name="Rectángulo 4"/>
          <p:cNvSpPr/>
          <p:nvPr/>
        </p:nvSpPr>
        <p:spPr>
          <a:xfrm>
            <a:off x="1053852" y="2512724"/>
            <a:ext cx="9073008" cy="2212420"/>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FALSO</a:t>
            </a:r>
            <a:r>
              <a:rPr lang="es-ES" dirty="0" smtClean="0">
                <a:solidFill>
                  <a:schemeClr val="bg1">
                    <a:lumMod val="85000"/>
                    <a:lumOff val="15000"/>
                  </a:schemeClr>
                </a:solidFill>
                <a:latin typeface="3ds" panose="02000503020000020004" pitchFamily="2" charset="0"/>
              </a:rPr>
              <a:t>- Son dos: </a:t>
            </a:r>
            <a:r>
              <a:rPr lang="es-ES" u="sng" dirty="0" smtClean="0">
                <a:solidFill>
                  <a:schemeClr val="bg1">
                    <a:lumMod val="85000"/>
                    <a:lumOff val="15000"/>
                  </a:schemeClr>
                </a:solidFill>
                <a:latin typeface="3ds" panose="02000503020000020004" pitchFamily="2" charset="0"/>
              </a:rPr>
              <a:t>La ordinaria</a:t>
            </a:r>
            <a:r>
              <a:rPr lang="es-ES" dirty="0" smtClean="0">
                <a:solidFill>
                  <a:schemeClr val="bg1">
                    <a:lumMod val="85000"/>
                    <a:lumOff val="15000"/>
                  </a:schemeClr>
                </a:solidFill>
                <a:latin typeface="3ds" panose="02000503020000020004" pitchFamily="2" charset="0"/>
              </a:rPr>
              <a:t>: l</a:t>
            </a:r>
            <a:r>
              <a:rPr lang="es-ES" dirty="0" smtClean="0">
                <a:solidFill>
                  <a:schemeClr val="bg1">
                    <a:lumMod val="85000"/>
                    <a:lumOff val="15000"/>
                  </a:schemeClr>
                </a:solidFill>
                <a:latin typeface="3ds" panose="02000503020000020004" pitchFamily="2" charset="0"/>
              </a:rPr>
              <a:t>as </a:t>
            </a:r>
            <a:r>
              <a:rPr lang="es-ES" dirty="0">
                <a:solidFill>
                  <a:schemeClr val="bg1">
                    <a:lumMod val="85000"/>
                    <a:lumOff val="15000"/>
                  </a:schemeClr>
                </a:solidFill>
                <a:latin typeface="3ds" panose="02000503020000020004" pitchFamily="2" charset="0"/>
              </a:rPr>
              <a:t>que se llevan a cabo durante el período ordinario de sesiones que se extiende desde el 1 de marzo al 30 de </a:t>
            </a:r>
            <a:r>
              <a:rPr lang="es-ES" dirty="0" smtClean="0">
                <a:solidFill>
                  <a:schemeClr val="bg1">
                    <a:lumMod val="85000"/>
                    <a:lumOff val="15000"/>
                  </a:schemeClr>
                </a:solidFill>
                <a:latin typeface="3ds" panose="02000503020000020004" pitchFamily="2" charset="0"/>
              </a:rPr>
              <a:t>noviembre y la </a:t>
            </a:r>
            <a:r>
              <a:rPr lang="es-ES" u="sng" dirty="0" smtClean="0">
                <a:solidFill>
                  <a:schemeClr val="bg1">
                    <a:lumMod val="85000"/>
                    <a:lumOff val="15000"/>
                  </a:schemeClr>
                </a:solidFill>
                <a:latin typeface="3ds" panose="02000503020000020004" pitchFamily="2" charset="0"/>
              </a:rPr>
              <a:t>Extraordinaria</a:t>
            </a:r>
            <a:r>
              <a:rPr lang="es-ES" dirty="0" smtClean="0">
                <a:solidFill>
                  <a:schemeClr val="bg1">
                    <a:lumMod val="85000"/>
                    <a:lumOff val="15000"/>
                  </a:schemeClr>
                </a:solidFill>
                <a:latin typeface="3ds" panose="02000503020000020004" pitchFamily="2" charset="0"/>
              </a:rPr>
              <a:t>: </a:t>
            </a:r>
            <a:r>
              <a:rPr lang="es-ES" dirty="0">
                <a:solidFill>
                  <a:schemeClr val="bg1">
                    <a:lumMod val="85000"/>
                    <a:lumOff val="15000"/>
                  </a:schemeClr>
                </a:solidFill>
                <a:latin typeface="3ds" panose="02000503020000020004" pitchFamily="2" charset="0"/>
              </a:rPr>
              <a:t>las que se llevan a cabo fuera del periodo ordinario y son convocadas por el </a:t>
            </a:r>
            <a:r>
              <a:rPr lang="es-ES" dirty="0" smtClean="0">
                <a:solidFill>
                  <a:schemeClr val="bg1">
                    <a:lumMod val="85000"/>
                    <a:lumOff val="15000"/>
                  </a:schemeClr>
                </a:solidFill>
                <a:latin typeface="3ds" panose="02000503020000020004" pitchFamily="2" charset="0"/>
              </a:rPr>
              <a:t>Poder Ejecutivo</a:t>
            </a:r>
          </a:p>
          <a:p>
            <a:r>
              <a:rPr lang="es-ES" dirty="0" smtClean="0">
                <a:solidFill>
                  <a:schemeClr val="bg1">
                    <a:lumMod val="85000"/>
                    <a:lumOff val="15000"/>
                  </a:schemeClr>
                </a:solidFill>
                <a:latin typeface="3ds" panose="02000503020000020004" pitchFamily="2" charset="0"/>
              </a:rPr>
              <a:t> </a:t>
            </a:r>
            <a:endParaRPr lang="es-ES" dirty="0">
              <a:solidFill>
                <a:schemeClr val="bg1">
                  <a:lumMod val="85000"/>
                  <a:lumOff val="15000"/>
                </a:schemeClr>
              </a:solidFill>
              <a:latin typeface="3ds" panose="02000503020000020004" pitchFamily="2" charset="0"/>
            </a:endParaRPr>
          </a:p>
        </p:txBody>
      </p:sp>
      <p:sp>
        <p:nvSpPr>
          <p:cNvPr id="8" name="Subtítulo 1"/>
          <p:cNvSpPr txBox="1">
            <a:spLocks/>
          </p:cNvSpPr>
          <p:nvPr/>
        </p:nvSpPr>
        <p:spPr>
          <a:xfrm>
            <a:off x="722675" y="5157192"/>
            <a:ext cx="5358572" cy="1016000"/>
          </a:xfrm>
          <a:prstGeom prst="rect">
            <a:avLst/>
          </a:prstGeom>
        </p:spPr>
        <p:txBody>
          <a:bodyPr vert="horz" lIns="121899" tIns="60949" rIns="121899" bIns="60949" rtlCol="0" anchor="t" anchorCtr="0">
            <a:normAutofit/>
          </a:bodyPr>
          <a:lstStyle>
            <a:lvl1pPr marL="0" indent="0" algn="ctr" defTabSz="1218987" rtl="0" eaLnBrk="1" latinLnBrk="0" hangingPunct="1">
              <a:lnSpc>
                <a:spcPct val="90000"/>
              </a:lnSpc>
              <a:spcBef>
                <a:spcPts val="0"/>
              </a:spcBef>
              <a:buClr>
                <a:schemeClr val="tx2"/>
              </a:buClr>
              <a:buSzPct val="9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tx2"/>
              </a:buClr>
              <a:buSzPct val="90000"/>
              <a:buFont typeface="Cambria" pitchFamily="18"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tx2"/>
              </a:buClr>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tx2"/>
              </a:buClr>
              <a:buSzPct val="100000"/>
              <a:buFont typeface="Cambria" pitchFamily="18"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tx2"/>
              </a:buClr>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tx2"/>
              </a:buClr>
              <a:buSzPct val="100000"/>
              <a:buFont typeface="Cambria" pitchFamily="18"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tx2"/>
              </a:buClr>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tx2"/>
              </a:buClr>
              <a:buSzPct val="100000"/>
              <a:buFont typeface="Cambria" pitchFamily="18" charset="0"/>
              <a:buNone/>
              <a:defRPr sz="1900" kern="120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tx2"/>
              </a:buClr>
              <a:buFont typeface="Arial" pitchFamily="34" charset="0"/>
              <a:buNone/>
              <a:defRPr sz="1900" kern="1200">
                <a:solidFill>
                  <a:schemeClr val="tx1">
                    <a:tint val="75000"/>
                  </a:schemeClr>
                </a:solidFill>
                <a:latin typeface="+mn-lt"/>
                <a:ea typeface="+mn-ea"/>
                <a:cs typeface="+mn-cs"/>
              </a:defRPr>
            </a:lvl9pPr>
          </a:lstStyle>
          <a:p>
            <a:r>
              <a:rPr lang="es-ES" smtClean="0"/>
              <a:t>ALUMNO: ELINGER PATRICIO</a:t>
            </a:r>
            <a:endParaRPr lang="es-ES" dirty="0"/>
          </a:p>
        </p:txBody>
      </p:sp>
    </p:spTree>
    <p:extLst>
      <p:ext uri="{BB962C8B-B14F-4D97-AF65-F5344CB8AC3E}">
        <p14:creationId xmlns:p14="http://schemas.microsoft.com/office/powerpoint/2010/main" val="168266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3152591" y="260648"/>
            <a:ext cx="5883642" cy="648072"/>
          </a:xfrm>
        </p:spPr>
        <p:txBody>
          <a:bodyPr rtlCol="0"/>
          <a:lstStyle/>
          <a:p>
            <a:pPr rtl="0"/>
            <a:r>
              <a:rPr lang="es-ES" sz="4000" b="1" u="sng" dirty="0">
                <a:effectLst>
                  <a:outerShdw blurRad="38100" dist="38100" dir="2700000" algn="tl">
                    <a:srgbClr val="000000">
                      <a:alpha val="43137"/>
                    </a:srgbClr>
                  </a:outerShdw>
                </a:effectLst>
              </a:rPr>
              <a:t>DIVISIÓN DE PODERES</a:t>
            </a:r>
          </a:p>
        </p:txBody>
      </p:sp>
      <p:sp>
        <p:nvSpPr>
          <p:cNvPr id="6" name="Rectángulo 5">
            <a:extLst>
              <a:ext uri="{FF2B5EF4-FFF2-40B4-BE49-F238E27FC236}">
                <a16:creationId xmlns:a16="http://schemas.microsoft.com/office/drawing/2014/main" xmlns="" id="{32003C46-2EBF-12FC-42D9-D5ED18AB3377}"/>
              </a:ext>
            </a:extLst>
          </p:cNvPr>
          <p:cNvSpPr/>
          <p:nvPr/>
        </p:nvSpPr>
        <p:spPr>
          <a:xfrm>
            <a:off x="693812" y="1452735"/>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PODER EJECUTIVO</a:t>
            </a:r>
            <a:endParaRPr lang="es-AR" dirty="0"/>
          </a:p>
        </p:txBody>
      </p:sp>
      <p:sp>
        <p:nvSpPr>
          <p:cNvPr id="7" name="Rectángulo 6">
            <a:extLst>
              <a:ext uri="{FF2B5EF4-FFF2-40B4-BE49-F238E27FC236}">
                <a16:creationId xmlns:a16="http://schemas.microsoft.com/office/drawing/2014/main" xmlns="" id="{AE6F5BEB-900C-0065-A532-F701DF05BA14}"/>
              </a:ext>
            </a:extLst>
          </p:cNvPr>
          <p:cNvSpPr/>
          <p:nvPr/>
        </p:nvSpPr>
        <p:spPr>
          <a:xfrm>
            <a:off x="4546240" y="1452735"/>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PODER LEGISLATIVO</a:t>
            </a:r>
            <a:endParaRPr lang="es-AR" dirty="0"/>
          </a:p>
        </p:txBody>
      </p:sp>
      <p:sp>
        <p:nvSpPr>
          <p:cNvPr id="8" name="Rectángulo 7">
            <a:extLst>
              <a:ext uri="{FF2B5EF4-FFF2-40B4-BE49-F238E27FC236}">
                <a16:creationId xmlns:a16="http://schemas.microsoft.com/office/drawing/2014/main" xmlns="" id="{A7DC46F0-CE1E-9781-3F4C-BF89CD2B80F8}"/>
              </a:ext>
            </a:extLst>
          </p:cNvPr>
          <p:cNvSpPr/>
          <p:nvPr/>
        </p:nvSpPr>
        <p:spPr>
          <a:xfrm>
            <a:off x="8398668" y="1452735"/>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PODER JUDICIAL</a:t>
            </a:r>
            <a:endParaRPr lang="es-AR" dirty="0"/>
          </a:p>
        </p:txBody>
      </p:sp>
      <p:sp>
        <p:nvSpPr>
          <p:cNvPr id="9" name="Rectángulo 8">
            <a:extLst>
              <a:ext uri="{FF2B5EF4-FFF2-40B4-BE49-F238E27FC236}">
                <a16:creationId xmlns:a16="http://schemas.microsoft.com/office/drawing/2014/main" xmlns="" id="{2A0E69E8-444E-6FCF-D4CA-3D568814C661}"/>
              </a:ext>
            </a:extLst>
          </p:cNvPr>
          <p:cNvSpPr/>
          <p:nvPr/>
        </p:nvSpPr>
        <p:spPr>
          <a:xfrm>
            <a:off x="693812" y="3429000"/>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PRESIDENTE DE LA NACION</a:t>
            </a:r>
            <a:endParaRPr lang="es-AR" dirty="0"/>
          </a:p>
        </p:txBody>
      </p:sp>
      <p:sp>
        <p:nvSpPr>
          <p:cNvPr id="10" name="Rectángulo 9">
            <a:extLst>
              <a:ext uri="{FF2B5EF4-FFF2-40B4-BE49-F238E27FC236}">
                <a16:creationId xmlns:a16="http://schemas.microsoft.com/office/drawing/2014/main" xmlns="" id="{D3F211B9-4DA7-7876-D9C1-88DFFCDA3BF6}"/>
              </a:ext>
            </a:extLst>
          </p:cNvPr>
          <p:cNvSpPr/>
          <p:nvPr/>
        </p:nvSpPr>
        <p:spPr>
          <a:xfrm>
            <a:off x="4546240" y="3429000"/>
            <a:ext cx="3312368" cy="118417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PARLAMENTO</a:t>
            </a:r>
          </a:p>
          <a:p>
            <a:pPr algn="ctr"/>
            <a:r>
              <a:rPr lang="es-MX" dirty="0"/>
              <a:t> (Vice Presidente de la Nación)</a:t>
            </a:r>
            <a:endParaRPr lang="es-AR" dirty="0"/>
          </a:p>
        </p:txBody>
      </p:sp>
      <p:sp>
        <p:nvSpPr>
          <p:cNvPr id="11" name="Rectángulo 10">
            <a:extLst>
              <a:ext uri="{FF2B5EF4-FFF2-40B4-BE49-F238E27FC236}">
                <a16:creationId xmlns:a16="http://schemas.microsoft.com/office/drawing/2014/main" xmlns="" id="{DAE8888B-CFD2-8185-B345-466419EF4272}"/>
              </a:ext>
            </a:extLst>
          </p:cNvPr>
          <p:cNvSpPr/>
          <p:nvPr/>
        </p:nvSpPr>
        <p:spPr>
          <a:xfrm>
            <a:off x="8398668" y="3625045"/>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CORTE SUPREMA DE LA NACIÓN</a:t>
            </a:r>
            <a:endParaRPr lang="es-AR" dirty="0"/>
          </a:p>
        </p:txBody>
      </p:sp>
      <p:cxnSp>
        <p:nvCxnSpPr>
          <p:cNvPr id="13" name="Conector recto de flecha 12">
            <a:extLst>
              <a:ext uri="{FF2B5EF4-FFF2-40B4-BE49-F238E27FC236}">
                <a16:creationId xmlns:a16="http://schemas.microsoft.com/office/drawing/2014/main" xmlns="" id="{160C48FB-A23F-EFAC-C685-5DD7CA1B9359}"/>
              </a:ext>
            </a:extLst>
          </p:cNvPr>
          <p:cNvCxnSpPr/>
          <p:nvPr/>
        </p:nvCxnSpPr>
        <p:spPr>
          <a:xfrm>
            <a:off x="2349996" y="2420888"/>
            <a:ext cx="0" cy="8640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a:extLst>
              <a:ext uri="{FF2B5EF4-FFF2-40B4-BE49-F238E27FC236}">
                <a16:creationId xmlns:a16="http://schemas.microsoft.com/office/drawing/2014/main" xmlns="" id="{320BBABD-E3EB-E22C-1938-6CF29C60D39E}"/>
              </a:ext>
            </a:extLst>
          </p:cNvPr>
          <p:cNvCxnSpPr/>
          <p:nvPr/>
        </p:nvCxnSpPr>
        <p:spPr>
          <a:xfrm>
            <a:off x="6213411" y="2431233"/>
            <a:ext cx="0" cy="8640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a:extLst>
              <a:ext uri="{FF2B5EF4-FFF2-40B4-BE49-F238E27FC236}">
                <a16:creationId xmlns:a16="http://schemas.microsoft.com/office/drawing/2014/main" xmlns="" id="{DCEA80DC-9895-7551-A214-951048F49E06}"/>
              </a:ext>
            </a:extLst>
          </p:cNvPr>
          <p:cNvCxnSpPr/>
          <p:nvPr/>
        </p:nvCxnSpPr>
        <p:spPr>
          <a:xfrm>
            <a:off x="9999578" y="2417981"/>
            <a:ext cx="0" cy="8640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3152591" y="260648"/>
            <a:ext cx="5883642" cy="648072"/>
          </a:xfrm>
        </p:spPr>
        <p:txBody>
          <a:bodyPr rtlCol="0"/>
          <a:lstStyle/>
          <a:p>
            <a:pPr rtl="0"/>
            <a:r>
              <a:rPr lang="es-ES" sz="4000" b="1" u="sng" dirty="0">
                <a:effectLst>
                  <a:outerShdw blurRad="38100" dist="38100" dir="2700000" algn="tl">
                    <a:srgbClr val="000000">
                      <a:alpha val="43137"/>
                    </a:srgbClr>
                  </a:outerShdw>
                </a:effectLst>
              </a:rPr>
              <a:t>PODER EJECUTIVO</a:t>
            </a:r>
          </a:p>
        </p:txBody>
      </p:sp>
      <p:sp>
        <p:nvSpPr>
          <p:cNvPr id="9" name="Rectángulo 8">
            <a:extLst>
              <a:ext uri="{FF2B5EF4-FFF2-40B4-BE49-F238E27FC236}">
                <a16:creationId xmlns:a16="http://schemas.microsoft.com/office/drawing/2014/main" xmlns="" id="{2A0E69E8-444E-6FCF-D4CA-3D568814C661}"/>
              </a:ext>
            </a:extLst>
          </p:cNvPr>
          <p:cNvSpPr/>
          <p:nvPr/>
        </p:nvSpPr>
        <p:spPr>
          <a:xfrm>
            <a:off x="4438228" y="2642997"/>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PRESIDENTE DE LA NACION</a:t>
            </a:r>
            <a:endParaRPr lang="es-AR" dirty="0"/>
          </a:p>
        </p:txBody>
      </p:sp>
      <p:pic>
        <p:nvPicPr>
          <p:cNvPr id="1026" name="Picture 2" descr="Jorge Lanata: “Quieren bajar la candidatura de Alberto Fernández, sería una  humillación” | Radio Mitre">
            <a:extLst>
              <a:ext uri="{FF2B5EF4-FFF2-40B4-BE49-F238E27FC236}">
                <a16:creationId xmlns:a16="http://schemas.microsoft.com/office/drawing/2014/main" xmlns="" id="{CF852870-01F8-8416-CC21-341ADA662CFB}"/>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7105" r="89926">
                        <a14:foregroundMark x1="46129" y1="33191" x2="46129" y2="33191"/>
                        <a14:foregroundMark x1="45599" y1="32548" x2="45599" y2="32548"/>
                        <a14:foregroundMark x1="48674" y1="24197" x2="48674" y2="23340"/>
                        <a14:foregroundMark x1="48993" y1="21842" x2="48993" y2="21842"/>
                        <a14:foregroundMark x1="72110" y1="93362" x2="72110" y2="93362"/>
                        <a14:foregroundMark x1="70414" y1="95075" x2="70414" y2="95075"/>
                        <a14:foregroundMark x1="69777" y1="97430" x2="69777" y2="97430"/>
                      </a14:backgroundRemoval>
                    </a14:imgEffect>
                  </a14:imgLayer>
                </a14:imgProps>
              </a:ext>
              <a:ext uri="{28A0092B-C50C-407E-A947-70E740481C1C}">
                <a14:useLocalDpi xmlns:a14="http://schemas.microsoft.com/office/drawing/2010/main" val="0"/>
              </a:ext>
            </a:extLst>
          </a:blip>
          <a:srcRect/>
          <a:stretch>
            <a:fillRect/>
          </a:stretch>
        </p:blipFill>
        <p:spPr bwMode="auto">
          <a:xfrm>
            <a:off x="4661818" y="998873"/>
            <a:ext cx="3319934" cy="164412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xmlns="" id="{229D2CA4-047B-F87C-A6FA-8141BA71B35B}"/>
              </a:ext>
            </a:extLst>
          </p:cNvPr>
          <p:cNvSpPr/>
          <p:nvPr/>
        </p:nvSpPr>
        <p:spPr>
          <a:xfrm>
            <a:off x="7102524" y="1182188"/>
            <a:ext cx="2808308" cy="792088"/>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Alberto Fernández</a:t>
            </a:r>
            <a:endParaRPr lang="es-AR" dirty="0"/>
          </a:p>
        </p:txBody>
      </p:sp>
      <p:pic>
        <p:nvPicPr>
          <p:cNvPr id="1030" name="Picture 6" descr="El nuevo Gabinete: uno por uno quiénes son los ministros que se van y  quiénes los que llegan - El Cronista">
            <a:extLst>
              <a:ext uri="{FF2B5EF4-FFF2-40B4-BE49-F238E27FC236}">
                <a16:creationId xmlns:a16="http://schemas.microsoft.com/office/drawing/2014/main" xmlns="" id="{70094F88-BD64-73BA-A9C5-35709F9312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0010" y="4024896"/>
            <a:ext cx="2978271" cy="22848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xmlns="" id="{08D29157-0F97-3E73-2126-737C556FA678}"/>
              </a:ext>
            </a:extLst>
          </p:cNvPr>
          <p:cNvSpPr/>
          <p:nvPr/>
        </p:nvSpPr>
        <p:spPr>
          <a:xfrm>
            <a:off x="4373990" y="4582885"/>
            <a:ext cx="3312368" cy="99264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MINISTROS</a:t>
            </a:r>
          </a:p>
          <a:p>
            <a:pPr algn="ctr"/>
            <a:r>
              <a:rPr lang="es-MX" dirty="0"/>
              <a:t> </a:t>
            </a:r>
            <a:r>
              <a:rPr lang="es-MX" sz="2000" dirty="0"/>
              <a:t>(designado por el Presidente)</a:t>
            </a:r>
            <a:endParaRPr lang="es-AR" sz="2000" dirty="0"/>
          </a:p>
        </p:txBody>
      </p:sp>
      <p:sp>
        <p:nvSpPr>
          <p:cNvPr id="18" name="Rectángulo 17">
            <a:extLst>
              <a:ext uri="{FF2B5EF4-FFF2-40B4-BE49-F238E27FC236}">
                <a16:creationId xmlns:a16="http://schemas.microsoft.com/office/drawing/2014/main" xmlns="" id="{39E73387-7541-A633-F13A-E16536C5BD61}"/>
              </a:ext>
            </a:extLst>
          </p:cNvPr>
          <p:cNvSpPr/>
          <p:nvPr/>
        </p:nvSpPr>
        <p:spPr>
          <a:xfrm>
            <a:off x="8434670" y="3232808"/>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SEGURIDAD</a:t>
            </a:r>
          </a:p>
          <a:p>
            <a:pPr algn="ctr"/>
            <a:r>
              <a:rPr lang="es-MX" sz="2000" dirty="0"/>
              <a:t>(Aníbal </a:t>
            </a:r>
            <a:r>
              <a:rPr lang="es-MX" sz="2000" dirty="0" smtClean="0"/>
              <a:t>Fernández)</a:t>
            </a:r>
            <a:endParaRPr lang="es-AR" sz="2000" dirty="0"/>
          </a:p>
        </p:txBody>
      </p:sp>
      <p:sp>
        <p:nvSpPr>
          <p:cNvPr id="19" name="Rectángulo 18">
            <a:extLst>
              <a:ext uri="{FF2B5EF4-FFF2-40B4-BE49-F238E27FC236}">
                <a16:creationId xmlns:a16="http://schemas.microsoft.com/office/drawing/2014/main" xmlns="" id="{9C22A58C-00D2-FC20-BF37-67E91E26125D}"/>
              </a:ext>
            </a:extLst>
          </p:cNvPr>
          <p:cNvSpPr/>
          <p:nvPr/>
        </p:nvSpPr>
        <p:spPr>
          <a:xfrm>
            <a:off x="8434670" y="4156886"/>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EDUCACIÓN</a:t>
            </a:r>
          </a:p>
          <a:p>
            <a:pPr algn="ctr"/>
            <a:r>
              <a:rPr lang="es-MX" sz="2000" dirty="0"/>
              <a:t>(</a:t>
            </a:r>
            <a:r>
              <a:rPr lang="es-AR" sz="2000" b="0" i="0" dirty="0">
                <a:solidFill>
                  <a:srgbClr val="202124"/>
                </a:solidFill>
                <a:effectLst/>
                <a:latin typeface="arial" panose="020B0604020202020204" pitchFamily="34" charset="0"/>
              </a:rPr>
              <a:t>Jaime </a:t>
            </a:r>
            <a:r>
              <a:rPr lang="es-AR" sz="2000" b="0" i="0" dirty="0" err="1">
                <a:solidFill>
                  <a:srgbClr val="202124"/>
                </a:solidFill>
                <a:effectLst/>
                <a:latin typeface="arial" panose="020B0604020202020204" pitchFamily="34" charset="0"/>
              </a:rPr>
              <a:t>Perczyk</a:t>
            </a:r>
            <a:r>
              <a:rPr lang="es-AR" sz="2000" b="0" i="0" dirty="0">
                <a:solidFill>
                  <a:srgbClr val="202124"/>
                </a:solidFill>
                <a:effectLst/>
                <a:latin typeface="arial" panose="020B0604020202020204" pitchFamily="34" charset="0"/>
              </a:rPr>
              <a:t>)</a:t>
            </a:r>
            <a:endParaRPr lang="es-AR" sz="2000" dirty="0"/>
          </a:p>
        </p:txBody>
      </p:sp>
      <p:sp>
        <p:nvSpPr>
          <p:cNvPr id="20" name="Rectángulo 19">
            <a:extLst>
              <a:ext uri="{FF2B5EF4-FFF2-40B4-BE49-F238E27FC236}">
                <a16:creationId xmlns:a16="http://schemas.microsoft.com/office/drawing/2014/main" xmlns="" id="{E4D6179F-8612-C200-2DCD-4845D84552D8}"/>
              </a:ext>
            </a:extLst>
          </p:cNvPr>
          <p:cNvSpPr/>
          <p:nvPr/>
        </p:nvSpPr>
        <p:spPr>
          <a:xfrm>
            <a:off x="8407236" y="5079209"/>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SALUD</a:t>
            </a:r>
          </a:p>
          <a:p>
            <a:pPr algn="ctr"/>
            <a:r>
              <a:rPr lang="es-MX" sz="2000" dirty="0"/>
              <a:t>(Carla </a:t>
            </a:r>
            <a:r>
              <a:rPr lang="es-MX" sz="2000" dirty="0" err="1"/>
              <a:t>Vizzotti</a:t>
            </a:r>
            <a:r>
              <a:rPr lang="es-MX" sz="2000" dirty="0"/>
              <a:t>)</a:t>
            </a:r>
            <a:endParaRPr lang="es-AR" sz="2000" dirty="0"/>
          </a:p>
        </p:txBody>
      </p:sp>
      <p:sp>
        <p:nvSpPr>
          <p:cNvPr id="21" name="Rectángulo 20">
            <a:extLst>
              <a:ext uri="{FF2B5EF4-FFF2-40B4-BE49-F238E27FC236}">
                <a16:creationId xmlns:a16="http://schemas.microsoft.com/office/drawing/2014/main" xmlns="" id="{5EAA7ECE-C0F5-826F-A0E0-F9D20EF86F96}"/>
              </a:ext>
            </a:extLst>
          </p:cNvPr>
          <p:cNvSpPr/>
          <p:nvPr/>
        </p:nvSpPr>
        <p:spPr>
          <a:xfrm>
            <a:off x="8434670" y="5952940"/>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TURISMO, etc.</a:t>
            </a:r>
          </a:p>
          <a:p>
            <a:pPr algn="ctr"/>
            <a:r>
              <a:rPr lang="es-MX" sz="2000" dirty="0"/>
              <a:t>(</a:t>
            </a:r>
            <a:r>
              <a:rPr lang="es-MX" sz="2000" dirty="0" err="1"/>
              <a:t>Hernan</a:t>
            </a:r>
            <a:r>
              <a:rPr lang="es-MX" sz="2000" dirty="0"/>
              <a:t> Lombardi)</a:t>
            </a:r>
            <a:endParaRPr lang="es-AR" sz="2000" dirty="0"/>
          </a:p>
        </p:txBody>
      </p:sp>
      <p:cxnSp>
        <p:nvCxnSpPr>
          <p:cNvPr id="22" name="Conector recto de flecha 21">
            <a:extLst>
              <a:ext uri="{FF2B5EF4-FFF2-40B4-BE49-F238E27FC236}">
                <a16:creationId xmlns:a16="http://schemas.microsoft.com/office/drawing/2014/main" xmlns="" id="{2EA6896E-8F5D-C17B-B808-8990DE56CFD6}"/>
              </a:ext>
            </a:extLst>
          </p:cNvPr>
          <p:cNvCxnSpPr>
            <a:cxnSpLocks/>
          </p:cNvCxnSpPr>
          <p:nvPr/>
        </p:nvCxnSpPr>
        <p:spPr>
          <a:xfrm flipV="1">
            <a:off x="7781044" y="3818737"/>
            <a:ext cx="483184" cy="6762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a:extLst>
              <a:ext uri="{FF2B5EF4-FFF2-40B4-BE49-F238E27FC236}">
                <a16:creationId xmlns:a16="http://schemas.microsoft.com/office/drawing/2014/main" xmlns="" id="{48A0892B-68E6-A879-4C1E-F44D5267928C}"/>
              </a:ext>
            </a:extLst>
          </p:cNvPr>
          <p:cNvCxnSpPr>
            <a:cxnSpLocks/>
          </p:cNvCxnSpPr>
          <p:nvPr/>
        </p:nvCxnSpPr>
        <p:spPr>
          <a:xfrm>
            <a:off x="7867083" y="5428001"/>
            <a:ext cx="468054" cy="945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xmlns="" id="{51FE9BEA-458D-22E0-5FD4-022309ACC3D8}"/>
              </a:ext>
            </a:extLst>
          </p:cNvPr>
          <p:cNvCxnSpPr>
            <a:cxnSpLocks/>
          </p:cNvCxnSpPr>
          <p:nvPr/>
        </p:nvCxnSpPr>
        <p:spPr>
          <a:xfrm flipV="1">
            <a:off x="7828303" y="4683165"/>
            <a:ext cx="501226" cy="152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Conector recto de flecha 29">
            <a:extLst>
              <a:ext uri="{FF2B5EF4-FFF2-40B4-BE49-F238E27FC236}">
                <a16:creationId xmlns:a16="http://schemas.microsoft.com/office/drawing/2014/main" xmlns="" id="{B42F685F-42AD-CE9B-9815-2BEAAA832766}"/>
              </a:ext>
            </a:extLst>
          </p:cNvPr>
          <p:cNvCxnSpPr>
            <a:cxnSpLocks/>
          </p:cNvCxnSpPr>
          <p:nvPr/>
        </p:nvCxnSpPr>
        <p:spPr>
          <a:xfrm>
            <a:off x="7717966" y="5728885"/>
            <a:ext cx="617171" cy="6389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Elipse 31">
            <a:extLst>
              <a:ext uri="{FF2B5EF4-FFF2-40B4-BE49-F238E27FC236}">
                <a16:creationId xmlns:a16="http://schemas.microsoft.com/office/drawing/2014/main" xmlns="" id="{67C16765-33AC-9A04-6BE8-662DDBDA99FC}"/>
              </a:ext>
            </a:extLst>
          </p:cNvPr>
          <p:cNvSpPr/>
          <p:nvPr/>
        </p:nvSpPr>
        <p:spPr>
          <a:xfrm>
            <a:off x="13151" y="121263"/>
            <a:ext cx="2126568" cy="566801"/>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1800" dirty="0"/>
              <a:t>Cristina Fernández</a:t>
            </a:r>
            <a:endParaRPr lang="es-AR" sz="1800" dirty="0"/>
          </a:p>
        </p:txBody>
      </p:sp>
      <p:sp>
        <p:nvSpPr>
          <p:cNvPr id="33" name="Rectángulo 32">
            <a:extLst>
              <a:ext uri="{FF2B5EF4-FFF2-40B4-BE49-F238E27FC236}">
                <a16:creationId xmlns:a16="http://schemas.microsoft.com/office/drawing/2014/main" xmlns="" id="{8064842E-676B-0310-B8B6-0424C4379BAA}"/>
              </a:ext>
            </a:extLst>
          </p:cNvPr>
          <p:cNvSpPr/>
          <p:nvPr/>
        </p:nvSpPr>
        <p:spPr>
          <a:xfrm>
            <a:off x="8434670" y="2186154"/>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b="1" i="1" u="sng" dirty="0">
                <a:effectLst>
                  <a:outerShdw blurRad="38100" dist="38100" dir="2700000" algn="tl">
                    <a:srgbClr val="000000">
                      <a:alpha val="43137"/>
                    </a:srgbClr>
                  </a:outerShdw>
                </a:effectLst>
              </a:rPr>
              <a:t>FORMA DE ELECCION: </a:t>
            </a:r>
            <a:r>
              <a:rPr lang="es-MX" dirty="0"/>
              <a:t>VOTO POPULAR</a:t>
            </a:r>
            <a:endParaRPr lang="es-AR" dirty="0"/>
          </a:p>
        </p:txBody>
      </p:sp>
      <p:cxnSp>
        <p:nvCxnSpPr>
          <p:cNvPr id="37" name="Conector: angular 36">
            <a:extLst>
              <a:ext uri="{FF2B5EF4-FFF2-40B4-BE49-F238E27FC236}">
                <a16:creationId xmlns:a16="http://schemas.microsoft.com/office/drawing/2014/main" xmlns="" id="{EBF9CB9B-7A2F-BFFC-2F7D-DC51BDB35AE9}"/>
              </a:ext>
            </a:extLst>
          </p:cNvPr>
          <p:cNvCxnSpPr/>
          <p:nvPr/>
        </p:nvCxnSpPr>
        <p:spPr>
          <a:xfrm>
            <a:off x="8622699" y="713562"/>
            <a:ext cx="1800200" cy="984223"/>
          </a:xfrm>
          <a:prstGeom prst="bentConnector3">
            <a:avLst>
              <a:gd name="adj1" fmla="val 100058"/>
            </a:avLst>
          </a:prstGeom>
          <a:ln w="57150">
            <a:tailEnd type="triangle"/>
          </a:ln>
        </p:spPr>
        <p:style>
          <a:lnRef idx="1">
            <a:schemeClr val="dk1"/>
          </a:lnRef>
          <a:fillRef idx="0">
            <a:schemeClr val="dk1"/>
          </a:fillRef>
          <a:effectRef idx="0">
            <a:schemeClr val="dk1"/>
          </a:effectRef>
          <a:fontRef idx="minor">
            <a:schemeClr val="tx1"/>
          </a:fontRef>
        </p:style>
      </p:cxnSp>
      <p:cxnSp>
        <p:nvCxnSpPr>
          <p:cNvPr id="40" name="Conector recto de flecha 39">
            <a:extLst>
              <a:ext uri="{FF2B5EF4-FFF2-40B4-BE49-F238E27FC236}">
                <a16:creationId xmlns:a16="http://schemas.microsoft.com/office/drawing/2014/main" xmlns="" id="{8C383D95-4346-6AD5-401A-E2189112A58F}"/>
              </a:ext>
            </a:extLst>
          </p:cNvPr>
          <p:cNvCxnSpPr>
            <a:cxnSpLocks/>
          </p:cNvCxnSpPr>
          <p:nvPr/>
        </p:nvCxnSpPr>
        <p:spPr>
          <a:xfrm>
            <a:off x="6069306" y="3708625"/>
            <a:ext cx="0" cy="7197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2" name="Rectángulo 41">
            <a:extLst>
              <a:ext uri="{FF2B5EF4-FFF2-40B4-BE49-F238E27FC236}">
                <a16:creationId xmlns:a16="http://schemas.microsoft.com/office/drawing/2014/main" xmlns="" id="{258E614C-0BCA-7E1A-E3C0-F322AEBA62CC}"/>
              </a:ext>
            </a:extLst>
          </p:cNvPr>
          <p:cNvSpPr/>
          <p:nvPr/>
        </p:nvSpPr>
        <p:spPr>
          <a:xfrm>
            <a:off x="9072237" y="155787"/>
            <a:ext cx="2844318" cy="4761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b="1" i="1" u="sng" dirty="0">
                <a:effectLst>
                  <a:outerShdw blurRad="38100" dist="38100" dir="2700000" algn="tl">
                    <a:srgbClr val="000000">
                      <a:alpha val="43137"/>
                    </a:srgbClr>
                  </a:outerShdw>
                </a:effectLst>
              </a:rPr>
              <a:t>DURACIÓN:</a:t>
            </a:r>
            <a:r>
              <a:rPr lang="es-MX" b="1" i="1" dirty="0">
                <a:effectLst>
                  <a:outerShdw blurRad="38100" dist="38100" dir="2700000" algn="tl">
                    <a:srgbClr val="000000">
                      <a:alpha val="43137"/>
                    </a:srgbClr>
                  </a:outerShdw>
                </a:effectLst>
              </a:rPr>
              <a:t> </a:t>
            </a:r>
            <a:r>
              <a:rPr lang="es-MX" dirty="0"/>
              <a:t>4 AÑOS</a:t>
            </a:r>
            <a:endParaRPr lang="es-AR" dirty="0"/>
          </a:p>
        </p:txBody>
      </p:sp>
      <p:sp>
        <p:nvSpPr>
          <p:cNvPr id="43" name="Rectángulo 42">
            <a:extLst>
              <a:ext uri="{FF2B5EF4-FFF2-40B4-BE49-F238E27FC236}">
                <a16:creationId xmlns:a16="http://schemas.microsoft.com/office/drawing/2014/main" xmlns="" id="{840F8884-7491-57C0-5031-EB2F7B5E8918}"/>
              </a:ext>
            </a:extLst>
          </p:cNvPr>
          <p:cNvSpPr/>
          <p:nvPr/>
        </p:nvSpPr>
        <p:spPr>
          <a:xfrm>
            <a:off x="364444" y="2627644"/>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VICE- PRESIDENTE DE LA NACION</a:t>
            </a:r>
            <a:endParaRPr lang="es-AR" dirty="0"/>
          </a:p>
        </p:txBody>
      </p:sp>
      <p:cxnSp>
        <p:nvCxnSpPr>
          <p:cNvPr id="44" name="Conector recto de flecha 43">
            <a:extLst>
              <a:ext uri="{FF2B5EF4-FFF2-40B4-BE49-F238E27FC236}">
                <a16:creationId xmlns:a16="http://schemas.microsoft.com/office/drawing/2014/main" xmlns="" id="{8CE00106-8298-757B-C84A-2B3DF7D1AC9A}"/>
              </a:ext>
            </a:extLst>
          </p:cNvPr>
          <p:cNvCxnSpPr>
            <a:cxnSpLocks/>
          </p:cNvCxnSpPr>
          <p:nvPr/>
        </p:nvCxnSpPr>
        <p:spPr>
          <a:xfrm flipH="1">
            <a:off x="3741050" y="3064734"/>
            <a:ext cx="6329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45" name="Picture 4" descr="Cristina Fernández de Kirchner - Wikipedia, la enciclopedia libre">
            <a:extLst>
              <a:ext uri="{FF2B5EF4-FFF2-40B4-BE49-F238E27FC236}">
                <a16:creationId xmlns:a16="http://schemas.microsoft.com/office/drawing/2014/main" xmlns="" id="{B8FF127C-103D-F12D-EF8E-1C48D97C8AA0}"/>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256" b="99651" l="0" r="100000">
                        <a14:backgroundMark x1="14065" y1="40814" x2="14374" y2="39419"/>
                        <a14:backgroundMark x1="18856" y1="34651" x2="19165" y2="33953"/>
                        <a14:backgroundMark x1="20402" y1="32093" x2="20402" y2="32093"/>
                        <a14:backgroundMark x1="21638" y1="30233" x2="21638" y2="30233"/>
                        <a14:backgroundMark x1="14065" y1="36395" x2="14065" y2="36395"/>
                        <a14:backgroundMark x1="14683" y1="33023" x2="14683" y2="33023"/>
                        <a14:backgroundMark x1="14065" y1="42558" x2="14065" y2="42558"/>
                        <a14:backgroundMark x1="13138" y1="44419" x2="13138" y2="44419"/>
                        <a14:backgroundMark x1="13138" y1="46512" x2="13138" y2="47326"/>
                        <a14:backgroundMark x1="13138" y1="48721" x2="13138" y2="48721"/>
                        <a14:backgroundMark x1="12210" y1="50349" x2="12210" y2="50349"/>
                        <a14:backgroundMark x1="11592" y1="51512" x2="10974" y2="52442"/>
                        <a14:backgroundMark x1="10665" y1="52907" x2="10665" y2="52907"/>
                        <a14:backgroundMark x1="10665" y1="52907" x2="10665" y2="52907"/>
                        <a14:backgroundMark x1="1546" y1="82791" x2="1546" y2="83721"/>
                        <a14:backgroundMark x1="1546" y1="84651" x2="1546" y2="84651"/>
                        <a14:backgroundMark x1="2164" y1="86163" x2="2164" y2="86163"/>
                        <a14:backgroundMark x1="2782" y1="87326" x2="2782" y2="87326"/>
                        <a14:backgroundMark x1="87790" y1="93023" x2="87790" y2="93023"/>
                        <a14:backgroundMark x1="91654" y1="88023" x2="91654" y2="88023"/>
                        <a14:backgroundMark x1="92890" y1="81395" x2="92890" y2="80698"/>
                        <a14:backgroundMark x1="92890" y1="79535" x2="92890" y2="78256"/>
                        <a14:backgroundMark x1="92272" y1="77093" x2="90881" y2="74070"/>
                        <a14:backgroundMark x1="90263" y1="72907" x2="89645" y2="72093"/>
                        <a14:backgroundMark x1="89645" y1="71395" x2="89645" y2="71395"/>
                        <a14:backgroundMark x1="89335" y1="69070" x2="89335" y2="69070"/>
                        <a14:backgroundMark x1="89335" y1="69070" x2="89335" y2="69070"/>
                        <a14:backgroundMark x1="89335" y1="67442" x2="89335" y2="67442"/>
                        <a14:backgroundMark x1="92581" y1="70698" x2="92581" y2="70698"/>
                        <a14:backgroundMark x1="92581" y1="70698" x2="92581" y2="70698"/>
                        <a14:backgroundMark x1="92581" y1="70698" x2="92581" y2="70698"/>
                        <a14:backgroundMark x1="87481" y1="67907" x2="87481" y2="67209"/>
                        <a14:backgroundMark x1="87481" y1="67209" x2="87481" y2="67209"/>
                        <a14:backgroundMark x1="87481" y1="67209" x2="87481" y2="67209"/>
                        <a14:backgroundMark x1="87481" y1="66744" x2="87481" y2="66744"/>
                        <a14:backgroundMark x1="88099" y1="36628" x2="88099" y2="36628"/>
                        <a14:backgroundMark x1="86553" y1="36395" x2="85008" y2="35465"/>
                        <a14:backgroundMark x1="84080" y1="34767" x2="83462" y2="34186"/>
                        <a14:backgroundMark x1="83153" y1="33953" x2="80835" y2="32558"/>
                        <a14:backgroundMark x1="79907" y1="32093" x2="78362" y2="31395"/>
                        <a14:backgroundMark x1="78053" y1="30930" x2="77743" y2="30233"/>
                        <a14:backgroundMark x1="76198" y1="27326" x2="76198" y2="27326"/>
                        <a14:backgroundMark x1="76198" y1="27326" x2="75889" y2="26628"/>
                        <a14:backgroundMark x1="75580" y1="24070" x2="75580" y2="20930"/>
                        <a14:backgroundMark x1="75580" y1="19767" x2="75580" y2="16744"/>
                        <a14:backgroundMark x1="75580" y1="15814" x2="75889" y2="14535"/>
                        <a14:backgroundMark x1="93421" y1="37459" x2="93421" y2="37459"/>
                        <a14:backgroundMark x1="89912" y1="30693" x2="89912" y2="30693"/>
                        <a14:backgroundMark x1="88596" y1="30693" x2="88596" y2="30693"/>
                        <a14:backgroundMark x1="82237" y1="36964" x2="82237" y2="36964"/>
                        <a14:backgroundMark x1="82237" y1="38614" x2="82237" y2="38614"/>
                        <a14:backgroundMark x1="89254" y1="41749" x2="89254" y2="41749"/>
                        <a14:backgroundMark x1="94079" y1="41749" x2="94079" y2="41749"/>
                        <a14:backgroundMark x1="94956" y1="42244" x2="94956" y2="42244"/>
                        <a14:backgroundMark x1="95614" y1="42739" x2="95614" y2="42739"/>
                        <a14:backgroundMark x1="95614" y1="46370" x2="95614" y2="46370"/>
                        <a14:backgroundMark x1="96930" y1="46370" x2="96930" y2="46370"/>
                        <a14:backgroundMark x1="97588" y1="46370" x2="97588" y2="46370"/>
                        <a14:backgroundMark x1="97588" y1="46370" x2="97588" y2="46370"/>
                        <a14:backgroundMark x1="93421" y1="44389" x2="93421" y2="44389"/>
                        <a14:backgroundMark x1="92763" y1="41749" x2="92763" y2="41749"/>
                        <a14:backgroundMark x1="92763" y1="41749" x2="92763" y2="41749"/>
                        <a14:backgroundMark x1="92763" y1="41749" x2="92763" y2="41749"/>
                        <a14:backgroundMark x1="92763" y1="41749" x2="92763" y2="41749"/>
                        <a14:backgroundMark x1="93421" y1="40594" x2="93421" y2="40594"/>
                        <a14:backgroundMark x1="94079" y1="39604" x2="94079" y2="39604"/>
                      </a14:backgroundRemoval>
                    </a14:imgEffect>
                  </a14:imgLayer>
                </a14:imgProps>
              </a:ext>
              <a:ext uri="{28A0092B-C50C-407E-A947-70E740481C1C}">
                <a14:useLocalDpi xmlns:a14="http://schemas.microsoft.com/office/drawing/2010/main" val="0"/>
              </a:ext>
            </a:extLst>
          </a:blip>
          <a:srcRect/>
          <a:stretch>
            <a:fillRect/>
          </a:stretch>
        </p:blipFill>
        <p:spPr bwMode="auto">
          <a:xfrm>
            <a:off x="1141700" y="386056"/>
            <a:ext cx="1899096" cy="252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78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2" grpId="0" animBg="1"/>
      <p:bldP spid="17" grpId="0" animBg="1"/>
      <p:bldP spid="18" grpId="0" animBg="1"/>
      <p:bldP spid="19" grpId="0" animBg="1"/>
      <p:bldP spid="20" grpId="0" animBg="1"/>
      <p:bldP spid="21" grpId="0" animBg="1"/>
      <p:bldP spid="32" grpId="0" animBg="1"/>
      <p:bldP spid="33" grpId="0" animBg="1"/>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3152591" y="260648"/>
            <a:ext cx="5883642" cy="648072"/>
          </a:xfrm>
        </p:spPr>
        <p:txBody>
          <a:bodyPr rtlCol="0"/>
          <a:lstStyle/>
          <a:p>
            <a:pPr rtl="0"/>
            <a:r>
              <a:rPr lang="es-ES" sz="4000" b="1" u="sng" dirty="0">
                <a:effectLst>
                  <a:outerShdw blurRad="38100" dist="38100" dir="2700000" algn="tl">
                    <a:srgbClr val="000000">
                      <a:alpha val="43137"/>
                    </a:srgbClr>
                  </a:outerShdw>
                </a:effectLst>
              </a:rPr>
              <a:t>PODER LEGISLATIVO</a:t>
            </a:r>
          </a:p>
        </p:txBody>
      </p:sp>
      <p:sp>
        <p:nvSpPr>
          <p:cNvPr id="9" name="Rectángulo 8">
            <a:extLst>
              <a:ext uri="{FF2B5EF4-FFF2-40B4-BE49-F238E27FC236}">
                <a16:creationId xmlns:a16="http://schemas.microsoft.com/office/drawing/2014/main" xmlns="" id="{2A0E69E8-444E-6FCF-D4CA-3D568814C661}"/>
              </a:ext>
            </a:extLst>
          </p:cNvPr>
          <p:cNvSpPr/>
          <p:nvPr/>
        </p:nvSpPr>
        <p:spPr>
          <a:xfrm>
            <a:off x="4438228" y="2642997"/>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PRESIDENTE</a:t>
            </a:r>
            <a:endParaRPr lang="es-AR" dirty="0"/>
          </a:p>
        </p:txBody>
      </p:sp>
      <p:sp>
        <p:nvSpPr>
          <p:cNvPr id="17" name="Rectángulo 16">
            <a:extLst>
              <a:ext uri="{FF2B5EF4-FFF2-40B4-BE49-F238E27FC236}">
                <a16:creationId xmlns:a16="http://schemas.microsoft.com/office/drawing/2014/main" xmlns="" id="{08D29157-0F97-3E73-2126-737C556FA678}"/>
              </a:ext>
            </a:extLst>
          </p:cNvPr>
          <p:cNvSpPr/>
          <p:nvPr/>
        </p:nvSpPr>
        <p:spPr>
          <a:xfrm>
            <a:off x="3176413" y="4283469"/>
            <a:ext cx="2736109"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dirty="0"/>
              <a:t>CAMARA DE DIPUTADOS (Cámara Baja)</a:t>
            </a:r>
            <a:endParaRPr lang="es-AR" sz="1800" dirty="0"/>
          </a:p>
        </p:txBody>
      </p:sp>
      <p:sp>
        <p:nvSpPr>
          <p:cNvPr id="20" name="Rectángulo 19">
            <a:extLst>
              <a:ext uri="{FF2B5EF4-FFF2-40B4-BE49-F238E27FC236}">
                <a16:creationId xmlns:a16="http://schemas.microsoft.com/office/drawing/2014/main" xmlns="" id="{E4D6179F-8612-C200-2DCD-4845D84552D8}"/>
              </a:ext>
            </a:extLst>
          </p:cNvPr>
          <p:cNvSpPr/>
          <p:nvPr/>
        </p:nvSpPr>
        <p:spPr>
          <a:xfrm>
            <a:off x="3152590" y="5808628"/>
            <a:ext cx="2736110" cy="7887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u="sng" dirty="0"/>
              <a:t>DIPUTADOS </a:t>
            </a:r>
          </a:p>
          <a:p>
            <a:pPr algn="ctr"/>
            <a:r>
              <a:rPr lang="es-AR" sz="2000" dirty="0"/>
              <a:t>(257 miembros)</a:t>
            </a:r>
          </a:p>
        </p:txBody>
      </p:sp>
      <p:sp>
        <p:nvSpPr>
          <p:cNvPr id="21" name="Rectángulo 20">
            <a:extLst>
              <a:ext uri="{FF2B5EF4-FFF2-40B4-BE49-F238E27FC236}">
                <a16:creationId xmlns:a16="http://schemas.microsoft.com/office/drawing/2014/main" xmlns="" id="{5EAA7ECE-C0F5-826F-A0E0-F9D20EF86F96}"/>
              </a:ext>
            </a:extLst>
          </p:cNvPr>
          <p:cNvSpPr/>
          <p:nvPr/>
        </p:nvSpPr>
        <p:spPr>
          <a:xfrm>
            <a:off x="6300124" y="5787243"/>
            <a:ext cx="2772113" cy="8101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SENADORES </a:t>
            </a:r>
          </a:p>
          <a:p>
            <a:pPr algn="ctr"/>
            <a:r>
              <a:rPr lang="es-AR" sz="2000" dirty="0"/>
              <a:t>(72 miembros)</a:t>
            </a:r>
          </a:p>
        </p:txBody>
      </p:sp>
      <p:sp>
        <p:nvSpPr>
          <p:cNvPr id="32" name="Elipse 31">
            <a:extLst>
              <a:ext uri="{FF2B5EF4-FFF2-40B4-BE49-F238E27FC236}">
                <a16:creationId xmlns:a16="http://schemas.microsoft.com/office/drawing/2014/main" xmlns="" id="{67C16765-33AC-9A04-6BE8-662DDBDA99FC}"/>
              </a:ext>
            </a:extLst>
          </p:cNvPr>
          <p:cNvSpPr/>
          <p:nvPr/>
        </p:nvSpPr>
        <p:spPr>
          <a:xfrm>
            <a:off x="6958508" y="1100625"/>
            <a:ext cx="2727475" cy="80354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1800" dirty="0"/>
              <a:t>Cristina Fernández</a:t>
            </a:r>
            <a:endParaRPr lang="es-AR" sz="1800" dirty="0"/>
          </a:p>
        </p:txBody>
      </p:sp>
      <p:sp>
        <p:nvSpPr>
          <p:cNvPr id="33" name="Rectángulo 32">
            <a:extLst>
              <a:ext uri="{FF2B5EF4-FFF2-40B4-BE49-F238E27FC236}">
                <a16:creationId xmlns:a16="http://schemas.microsoft.com/office/drawing/2014/main" xmlns="" id="{8064842E-676B-0310-B8B6-0424C4379BAA}"/>
              </a:ext>
            </a:extLst>
          </p:cNvPr>
          <p:cNvSpPr/>
          <p:nvPr/>
        </p:nvSpPr>
        <p:spPr>
          <a:xfrm>
            <a:off x="8701587" y="1950264"/>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b="1" i="1" u="sng" dirty="0">
                <a:effectLst>
                  <a:outerShdw blurRad="38100" dist="38100" dir="2700000" algn="tl">
                    <a:srgbClr val="000000">
                      <a:alpha val="43137"/>
                    </a:srgbClr>
                  </a:outerShdw>
                </a:effectLst>
              </a:rPr>
              <a:t>FORMA DE ELECCION: </a:t>
            </a:r>
            <a:r>
              <a:rPr lang="es-MX" dirty="0"/>
              <a:t>VOTO POPULAR</a:t>
            </a:r>
            <a:endParaRPr lang="es-AR" dirty="0"/>
          </a:p>
        </p:txBody>
      </p:sp>
      <p:cxnSp>
        <p:nvCxnSpPr>
          <p:cNvPr id="37" name="Conector: angular 36">
            <a:extLst>
              <a:ext uri="{FF2B5EF4-FFF2-40B4-BE49-F238E27FC236}">
                <a16:creationId xmlns:a16="http://schemas.microsoft.com/office/drawing/2014/main" xmlns="" id="{EBF9CB9B-7A2F-BFFC-2F7D-DC51BDB35AE9}"/>
              </a:ext>
            </a:extLst>
          </p:cNvPr>
          <p:cNvCxnSpPr/>
          <p:nvPr/>
        </p:nvCxnSpPr>
        <p:spPr>
          <a:xfrm>
            <a:off x="8622699" y="713562"/>
            <a:ext cx="1800200" cy="984223"/>
          </a:xfrm>
          <a:prstGeom prst="bentConnector3">
            <a:avLst>
              <a:gd name="adj1" fmla="val 100058"/>
            </a:avLst>
          </a:prstGeom>
          <a:ln w="57150">
            <a:tailEnd type="triangle"/>
          </a:ln>
        </p:spPr>
        <p:style>
          <a:lnRef idx="1">
            <a:schemeClr val="dk1"/>
          </a:lnRef>
          <a:fillRef idx="0">
            <a:schemeClr val="dk1"/>
          </a:fillRef>
          <a:effectRef idx="0">
            <a:schemeClr val="dk1"/>
          </a:effectRef>
          <a:fontRef idx="minor">
            <a:schemeClr val="tx1"/>
          </a:fontRef>
        </p:style>
      </p:cxnSp>
      <p:cxnSp>
        <p:nvCxnSpPr>
          <p:cNvPr id="40" name="Conector recto de flecha 39">
            <a:extLst>
              <a:ext uri="{FF2B5EF4-FFF2-40B4-BE49-F238E27FC236}">
                <a16:creationId xmlns:a16="http://schemas.microsoft.com/office/drawing/2014/main" xmlns="" id="{8C383D95-4346-6AD5-401A-E2189112A58F}"/>
              </a:ext>
            </a:extLst>
          </p:cNvPr>
          <p:cNvCxnSpPr>
            <a:cxnSpLocks/>
          </p:cNvCxnSpPr>
          <p:nvPr/>
        </p:nvCxnSpPr>
        <p:spPr>
          <a:xfrm flipH="1">
            <a:off x="5086300" y="3465059"/>
            <a:ext cx="503866" cy="7920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2" name="Rectángulo 41">
            <a:extLst>
              <a:ext uri="{FF2B5EF4-FFF2-40B4-BE49-F238E27FC236}">
                <a16:creationId xmlns:a16="http://schemas.microsoft.com/office/drawing/2014/main" xmlns="" id="{258E614C-0BCA-7E1A-E3C0-F322AEBA62CC}"/>
              </a:ext>
            </a:extLst>
          </p:cNvPr>
          <p:cNvSpPr/>
          <p:nvPr/>
        </p:nvSpPr>
        <p:spPr>
          <a:xfrm>
            <a:off x="9072237" y="155787"/>
            <a:ext cx="2844318" cy="4761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b="1" i="1" u="sng" dirty="0">
                <a:effectLst>
                  <a:outerShdw blurRad="38100" dist="38100" dir="2700000" algn="tl">
                    <a:srgbClr val="000000">
                      <a:alpha val="43137"/>
                    </a:srgbClr>
                  </a:outerShdw>
                </a:effectLst>
              </a:rPr>
              <a:t>DURACIÓN:</a:t>
            </a:r>
            <a:r>
              <a:rPr lang="es-MX" b="1" i="1" dirty="0">
                <a:effectLst>
                  <a:outerShdw blurRad="38100" dist="38100" dir="2700000" algn="tl">
                    <a:srgbClr val="000000">
                      <a:alpha val="43137"/>
                    </a:srgbClr>
                  </a:outerShdw>
                </a:effectLst>
              </a:rPr>
              <a:t> </a:t>
            </a:r>
            <a:r>
              <a:rPr lang="es-MX" dirty="0"/>
              <a:t>4 AÑOS</a:t>
            </a:r>
            <a:endParaRPr lang="es-AR" dirty="0"/>
          </a:p>
        </p:txBody>
      </p:sp>
      <p:pic>
        <p:nvPicPr>
          <p:cNvPr id="2050" name="Picture 2" descr="Cristina Fernández de Kirchner: Sospechoso detenido tras intento fallido de  asesinato de vicepresidente argentino">
            <a:extLst>
              <a:ext uri="{FF2B5EF4-FFF2-40B4-BE49-F238E27FC236}">
                <a16:creationId xmlns:a16="http://schemas.microsoft.com/office/drawing/2014/main" xmlns="" id="{DE51B943-1121-0970-B717-6BF15670FE90}"/>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10000" r="100000">
                        <a14:backgroundMark x1="84125" y1="7000" x2="84125" y2="7000"/>
                        <a14:backgroundMark x1="80250" y1="3500" x2="80750" y2="3500"/>
                        <a14:backgroundMark x1="83125" y1="4167" x2="83750" y2="4667"/>
                        <a14:backgroundMark x1="85000" y1="5333" x2="86750" y2="7167"/>
                        <a14:backgroundMark x1="88125" y1="8500" x2="88750" y2="11500"/>
                        <a14:backgroundMark x1="89375" y1="13667" x2="89375" y2="14333"/>
                        <a14:backgroundMark x1="89125" y1="15667" x2="89125" y2="16500"/>
                        <a14:backgroundMark x1="89125" y1="18333" x2="89125" y2="19167"/>
                        <a14:backgroundMark x1="89125" y1="21000" x2="89125" y2="21000"/>
                        <a14:backgroundMark x1="87625" y1="21000" x2="87625" y2="21000"/>
                        <a14:backgroundMark x1="87375" y1="21000" x2="87375" y2="21833"/>
                        <a14:backgroundMark x1="87375" y1="23333" x2="87375" y2="26167"/>
                        <a14:backgroundMark x1="86500" y1="27833" x2="86000" y2="27500"/>
                        <a14:backgroundMark x1="86250" y1="27500" x2="87375" y2="29000"/>
                        <a14:backgroundMark x1="88500" y1="30500" x2="88500" y2="30500"/>
                        <a14:backgroundMark x1="88750" y1="31500" x2="88750" y2="31500"/>
                        <a14:backgroundMark x1="90875" y1="26667" x2="90875" y2="26667"/>
                        <a14:backgroundMark x1="90875" y1="26667" x2="90875" y2="26667"/>
                        <a14:backgroundMark x1="90875" y1="26667" x2="90000" y2="31500"/>
                        <a14:backgroundMark x1="89875" y1="33167" x2="88750" y2="34000"/>
                        <a14:backgroundMark x1="88125" y1="34500" x2="88125" y2="35167"/>
                        <a14:backgroundMark x1="87250" y1="42000" x2="86375" y2="43333"/>
                        <a14:backgroundMark x1="84500" y1="49167" x2="84250" y2="49833"/>
                        <a14:backgroundMark x1="84250" y1="50000" x2="84250" y2="50000"/>
                        <a14:backgroundMark x1="84250" y1="51167" x2="84250" y2="51167"/>
                        <a14:backgroundMark x1="84250" y1="52333" x2="84500" y2="53333"/>
                        <a14:backgroundMark x1="84750" y1="53833" x2="84750" y2="53833"/>
                        <a14:backgroundMark x1="85125" y1="54167" x2="86000" y2="55000"/>
                        <a14:backgroundMark x1="87125" y1="55667" x2="87125" y2="55667"/>
                        <a14:backgroundMark x1="87375" y1="55833" x2="87375" y2="55833"/>
                        <a14:backgroundMark x1="88125" y1="56500" x2="88125" y2="56500"/>
                        <a14:backgroundMark x1="88125" y1="56500" x2="88125" y2="56500"/>
                        <a14:backgroundMark x1="47250" y1="3500" x2="47250" y2="3500"/>
                        <a14:backgroundMark x1="46375" y1="3000" x2="46375" y2="3000"/>
                        <a14:backgroundMark x1="48750" y1="833" x2="48750" y2="833"/>
                      </a14:backgroundRemoval>
                    </a14:imgEffect>
                  </a14:imgLayer>
                </a14:imgProps>
              </a:ext>
              <a:ext uri="{28A0092B-C50C-407E-A947-70E740481C1C}">
                <a14:useLocalDpi xmlns:a14="http://schemas.microsoft.com/office/drawing/2010/main" val="0"/>
              </a:ext>
            </a:extLst>
          </a:blip>
          <a:srcRect/>
          <a:stretch>
            <a:fillRect/>
          </a:stretch>
        </p:blipFill>
        <p:spPr bwMode="auto">
          <a:xfrm>
            <a:off x="4635645" y="817192"/>
            <a:ext cx="2425704" cy="181927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xmlns="" id="{B1B23BD7-0E34-7364-AB5B-22C4E087AE56}"/>
              </a:ext>
            </a:extLst>
          </p:cNvPr>
          <p:cNvSpPr/>
          <p:nvPr/>
        </p:nvSpPr>
        <p:spPr>
          <a:xfrm>
            <a:off x="6300124" y="4287121"/>
            <a:ext cx="2736109"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dirty="0"/>
              <a:t>CAMARA DE SENADORES (Cámara Alta)</a:t>
            </a:r>
            <a:endParaRPr lang="es-AR" sz="1800" dirty="0"/>
          </a:p>
        </p:txBody>
      </p:sp>
      <p:cxnSp>
        <p:nvCxnSpPr>
          <p:cNvPr id="7" name="Conector recto de flecha 6">
            <a:extLst>
              <a:ext uri="{FF2B5EF4-FFF2-40B4-BE49-F238E27FC236}">
                <a16:creationId xmlns:a16="http://schemas.microsoft.com/office/drawing/2014/main" xmlns="" id="{3245A1CD-139B-3771-93EC-206E3C65AD42}"/>
              </a:ext>
            </a:extLst>
          </p:cNvPr>
          <p:cNvCxnSpPr>
            <a:cxnSpLocks/>
          </p:cNvCxnSpPr>
          <p:nvPr/>
        </p:nvCxnSpPr>
        <p:spPr>
          <a:xfrm>
            <a:off x="6583820" y="3467727"/>
            <a:ext cx="557558" cy="7061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Conector recto de flecha 9">
            <a:extLst>
              <a:ext uri="{FF2B5EF4-FFF2-40B4-BE49-F238E27FC236}">
                <a16:creationId xmlns:a16="http://schemas.microsoft.com/office/drawing/2014/main" xmlns="" id="{FFA878EB-1FF0-54D8-137B-3AA6B9FDA627}"/>
              </a:ext>
            </a:extLst>
          </p:cNvPr>
          <p:cNvCxnSpPr>
            <a:cxnSpLocks/>
          </p:cNvCxnSpPr>
          <p:nvPr/>
        </p:nvCxnSpPr>
        <p:spPr>
          <a:xfrm>
            <a:off x="4544468" y="5229200"/>
            <a:ext cx="0" cy="4519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xmlns="" id="{C93A4C31-C22C-B778-792B-CA9BFFA7EBAC}"/>
              </a:ext>
            </a:extLst>
          </p:cNvPr>
          <p:cNvCxnSpPr>
            <a:cxnSpLocks/>
          </p:cNvCxnSpPr>
          <p:nvPr/>
        </p:nvCxnSpPr>
        <p:spPr>
          <a:xfrm>
            <a:off x="7750596" y="5204576"/>
            <a:ext cx="0" cy="4519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ángulo 13">
            <a:extLst>
              <a:ext uri="{FF2B5EF4-FFF2-40B4-BE49-F238E27FC236}">
                <a16:creationId xmlns:a16="http://schemas.microsoft.com/office/drawing/2014/main" xmlns="" id="{FBDC2CD7-1681-3196-35F6-FE6E742DDA9D}"/>
              </a:ext>
            </a:extLst>
          </p:cNvPr>
          <p:cNvSpPr/>
          <p:nvPr/>
        </p:nvSpPr>
        <p:spPr>
          <a:xfrm>
            <a:off x="9755432" y="5906372"/>
            <a:ext cx="2202742" cy="4761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b="1" i="1" u="sng" dirty="0">
                <a:effectLst>
                  <a:outerShdw blurRad="38100" dist="38100" dir="2700000" algn="tl">
                    <a:srgbClr val="000000">
                      <a:alpha val="43137"/>
                    </a:srgbClr>
                  </a:outerShdw>
                </a:effectLst>
              </a:rPr>
              <a:t>DURACIÓN:</a:t>
            </a:r>
            <a:r>
              <a:rPr lang="es-MX" sz="1800" b="1" i="1" dirty="0">
                <a:effectLst>
                  <a:outerShdw blurRad="38100" dist="38100" dir="2700000" algn="tl">
                    <a:srgbClr val="000000">
                      <a:alpha val="43137"/>
                    </a:srgbClr>
                  </a:outerShdw>
                </a:effectLst>
              </a:rPr>
              <a:t> </a:t>
            </a:r>
            <a:r>
              <a:rPr lang="es-MX" sz="1800" dirty="0"/>
              <a:t>6 AÑOS</a:t>
            </a:r>
            <a:endParaRPr lang="es-AR" sz="1800" dirty="0"/>
          </a:p>
        </p:txBody>
      </p:sp>
      <p:sp>
        <p:nvSpPr>
          <p:cNvPr id="15" name="Rectángulo 14">
            <a:extLst>
              <a:ext uri="{FF2B5EF4-FFF2-40B4-BE49-F238E27FC236}">
                <a16:creationId xmlns:a16="http://schemas.microsoft.com/office/drawing/2014/main" xmlns="" id="{589A774B-39F1-8C8B-638E-27CD577113B2}"/>
              </a:ext>
            </a:extLst>
          </p:cNvPr>
          <p:cNvSpPr/>
          <p:nvPr/>
        </p:nvSpPr>
        <p:spPr>
          <a:xfrm>
            <a:off x="236628" y="5966370"/>
            <a:ext cx="2202742" cy="4761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b="1" i="1" u="sng" dirty="0">
                <a:effectLst>
                  <a:outerShdw blurRad="38100" dist="38100" dir="2700000" algn="tl">
                    <a:srgbClr val="000000">
                      <a:alpha val="43137"/>
                    </a:srgbClr>
                  </a:outerShdw>
                </a:effectLst>
              </a:rPr>
              <a:t>DURACIÓN:</a:t>
            </a:r>
            <a:r>
              <a:rPr lang="es-MX" sz="1800" b="1" i="1" dirty="0">
                <a:effectLst>
                  <a:outerShdw blurRad="38100" dist="38100" dir="2700000" algn="tl">
                    <a:srgbClr val="000000">
                      <a:alpha val="43137"/>
                    </a:srgbClr>
                  </a:outerShdw>
                </a:effectLst>
              </a:rPr>
              <a:t> </a:t>
            </a:r>
            <a:r>
              <a:rPr lang="es-MX" sz="1800" dirty="0"/>
              <a:t>2 AÑOS</a:t>
            </a:r>
            <a:endParaRPr lang="es-AR" sz="1800" dirty="0"/>
          </a:p>
        </p:txBody>
      </p:sp>
      <p:cxnSp>
        <p:nvCxnSpPr>
          <p:cNvPr id="16" name="Conector recto de flecha 15">
            <a:extLst>
              <a:ext uri="{FF2B5EF4-FFF2-40B4-BE49-F238E27FC236}">
                <a16:creationId xmlns:a16="http://schemas.microsoft.com/office/drawing/2014/main" xmlns="" id="{7559C252-B8AB-F749-C363-9BA43571F754}"/>
              </a:ext>
            </a:extLst>
          </p:cNvPr>
          <p:cNvCxnSpPr>
            <a:cxnSpLocks/>
          </p:cNvCxnSpPr>
          <p:nvPr/>
        </p:nvCxnSpPr>
        <p:spPr>
          <a:xfrm flipH="1">
            <a:off x="2516631" y="6203963"/>
            <a:ext cx="4814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Conector recto de flecha 28">
            <a:extLst>
              <a:ext uri="{FF2B5EF4-FFF2-40B4-BE49-F238E27FC236}">
                <a16:creationId xmlns:a16="http://schemas.microsoft.com/office/drawing/2014/main" xmlns="" id="{41AD6D72-FAD0-65A4-C94B-C70878DC5B65}"/>
              </a:ext>
            </a:extLst>
          </p:cNvPr>
          <p:cNvCxnSpPr>
            <a:cxnSpLocks/>
          </p:cNvCxnSpPr>
          <p:nvPr/>
        </p:nvCxnSpPr>
        <p:spPr>
          <a:xfrm>
            <a:off x="9183365" y="6192298"/>
            <a:ext cx="5026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5" name="Rectángulo 34">
            <a:extLst>
              <a:ext uri="{FF2B5EF4-FFF2-40B4-BE49-F238E27FC236}">
                <a16:creationId xmlns:a16="http://schemas.microsoft.com/office/drawing/2014/main" xmlns="" id="{7C4DE037-5F61-5DC0-29BF-65FB90492541}"/>
              </a:ext>
            </a:extLst>
          </p:cNvPr>
          <p:cNvSpPr/>
          <p:nvPr/>
        </p:nvSpPr>
        <p:spPr>
          <a:xfrm>
            <a:off x="246503" y="4291934"/>
            <a:ext cx="2736109"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dirty="0"/>
              <a:t>CECILIA MOREAU</a:t>
            </a:r>
            <a:endParaRPr lang="es-AR" sz="1800" dirty="0"/>
          </a:p>
        </p:txBody>
      </p:sp>
      <p:pic>
        <p:nvPicPr>
          <p:cNvPr id="2052" name="Picture 4" descr="Quién es Cecilia Moreau, la flamante presidenta de la Cámara de Diputados">
            <a:extLst>
              <a:ext uri="{FF2B5EF4-FFF2-40B4-BE49-F238E27FC236}">
                <a16:creationId xmlns:a16="http://schemas.microsoft.com/office/drawing/2014/main" xmlns="" id="{5EBD83BF-0D1E-5F99-7D43-673774AE1510}"/>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704" b="97952" l="6712" r="90000">
                        <a14:backgroundMark x1="85342" y1="72812" x2="85342" y2="72812"/>
                      </a14:backgroundRemoval>
                    </a14:imgEffect>
                  </a14:imgLayer>
                </a14:imgProps>
              </a:ext>
              <a:ext uri="{28A0092B-C50C-407E-A947-70E740481C1C}">
                <a14:useLocalDpi xmlns:a14="http://schemas.microsoft.com/office/drawing/2010/main" val="0"/>
              </a:ext>
            </a:extLst>
          </a:blip>
          <a:srcRect/>
          <a:stretch>
            <a:fillRect/>
          </a:stretch>
        </p:blipFill>
        <p:spPr bwMode="auto">
          <a:xfrm>
            <a:off x="393568" y="2423592"/>
            <a:ext cx="2680727" cy="1971987"/>
          </a:xfrm>
          <a:prstGeom prst="rect">
            <a:avLst/>
          </a:prstGeom>
          <a:noFill/>
          <a:extLst>
            <a:ext uri="{909E8E84-426E-40DD-AFC4-6F175D3DCCD1}">
              <a14:hiddenFill xmlns:a14="http://schemas.microsoft.com/office/drawing/2010/main">
                <a:solidFill>
                  <a:srgbClr val="FFFFFF"/>
                </a:solidFill>
              </a14:hiddenFill>
            </a:ext>
          </a:extLst>
        </p:spPr>
      </p:pic>
      <p:sp>
        <p:nvSpPr>
          <p:cNvPr id="36" name="Rectángulo 35">
            <a:extLst>
              <a:ext uri="{FF2B5EF4-FFF2-40B4-BE49-F238E27FC236}">
                <a16:creationId xmlns:a16="http://schemas.microsoft.com/office/drawing/2014/main" xmlns="" id="{AF641B72-5AA8-2DED-F6D5-9D9FF413741E}"/>
              </a:ext>
            </a:extLst>
          </p:cNvPr>
          <p:cNvSpPr/>
          <p:nvPr/>
        </p:nvSpPr>
        <p:spPr>
          <a:xfrm>
            <a:off x="9196470" y="4287121"/>
            <a:ext cx="2736109"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dirty="0"/>
              <a:t>FEDERICO PINEDO</a:t>
            </a:r>
            <a:endParaRPr lang="es-AR" sz="1800" dirty="0"/>
          </a:p>
        </p:txBody>
      </p:sp>
      <p:pic>
        <p:nvPicPr>
          <p:cNvPr id="2054" name="Picture 6" descr="Federico Pinedo (bisnieto) - Wikipedia, la enciclopedia libre">
            <a:extLst>
              <a:ext uri="{FF2B5EF4-FFF2-40B4-BE49-F238E27FC236}">
                <a16:creationId xmlns:a16="http://schemas.microsoft.com/office/drawing/2014/main" xmlns="" id="{67EEDA51-E7DB-DA11-BEA1-EDEC2F9C5265}"/>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foregroundMark x1="20656" y1="55009" x2="20656" y2="55009"/>
                        <a14:foregroundMark x1="18361" y1="62176" x2="16612" y2="63126"/>
                        <a14:foregroundMark x1="12459" y1="66580" x2="13989" y2="67530"/>
                        <a14:foregroundMark x1="20984" y1="72107" x2="29180" y2="73489"/>
                        <a14:foregroundMark x1="38798" y1="76943" x2="39672" y2="76943"/>
                        <a14:foregroundMark x1="41421" y1="77461" x2="41421" y2="77461"/>
                        <a14:foregroundMark x1="42404" y1="77461" x2="50273" y2="79275"/>
                        <a14:foregroundMark x1="54973" y1="81347" x2="54973" y2="81347"/>
                        <a14:foregroundMark x1="56940" y1="82556" x2="57923" y2="82988"/>
                        <a14:foregroundMark x1="61967" y1="83938" x2="61967" y2="83938"/>
                        <a14:foregroundMark x1="62842" y1="84111" x2="62842" y2="84111"/>
                        <a14:foregroundMark x1="63388" y1="84111" x2="65246" y2="84801"/>
                        <a14:foregroundMark x1="67541" y1="86269" x2="67541" y2="86269"/>
                        <a14:foregroundMark x1="67869" y1="86269" x2="67869" y2="86269"/>
                        <a14:foregroundMark x1="69290" y1="87133" x2="73115" y2="90846"/>
                        <a14:foregroundMark x1="75191" y1="92228" x2="75191" y2="92228"/>
                        <a14:foregroundMark x1="75738" y1="92746" x2="75738" y2="92746"/>
                        <a14:foregroundMark x1="77486" y1="93437" x2="84809" y2="95682"/>
                        <a14:foregroundMark x1="89836" y1="97150" x2="90929" y2="97150"/>
                        <a14:foregroundMark x1="92131" y1="97323" x2="92131" y2="97323"/>
                        <a14:foregroundMark x1="92678" y1="97323" x2="93552" y2="97323"/>
                        <a14:foregroundMark x1="94754" y1="96891" x2="95410" y2="95509"/>
                        <a14:foregroundMark x1="95628" y1="95250" x2="95628" y2="92055"/>
                        <a14:foregroundMark x1="95628" y1="91796" x2="95628" y2="91796"/>
                        <a14:foregroundMark x1="95628" y1="91537" x2="95628" y2="91537"/>
                        <a14:foregroundMark x1="95628" y1="91364" x2="94754" y2="91105"/>
                        <a14:foregroundMark x1="91803" y1="88083" x2="91803" y2="88083"/>
                        <a14:foregroundMark x1="91803" y1="87651" x2="93005" y2="86701"/>
                        <a14:foregroundMark x1="93552" y1="86701" x2="94208" y2="86010"/>
                        <a14:foregroundMark x1="94754" y1="86010" x2="95410" y2="85060"/>
                        <a14:foregroundMark x1="95410" y1="85060" x2="95410" y2="85060"/>
                        <a14:foregroundMark x1="80109" y1="68653" x2="80109" y2="68653"/>
                        <a14:foregroundMark x1="79891" y1="67962" x2="79891" y2="67962"/>
                        <a14:foregroundMark x1="40328" y1="67012" x2="40328" y2="67012"/>
                        <a14:foregroundMark x1="38798" y1="66062" x2="38798" y2="66062"/>
                        <a14:foregroundMark x1="37923" y1="64680" x2="37705" y2="63990"/>
                        <a14:foregroundMark x1="35628" y1="61054" x2="35628" y2="61054"/>
                        <a14:foregroundMark x1="34426" y1="60794" x2="33224" y2="60794"/>
                        <a14:foregroundMark x1="20109" y1="63126" x2="19781" y2="63817"/>
                        <a14:foregroundMark x1="18907" y1="64680" x2="18907" y2="64680"/>
                        <a14:foregroundMark x1="18361" y1="66839" x2="20437" y2="67703"/>
                        <a14:foregroundMark x1="24153" y1="68221" x2="25027" y2="68653"/>
                        <a14:foregroundMark x1="26230" y1="69603" x2="24153" y2="72366"/>
                        <a14:foregroundMark x1="23279" y1="73057" x2="22404" y2="73489"/>
                        <a14:foregroundMark x1="16612" y1="76770" x2="15082" y2="77461"/>
                        <a14:foregroundMark x1="14536" y1="78152" x2="12131" y2="79102"/>
                        <a14:foregroundMark x1="9508" y1="82297" x2="9508" y2="82297"/>
                        <a14:foregroundMark x1="10383" y1="82988" x2="10383" y2="82988"/>
                        <a14:foregroundMark x1="13333" y1="85751" x2="13333" y2="85751"/>
                        <a14:foregroundMark x1="16831" y1="86269" x2="17705" y2="86269"/>
                        <a14:foregroundMark x1="19781" y1="86442" x2="19781" y2="86442"/>
                        <a14:foregroundMark x1="23279" y1="87651" x2="24809" y2="88342"/>
                        <a14:foregroundMark x1="26557" y1="89896" x2="26776" y2="90587"/>
                        <a14:foregroundMark x1="27978" y1="91796" x2="29180" y2="92228"/>
                        <a14:foregroundMark x1="30055" y1="92746" x2="33552" y2="93178"/>
                        <a14:foregroundMark x1="37705" y1="94560" x2="37705" y2="94560"/>
                        <a14:foregroundMark x1="14536" y1="93437" x2="14536" y2="93437"/>
                        <a14:foregroundMark x1="14208" y1="93610" x2="12459" y2="94128"/>
                        <a14:foregroundMark x1="10710" y1="94560" x2="9290" y2="94991"/>
                        <a14:foregroundMark x1="9290" y1="95250" x2="4262" y2="94301"/>
                        <a14:foregroundMark x1="2842" y1="93869" x2="3716" y2="92228"/>
                        <a14:foregroundMark x1="4809" y1="91364" x2="4809" y2="90587"/>
                        <a14:foregroundMark x1="48525" y1="88515" x2="48525" y2="88515"/>
                        <a14:foregroundMark x1="48525" y1="88515" x2="48525" y2="88515"/>
                        <a14:foregroundMark x1="51148" y1="93869" x2="52568" y2="95682"/>
                        <a14:foregroundMark x1="53443" y1="96200" x2="53443" y2="96200"/>
                        <a14:foregroundMark x1="54317" y1="88342" x2="54098" y2="87651"/>
                        <a14:foregroundMark x1="43825" y1="85060" x2="44699" y2="84370"/>
                        <a14:foregroundMark x1="46776" y1="84111" x2="46776" y2="84111"/>
                      </a14:backgroundRemoval>
                    </a14:imgEffect>
                  </a14:imgLayer>
                </a14:imgProps>
              </a:ext>
              <a:ext uri="{28A0092B-C50C-407E-A947-70E740481C1C}">
                <a14:useLocalDpi xmlns:a14="http://schemas.microsoft.com/office/drawing/2010/main" val="0"/>
              </a:ext>
            </a:extLst>
          </a:blip>
          <a:srcRect/>
          <a:stretch>
            <a:fillRect/>
          </a:stretch>
        </p:blipFill>
        <p:spPr bwMode="auto">
          <a:xfrm>
            <a:off x="10028404" y="2707886"/>
            <a:ext cx="1247668" cy="1579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7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7" grpId="0" animBg="1"/>
      <p:bldP spid="20" grpId="0" animBg="1"/>
      <p:bldP spid="21" grpId="0" animBg="1"/>
      <p:bldP spid="32" grpId="0" animBg="1"/>
      <p:bldP spid="33" grpId="0" animBg="1"/>
      <p:bldP spid="42" grpId="0" animBg="1"/>
      <p:bldP spid="4" grpId="0" animBg="1"/>
      <p:bldP spid="14" grpId="0" animBg="1"/>
      <p:bldP spid="15" grpId="0" animBg="1"/>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3152591" y="260648"/>
            <a:ext cx="5883642" cy="648072"/>
          </a:xfrm>
        </p:spPr>
        <p:txBody>
          <a:bodyPr rtlCol="0"/>
          <a:lstStyle/>
          <a:p>
            <a:pPr rtl="0"/>
            <a:r>
              <a:rPr lang="es-ES" sz="4000" b="1" u="sng" dirty="0">
                <a:effectLst>
                  <a:outerShdw blurRad="38100" dist="38100" dir="2700000" algn="tl">
                    <a:srgbClr val="000000">
                      <a:alpha val="43137"/>
                    </a:srgbClr>
                  </a:outerShdw>
                </a:effectLst>
              </a:rPr>
              <a:t>PODER JUDICAL</a:t>
            </a:r>
          </a:p>
        </p:txBody>
      </p:sp>
      <p:sp>
        <p:nvSpPr>
          <p:cNvPr id="9" name="Rectángulo 8">
            <a:extLst>
              <a:ext uri="{FF2B5EF4-FFF2-40B4-BE49-F238E27FC236}">
                <a16:creationId xmlns:a16="http://schemas.microsoft.com/office/drawing/2014/main" xmlns="" id="{2A0E69E8-444E-6FCF-D4CA-3D568814C661}"/>
              </a:ext>
            </a:extLst>
          </p:cNvPr>
          <p:cNvSpPr/>
          <p:nvPr/>
        </p:nvSpPr>
        <p:spPr>
          <a:xfrm>
            <a:off x="4438228" y="2642997"/>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SUPREMA CORTE DE JUSTICIA</a:t>
            </a:r>
            <a:endParaRPr lang="es-AR" dirty="0"/>
          </a:p>
        </p:txBody>
      </p:sp>
      <p:sp>
        <p:nvSpPr>
          <p:cNvPr id="17" name="Rectángulo 16">
            <a:extLst>
              <a:ext uri="{FF2B5EF4-FFF2-40B4-BE49-F238E27FC236}">
                <a16:creationId xmlns:a16="http://schemas.microsoft.com/office/drawing/2014/main" xmlns="" id="{08D29157-0F97-3E73-2126-737C556FA678}"/>
              </a:ext>
            </a:extLst>
          </p:cNvPr>
          <p:cNvSpPr/>
          <p:nvPr/>
        </p:nvSpPr>
        <p:spPr>
          <a:xfrm>
            <a:off x="4695871" y="4287121"/>
            <a:ext cx="2736109"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dirty="0"/>
              <a:t>VICE PRESIDENTE</a:t>
            </a:r>
            <a:endParaRPr lang="es-AR" sz="1800" dirty="0"/>
          </a:p>
        </p:txBody>
      </p:sp>
      <p:sp>
        <p:nvSpPr>
          <p:cNvPr id="32" name="Elipse 31">
            <a:extLst>
              <a:ext uri="{FF2B5EF4-FFF2-40B4-BE49-F238E27FC236}">
                <a16:creationId xmlns:a16="http://schemas.microsoft.com/office/drawing/2014/main" xmlns="" id="{67C16765-33AC-9A04-6BE8-662DDBDA99FC}"/>
              </a:ext>
            </a:extLst>
          </p:cNvPr>
          <p:cNvSpPr/>
          <p:nvPr/>
        </p:nvSpPr>
        <p:spPr>
          <a:xfrm>
            <a:off x="6851884" y="1101182"/>
            <a:ext cx="2727475" cy="80354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1800" dirty="0"/>
              <a:t>HORACIO ROSATTI</a:t>
            </a:r>
            <a:endParaRPr lang="es-AR" sz="1800" dirty="0"/>
          </a:p>
        </p:txBody>
      </p:sp>
      <p:sp>
        <p:nvSpPr>
          <p:cNvPr id="33" name="Rectángulo 32">
            <a:extLst>
              <a:ext uri="{FF2B5EF4-FFF2-40B4-BE49-F238E27FC236}">
                <a16:creationId xmlns:a16="http://schemas.microsoft.com/office/drawing/2014/main" xmlns="" id="{8064842E-676B-0310-B8B6-0424C4379BAA}"/>
              </a:ext>
            </a:extLst>
          </p:cNvPr>
          <p:cNvSpPr/>
          <p:nvPr/>
        </p:nvSpPr>
        <p:spPr>
          <a:xfrm>
            <a:off x="8701587" y="1950264"/>
            <a:ext cx="3312368"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b="1" i="1" u="sng" dirty="0">
                <a:effectLst>
                  <a:outerShdw blurRad="38100" dist="38100" dir="2700000" algn="tl">
                    <a:srgbClr val="000000">
                      <a:alpha val="43137"/>
                    </a:srgbClr>
                  </a:outerShdw>
                </a:effectLst>
              </a:rPr>
              <a:t>FORMA DE ELECCION: </a:t>
            </a:r>
            <a:r>
              <a:rPr lang="es-MX" sz="1800" dirty="0"/>
              <a:t>Senado con el 2/3 de sus miembros presente</a:t>
            </a:r>
            <a:endParaRPr lang="es-AR" sz="1800" dirty="0"/>
          </a:p>
        </p:txBody>
      </p:sp>
      <p:cxnSp>
        <p:nvCxnSpPr>
          <p:cNvPr id="37" name="Conector: angular 36">
            <a:extLst>
              <a:ext uri="{FF2B5EF4-FFF2-40B4-BE49-F238E27FC236}">
                <a16:creationId xmlns:a16="http://schemas.microsoft.com/office/drawing/2014/main" xmlns="" id="{EBF9CB9B-7A2F-BFFC-2F7D-DC51BDB35AE9}"/>
              </a:ext>
            </a:extLst>
          </p:cNvPr>
          <p:cNvCxnSpPr/>
          <p:nvPr/>
        </p:nvCxnSpPr>
        <p:spPr>
          <a:xfrm>
            <a:off x="8622699" y="713562"/>
            <a:ext cx="1800200" cy="984223"/>
          </a:xfrm>
          <a:prstGeom prst="bentConnector3">
            <a:avLst>
              <a:gd name="adj1" fmla="val 100058"/>
            </a:avLst>
          </a:prstGeom>
          <a:ln w="57150">
            <a:tailEnd type="triangle"/>
          </a:ln>
        </p:spPr>
        <p:style>
          <a:lnRef idx="1">
            <a:schemeClr val="dk1"/>
          </a:lnRef>
          <a:fillRef idx="0">
            <a:schemeClr val="dk1"/>
          </a:fillRef>
          <a:effectRef idx="0">
            <a:schemeClr val="dk1"/>
          </a:effectRef>
          <a:fontRef idx="minor">
            <a:schemeClr val="tx1"/>
          </a:fontRef>
        </p:style>
      </p:cxnSp>
      <p:cxnSp>
        <p:nvCxnSpPr>
          <p:cNvPr id="40" name="Conector recto de flecha 39">
            <a:extLst>
              <a:ext uri="{FF2B5EF4-FFF2-40B4-BE49-F238E27FC236}">
                <a16:creationId xmlns:a16="http://schemas.microsoft.com/office/drawing/2014/main" xmlns="" id="{8C383D95-4346-6AD5-401A-E2189112A58F}"/>
              </a:ext>
            </a:extLst>
          </p:cNvPr>
          <p:cNvCxnSpPr>
            <a:cxnSpLocks/>
          </p:cNvCxnSpPr>
          <p:nvPr/>
        </p:nvCxnSpPr>
        <p:spPr>
          <a:xfrm>
            <a:off x="6057513" y="3497503"/>
            <a:ext cx="0" cy="7296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2" name="Rectángulo 41">
            <a:extLst>
              <a:ext uri="{FF2B5EF4-FFF2-40B4-BE49-F238E27FC236}">
                <a16:creationId xmlns:a16="http://schemas.microsoft.com/office/drawing/2014/main" xmlns="" id="{258E614C-0BCA-7E1A-E3C0-F322AEBA62CC}"/>
              </a:ext>
            </a:extLst>
          </p:cNvPr>
          <p:cNvSpPr/>
          <p:nvPr/>
        </p:nvSpPr>
        <p:spPr>
          <a:xfrm>
            <a:off x="9072237" y="155787"/>
            <a:ext cx="2844318" cy="4761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b="1" i="1" u="sng" dirty="0">
                <a:effectLst>
                  <a:outerShdw blurRad="38100" dist="38100" dir="2700000" algn="tl">
                    <a:srgbClr val="000000">
                      <a:alpha val="43137"/>
                    </a:srgbClr>
                  </a:outerShdw>
                </a:effectLst>
              </a:rPr>
              <a:t>DURACIÓN:</a:t>
            </a:r>
            <a:r>
              <a:rPr lang="es-MX" b="1" i="1" dirty="0">
                <a:effectLst>
                  <a:outerShdw blurRad="38100" dist="38100" dir="2700000" algn="tl">
                    <a:srgbClr val="000000">
                      <a:alpha val="43137"/>
                    </a:srgbClr>
                  </a:outerShdw>
                </a:effectLst>
              </a:rPr>
              <a:t> </a:t>
            </a:r>
            <a:r>
              <a:rPr lang="es-MX" dirty="0"/>
              <a:t>8 AÑOS</a:t>
            </a:r>
            <a:endParaRPr lang="es-AR" dirty="0"/>
          </a:p>
        </p:txBody>
      </p:sp>
      <p:cxnSp>
        <p:nvCxnSpPr>
          <p:cNvPr id="16" name="Conector recto de flecha 15">
            <a:extLst>
              <a:ext uri="{FF2B5EF4-FFF2-40B4-BE49-F238E27FC236}">
                <a16:creationId xmlns:a16="http://schemas.microsoft.com/office/drawing/2014/main" xmlns="" id="{7559C252-B8AB-F749-C363-9BA43571F754}"/>
              </a:ext>
            </a:extLst>
          </p:cNvPr>
          <p:cNvCxnSpPr>
            <a:cxnSpLocks/>
          </p:cNvCxnSpPr>
          <p:nvPr/>
        </p:nvCxnSpPr>
        <p:spPr>
          <a:xfrm flipH="1">
            <a:off x="3827932" y="6046458"/>
            <a:ext cx="61029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Conector recto de flecha 28">
            <a:extLst>
              <a:ext uri="{FF2B5EF4-FFF2-40B4-BE49-F238E27FC236}">
                <a16:creationId xmlns:a16="http://schemas.microsoft.com/office/drawing/2014/main" xmlns="" id="{41AD6D72-FAD0-65A4-C94B-C70878DC5B65}"/>
              </a:ext>
            </a:extLst>
          </p:cNvPr>
          <p:cNvCxnSpPr>
            <a:cxnSpLocks/>
          </p:cNvCxnSpPr>
          <p:nvPr/>
        </p:nvCxnSpPr>
        <p:spPr>
          <a:xfrm>
            <a:off x="7604690" y="4665541"/>
            <a:ext cx="90969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074" name="Picture 2" descr="Horacio Rosatti - Corte Suprema de Justicia de la Nación">
            <a:extLst>
              <a:ext uri="{FF2B5EF4-FFF2-40B4-BE49-F238E27FC236}">
                <a16:creationId xmlns:a16="http://schemas.microsoft.com/office/drawing/2014/main" xmlns="" id="{D6423E64-A56F-F234-2129-F54A110E830A}"/>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4" b="100000" l="10000" r="90000">
                        <a14:foregroundMark x1="42750" y1="16803" x2="42750" y2="15779"/>
                        <a14:foregroundMark x1="43625" y1="12090" x2="44625" y2="11270"/>
                        <a14:foregroundMark x1="49710" y1="33017" x2="49710" y2="33017"/>
                        <a14:foregroundMark x1="50725" y1="17815" x2="50725" y2="17815"/>
                        <a14:foregroundMark x1="57681" y1="21140" x2="57971" y2="20190"/>
                        <a14:foregroundMark x1="37533" y1="64086" x2="37533" y2="64086"/>
                        <a14:foregroundMark x1="35827" y1="73548" x2="35827" y2="73548"/>
                        <a14:foregroundMark x1="31365" y1="80000" x2="31365" y2="80000"/>
                        <a14:foregroundMark x1="29396" y1="86667" x2="29396" y2="86667"/>
                        <a14:foregroundMark x1="30577" y1="76129" x2="30577" y2="76129"/>
                        <a14:foregroundMark x1="30971" y1="69462" x2="30971" y2="69462"/>
                        <a14:foregroundMark x1="32546" y1="68172" x2="32546" y2="68172"/>
                        <a14:foregroundMark x1="35433" y1="61505" x2="35433" y2="61505"/>
                        <a14:foregroundMark x1="35433" y1="61505" x2="35433" y2="61505"/>
                        <a14:foregroundMark x1="57349" y1="83441" x2="57349" y2="83441"/>
                        <a14:foregroundMark x1="61417" y1="86667" x2="61417" y2="86667"/>
                        <a14:foregroundMark x1="65092" y1="86667" x2="65092" y2="86667"/>
                        <a14:backgroundMark x1="24750" y1="37910" x2="24750" y2="37910"/>
                        <a14:backgroundMark x1="30000" y1="37910" x2="30000" y2="37910"/>
                        <a14:backgroundMark x1="61125" y1="37295" x2="61125" y2="37295"/>
                        <a14:backgroundMark x1="60125" y1="14754" x2="60125" y2="14754"/>
                        <a14:backgroundMark x1="54783" y1="5463" x2="54783" y2="5463"/>
                        <a14:backgroundMark x1="59130" y1="15202" x2="59130" y2="15202"/>
                        <a14:backgroundMark x1="59055" y1="31398" x2="59055" y2="31398"/>
                      </a14:backgroundRemoval>
                    </a14:imgEffect>
                  </a14:imgLayer>
                </a14:imgProps>
              </a:ext>
              <a:ext uri="{28A0092B-C50C-407E-A947-70E740481C1C}">
                <a14:useLocalDpi xmlns:a14="http://schemas.microsoft.com/office/drawing/2010/main" val="0"/>
              </a:ext>
            </a:extLst>
          </a:blip>
          <a:srcRect/>
          <a:stretch>
            <a:fillRect/>
          </a:stretch>
        </p:blipFill>
        <p:spPr bwMode="auto">
          <a:xfrm>
            <a:off x="4569534" y="731619"/>
            <a:ext cx="3167758" cy="19323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inistro Rosenkrantz">
            <a:extLst>
              <a:ext uri="{FF2B5EF4-FFF2-40B4-BE49-F238E27FC236}">
                <a16:creationId xmlns:a16="http://schemas.microsoft.com/office/drawing/2014/main" xmlns="" id="{4E6C38C5-BABB-96D0-1E73-CCE030B89462}"/>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342" b="100000" l="10000" r="90000"/>
                    </a14:imgEffect>
                  </a14:imgLayer>
                </a14:imgProps>
              </a:ext>
              <a:ext uri="{28A0092B-C50C-407E-A947-70E740481C1C}">
                <a14:useLocalDpi xmlns:a14="http://schemas.microsoft.com/office/drawing/2010/main" val="0"/>
              </a:ext>
            </a:extLst>
          </a:blip>
          <a:srcRect/>
          <a:stretch>
            <a:fillRect/>
          </a:stretch>
        </p:blipFill>
        <p:spPr bwMode="auto">
          <a:xfrm>
            <a:off x="8764742" y="2974750"/>
            <a:ext cx="2235398" cy="1363593"/>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xmlns="" id="{86D9D628-1141-8E41-E622-7C7C66932A34}"/>
              </a:ext>
            </a:extLst>
          </p:cNvPr>
          <p:cNvSpPr/>
          <p:nvPr/>
        </p:nvSpPr>
        <p:spPr>
          <a:xfrm>
            <a:off x="8514386" y="4287121"/>
            <a:ext cx="2736110"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AR" sz="2000" dirty="0"/>
              <a:t>Carlos Fernando </a:t>
            </a:r>
            <a:r>
              <a:rPr lang="es-AR" sz="2000" dirty="0" err="1"/>
              <a:t>Rosenkrantz</a:t>
            </a:r>
            <a:endParaRPr lang="es-AR" sz="2000" dirty="0"/>
          </a:p>
        </p:txBody>
      </p:sp>
      <p:sp>
        <p:nvSpPr>
          <p:cNvPr id="8" name="Rectángulo 7">
            <a:extLst>
              <a:ext uri="{FF2B5EF4-FFF2-40B4-BE49-F238E27FC236}">
                <a16:creationId xmlns:a16="http://schemas.microsoft.com/office/drawing/2014/main" xmlns="" id="{D31C6A7F-08FB-228A-15F8-FCA270754F2D}"/>
              </a:ext>
            </a:extLst>
          </p:cNvPr>
          <p:cNvSpPr/>
          <p:nvPr/>
        </p:nvSpPr>
        <p:spPr>
          <a:xfrm>
            <a:off x="4726357" y="5650414"/>
            <a:ext cx="2736109"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800" dirty="0"/>
              <a:t>MINISTROS</a:t>
            </a:r>
            <a:endParaRPr lang="es-AR" sz="1800" dirty="0"/>
          </a:p>
        </p:txBody>
      </p:sp>
      <p:sp>
        <p:nvSpPr>
          <p:cNvPr id="12" name="Rectángulo 11">
            <a:extLst>
              <a:ext uri="{FF2B5EF4-FFF2-40B4-BE49-F238E27FC236}">
                <a16:creationId xmlns:a16="http://schemas.microsoft.com/office/drawing/2014/main" xmlns="" id="{CEC91C58-8CF5-72C8-3017-151307F2656B}"/>
              </a:ext>
            </a:extLst>
          </p:cNvPr>
          <p:cNvSpPr/>
          <p:nvPr/>
        </p:nvSpPr>
        <p:spPr>
          <a:xfrm>
            <a:off x="938330" y="5771829"/>
            <a:ext cx="2736109"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AR" sz="2000" b="0" i="0" dirty="0">
                <a:solidFill>
                  <a:srgbClr val="202124"/>
                </a:solidFill>
                <a:effectLst/>
                <a:latin typeface="arial" panose="020B0604020202020204" pitchFamily="34" charset="0"/>
              </a:rPr>
              <a:t>Ricardo Lorenzetti</a:t>
            </a:r>
            <a:endParaRPr lang="es-AR" sz="2000" dirty="0"/>
          </a:p>
        </p:txBody>
      </p:sp>
      <p:pic>
        <p:nvPicPr>
          <p:cNvPr id="3078" name="Picture 6" descr="Ministro Maqueda">
            <a:extLst>
              <a:ext uri="{FF2B5EF4-FFF2-40B4-BE49-F238E27FC236}">
                <a16:creationId xmlns:a16="http://schemas.microsoft.com/office/drawing/2014/main" xmlns="" id="{567DE3BC-E7D4-9521-40D2-607A44035F6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171" b="100000" l="10000" r="90000">
                        <a14:foregroundMark x1="35143" y1="54567" x2="35143" y2="54567"/>
                        <a14:foregroundMark x1="37286" y1="59953" x2="37571" y2="61593"/>
                        <a14:foregroundMark x1="38714" y1="66276" x2="38857" y2="67916"/>
                        <a14:foregroundMark x1="37857" y1="73302" x2="36857" y2="74239"/>
                        <a14:foregroundMark x1="33571" y1="77986" x2="33571" y2="77986"/>
                        <a14:foregroundMark x1="30143" y1="73536" x2="30143" y2="73536"/>
                        <a14:foregroundMark x1="31571" y1="81967" x2="31571" y2="83607"/>
                        <a14:foregroundMark x1="32000" y1="88759" x2="32000" y2="88759"/>
                        <a14:backgroundMark x1="24143" y1="33724" x2="24143" y2="33724"/>
                        <a14:backgroundMark x1="64286" y1="26932" x2="64286" y2="26932"/>
                      </a14:backgroundRemoval>
                    </a14:imgEffect>
                  </a14:imgLayer>
                </a14:imgProps>
              </a:ext>
              <a:ext uri="{28A0092B-C50C-407E-A947-70E740481C1C}">
                <a14:useLocalDpi xmlns:a14="http://schemas.microsoft.com/office/drawing/2010/main" val="0"/>
              </a:ext>
            </a:extLst>
          </a:blip>
          <a:srcRect/>
          <a:stretch>
            <a:fillRect/>
          </a:stretch>
        </p:blipFill>
        <p:spPr bwMode="auto">
          <a:xfrm>
            <a:off x="442381" y="1239167"/>
            <a:ext cx="3589890" cy="21898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inistro Lorenzetti">
            <a:extLst>
              <a:ext uri="{FF2B5EF4-FFF2-40B4-BE49-F238E27FC236}">
                <a16:creationId xmlns:a16="http://schemas.microsoft.com/office/drawing/2014/main" xmlns="" id="{8C0BF3C9-77F8-E51A-5AD6-EB5A3454C652}"/>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171" b="100000" l="10000" r="90000">
                        <a14:foregroundMark x1="36571" y1="83372" x2="36571" y2="83372"/>
                        <a14:backgroundMark x1="51429" y1="5152" x2="51429" y2="5152"/>
                        <a14:backgroundMark x1="49000" y1="5386" x2="49000" y2="5386"/>
                      </a14:backgroundRemoval>
                    </a14:imgEffect>
                  </a14:imgLayer>
                </a14:imgProps>
              </a:ext>
              <a:ext uri="{28A0092B-C50C-407E-A947-70E740481C1C}">
                <a14:useLocalDpi xmlns:a14="http://schemas.microsoft.com/office/drawing/2010/main" val="0"/>
              </a:ext>
            </a:extLst>
          </a:blip>
          <a:srcRect/>
          <a:stretch>
            <a:fillRect/>
          </a:stretch>
        </p:blipFill>
        <p:spPr bwMode="auto">
          <a:xfrm>
            <a:off x="921139" y="4063832"/>
            <a:ext cx="2838402" cy="1731425"/>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ector recto de flecha 21">
            <a:extLst>
              <a:ext uri="{FF2B5EF4-FFF2-40B4-BE49-F238E27FC236}">
                <a16:creationId xmlns:a16="http://schemas.microsoft.com/office/drawing/2014/main" xmlns="" id="{1CF2ABC1-7DE4-0E99-D8F8-5340B7FEB6CE}"/>
              </a:ext>
            </a:extLst>
          </p:cNvPr>
          <p:cNvCxnSpPr>
            <a:cxnSpLocks/>
          </p:cNvCxnSpPr>
          <p:nvPr/>
        </p:nvCxnSpPr>
        <p:spPr>
          <a:xfrm>
            <a:off x="6057513" y="5178891"/>
            <a:ext cx="0" cy="404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xmlns="" id="{FFA878EB-1FF0-54D8-137B-3AA6B9FDA627}"/>
              </a:ext>
            </a:extLst>
          </p:cNvPr>
          <p:cNvCxnSpPr>
            <a:cxnSpLocks/>
          </p:cNvCxnSpPr>
          <p:nvPr/>
        </p:nvCxnSpPr>
        <p:spPr>
          <a:xfrm flipH="1" flipV="1">
            <a:off x="3535714" y="4614683"/>
            <a:ext cx="899677" cy="100811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ángulo 23">
            <a:extLst>
              <a:ext uri="{FF2B5EF4-FFF2-40B4-BE49-F238E27FC236}">
                <a16:creationId xmlns:a16="http://schemas.microsoft.com/office/drawing/2014/main" xmlns="" id="{F252EFB4-BB44-A565-3655-D253D68A51DF}"/>
              </a:ext>
            </a:extLst>
          </p:cNvPr>
          <p:cNvSpPr/>
          <p:nvPr/>
        </p:nvSpPr>
        <p:spPr>
          <a:xfrm>
            <a:off x="905775" y="3389615"/>
            <a:ext cx="2736109" cy="7920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AR" sz="2000" b="0" i="0" dirty="0">
                <a:solidFill>
                  <a:srgbClr val="202124"/>
                </a:solidFill>
                <a:effectLst/>
                <a:latin typeface="arial" panose="020B0604020202020204" pitchFamily="34" charset="0"/>
              </a:rPr>
              <a:t>Juan Carlos Maqueda</a:t>
            </a:r>
            <a:endParaRPr lang="es-AR" sz="2000" dirty="0"/>
          </a:p>
        </p:txBody>
      </p:sp>
    </p:spTree>
    <p:extLst>
      <p:ext uri="{BB962C8B-B14F-4D97-AF65-F5344CB8AC3E}">
        <p14:creationId xmlns:p14="http://schemas.microsoft.com/office/powerpoint/2010/main" val="286466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7" grpId="0" animBg="1"/>
      <p:bldP spid="32" grpId="0" animBg="1"/>
      <p:bldP spid="33" grpId="0" animBg="1"/>
      <p:bldP spid="42" grpId="0" animBg="1"/>
      <p:bldP spid="5" grpId="0" animBg="1"/>
      <p:bldP spid="8" grpId="0" animBg="1"/>
      <p:bldP spid="12"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0343" y="476672"/>
            <a:ext cx="10348139" cy="807677"/>
          </a:xfrm>
        </p:spPr>
        <p:txBody>
          <a:bodyPr/>
          <a:lstStyle/>
          <a:p>
            <a:r>
              <a:rPr lang="es-ES" b="1" i="1" u="sng" dirty="0" smtClean="0">
                <a:effectLst>
                  <a:outerShdw blurRad="38100" dist="38100" dir="2700000" algn="tl">
                    <a:srgbClr val="000000">
                      <a:alpha val="43137"/>
                    </a:srgbClr>
                  </a:outerShdw>
                </a:effectLst>
              </a:rPr>
              <a:t>CUESTIONARIO </a:t>
            </a:r>
            <a:r>
              <a:rPr lang="es-ES" sz="3500" b="1" i="1" u="sng" dirty="0" smtClean="0">
                <a:effectLst>
                  <a:outerShdw blurRad="38100" dist="38100" dir="2700000" algn="tl">
                    <a:srgbClr val="000000">
                      <a:alpha val="43137"/>
                    </a:srgbClr>
                  </a:outerShdw>
                </a:effectLst>
              </a:rPr>
              <a:t>(verdadero o falso)</a:t>
            </a:r>
            <a:endParaRPr lang="es-ES" sz="3500" b="1" i="1" u="sng" dirty="0">
              <a:effectLst>
                <a:outerShdw blurRad="38100" dist="38100" dir="2700000" algn="tl">
                  <a:srgbClr val="000000">
                    <a:alpha val="43137"/>
                  </a:srgbClr>
                </a:outerShdw>
              </a:effectLst>
            </a:endParaRPr>
          </a:p>
        </p:txBody>
      </p:sp>
      <p:sp>
        <p:nvSpPr>
          <p:cNvPr id="4" name="Rectángulo 3"/>
          <p:cNvSpPr/>
          <p:nvPr/>
        </p:nvSpPr>
        <p:spPr>
          <a:xfrm>
            <a:off x="1053852" y="1556792"/>
            <a:ext cx="9073008" cy="79208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1">
                    <a:lumMod val="85000"/>
                    <a:lumOff val="15000"/>
                  </a:schemeClr>
                </a:solidFill>
                <a:latin typeface="3ds" panose="02000503020000020004" pitchFamily="2" charset="0"/>
              </a:rPr>
              <a:t>a. La división de poderes solo es importante para que cada uno realice su tarea específica.</a:t>
            </a:r>
            <a:endParaRPr lang="es-ES" dirty="0">
              <a:solidFill>
                <a:schemeClr val="bg1">
                  <a:lumMod val="85000"/>
                  <a:lumOff val="15000"/>
                </a:schemeClr>
              </a:solidFill>
              <a:latin typeface="3ds" panose="02000503020000020004" pitchFamily="2" charset="0"/>
            </a:endParaRPr>
          </a:p>
        </p:txBody>
      </p:sp>
      <p:sp>
        <p:nvSpPr>
          <p:cNvPr id="5" name="Rectángulo 4"/>
          <p:cNvSpPr/>
          <p:nvPr/>
        </p:nvSpPr>
        <p:spPr>
          <a:xfrm>
            <a:off x="1053852" y="2600908"/>
            <a:ext cx="9073008" cy="792088"/>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FALSO</a:t>
            </a:r>
            <a:r>
              <a:rPr lang="es-ES" dirty="0" smtClean="0">
                <a:solidFill>
                  <a:schemeClr val="bg1">
                    <a:lumMod val="85000"/>
                    <a:lumOff val="15000"/>
                  </a:schemeClr>
                </a:solidFill>
                <a:latin typeface="3ds" panose="02000503020000020004" pitchFamily="2" charset="0"/>
              </a:rPr>
              <a:t>- Sirve para que haya control uno de otro para tener un sistema de contrapesos de funcionarios para evitar abusos. </a:t>
            </a:r>
            <a:endParaRPr lang="es-ES" dirty="0">
              <a:solidFill>
                <a:schemeClr val="bg1">
                  <a:lumMod val="85000"/>
                  <a:lumOff val="15000"/>
                </a:schemeClr>
              </a:solidFill>
              <a:latin typeface="3ds" panose="02000503020000020004" pitchFamily="2" charset="0"/>
            </a:endParaRPr>
          </a:p>
        </p:txBody>
      </p:sp>
      <p:sp>
        <p:nvSpPr>
          <p:cNvPr id="6" name="Rectángulo 5"/>
          <p:cNvSpPr/>
          <p:nvPr/>
        </p:nvSpPr>
        <p:spPr>
          <a:xfrm>
            <a:off x="1038981" y="3842128"/>
            <a:ext cx="9073008" cy="104595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1">
                    <a:lumMod val="85000"/>
                    <a:lumOff val="15000"/>
                  </a:schemeClr>
                </a:solidFill>
                <a:latin typeface="3ds" panose="02000503020000020004" pitchFamily="2" charset="0"/>
              </a:rPr>
              <a:t>b. El Poder Ejecutivo Provincial esta conformado por el Gobernador, Vice y Ministros, que tienen la función de administrar el estado Argentino</a:t>
            </a:r>
            <a:endParaRPr lang="es-ES" dirty="0">
              <a:solidFill>
                <a:schemeClr val="bg1">
                  <a:lumMod val="85000"/>
                  <a:lumOff val="15000"/>
                </a:schemeClr>
              </a:solidFill>
              <a:latin typeface="3ds" panose="02000503020000020004" pitchFamily="2" charset="0"/>
            </a:endParaRPr>
          </a:p>
        </p:txBody>
      </p:sp>
      <p:sp>
        <p:nvSpPr>
          <p:cNvPr id="7" name="Rectángulo 6"/>
          <p:cNvSpPr/>
          <p:nvPr/>
        </p:nvSpPr>
        <p:spPr>
          <a:xfrm>
            <a:off x="1053852" y="5229200"/>
            <a:ext cx="9073008" cy="792088"/>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FALSO</a:t>
            </a:r>
            <a:r>
              <a:rPr lang="es-ES" dirty="0" smtClean="0">
                <a:solidFill>
                  <a:schemeClr val="bg1">
                    <a:lumMod val="85000"/>
                    <a:lumOff val="15000"/>
                  </a:schemeClr>
                </a:solidFill>
                <a:latin typeface="3ds" panose="02000503020000020004" pitchFamily="2" charset="0"/>
              </a:rPr>
              <a:t>- Tiene la función de administrar el estado Provincial. </a:t>
            </a:r>
            <a:endParaRPr lang="es-ES" dirty="0">
              <a:solidFill>
                <a:schemeClr val="bg1">
                  <a:lumMod val="85000"/>
                  <a:lumOff val="15000"/>
                </a:schemeClr>
              </a:solidFill>
              <a:latin typeface="3ds" panose="02000503020000020004" pitchFamily="2" charset="0"/>
            </a:endParaRPr>
          </a:p>
        </p:txBody>
      </p:sp>
    </p:spTree>
    <p:extLst>
      <p:ext uri="{BB962C8B-B14F-4D97-AF65-F5344CB8AC3E}">
        <p14:creationId xmlns:p14="http://schemas.microsoft.com/office/powerpoint/2010/main" val="45847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0343" y="476672"/>
            <a:ext cx="10348139" cy="807677"/>
          </a:xfrm>
        </p:spPr>
        <p:txBody>
          <a:bodyPr/>
          <a:lstStyle/>
          <a:p>
            <a:r>
              <a:rPr lang="es-ES" b="1" i="1" u="sng" dirty="0" smtClean="0">
                <a:effectLst>
                  <a:outerShdw blurRad="38100" dist="38100" dir="2700000" algn="tl">
                    <a:srgbClr val="000000">
                      <a:alpha val="43137"/>
                    </a:srgbClr>
                  </a:outerShdw>
                </a:effectLst>
              </a:rPr>
              <a:t>CUESTIONARIO </a:t>
            </a:r>
            <a:r>
              <a:rPr lang="es-ES" sz="3500" b="1" i="1" u="sng" dirty="0" smtClean="0">
                <a:effectLst>
                  <a:outerShdw blurRad="38100" dist="38100" dir="2700000" algn="tl">
                    <a:srgbClr val="000000">
                      <a:alpha val="43137"/>
                    </a:srgbClr>
                  </a:outerShdw>
                </a:effectLst>
              </a:rPr>
              <a:t>(verdadero o falso)</a:t>
            </a:r>
            <a:endParaRPr lang="es-ES" sz="3500" b="1" i="1" u="sng" dirty="0">
              <a:effectLst>
                <a:outerShdw blurRad="38100" dist="38100" dir="2700000" algn="tl">
                  <a:srgbClr val="000000">
                    <a:alpha val="43137"/>
                  </a:srgbClr>
                </a:outerShdw>
              </a:effectLst>
            </a:endParaRPr>
          </a:p>
        </p:txBody>
      </p:sp>
      <p:sp>
        <p:nvSpPr>
          <p:cNvPr id="4" name="Rectángulo 3"/>
          <p:cNvSpPr/>
          <p:nvPr/>
        </p:nvSpPr>
        <p:spPr>
          <a:xfrm>
            <a:off x="1053852" y="1556792"/>
            <a:ext cx="9073008" cy="79208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1">
                    <a:lumMod val="85000"/>
                    <a:lumOff val="15000"/>
                  </a:schemeClr>
                </a:solidFill>
                <a:latin typeface="3ds" panose="02000503020000020004" pitchFamily="2" charset="0"/>
              </a:rPr>
              <a:t>c. El Estado Argentino adopta para su gobierno la forma representativa, republicana y federal.</a:t>
            </a:r>
            <a:endParaRPr lang="es-ES" dirty="0">
              <a:solidFill>
                <a:schemeClr val="bg1">
                  <a:lumMod val="85000"/>
                  <a:lumOff val="15000"/>
                </a:schemeClr>
              </a:solidFill>
              <a:latin typeface="3ds" panose="02000503020000020004" pitchFamily="2" charset="0"/>
            </a:endParaRPr>
          </a:p>
        </p:txBody>
      </p:sp>
      <p:sp>
        <p:nvSpPr>
          <p:cNvPr id="5" name="Rectángulo 4"/>
          <p:cNvSpPr/>
          <p:nvPr/>
        </p:nvSpPr>
        <p:spPr>
          <a:xfrm>
            <a:off x="1053852" y="2512725"/>
            <a:ext cx="9073008" cy="1476164"/>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VERDADERO</a:t>
            </a:r>
            <a:r>
              <a:rPr lang="es-ES" dirty="0" smtClean="0">
                <a:solidFill>
                  <a:schemeClr val="bg1">
                    <a:lumMod val="85000"/>
                    <a:lumOff val="15000"/>
                  </a:schemeClr>
                </a:solidFill>
                <a:latin typeface="3ds" panose="02000503020000020004" pitchFamily="2" charset="0"/>
              </a:rPr>
              <a:t>- Es representativa porque gobiernan los representantes del pueblo; es republicana porque son elegidos por el pueblo y es federal porque los estados provinciales conservan su autonomía.  </a:t>
            </a:r>
            <a:endParaRPr lang="es-ES" dirty="0">
              <a:solidFill>
                <a:schemeClr val="bg1">
                  <a:lumMod val="85000"/>
                  <a:lumOff val="15000"/>
                </a:schemeClr>
              </a:solidFill>
              <a:latin typeface="3ds" panose="02000503020000020004" pitchFamily="2" charset="0"/>
            </a:endParaRPr>
          </a:p>
        </p:txBody>
      </p:sp>
      <p:sp>
        <p:nvSpPr>
          <p:cNvPr id="6" name="Rectángulo 5"/>
          <p:cNvSpPr/>
          <p:nvPr/>
        </p:nvSpPr>
        <p:spPr>
          <a:xfrm>
            <a:off x="1050649" y="4152734"/>
            <a:ext cx="9073008" cy="71642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1">
                    <a:lumMod val="85000"/>
                    <a:lumOff val="15000"/>
                  </a:schemeClr>
                </a:solidFill>
                <a:latin typeface="3ds" panose="02000503020000020004" pitchFamily="2" charset="0"/>
              </a:rPr>
              <a:t>d. Somos ciudadanos a partir de los 18 años</a:t>
            </a:r>
            <a:endParaRPr lang="es-ES" dirty="0">
              <a:solidFill>
                <a:schemeClr val="bg1">
                  <a:lumMod val="85000"/>
                  <a:lumOff val="15000"/>
                </a:schemeClr>
              </a:solidFill>
              <a:latin typeface="3ds" panose="02000503020000020004" pitchFamily="2" charset="0"/>
            </a:endParaRPr>
          </a:p>
        </p:txBody>
      </p:sp>
      <p:sp>
        <p:nvSpPr>
          <p:cNvPr id="7" name="Rectángulo 6"/>
          <p:cNvSpPr/>
          <p:nvPr/>
        </p:nvSpPr>
        <p:spPr>
          <a:xfrm>
            <a:off x="1044529" y="5033004"/>
            <a:ext cx="9073008" cy="1132299"/>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FALSO</a:t>
            </a:r>
            <a:r>
              <a:rPr lang="es-ES" dirty="0" smtClean="0">
                <a:solidFill>
                  <a:schemeClr val="bg1">
                    <a:lumMod val="85000"/>
                    <a:lumOff val="15000"/>
                  </a:schemeClr>
                </a:solidFill>
                <a:latin typeface="3ds" panose="02000503020000020004" pitchFamily="2" charset="0"/>
              </a:rPr>
              <a:t>- Somos ciudadanos a partir de los 16 años y s</a:t>
            </a:r>
            <a:r>
              <a:rPr lang="es-ES" dirty="0" smtClean="0">
                <a:solidFill>
                  <a:schemeClr val="bg1">
                    <a:lumMod val="85000"/>
                    <a:lumOff val="15000"/>
                  </a:schemeClr>
                </a:solidFill>
                <a:latin typeface="3ds" panose="02000503020000020004" pitchFamily="2" charset="0"/>
              </a:rPr>
              <a:t>ignifica </a:t>
            </a:r>
            <a:r>
              <a:rPr lang="es-ES" dirty="0">
                <a:solidFill>
                  <a:schemeClr val="bg1">
                    <a:lumMod val="85000"/>
                    <a:lumOff val="15000"/>
                  </a:schemeClr>
                </a:solidFill>
                <a:latin typeface="3ds" panose="02000503020000020004" pitchFamily="2" charset="0"/>
              </a:rPr>
              <a:t>participar activamente en la vida social, política y económica de tu comunidad y de la sociedad</a:t>
            </a:r>
            <a:r>
              <a:rPr lang="es-ES" dirty="0" smtClean="0">
                <a:solidFill>
                  <a:schemeClr val="bg1">
                    <a:lumMod val="85000"/>
                    <a:lumOff val="15000"/>
                  </a:schemeClr>
                </a:solidFill>
                <a:latin typeface="3ds" panose="02000503020000020004" pitchFamily="2" charset="0"/>
              </a:rPr>
              <a:t>. </a:t>
            </a:r>
            <a:endParaRPr lang="es-ES" dirty="0">
              <a:solidFill>
                <a:schemeClr val="bg1">
                  <a:lumMod val="85000"/>
                  <a:lumOff val="15000"/>
                </a:schemeClr>
              </a:solidFill>
              <a:latin typeface="3ds" panose="02000503020000020004" pitchFamily="2" charset="0"/>
            </a:endParaRPr>
          </a:p>
        </p:txBody>
      </p:sp>
    </p:spTree>
    <p:extLst>
      <p:ext uri="{BB962C8B-B14F-4D97-AF65-F5344CB8AC3E}">
        <p14:creationId xmlns:p14="http://schemas.microsoft.com/office/powerpoint/2010/main" val="133164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0343" y="476672"/>
            <a:ext cx="10348139" cy="807677"/>
          </a:xfrm>
        </p:spPr>
        <p:txBody>
          <a:bodyPr/>
          <a:lstStyle/>
          <a:p>
            <a:r>
              <a:rPr lang="es-ES" b="1" i="1" u="sng" dirty="0" smtClean="0">
                <a:effectLst>
                  <a:outerShdw blurRad="38100" dist="38100" dir="2700000" algn="tl">
                    <a:srgbClr val="000000">
                      <a:alpha val="43137"/>
                    </a:srgbClr>
                  </a:outerShdw>
                </a:effectLst>
              </a:rPr>
              <a:t>CUESTIONARIO </a:t>
            </a:r>
            <a:r>
              <a:rPr lang="es-ES" sz="3500" b="1" i="1" u="sng" dirty="0" smtClean="0">
                <a:effectLst>
                  <a:outerShdw blurRad="38100" dist="38100" dir="2700000" algn="tl">
                    <a:srgbClr val="000000">
                      <a:alpha val="43137"/>
                    </a:srgbClr>
                  </a:outerShdw>
                </a:effectLst>
              </a:rPr>
              <a:t>(verdadero o falso)</a:t>
            </a:r>
            <a:endParaRPr lang="es-ES" sz="3500" b="1" i="1" u="sng" dirty="0">
              <a:effectLst>
                <a:outerShdw blurRad="38100" dist="38100" dir="2700000" algn="tl">
                  <a:srgbClr val="000000">
                    <a:alpha val="43137"/>
                  </a:srgbClr>
                </a:outerShdw>
              </a:effectLst>
            </a:endParaRPr>
          </a:p>
        </p:txBody>
      </p:sp>
      <p:sp>
        <p:nvSpPr>
          <p:cNvPr id="4" name="Rectángulo 3"/>
          <p:cNvSpPr/>
          <p:nvPr/>
        </p:nvSpPr>
        <p:spPr>
          <a:xfrm>
            <a:off x="1053852" y="1556792"/>
            <a:ext cx="9073008" cy="79208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1">
                    <a:lumMod val="85000"/>
                    <a:lumOff val="15000"/>
                  </a:schemeClr>
                </a:solidFill>
                <a:latin typeface="3ds" panose="02000503020000020004" pitchFamily="2" charset="0"/>
              </a:rPr>
              <a:t>e. Existen muchos mecanismos de participación ciudadana.</a:t>
            </a:r>
            <a:endParaRPr lang="es-ES" dirty="0">
              <a:solidFill>
                <a:schemeClr val="bg1">
                  <a:lumMod val="85000"/>
                  <a:lumOff val="15000"/>
                </a:schemeClr>
              </a:solidFill>
              <a:latin typeface="3ds" panose="02000503020000020004" pitchFamily="2" charset="0"/>
            </a:endParaRPr>
          </a:p>
        </p:txBody>
      </p:sp>
      <p:sp>
        <p:nvSpPr>
          <p:cNvPr id="5" name="Rectángulo 4"/>
          <p:cNvSpPr/>
          <p:nvPr/>
        </p:nvSpPr>
        <p:spPr>
          <a:xfrm>
            <a:off x="1053852" y="2512725"/>
            <a:ext cx="9073008" cy="1476164"/>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VERDADERO</a:t>
            </a:r>
            <a:r>
              <a:rPr lang="es-ES" dirty="0" smtClean="0">
                <a:solidFill>
                  <a:schemeClr val="bg1">
                    <a:lumMod val="85000"/>
                    <a:lumOff val="15000"/>
                  </a:schemeClr>
                </a:solidFill>
                <a:latin typeface="3ds" panose="02000503020000020004" pitchFamily="2" charset="0"/>
              </a:rPr>
              <a:t>- por ejemplo: E</a:t>
            </a:r>
            <a:r>
              <a:rPr lang="es-ES" dirty="0" smtClean="0">
                <a:solidFill>
                  <a:schemeClr val="bg1">
                    <a:lumMod val="85000"/>
                    <a:lumOff val="15000"/>
                  </a:schemeClr>
                </a:solidFill>
                <a:latin typeface="3ds" panose="02000503020000020004" pitchFamily="2" charset="0"/>
              </a:rPr>
              <a:t>ntre </a:t>
            </a:r>
            <a:r>
              <a:rPr lang="es-ES" dirty="0">
                <a:solidFill>
                  <a:schemeClr val="bg1">
                    <a:lumMod val="85000"/>
                    <a:lumOff val="15000"/>
                  </a:schemeClr>
                </a:solidFill>
                <a:latin typeface="3ds" panose="02000503020000020004" pitchFamily="2" charset="0"/>
              </a:rPr>
              <a:t>los mecanismos de participación se encuentran el plebiscito, el referendo, la consulta popular, el cabildo abierto, la iniciativa legislativa y la revocatoria del mandato</a:t>
            </a:r>
            <a:r>
              <a:rPr lang="es-ES" dirty="0" smtClean="0">
                <a:solidFill>
                  <a:schemeClr val="bg1">
                    <a:lumMod val="85000"/>
                    <a:lumOff val="15000"/>
                  </a:schemeClr>
                </a:solidFill>
                <a:latin typeface="3ds" panose="02000503020000020004" pitchFamily="2" charset="0"/>
              </a:rPr>
              <a:t>.  </a:t>
            </a:r>
            <a:endParaRPr lang="es-ES" dirty="0">
              <a:solidFill>
                <a:schemeClr val="bg1">
                  <a:lumMod val="85000"/>
                  <a:lumOff val="15000"/>
                </a:schemeClr>
              </a:solidFill>
              <a:latin typeface="3ds" panose="02000503020000020004" pitchFamily="2" charset="0"/>
            </a:endParaRPr>
          </a:p>
        </p:txBody>
      </p:sp>
      <p:sp>
        <p:nvSpPr>
          <p:cNvPr id="6" name="Rectángulo 5"/>
          <p:cNvSpPr/>
          <p:nvPr/>
        </p:nvSpPr>
        <p:spPr>
          <a:xfrm>
            <a:off x="1050649" y="4152734"/>
            <a:ext cx="9073008" cy="71642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1">
                    <a:lumMod val="85000"/>
                    <a:lumOff val="15000"/>
                  </a:schemeClr>
                </a:solidFill>
                <a:latin typeface="3ds" panose="02000503020000020004" pitchFamily="2" charset="0"/>
              </a:rPr>
              <a:t>f. Participar es fundamental para la democracia.</a:t>
            </a:r>
            <a:endParaRPr lang="es-ES" dirty="0">
              <a:solidFill>
                <a:schemeClr val="bg1">
                  <a:lumMod val="85000"/>
                  <a:lumOff val="15000"/>
                </a:schemeClr>
              </a:solidFill>
              <a:latin typeface="3ds" panose="02000503020000020004" pitchFamily="2" charset="0"/>
            </a:endParaRPr>
          </a:p>
        </p:txBody>
      </p:sp>
      <p:sp>
        <p:nvSpPr>
          <p:cNvPr id="7" name="Rectángulo 6"/>
          <p:cNvSpPr/>
          <p:nvPr/>
        </p:nvSpPr>
        <p:spPr>
          <a:xfrm>
            <a:off x="1044529" y="5033004"/>
            <a:ext cx="9073008" cy="1132299"/>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VERDADERO</a:t>
            </a:r>
            <a:r>
              <a:rPr lang="es-ES" dirty="0" smtClean="0">
                <a:solidFill>
                  <a:schemeClr val="bg1">
                    <a:lumMod val="85000"/>
                    <a:lumOff val="15000"/>
                  </a:schemeClr>
                </a:solidFill>
                <a:latin typeface="3ds" panose="02000503020000020004" pitchFamily="2" charset="0"/>
              </a:rPr>
              <a:t>- </a:t>
            </a:r>
            <a:r>
              <a:rPr lang="es-ES" dirty="0">
                <a:solidFill>
                  <a:schemeClr val="bg1">
                    <a:lumMod val="85000"/>
                    <a:lumOff val="15000"/>
                  </a:schemeClr>
                </a:solidFill>
                <a:latin typeface="3ds" panose="02000503020000020004" pitchFamily="2" charset="0"/>
              </a:rPr>
              <a:t>es el factor que materializa los cambios, por lo que es necesario que entre gobernantes y ciudadanos establezcan un diálogo para alcanzar objetivos </a:t>
            </a:r>
            <a:r>
              <a:rPr lang="es-ES" dirty="0" smtClean="0">
                <a:solidFill>
                  <a:schemeClr val="bg1">
                    <a:lumMod val="85000"/>
                    <a:lumOff val="15000"/>
                  </a:schemeClr>
                </a:solidFill>
                <a:latin typeface="3ds" panose="02000503020000020004" pitchFamily="2" charset="0"/>
              </a:rPr>
              <a:t>comunes</a:t>
            </a:r>
            <a:r>
              <a:rPr lang="es-ES" dirty="0" smtClean="0">
                <a:solidFill>
                  <a:schemeClr val="bg1">
                    <a:lumMod val="85000"/>
                    <a:lumOff val="15000"/>
                  </a:schemeClr>
                </a:solidFill>
                <a:latin typeface="3ds" panose="02000503020000020004" pitchFamily="2" charset="0"/>
              </a:rPr>
              <a:t>. </a:t>
            </a:r>
            <a:endParaRPr lang="es-ES" dirty="0">
              <a:solidFill>
                <a:schemeClr val="bg1">
                  <a:lumMod val="85000"/>
                  <a:lumOff val="15000"/>
                </a:schemeClr>
              </a:solidFill>
              <a:latin typeface="3ds" panose="02000503020000020004" pitchFamily="2" charset="0"/>
            </a:endParaRPr>
          </a:p>
        </p:txBody>
      </p:sp>
    </p:spTree>
    <p:extLst>
      <p:ext uri="{BB962C8B-B14F-4D97-AF65-F5344CB8AC3E}">
        <p14:creationId xmlns:p14="http://schemas.microsoft.com/office/powerpoint/2010/main" val="312330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0343" y="476672"/>
            <a:ext cx="10348139" cy="807677"/>
          </a:xfrm>
        </p:spPr>
        <p:txBody>
          <a:bodyPr/>
          <a:lstStyle/>
          <a:p>
            <a:r>
              <a:rPr lang="es-ES" b="1" i="1" u="sng" dirty="0" smtClean="0">
                <a:effectLst>
                  <a:outerShdw blurRad="38100" dist="38100" dir="2700000" algn="tl">
                    <a:srgbClr val="000000">
                      <a:alpha val="43137"/>
                    </a:srgbClr>
                  </a:outerShdw>
                </a:effectLst>
              </a:rPr>
              <a:t>CUESTIONARIO </a:t>
            </a:r>
            <a:r>
              <a:rPr lang="es-ES" sz="3500" b="1" i="1" u="sng" dirty="0" smtClean="0">
                <a:effectLst>
                  <a:outerShdw blurRad="38100" dist="38100" dir="2700000" algn="tl">
                    <a:srgbClr val="000000">
                      <a:alpha val="43137"/>
                    </a:srgbClr>
                  </a:outerShdw>
                </a:effectLst>
              </a:rPr>
              <a:t>(verdadero o falso)</a:t>
            </a:r>
            <a:endParaRPr lang="es-ES" sz="3500" b="1" i="1" u="sng" dirty="0">
              <a:effectLst>
                <a:outerShdw blurRad="38100" dist="38100" dir="2700000" algn="tl">
                  <a:srgbClr val="000000">
                    <a:alpha val="43137"/>
                  </a:srgbClr>
                </a:outerShdw>
              </a:effectLst>
            </a:endParaRPr>
          </a:p>
        </p:txBody>
      </p:sp>
      <p:sp>
        <p:nvSpPr>
          <p:cNvPr id="4" name="Rectángulo 3"/>
          <p:cNvSpPr/>
          <p:nvPr/>
        </p:nvSpPr>
        <p:spPr>
          <a:xfrm>
            <a:off x="1053852" y="1556792"/>
            <a:ext cx="9073008" cy="79208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bg1">
                    <a:lumMod val="85000"/>
                    <a:lumOff val="15000"/>
                  </a:schemeClr>
                </a:solidFill>
                <a:latin typeface="3ds" panose="02000503020000020004" pitchFamily="2" charset="0"/>
              </a:rPr>
              <a:t>g</a:t>
            </a:r>
            <a:r>
              <a:rPr lang="es-ES" dirty="0" smtClean="0">
                <a:solidFill>
                  <a:schemeClr val="bg1">
                    <a:lumMod val="85000"/>
                    <a:lumOff val="15000"/>
                  </a:schemeClr>
                </a:solidFill>
                <a:latin typeface="3ds" panose="02000503020000020004" pitchFamily="2" charset="0"/>
              </a:rPr>
              <a:t>. El Poder Judicial Nacional esta compuesto por la Corte Suprema de Justicia y sus miembros duran 8 años en su cargo.</a:t>
            </a:r>
            <a:endParaRPr lang="es-ES" dirty="0">
              <a:solidFill>
                <a:schemeClr val="bg1">
                  <a:lumMod val="85000"/>
                  <a:lumOff val="15000"/>
                </a:schemeClr>
              </a:solidFill>
              <a:latin typeface="3ds" panose="02000503020000020004" pitchFamily="2" charset="0"/>
            </a:endParaRPr>
          </a:p>
        </p:txBody>
      </p:sp>
      <p:sp>
        <p:nvSpPr>
          <p:cNvPr id="5" name="Rectángulo 4"/>
          <p:cNvSpPr/>
          <p:nvPr/>
        </p:nvSpPr>
        <p:spPr>
          <a:xfrm>
            <a:off x="1053852" y="2512725"/>
            <a:ext cx="9073008" cy="1476164"/>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VERDADERO</a:t>
            </a:r>
            <a:r>
              <a:rPr lang="es-ES" dirty="0" smtClean="0">
                <a:solidFill>
                  <a:schemeClr val="bg1">
                    <a:lumMod val="85000"/>
                    <a:lumOff val="15000"/>
                  </a:schemeClr>
                </a:solidFill>
                <a:latin typeface="3ds" panose="02000503020000020004" pitchFamily="2" charset="0"/>
              </a:rPr>
              <a:t>- Esta compuesta por el Presidente de la Suprema Corte de Justicia, El Vice- Presidentes, sus ministros y todos tienen una duración de 8 años. </a:t>
            </a:r>
            <a:endParaRPr lang="es-ES" dirty="0">
              <a:solidFill>
                <a:schemeClr val="bg1">
                  <a:lumMod val="85000"/>
                  <a:lumOff val="15000"/>
                </a:schemeClr>
              </a:solidFill>
              <a:latin typeface="3ds" panose="02000503020000020004" pitchFamily="2" charset="0"/>
            </a:endParaRPr>
          </a:p>
        </p:txBody>
      </p:sp>
      <p:sp>
        <p:nvSpPr>
          <p:cNvPr id="6" name="Rectángulo 5"/>
          <p:cNvSpPr/>
          <p:nvPr/>
        </p:nvSpPr>
        <p:spPr>
          <a:xfrm>
            <a:off x="1050649" y="4152734"/>
            <a:ext cx="9073008" cy="71642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1">
                    <a:lumMod val="85000"/>
                    <a:lumOff val="15000"/>
                  </a:schemeClr>
                </a:solidFill>
                <a:latin typeface="3ds" panose="02000503020000020004" pitchFamily="2" charset="0"/>
              </a:rPr>
              <a:t>h. El actual representante del Poder Ejecutivo Municipal de Dr. Manuel Belgrano, se llama Gerardo Rubén Morales.</a:t>
            </a:r>
            <a:endParaRPr lang="es-ES" dirty="0">
              <a:solidFill>
                <a:schemeClr val="bg1">
                  <a:lumMod val="85000"/>
                  <a:lumOff val="15000"/>
                </a:schemeClr>
              </a:solidFill>
              <a:latin typeface="3ds" panose="02000503020000020004" pitchFamily="2" charset="0"/>
            </a:endParaRPr>
          </a:p>
        </p:txBody>
      </p:sp>
      <p:sp>
        <p:nvSpPr>
          <p:cNvPr id="7" name="Rectángulo 6"/>
          <p:cNvSpPr/>
          <p:nvPr/>
        </p:nvSpPr>
        <p:spPr>
          <a:xfrm>
            <a:off x="1044529" y="5033004"/>
            <a:ext cx="9073008" cy="1132299"/>
          </a:xfrm>
          <a:prstGeom prst="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smtClean="0">
                <a:solidFill>
                  <a:schemeClr val="bg1">
                    <a:lumMod val="85000"/>
                    <a:lumOff val="15000"/>
                  </a:schemeClr>
                </a:solidFill>
                <a:latin typeface="3ds" panose="02000503020000020004" pitchFamily="2" charset="0"/>
              </a:rPr>
              <a:t>FALSO</a:t>
            </a:r>
            <a:r>
              <a:rPr lang="es-ES" dirty="0" smtClean="0">
                <a:solidFill>
                  <a:schemeClr val="bg1">
                    <a:lumMod val="85000"/>
                    <a:lumOff val="15000"/>
                  </a:schemeClr>
                </a:solidFill>
                <a:latin typeface="3ds" panose="02000503020000020004" pitchFamily="2" charset="0"/>
              </a:rPr>
              <a:t>- </a:t>
            </a:r>
            <a:r>
              <a:rPr lang="es-ES" dirty="0" smtClean="0">
                <a:solidFill>
                  <a:schemeClr val="bg1">
                    <a:lumMod val="85000"/>
                    <a:lumOff val="15000"/>
                  </a:schemeClr>
                </a:solidFill>
                <a:latin typeface="3ds" panose="02000503020000020004" pitchFamily="2" charset="0"/>
              </a:rPr>
              <a:t>El actual representante del Poder Ejecutivo Municipal de Dr. Manuel Belgrano es el Arquitecto Raúl Jorge</a:t>
            </a:r>
            <a:r>
              <a:rPr lang="es-ES" dirty="0" smtClean="0">
                <a:solidFill>
                  <a:schemeClr val="bg1">
                    <a:lumMod val="85000"/>
                    <a:lumOff val="15000"/>
                  </a:schemeClr>
                </a:solidFill>
                <a:latin typeface="3ds" panose="02000503020000020004" pitchFamily="2" charset="0"/>
              </a:rPr>
              <a:t>. </a:t>
            </a:r>
            <a:endParaRPr lang="es-ES" dirty="0">
              <a:solidFill>
                <a:schemeClr val="bg1">
                  <a:lumMod val="85000"/>
                  <a:lumOff val="15000"/>
                </a:schemeClr>
              </a:solidFill>
              <a:latin typeface="3ds" panose="02000503020000020004" pitchFamily="2" charset="0"/>
            </a:endParaRPr>
          </a:p>
        </p:txBody>
      </p:sp>
    </p:spTree>
    <p:extLst>
      <p:ext uri="{BB962C8B-B14F-4D97-AF65-F5344CB8AC3E}">
        <p14:creationId xmlns:p14="http://schemas.microsoft.com/office/powerpoint/2010/main" val="254359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theme1.xml><?xml version="1.0" encoding="utf-8"?>
<a:theme xmlns:a="http://schemas.openxmlformats.org/drawingml/2006/main" name="Radial rojo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7_TF02804895_TF02804895.potx" id="{2E094358-37A7-41FD-8FD9-AF35140AB5E1}" vid="{6EEF7D0C-27E5-4081-AE9F-3209866B2F3D}"/>
    </a:ext>
  </a:extLst>
</a:theme>
</file>

<file path=ppt/theme/theme2.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de líneas circulares rojas (pantalla panorámica)</Template>
  <TotalTime>157</TotalTime>
  <Words>606</Words>
  <Application>Microsoft Office PowerPoint</Application>
  <PresentationFormat>Personalizado</PresentationFormat>
  <Paragraphs>82</Paragraphs>
  <Slides>10</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3ds</vt:lpstr>
      <vt:lpstr>Arial</vt:lpstr>
      <vt:lpstr>Arial</vt:lpstr>
      <vt:lpstr>Cambria</vt:lpstr>
      <vt:lpstr>Radial rojo 16x9</vt:lpstr>
      <vt:lpstr>PODERES DEL ESTADO</vt:lpstr>
      <vt:lpstr>Presentación de PowerPoint</vt:lpstr>
      <vt:lpstr>Presentación de PowerPoint</vt:lpstr>
      <vt:lpstr>Presentación de PowerPoint</vt:lpstr>
      <vt:lpstr>Presentación de PowerPoint</vt:lpstr>
      <vt:lpstr>CUESTIONARIO (verdadero o falso)</vt:lpstr>
      <vt:lpstr>CUESTIONARIO (verdadero o falso)</vt:lpstr>
      <vt:lpstr>CUESTIONARIO (verdadero o falso)</vt:lpstr>
      <vt:lpstr>CUESTIONARIO (verdadero o falso)</vt:lpstr>
      <vt:lpstr>CUESTIONARIO (verdadero o falso)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PODERES DEL ESTADO</dc:title>
  <dc:creator>HOME</dc:creator>
  <cp:lastModifiedBy>Pablo Elinger</cp:lastModifiedBy>
  <cp:revision>17</cp:revision>
  <dcterms:created xsi:type="dcterms:W3CDTF">2022-11-11T13:39:24Z</dcterms:created>
  <dcterms:modified xsi:type="dcterms:W3CDTF">2022-11-11T23:25:17Z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