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</a:t>
            </a:r>
            <a:r>
              <a:rPr lang="en-US" sz="2000" b="1" dirty="0"/>
              <a:t>BP Fold Enrichment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BP!$Q$1</c:f>
              <c:strCache>
                <c:ptCount val="1"/>
                <c:pt idx="0">
                  <c:v>Fold Enrichment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BP!$P$2:$P$22</c:f>
              <c:strCache>
                <c:ptCount val="21"/>
                <c:pt idx="0">
                  <c:v>GO:0030198~extracellular matrix organization</c:v>
                </c:pt>
                <c:pt idx="1">
                  <c:v>GO:0030574~collagen catabolic process</c:v>
                </c:pt>
                <c:pt idx="2">
                  <c:v>GO:1904668~positive regulation of ubiquitin protein ligase activity</c:v>
                </c:pt>
                <c:pt idx="3">
                  <c:v>GO:0030199~collagen fibril organization</c:v>
                </c:pt>
                <c:pt idx="4">
                  <c:v>GO:0006312~mitotic recombination</c:v>
                </c:pt>
                <c:pt idx="5">
                  <c:v>GO:0098609~cell-cell adhesion</c:v>
                </c:pt>
                <c:pt idx="6">
                  <c:v>GO:0043086~negative regulation of catalytic activity</c:v>
                </c:pt>
                <c:pt idx="7">
                  <c:v>GO:0001501~skeletal system development</c:v>
                </c:pt>
                <c:pt idx="8">
                  <c:v>GO:0022617~extracellular matrix disassembly</c:v>
                </c:pt>
                <c:pt idx="9">
                  <c:v>GO:0007155~cell adhesion</c:v>
                </c:pt>
                <c:pt idx="10">
                  <c:v>GO:0042060~wound healing</c:v>
                </c:pt>
                <c:pt idx="11">
                  <c:v>GO:2000373~positive regulation of DNA topoisomerase (ATP-hydrolyzing) activity</c:v>
                </c:pt>
                <c:pt idx="12">
                  <c:v>GO:0031346~positive regulation of cell projection organization</c:v>
                </c:pt>
                <c:pt idx="13">
                  <c:v>GO:0031536~positive regulation of exit from mitosis</c:v>
                </c:pt>
                <c:pt idx="14">
                  <c:v>GO:0042148~strand invasion</c:v>
                </c:pt>
                <c:pt idx="15">
                  <c:v>GO:0050900~leukocyte migration</c:v>
                </c:pt>
                <c:pt idx="16">
                  <c:v>GO:2001223~negative regulation of neuron migration</c:v>
                </c:pt>
                <c:pt idx="17">
                  <c:v>GO:0016266~O-glycan processing</c:v>
                </c:pt>
                <c:pt idx="18">
                  <c:v>GO:0006268~DNA unwinding involved in DNA replication</c:v>
                </c:pt>
                <c:pt idx="19">
                  <c:v>GO:0010458~exit from mitosis</c:v>
                </c:pt>
                <c:pt idx="20">
                  <c:v>GO:0006281~DNA repair</c:v>
                </c:pt>
              </c:strCache>
            </c:strRef>
          </c:cat>
          <c:val>
            <c:numRef>
              <c:f>BP!$Q$2:$Q$22</c:f>
              <c:numCache>
                <c:formatCode>General</c:formatCode>
                <c:ptCount val="21"/>
                <c:pt idx="0">
                  <c:v>5.6643616124135603</c:v>
                </c:pt>
                <c:pt idx="1">
                  <c:v>10.8419421487603</c:v>
                </c:pt>
                <c:pt idx="2">
                  <c:v>46.258953168044002</c:v>
                </c:pt>
                <c:pt idx="3">
                  <c:v>14.2335240517058</c:v>
                </c:pt>
                <c:pt idx="4">
                  <c:v>32.025429116338202</c:v>
                </c:pt>
                <c:pt idx="5">
                  <c:v>3.5846421274129998</c:v>
                </c:pt>
                <c:pt idx="6">
                  <c:v>7.4014325068870503</c:v>
                </c:pt>
                <c:pt idx="7">
                  <c:v>5.0648488870121202</c:v>
                </c:pt>
                <c:pt idx="8">
                  <c:v>7.3040452370595901</c:v>
                </c:pt>
                <c:pt idx="9">
                  <c:v>2.7211148922378801</c:v>
                </c:pt>
                <c:pt idx="10">
                  <c:v>6.9388429752066099</c:v>
                </c:pt>
                <c:pt idx="11">
                  <c:v>69.388429752066102</c:v>
                </c:pt>
                <c:pt idx="12">
                  <c:v>55.510743801652801</c:v>
                </c:pt>
                <c:pt idx="13">
                  <c:v>46.258953168044002</c:v>
                </c:pt>
                <c:pt idx="14">
                  <c:v>39.650531286894903</c:v>
                </c:pt>
                <c:pt idx="15">
                  <c:v>4.5500609673485899</c:v>
                </c:pt>
                <c:pt idx="16">
                  <c:v>30.839302112029301</c:v>
                </c:pt>
                <c:pt idx="17">
                  <c:v>6.9388429752066099</c:v>
                </c:pt>
                <c:pt idx="18">
                  <c:v>27.7553719008264</c:v>
                </c:pt>
                <c:pt idx="19">
                  <c:v>23.129476584022001</c:v>
                </c:pt>
                <c:pt idx="20">
                  <c:v>2.9526991383857899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BEA-A521-62D99818F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3194872"/>
        <c:axId val="483195528"/>
      </c:barChart>
      <c:catAx>
        <c:axId val="483194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95528"/>
        <c:crosses val="autoZero"/>
        <c:auto val="1"/>
        <c:lblAlgn val="ctr"/>
        <c:lblOffset val="100"/>
        <c:noMultiLvlLbl val="0"/>
      </c:catAx>
      <c:valAx>
        <c:axId val="483195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94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</a:t>
            </a:r>
            <a:r>
              <a:rPr lang="en-US" sz="2000" b="1" dirty="0"/>
              <a:t>CC Fold Enrichment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CC!$R$1</c:f>
              <c:strCache>
                <c:ptCount val="1"/>
                <c:pt idx="0">
                  <c:v>Fold Enrichment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CC!$Q$2:$Q$15</c:f>
              <c:strCache>
                <c:ptCount val="14"/>
                <c:pt idx="0">
                  <c:v>GO:0070062~extracellular exosome</c:v>
                </c:pt>
                <c:pt idx="1">
                  <c:v>GO:0031012~extracellular matrix</c:v>
                </c:pt>
                <c:pt idx="2">
                  <c:v>GO:0005581~collagen trimer</c:v>
                </c:pt>
                <c:pt idx="3">
                  <c:v>GO:0005796~Golgi lumen</c:v>
                </c:pt>
                <c:pt idx="4">
                  <c:v>GO:0031528~microvillus membrane</c:v>
                </c:pt>
                <c:pt idx="5">
                  <c:v>GO:0009925~basal plasma membrane</c:v>
                </c:pt>
                <c:pt idx="6">
                  <c:v>GO:0005913~cell-cell adherens junction</c:v>
                </c:pt>
                <c:pt idx="7">
                  <c:v>GO:0016323~basolateral plasma membrane</c:v>
                </c:pt>
                <c:pt idx="8">
                  <c:v>GO:0005578~proteinaceous extracellular matrix</c:v>
                </c:pt>
                <c:pt idx="9">
                  <c:v>GO:0005615~extracellular space</c:v>
                </c:pt>
                <c:pt idx="10">
                  <c:v>GO:0005788~endoplasmic reticulum lumen</c:v>
                </c:pt>
                <c:pt idx="11">
                  <c:v>GO:0016324~apical plasma membrane</c:v>
                </c:pt>
                <c:pt idx="12">
                  <c:v>GO:0005887~integral component of plasma membrane</c:v>
                </c:pt>
                <c:pt idx="13">
                  <c:v>GO:0042995~cell projection</c:v>
                </c:pt>
              </c:strCache>
            </c:strRef>
          </c:cat>
          <c:val>
            <c:numRef>
              <c:f>CC!$R$2:$R$15</c:f>
              <c:numCache>
                <c:formatCode>General</c:formatCode>
                <c:ptCount val="14"/>
                <c:pt idx="0">
                  <c:v>1.90376807666028</c:v>
                </c:pt>
                <c:pt idx="1">
                  <c:v>4.39768339768339</c:v>
                </c:pt>
                <c:pt idx="2">
                  <c:v>7.8605935127674202</c:v>
                </c:pt>
                <c:pt idx="3">
                  <c:v>7.5330687830687797</c:v>
                </c:pt>
                <c:pt idx="4">
                  <c:v>22.8370927318295</c:v>
                </c:pt>
                <c:pt idx="5">
                  <c:v>14.463492063492</c:v>
                </c:pt>
                <c:pt idx="6">
                  <c:v>3.1345029239766</c:v>
                </c:pt>
                <c:pt idx="7">
                  <c:v>4.0176366843033504</c:v>
                </c:pt>
                <c:pt idx="8">
                  <c:v>3.2380952380952301</c:v>
                </c:pt>
                <c:pt idx="9">
                  <c:v>1.7180094507488699</c:v>
                </c:pt>
                <c:pt idx="10">
                  <c:v>3.7665343915343898</c:v>
                </c:pt>
                <c:pt idx="11">
                  <c:v>2.98216331206021</c:v>
                </c:pt>
                <c:pt idx="12">
                  <c:v>1.6354478658365501</c:v>
                </c:pt>
                <c:pt idx="13">
                  <c:v>5.7853968253968198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6C-4C9D-82B7-F78A63625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9227440"/>
        <c:axId val="419227112"/>
      </c:barChart>
      <c:catAx>
        <c:axId val="419227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27112"/>
        <c:crosses val="autoZero"/>
        <c:auto val="1"/>
        <c:lblAlgn val="ctr"/>
        <c:lblOffset val="100"/>
        <c:noMultiLvlLbl val="0"/>
      </c:catAx>
      <c:valAx>
        <c:axId val="419227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2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MF Fold </a:t>
            </a:r>
            <a:r>
              <a:rPr lang="en-US" sz="2000" b="1" dirty="0"/>
              <a:t>Enrichment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MF!$R$1</c:f>
              <c:strCache>
                <c:ptCount val="1"/>
                <c:pt idx="0">
                  <c:v>Fold Enrichment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MF!$Q$2:$Q$17</c:f>
              <c:strCache>
                <c:ptCount val="16"/>
                <c:pt idx="0">
                  <c:v>GO:0042802~identical protein binding</c:v>
                </c:pt>
                <c:pt idx="1">
                  <c:v>GO:0000400~four-way junction DNA binding</c:v>
                </c:pt>
                <c:pt idx="2">
                  <c:v>GO:0005201~extracellular matrix structural constituent</c:v>
                </c:pt>
                <c:pt idx="3">
                  <c:v>GO:0050840~extracellular matrix binding</c:v>
                </c:pt>
                <c:pt idx="4">
                  <c:v>GO:0003690~double-stranded DNA binding</c:v>
                </c:pt>
                <c:pt idx="5">
                  <c:v>GO:0008094~DNA-dependent ATPase activity</c:v>
                </c:pt>
                <c:pt idx="6">
                  <c:v>GO:0002020~protease binding</c:v>
                </c:pt>
                <c:pt idx="7">
                  <c:v>GO:0042392~sphingosine-1-phosphate phosphatase activity</c:v>
                </c:pt>
                <c:pt idx="8">
                  <c:v>GO:0005515~protein binding</c:v>
                </c:pt>
                <c:pt idx="9">
                  <c:v>GO:0098641~cadherin binding involved in cell-cell adhesion</c:v>
                </c:pt>
                <c:pt idx="10">
                  <c:v>GO:0000150~recombinase activity</c:v>
                </c:pt>
                <c:pt idx="11">
                  <c:v>GO:0005518~collagen binding</c:v>
                </c:pt>
                <c:pt idx="12">
                  <c:v>GO:0048407~platelet-derived growth factor binding</c:v>
                </c:pt>
                <c:pt idx="13">
                  <c:v>GO:0005198~structural molecule activity</c:v>
                </c:pt>
                <c:pt idx="14">
                  <c:v>GO:0008201~heparin binding</c:v>
                </c:pt>
                <c:pt idx="15">
                  <c:v>GO:0038191~neuropilin binding</c:v>
                </c:pt>
              </c:strCache>
            </c:strRef>
          </c:cat>
          <c:val>
            <c:numRef>
              <c:f>MF!$R$2:$R$17</c:f>
              <c:numCache>
                <c:formatCode>General</c:formatCode>
                <c:ptCount val="16"/>
                <c:pt idx="0">
                  <c:v>2.9144031121955698</c:v>
                </c:pt>
                <c:pt idx="1">
                  <c:v>31.184113300492601</c:v>
                </c:pt>
                <c:pt idx="2">
                  <c:v>8.6881111682964391</c:v>
                </c:pt>
                <c:pt idx="3">
                  <c:v>16.791445623342099</c:v>
                </c:pt>
                <c:pt idx="4">
                  <c:v>7.1864623243933501</c:v>
                </c:pt>
                <c:pt idx="5">
                  <c:v>13.6430495689655</c:v>
                </c:pt>
                <c:pt idx="6">
                  <c:v>5.7634004779788297</c:v>
                </c:pt>
                <c:pt idx="7">
                  <c:v>58.210344827586198</c:v>
                </c:pt>
                <c:pt idx="8">
                  <c:v>1.1761338880929399</c:v>
                </c:pt>
                <c:pt idx="9">
                  <c:v>3.0108799048751398</c:v>
                </c:pt>
                <c:pt idx="10">
                  <c:v>36.381465517241303</c:v>
                </c:pt>
                <c:pt idx="11">
                  <c:v>7.2762931034482703</c:v>
                </c:pt>
                <c:pt idx="12">
                  <c:v>26.459247648902799</c:v>
                </c:pt>
                <c:pt idx="13">
                  <c:v>2.94586765321792</c:v>
                </c:pt>
                <c:pt idx="14">
                  <c:v>3.6381465517241298</c:v>
                </c:pt>
                <c:pt idx="15">
                  <c:v>19.403448275862001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0-427A-A00E-3491B172D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7910120"/>
        <c:axId val="417910448"/>
      </c:barChart>
      <c:catAx>
        <c:axId val="417910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910448"/>
        <c:crosses val="autoZero"/>
        <c:auto val="1"/>
        <c:lblAlgn val="ctr"/>
        <c:lblOffset val="100"/>
        <c:noMultiLvlLbl val="0"/>
      </c:catAx>
      <c:valAx>
        <c:axId val="41791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910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BP</a:t>
            </a:r>
            <a:r>
              <a:rPr lang="en-US" sz="2000" b="1" baseline="0" dirty="0" smtClean="0"/>
              <a:t> Fold Enrichment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Sheet1!$A$185:$A$231</c:f>
              <c:strCache>
                <c:ptCount val="47"/>
                <c:pt idx="0">
                  <c:v>GO:0051897~positive regulation of protein kinase B signaling</c:v>
                </c:pt>
                <c:pt idx="1">
                  <c:v>GO:1903237~negative regulation of leukocyte tethering or rolling</c:v>
                </c:pt>
                <c:pt idx="2">
                  <c:v>GO:0071672~negative regulation of smooth muscle cell chemotaxis</c:v>
                </c:pt>
                <c:pt idx="3">
                  <c:v>GO:0015670~carbon dioxide transport</c:v>
                </c:pt>
                <c:pt idx="4">
                  <c:v>GO:2000346~negative regulation of hepatocyte proliferation</c:v>
                </c:pt>
                <c:pt idx="5">
                  <c:v>GO:0051138~positive regulation of NK T cell differentiation</c:v>
                </c:pt>
                <c:pt idx="6">
                  <c:v>GO:0072012~glomerulus vasculature development</c:v>
                </c:pt>
                <c:pt idx="7">
                  <c:v>GO:0051414~response to cortisol</c:v>
                </c:pt>
                <c:pt idx="8">
                  <c:v>GO:0060355~positive regulation of cell adhesion molecule production</c:v>
                </c:pt>
                <c:pt idx="9">
                  <c:v>GO:0010193~response to ozone</c:v>
                </c:pt>
                <c:pt idx="10">
                  <c:v>GO:0030947~regulation of vascular endothelial growth factor receptor signaling pathway</c:v>
                </c:pt>
                <c:pt idx="11">
                  <c:v>GO:0060244~negative regulation of cell proliferation involved in contact inhibition</c:v>
                </c:pt>
                <c:pt idx="12">
                  <c:v>GO:1903142~positive regulation of establishment of endothelial barrier</c:v>
                </c:pt>
                <c:pt idx="13">
                  <c:v>GO:0045986~negative regulation of smooth muscle contraction</c:v>
                </c:pt>
                <c:pt idx="14">
                  <c:v>GO:0061030~epithelial cell differentiation involved in mammary gland alveolus development</c:v>
                </c:pt>
                <c:pt idx="15">
                  <c:v>GO:0002283~neutrophil activation involved in immune response</c:v>
                </c:pt>
                <c:pt idx="16">
                  <c:v>GO:0060841~venous blood vessel development</c:v>
                </c:pt>
                <c:pt idx="17">
                  <c:v>GO:0051602~response to electrical stimulus</c:v>
                </c:pt>
                <c:pt idx="18">
                  <c:v>GO:0007422~peripheral nervous system development</c:v>
                </c:pt>
                <c:pt idx="19">
                  <c:v>GO:0036152~phosphatidylethanolamine acyl-chain remodeling</c:v>
                </c:pt>
                <c:pt idx="20">
                  <c:v>GO:0009636~response to toxic substance</c:v>
                </c:pt>
                <c:pt idx="21">
                  <c:v>GO:0050715~positive regulation of cytokine secretion</c:v>
                </c:pt>
                <c:pt idx="22">
                  <c:v>GO:0002040~sprouting angiogenesis</c:v>
                </c:pt>
                <c:pt idx="23">
                  <c:v>GO:0019433~triglyceride catabolic process</c:v>
                </c:pt>
                <c:pt idx="24">
                  <c:v>GO:0007565~female pregnancy</c:v>
                </c:pt>
                <c:pt idx="25">
                  <c:v>GO:0042476~odontogenesis</c:v>
                </c:pt>
                <c:pt idx="26">
                  <c:v>GO:0036151~phosphatidylcholine acyl-chain remodeling</c:v>
                </c:pt>
                <c:pt idx="27">
                  <c:v>GO:0070301~cellular response to hydrogen peroxide</c:v>
                </c:pt>
                <c:pt idx="28">
                  <c:v>GO:0070836~caveola assembly</c:v>
                </c:pt>
                <c:pt idx="29">
                  <c:v>GO:0045085~negative regulation of interleukin-2 biosynthetic process</c:v>
                </c:pt>
                <c:pt idx="30">
                  <c:v>GO:0071447~cellular response to hydroperoxide</c:v>
                </c:pt>
                <c:pt idx="31">
                  <c:v>GO:0045602~negative regulation of endothelial cell differentiation</c:v>
                </c:pt>
                <c:pt idx="32">
                  <c:v>GO:0070100~negative regulation of chemokine-mediated signaling pathway</c:v>
                </c:pt>
                <c:pt idx="33">
                  <c:v>GO:1903078~positive regulation of protein localization to plasma membrane</c:v>
                </c:pt>
                <c:pt idx="34">
                  <c:v>GO:0060836~lymphatic endothelial cell differentiation</c:v>
                </c:pt>
                <c:pt idx="35">
                  <c:v>GO:0072162~metanephric mesenchymal cell differentiation</c:v>
                </c:pt>
                <c:pt idx="36">
                  <c:v>GO:0090131~mesenchyme migration</c:v>
                </c:pt>
                <c:pt idx="37">
                  <c:v>GO:0009653~anatomical structure morphogenesis</c:v>
                </c:pt>
                <c:pt idx="38">
                  <c:v>GO:0006874~cellular calcium ion homeostasis</c:v>
                </c:pt>
                <c:pt idx="39">
                  <c:v>GO:0032689~negative regulation of interferon-gamma production</c:v>
                </c:pt>
                <c:pt idx="40">
                  <c:v>GO:0035116~embryonic hindlimb morphogenesis</c:v>
                </c:pt>
                <c:pt idx="41">
                  <c:v>GO:2000352~negative regulation of endothelial cell apoptotic process</c:v>
                </c:pt>
                <c:pt idx="42">
                  <c:v>GO:0030097~hemopoiesis</c:v>
                </c:pt>
                <c:pt idx="43">
                  <c:v>GO:0071407~cellular response to organic cyclic compound</c:v>
                </c:pt>
                <c:pt idx="44">
                  <c:v>GO:0019221~cytokine-mediated signaling pathway</c:v>
                </c:pt>
                <c:pt idx="45">
                  <c:v>GO:0050679~positive regulation of epithelial cell proliferation</c:v>
                </c:pt>
                <c:pt idx="46">
                  <c:v>GO:0030336~negative regulation of cell migration</c:v>
                </c:pt>
              </c:strCache>
            </c:strRef>
          </c:cat>
          <c:val>
            <c:numRef>
              <c:f>Sheet1!$B$185:$B$231</c:f>
              <c:numCache>
                <c:formatCode>General</c:formatCode>
                <c:ptCount val="47"/>
                <c:pt idx="0">
                  <c:v>3.2036019536019502</c:v>
                </c:pt>
                <c:pt idx="1">
                  <c:v>26.910256410256402</c:v>
                </c:pt>
                <c:pt idx="2">
                  <c:v>26.910256410256402</c:v>
                </c:pt>
                <c:pt idx="3">
                  <c:v>26.910256410256402</c:v>
                </c:pt>
                <c:pt idx="4">
                  <c:v>26.910256410256402</c:v>
                </c:pt>
                <c:pt idx="5">
                  <c:v>26.910256410256402</c:v>
                </c:pt>
                <c:pt idx="6">
                  <c:v>26.910256410256402</c:v>
                </c:pt>
                <c:pt idx="7">
                  <c:v>26.910256410256402</c:v>
                </c:pt>
                <c:pt idx="8">
                  <c:v>26.910256410256402</c:v>
                </c:pt>
                <c:pt idx="9">
                  <c:v>26.910256410256402</c:v>
                </c:pt>
                <c:pt idx="10">
                  <c:v>26.910256410256402</c:v>
                </c:pt>
                <c:pt idx="11">
                  <c:v>26.910256410256402</c:v>
                </c:pt>
                <c:pt idx="12">
                  <c:v>26.910256410256402</c:v>
                </c:pt>
                <c:pt idx="13">
                  <c:v>26.910256410256402</c:v>
                </c:pt>
                <c:pt idx="14">
                  <c:v>26.910256410256402</c:v>
                </c:pt>
                <c:pt idx="15">
                  <c:v>26.910256410256402</c:v>
                </c:pt>
                <c:pt idx="16">
                  <c:v>26.910256410256402</c:v>
                </c:pt>
                <c:pt idx="17">
                  <c:v>6.7275641025641004</c:v>
                </c:pt>
                <c:pt idx="18">
                  <c:v>6.7275641025641004</c:v>
                </c:pt>
                <c:pt idx="19">
                  <c:v>6.7275641025641004</c:v>
                </c:pt>
                <c:pt idx="20">
                  <c:v>3.1659125188536898</c:v>
                </c:pt>
                <c:pt idx="21">
                  <c:v>6.4584615384615303</c:v>
                </c:pt>
                <c:pt idx="22">
                  <c:v>6.4584615384615303</c:v>
                </c:pt>
                <c:pt idx="23">
                  <c:v>6.4584615384615303</c:v>
                </c:pt>
                <c:pt idx="24">
                  <c:v>3.02362431575914</c:v>
                </c:pt>
                <c:pt idx="25">
                  <c:v>5.9800569800569798</c:v>
                </c:pt>
                <c:pt idx="26">
                  <c:v>5.9800569800569798</c:v>
                </c:pt>
                <c:pt idx="27">
                  <c:v>3.7768780926675598</c:v>
                </c:pt>
                <c:pt idx="28">
                  <c:v>21.528205128205101</c:v>
                </c:pt>
                <c:pt idx="29">
                  <c:v>21.528205128205101</c:v>
                </c:pt>
                <c:pt idx="30">
                  <c:v>21.528205128205101</c:v>
                </c:pt>
                <c:pt idx="31">
                  <c:v>21.528205128205101</c:v>
                </c:pt>
                <c:pt idx="32">
                  <c:v>21.528205128205101</c:v>
                </c:pt>
                <c:pt idx="33">
                  <c:v>21.528205128205101</c:v>
                </c:pt>
                <c:pt idx="34">
                  <c:v>21.528205128205101</c:v>
                </c:pt>
                <c:pt idx="35">
                  <c:v>21.528205128205101</c:v>
                </c:pt>
                <c:pt idx="36">
                  <c:v>21.528205128205101</c:v>
                </c:pt>
                <c:pt idx="37">
                  <c:v>2.9250278706800401</c:v>
                </c:pt>
                <c:pt idx="38">
                  <c:v>2.8935759580920801</c:v>
                </c:pt>
                <c:pt idx="39">
                  <c:v>5.7664835164835102</c:v>
                </c:pt>
                <c:pt idx="40">
                  <c:v>5.7664835164835102</c:v>
                </c:pt>
                <c:pt idx="41">
                  <c:v>5.7664835164835102</c:v>
                </c:pt>
                <c:pt idx="42">
                  <c:v>3.6488483268144201</c:v>
                </c:pt>
                <c:pt idx="43">
                  <c:v>3.6488483268144201</c:v>
                </c:pt>
                <c:pt idx="44">
                  <c:v>2.4650616559013501</c:v>
                </c:pt>
                <c:pt idx="45">
                  <c:v>3.5880341880341802</c:v>
                </c:pt>
                <c:pt idx="46">
                  <c:v>2.8326585695006701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45-4AD9-B6C7-F70AB6073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7949848"/>
        <c:axId val="367944272"/>
      </c:barChart>
      <c:catAx>
        <c:axId val="367949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44272"/>
        <c:crosses val="autoZero"/>
        <c:auto val="1"/>
        <c:lblAlgn val="ctr"/>
        <c:lblOffset val="100"/>
        <c:noMultiLvlLbl val="0"/>
      </c:catAx>
      <c:valAx>
        <c:axId val="36794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49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</a:t>
            </a:r>
            <a:r>
              <a:rPr lang="en-US" sz="2000" b="1" dirty="0"/>
              <a:t>CC Fold Enrichment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'CC DOWN'!$R$1</c:f>
              <c:strCache>
                <c:ptCount val="1"/>
                <c:pt idx="0">
                  <c:v>Fold Enrichment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'CC DOWN'!$Q$2:$Q$45</c:f>
              <c:strCache>
                <c:ptCount val="44"/>
                <c:pt idx="0">
                  <c:v>GO:0005615~extracellular space</c:v>
                </c:pt>
                <c:pt idx="1">
                  <c:v>GO:0005576~extracellular region</c:v>
                </c:pt>
                <c:pt idx="2">
                  <c:v>GO:0005578~proteinaceous extracellular matrix</c:v>
                </c:pt>
                <c:pt idx="3">
                  <c:v>GO:0070062~extracellular exosome</c:v>
                </c:pt>
                <c:pt idx="4">
                  <c:v>GO:0031012~extracellular matrix</c:v>
                </c:pt>
                <c:pt idx="5">
                  <c:v>GO:0005887~integral component of plasma membrane</c:v>
                </c:pt>
                <c:pt idx="6">
                  <c:v>GO:0045121~membrane raft</c:v>
                </c:pt>
                <c:pt idx="7">
                  <c:v>GO:0009897~external side of plasma membrane</c:v>
                </c:pt>
                <c:pt idx="8">
                  <c:v>GO:0005581~collagen trimer</c:v>
                </c:pt>
                <c:pt idx="9">
                  <c:v>GO:0005886~plasma membrane</c:v>
                </c:pt>
                <c:pt idx="10">
                  <c:v>GO:0030666~endocytic vesicle membrane</c:v>
                </c:pt>
                <c:pt idx="11">
                  <c:v>GO:0009986~cell surface</c:v>
                </c:pt>
                <c:pt idx="12">
                  <c:v>GO:0016021~integral component of membrane</c:v>
                </c:pt>
                <c:pt idx="13">
                  <c:v>GO:0072562~blood microparticle</c:v>
                </c:pt>
                <c:pt idx="14">
                  <c:v>GO:0042599~lamellar body</c:v>
                </c:pt>
                <c:pt idx="15">
                  <c:v>GO:0016323~basolateral plasma membrane</c:v>
                </c:pt>
                <c:pt idx="16">
                  <c:v>GO:0043235~receptor complex</c:v>
                </c:pt>
                <c:pt idx="17">
                  <c:v>GO:0005764~lysosome</c:v>
                </c:pt>
                <c:pt idx="18">
                  <c:v>GO:0071953~elastic fiber</c:v>
                </c:pt>
                <c:pt idx="19">
                  <c:v>GO:0031838~haptoglobin-hemoglobin complex</c:v>
                </c:pt>
                <c:pt idx="20">
                  <c:v>GO:0005912~adherens junction</c:v>
                </c:pt>
                <c:pt idx="21">
                  <c:v>GO:0045334~clathrin-coated endocytic vesicle</c:v>
                </c:pt>
                <c:pt idx="22">
                  <c:v>GO:0031526~brush border membrane</c:v>
                </c:pt>
                <c:pt idx="23">
                  <c:v>GO:0071682~endocytic vesicle lumen</c:v>
                </c:pt>
                <c:pt idx="24">
                  <c:v>GO:0005911~cell-cell junction</c:v>
                </c:pt>
                <c:pt idx="25">
                  <c:v>GO:0005923~bicellular tight junction</c:v>
                </c:pt>
                <c:pt idx="26">
                  <c:v>GO:0016324~apical plasma membrane</c:v>
                </c:pt>
                <c:pt idx="27">
                  <c:v>GO:0005783~endoplasmic reticulum</c:v>
                </c:pt>
                <c:pt idx="28">
                  <c:v>GO:0005794~Golgi apparatus</c:v>
                </c:pt>
                <c:pt idx="29">
                  <c:v>GO:0031225~anchored component of membrane</c:v>
                </c:pt>
                <c:pt idx="30">
                  <c:v>GO:0005833~hemoglobin complex</c:v>
                </c:pt>
                <c:pt idx="31">
                  <c:v>GO:0031089~platelet dense granule lumen</c:v>
                </c:pt>
                <c:pt idx="32">
                  <c:v>GO:0005901~caveola</c:v>
                </c:pt>
                <c:pt idx="33">
                  <c:v>GO:0005602~complement component C1 complex</c:v>
                </c:pt>
                <c:pt idx="34">
                  <c:v>GO:0097233~alveolar lamellar body membrane</c:v>
                </c:pt>
                <c:pt idx="35">
                  <c:v>GO:0048471~perinuclear region of cytoplasm</c:v>
                </c:pt>
                <c:pt idx="36">
                  <c:v>GO:0030669~clathrin-coated endocytic vesicle membrane</c:v>
                </c:pt>
                <c:pt idx="37">
                  <c:v>GO:0005604~basement membrane</c:v>
                </c:pt>
                <c:pt idx="38">
                  <c:v>GO:0031362~anchored component of external side of plasma membrane</c:v>
                </c:pt>
                <c:pt idx="39">
                  <c:v>GO:0005791~rough endoplasmic reticulum</c:v>
                </c:pt>
                <c:pt idx="40">
                  <c:v>GO:0031093~platelet alpha granule lumen</c:v>
                </c:pt>
                <c:pt idx="41">
                  <c:v>GO:0005902~microvillus</c:v>
                </c:pt>
                <c:pt idx="42">
                  <c:v>GO:0046658~anchored component of plasma membrane</c:v>
                </c:pt>
                <c:pt idx="43">
                  <c:v>GO:0030133~transport vesicle</c:v>
                </c:pt>
              </c:strCache>
            </c:strRef>
          </c:cat>
          <c:val>
            <c:numRef>
              <c:f>'CC DOWN'!$R$2:$R$45</c:f>
              <c:numCache>
                <c:formatCode>General</c:formatCode>
                <c:ptCount val="44"/>
                <c:pt idx="0">
                  <c:v>3.3017994131579802</c:v>
                </c:pt>
                <c:pt idx="1">
                  <c:v>2.66137237503697</c:v>
                </c:pt>
                <c:pt idx="2">
                  <c:v>5.8690476190476097</c:v>
                </c:pt>
                <c:pt idx="3">
                  <c:v>1.89090477884501</c:v>
                </c:pt>
                <c:pt idx="4">
                  <c:v>4.39768339768339</c:v>
                </c:pt>
                <c:pt idx="5">
                  <c:v>2.2231869426215698</c:v>
                </c:pt>
                <c:pt idx="6">
                  <c:v>5.0025427646786804</c:v>
                </c:pt>
                <c:pt idx="7">
                  <c:v>4.8381399508160001</c:v>
                </c:pt>
                <c:pt idx="8">
                  <c:v>6.4849896480331202</c:v>
                </c:pt>
                <c:pt idx="9">
                  <c:v>1.46091447984192</c:v>
                </c:pt>
                <c:pt idx="10">
                  <c:v>7.3961038961038899</c:v>
                </c:pt>
                <c:pt idx="11">
                  <c:v>2.5017571604287401</c:v>
                </c:pt>
                <c:pt idx="12">
                  <c:v>1.34465934349722</c:v>
                </c:pt>
                <c:pt idx="13">
                  <c:v>4.2819548872180402</c:v>
                </c:pt>
                <c:pt idx="14">
                  <c:v>27.119047619047599</c:v>
                </c:pt>
                <c:pt idx="15">
                  <c:v>3.6158730158730101</c:v>
                </c:pt>
                <c:pt idx="16">
                  <c:v>4.2707161604799397</c:v>
                </c:pt>
                <c:pt idx="17">
                  <c:v>3.11989043404972</c:v>
                </c:pt>
                <c:pt idx="18">
                  <c:v>40.678571428571402</c:v>
                </c:pt>
                <c:pt idx="19">
                  <c:v>40.678571428571402</c:v>
                </c:pt>
                <c:pt idx="20">
                  <c:v>6.50857142857142</c:v>
                </c:pt>
                <c:pt idx="21">
                  <c:v>14.463492063492</c:v>
                </c:pt>
                <c:pt idx="22">
                  <c:v>6.3809523809523796</c:v>
                </c:pt>
                <c:pt idx="23">
                  <c:v>13.5595238095238</c:v>
                </c:pt>
                <c:pt idx="24">
                  <c:v>3.1533776301218102</c:v>
                </c:pt>
                <c:pt idx="25">
                  <c:v>3.8398651495996599</c:v>
                </c:pt>
                <c:pt idx="26">
                  <c:v>2.42300769104892</c:v>
                </c:pt>
                <c:pt idx="27">
                  <c:v>1.70312859443294</c:v>
                </c:pt>
                <c:pt idx="28">
                  <c:v>1.63405617171549</c:v>
                </c:pt>
                <c:pt idx="29">
                  <c:v>3.3598820058997001</c:v>
                </c:pt>
                <c:pt idx="30">
                  <c:v>13.5595238095238</c:v>
                </c:pt>
                <c:pt idx="31">
                  <c:v>11.6224489795918</c:v>
                </c:pt>
                <c:pt idx="32">
                  <c:v>4.1721611721611698</c:v>
                </c:pt>
                <c:pt idx="33">
                  <c:v>54.238095238095198</c:v>
                </c:pt>
                <c:pt idx="34">
                  <c:v>54.238095238095198</c:v>
                </c:pt>
                <c:pt idx="35">
                  <c:v>1.65945863047312</c:v>
                </c:pt>
                <c:pt idx="36">
                  <c:v>5.2915214866434299</c:v>
                </c:pt>
                <c:pt idx="37">
                  <c:v>3.4327908378541201</c:v>
                </c:pt>
                <c:pt idx="38">
                  <c:v>7.3961038961038899</c:v>
                </c:pt>
                <c:pt idx="39">
                  <c:v>4.2539682539682504</c:v>
                </c:pt>
                <c:pt idx="40">
                  <c:v>3.94458874458874</c:v>
                </c:pt>
                <c:pt idx="41">
                  <c:v>3.8061821219715899</c:v>
                </c:pt>
                <c:pt idx="42">
                  <c:v>5.8112244897959098</c:v>
                </c:pt>
                <c:pt idx="43">
                  <c:v>2.8546365914786902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71-4CC2-A193-06CCE08F2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9288144"/>
        <c:axId val="409284208"/>
      </c:barChart>
      <c:catAx>
        <c:axId val="409288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284208"/>
        <c:crosses val="autoZero"/>
        <c:auto val="1"/>
        <c:lblAlgn val="ctr"/>
        <c:lblOffset val="100"/>
        <c:noMultiLvlLbl val="0"/>
      </c:catAx>
      <c:valAx>
        <c:axId val="409284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28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MF </a:t>
            </a:r>
            <a:r>
              <a:rPr lang="en-US" sz="2000" b="1" dirty="0"/>
              <a:t>Fold Enrichment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MF!$Q$1</c:f>
              <c:strCache>
                <c:ptCount val="1"/>
                <c:pt idx="0">
                  <c:v>Fold Enrichment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MF!$P$2:$P$53</c:f>
              <c:strCache>
                <c:ptCount val="52"/>
                <c:pt idx="0">
                  <c:v>GO:0008201~heparin binding</c:v>
                </c:pt>
                <c:pt idx="1">
                  <c:v>GO:0030246~carbohydrate binding</c:v>
                </c:pt>
                <c:pt idx="2">
                  <c:v>GO:0005044~scavenger receptor activity</c:v>
                </c:pt>
                <c:pt idx="3">
                  <c:v>GO:0005509~calcium ion binding</c:v>
                </c:pt>
                <c:pt idx="4">
                  <c:v>GO:0050431~transforming growth factor beta binding</c:v>
                </c:pt>
                <c:pt idx="5">
                  <c:v>GO:0005024~transforming growth factor beta-activated receptor activity</c:v>
                </c:pt>
                <c:pt idx="6">
                  <c:v>GO:0008329~signaling pattern recognition receptor activity</c:v>
                </c:pt>
                <c:pt idx="7">
                  <c:v>GO:0005539~glycosaminoglycan binding</c:v>
                </c:pt>
                <c:pt idx="8">
                  <c:v>GO:0005178~integrin binding</c:v>
                </c:pt>
                <c:pt idx="9">
                  <c:v>GO:0004601~peroxidase activity</c:v>
                </c:pt>
                <c:pt idx="10">
                  <c:v>GO:0031720~haptoglobin binding</c:v>
                </c:pt>
                <c:pt idx="11">
                  <c:v>GO:0008009~chemokine activity</c:v>
                </c:pt>
                <c:pt idx="12">
                  <c:v>GO:0050544~arachidonic acid binding</c:v>
                </c:pt>
                <c:pt idx="13">
                  <c:v>GO:0005518~collagen binding</c:v>
                </c:pt>
                <c:pt idx="14">
                  <c:v>GO:0005372~water transmembrane transporter activity</c:v>
                </c:pt>
                <c:pt idx="15">
                  <c:v>GO:0020037~heme binding</c:v>
                </c:pt>
                <c:pt idx="16">
                  <c:v>GO:0016504~peptidase activator activity</c:v>
                </c:pt>
                <c:pt idx="17">
                  <c:v>GO:0050786~RAGE receptor binding</c:v>
                </c:pt>
                <c:pt idx="18">
                  <c:v>GO:0015026~coreceptor activity</c:v>
                </c:pt>
                <c:pt idx="19">
                  <c:v>GO:0015254~glycerol channel activity</c:v>
                </c:pt>
                <c:pt idx="20">
                  <c:v>GO:0050661~NADP binding</c:v>
                </c:pt>
                <c:pt idx="21">
                  <c:v>GO:0004364~glutathione transferase activity</c:v>
                </c:pt>
                <c:pt idx="22">
                  <c:v>GO:0005344~oxygen transporter activity</c:v>
                </c:pt>
                <c:pt idx="23">
                  <c:v>GO:0030247~polysaccharide binding</c:v>
                </c:pt>
                <c:pt idx="24">
                  <c:v>GO:0005215~transporter activity</c:v>
                </c:pt>
                <c:pt idx="25">
                  <c:v>GO:0047485~protein N-terminus binding</c:v>
                </c:pt>
                <c:pt idx="26">
                  <c:v>GO:0015250~water channel activity</c:v>
                </c:pt>
                <c:pt idx="27">
                  <c:v>GO:0019767~IgE receptor activity</c:v>
                </c:pt>
                <c:pt idx="28">
                  <c:v>GO:0004051~arachidonate 5-lipoxygenase activity</c:v>
                </c:pt>
                <c:pt idx="29">
                  <c:v>GO:0042802~identical protein binding</c:v>
                </c:pt>
                <c:pt idx="30">
                  <c:v>GO:0005504~fatty acid binding</c:v>
                </c:pt>
                <c:pt idx="31">
                  <c:v>GO:0005102~receptor binding</c:v>
                </c:pt>
                <c:pt idx="32">
                  <c:v>GO:0019825~oxygen binding</c:v>
                </c:pt>
                <c:pt idx="33">
                  <c:v>GO:0070412~R-SMAD binding</c:v>
                </c:pt>
                <c:pt idx="34">
                  <c:v>GO:0004602~glutathione peroxidase activity</c:v>
                </c:pt>
                <c:pt idx="35">
                  <c:v>GO:0004464~leukotriene-C4 synthase activity</c:v>
                </c:pt>
                <c:pt idx="36">
                  <c:v>GO:0005506~iron ion binding</c:v>
                </c:pt>
                <c:pt idx="37">
                  <c:v>GO:0042803~protein homodimerization activity</c:v>
                </c:pt>
                <c:pt idx="38">
                  <c:v>GO:0001077~transcriptional activator activity, RNA polymerase II core promoter proximal region sequence-specific binding</c:v>
                </c:pt>
                <c:pt idx="39">
                  <c:v>GO:0008047~enzyme activator activity</c:v>
                </c:pt>
                <c:pt idx="40">
                  <c:v>GO:0000982~transcription factor activity, RNA polymerase II core promoter proximal region sequence-specific binding</c:v>
                </c:pt>
                <c:pt idx="41">
                  <c:v>GO:0008134~transcription factor binding</c:v>
                </c:pt>
                <c:pt idx="42">
                  <c:v>GO:0005515~protein binding</c:v>
                </c:pt>
                <c:pt idx="43">
                  <c:v>GO:0019834~phospholipase A2 inhibitor activity</c:v>
                </c:pt>
                <c:pt idx="44">
                  <c:v>GO:0004622~lysophospholipase activity</c:v>
                </c:pt>
                <c:pt idx="45">
                  <c:v>GO:0050840~extracellular matrix binding</c:v>
                </c:pt>
                <c:pt idx="46">
                  <c:v>GO:0019838~growth factor binding</c:v>
                </c:pt>
                <c:pt idx="47">
                  <c:v>GO:0048306~calcium-dependent protein binding</c:v>
                </c:pt>
                <c:pt idx="48">
                  <c:v>GO:0004888~transmembrane signaling receptor activity</c:v>
                </c:pt>
                <c:pt idx="49">
                  <c:v>GO:0071813~lipoprotein particle binding</c:v>
                </c:pt>
                <c:pt idx="50">
                  <c:v>GO:0019863~IgE binding</c:v>
                </c:pt>
                <c:pt idx="51">
                  <c:v>GO:0004872~receptor activity</c:v>
                </c:pt>
              </c:strCache>
            </c:strRef>
          </c:cat>
          <c:val>
            <c:numRef>
              <c:f>MF!$Q$2:$Q$53</c:f>
              <c:numCache>
                <c:formatCode>General</c:formatCode>
                <c:ptCount val="52"/>
                <c:pt idx="0">
                  <c:v>6.4159206081080997</c:v>
                </c:pt>
                <c:pt idx="1">
                  <c:v>4.9465147545504697</c:v>
                </c:pt>
                <c:pt idx="2">
                  <c:v>9.5050675675675595</c:v>
                </c:pt>
                <c:pt idx="3">
                  <c:v>2.3066691168155602</c:v>
                </c:pt>
                <c:pt idx="4">
                  <c:v>17.822001689189101</c:v>
                </c:pt>
                <c:pt idx="5">
                  <c:v>32.588803088802997</c:v>
                </c:pt>
                <c:pt idx="6">
                  <c:v>32.588803088802997</c:v>
                </c:pt>
                <c:pt idx="7">
                  <c:v>15.8417792792792</c:v>
                </c:pt>
                <c:pt idx="8">
                  <c:v>4.8883204633204604</c:v>
                </c:pt>
                <c:pt idx="9">
                  <c:v>12.9614557739557</c:v>
                </c:pt>
                <c:pt idx="10">
                  <c:v>57.030405405405403</c:v>
                </c:pt>
                <c:pt idx="11">
                  <c:v>6.9833149476006602</c:v>
                </c:pt>
                <c:pt idx="12">
                  <c:v>34.218243243243201</c:v>
                </c:pt>
                <c:pt idx="13">
                  <c:v>5.70304054054054</c:v>
                </c:pt>
                <c:pt idx="14">
                  <c:v>28.515202702702702</c:v>
                </c:pt>
                <c:pt idx="15">
                  <c:v>3.3302426514105301</c:v>
                </c:pt>
                <c:pt idx="16">
                  <c:v>17.1091216216216</c:v>
                </c:pt>
                <c:pt idx="17">
                  <c:v>15.5537469287469</c:v>
                </c:pt>
                <c:pt idx="18">
                  <c:v>7.6040540540540498</c:v>
                </c:pt>
                <c:pt idx="19">
                  <c:v>14.257601351351299</c:v>
                </c:pt>
                <c:pt idx="20">
                  <c:v>6.5177606177606098</c:v>
                </c:pt>
                <c:pt idx="21">
                  <c:v>6.5177606177606098</c:v>
                </c:pt>
                <c:pt idx="22">
                  <c:v>12.2208011583011</c:v>
                </c:pt>
                <c:pt idx="23">
                  <c:v>12.2208011583011</c:v>
                </c:pt>
                <c:pt idx="24">
                  <c:v>2.5409586566764699</c:v>
                </c:pt>
                <c:pt idx="25">
                  <c:v>3.5276539426023898</c:v>
                </c:pt>
                <c:pt idx="26">
                  <c:v>10.6932010135135</c:v>
                </c:pt>
                <c:pt idx="27">
                  <c:v>57.030405405405403</c:v>
                </c:pt>
                <c:pt idx="28">
                  <c:v>57.030405405405403</c:v>
                </c:pt>
                <c:pt idx="29">
                  <c:v>1.59898332912351</c:v>
                </c:pt>
                <c:pt idx="30">
                  <c:v>9.0048008534850599</c:v>
                </c:pt>
                <c:pt idx="31">
                  <c:v>1.93871066533956</c:v>
                </c:pt>
                <c:pt idx="32">
                  <c:v>4.8536515238642899</c:v>
                </c:pt>
                <c:pt idx="33">
                  <c:v>8.1472007722007707</c:v>
                </c:pt>
                <c:pt idx="34">
                  <c:v>8.1472007722007707</c:v>
                </c:pt>
                <c:pt idx="35">
                  <c:v>38.020270270270203</c:v>
                </c:pt>
                <c:pt idx="36">
                  <c:v>2.6092342342342301</c:v>
                </c:pt>
                <c:pt idx="37">
                  <c:v>1.56247686042206</c:v>
                </c:pt>
                <c:pt idx="38">
                  <c:v>2.1748883417315601</c:v>
                </c:pt>
                <c:pt idx="39">
                  <c:v>4.4729729729729701</c:v>
                </c:pt>
                <c:pt idx="40">
                  <c:v>7.4387485311398303</c:v>
                </c:pt>
                <c:pt idx="41">
                  <c:v>2.0081128663875099</c:v>
                </c:pt>
                <c:pt idx="42">
                  <c:v>1.0906212985894199</c:v>
                </c:pt>
                <c:pt idx="43">
                  <c:v>28.515202702702702</c:v>
                </c:pt>
                <c:pt idx="44">
                  <c:v>6.8436486486486396</c:v>
                </c:pt>
                <c:pt idx="45">
                  <c:v>6.5804313929313896</c:v>
                </c:pt>
                <c:pt idx="46">
                  <c:v>6.3367117117117102</c:v>
                </c:pt>
                <c:pt idx="47">
                  <c:v>3.9331314072693302</c:v>
                </c:pt>
                <c:pt idx="48">
                  <c:v>2.1319777721646802</c:v>
                </c:pt>
                <c:pt idx="49">
                  <c:v>22.8121621621621</c:v>
                </c:pt>
                <c:pt idx="50">
                  <c:v>22.8121621621621</c:v>
                </c:pt>
                <c:pt idx="51">
                  <c:v>2.1025034250840702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95-4B52-B266-49236F00E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8973168"/>
        <c:axId val="418972512"/>
      </c:barChart>
      <c:catAx>
        <c:axId val="41897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72512"/>
        <c:crosses val="autoZero"/>
        <c:auto val="1"/>
        <c:lblAlgn val="ctr"/>
        <c:lblOffset val="100"/>
        <c:noMultiLvlLbl val="0"/>
      </c:catAx>
      <c:valAx>
        <c:axId val="41897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7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5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4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8DB1-1AE1-42C3-92A4-6D53199CCA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4F5EB-4D41-465C-8B3D-A38BEE2A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file:///C:\Users\User\Documents\Lung%20Adj%20and%20ADC\TOP10%20INTERACTION%20BY%20MCC%20METHOD.cs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query/acc.cgi?acc=GSE328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1420" y="456247"/>
            <a:ext cx="900853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Title-</a:t>
            </a:r>
            <a:r>
              <a:rPr lang="en-US" sz="2600" b="1" dirty="0" smtClean="0"/>
              <a:t>	</a:t>
            </a:r>
            <a:r>
              <a:rPr lang="en-US" dirty="0" smtClean="0"/>
              <a:t>		</a:t>
            </a:r>
            <a:r>
              <a:rPr lang="en-US" sz="2400" dirty="0" smtClean="0"/>
              <a:t>Gene Expression analysis of lung 					adenocarcinoma and matched adjacent non-			tumor lung tissue.</a:t>
            </a:r>
          </a:p>
          <a:p>
            <a:endParaRPr lang="en-US" sz="2400" dirty="0"/>
          </a:p>
          <a:p>
            <a:r>
              <a:rPr lang="en-US" sz="2500" b="1" dirty="0" smtClean="0"/>
              <a:t>Organism-</a:t>
            </a:r>
            <a:r>
              <a:rPr lang="en-US" dirty="0" smtClean="0"/>
              <a:t>		</a:t>
            </a:r>
            <a:r>
              <a:rPr lang="en-US" sz="2400" dirty="0" smtClean="0"/>
              <a:t>Homo sapiens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sz="2500" b="1" dirty="0" smtClean="0"/>
              <a:t>GSE Accession no.-	</a:t>
            </a:r>
            <a:r>
              <a:rPr lang="en-US" sz="2400" dirty="0" smtClean="0"/>
              <a:t>GSE32863</a:t>
            </a:r>
            <a:r>
              <a:rPr lang="en-US" sz="2500" b="1" dirty="0" smtClean="0"/>
              <a:t>	</a:t>
            </a:r>
          </a:p>
          <a:p>
            <a:endParaRPr lang="en-US" sz="2500" b="1" dirty="0"/>
          </a:p>
          <a:p>
            <a:r>
              <a:rPr lang="en-US" sz="2500" b="1" dirty="0" smtClean="0"/>
              <a:t>Platforms-</a:t>
            </a:r>
            <a:r>
              <a:rPr lang="en-US" dirty="0" smtClean="0"/>
              <a:t>		</a:t>
            </a:r>
            <a:r>
              <a:rPr lang="en-US" sz="2400" dirty="0" smtClean="0"/>
              <a:t>GPL6884  </a:t>
            </a:r>
          </a:p>
          <a:p>
            <a:r>
              <a:rPr lang="en-US" sz="2400" dirty="0" smtClean="0"/>
              <a:t>			Illumina HumanWG-6 v3.0 expression </a:t>
            </a:r>
            <a:r>
              <a:rPr lang="en-US" sz="2400" dirty="0" err="1" smtClean="0"/>
              <a:t>beadchip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500" b="1" dirty="0" smtClean="0"/>
              <a:t>No. of samples-</a:t>
            </a:r>
            <a:r>
              <a:rPr lang="en-US" sz="2400" dirty="0" smtClean="0"/>
              <a:t>	116</a:t>
            </a:r>
          </a:p>
          <a:p>
            <a:endParaRPr lang="en-US" sz="2400" dirty="0"/>
          </a:p>
          <a:p>
            <a:endParaRPr lang="en-US" dirty="0" smtClean="0"/>
          </a:p>
          <a:p>
            <a:r>
              <a:rPr lang="en-US" sz="2500" b="1" dirty="0" smtClean="0"/>
              <a:t>Samples-</a:t>
            </a:r>
            <a:r>
              <a:rPr lang="en-US" sz="26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 GSM813411    to   GSM813526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9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Molecular Interaction Network Using </a:t>
            </a:r>
            <a:r>
              <a:rPr lang="en-US" sz="3200" b="1" u="sng" dirty="0" err="1" smtClean="0"/>
              <a:t>Cytoscape</a:t>
            </a:r>
            <a:endParaRPr lang="en-US" sz="32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8223"/>
            <a:ext cx="7706650" cy="5249332"/>
          </a:xfrm>
        </p:spPr>
      </p:pic>
    </p:spTree>
    <p:extLst>
      <p:ext uri="{BB962C8B-B14F-4D97-AF65-F5344CB8AC3E}">
        <p14:creationId xmlns:p14="http://schemas.microsoft.com/office/powerpoint/2010/main" val="106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560564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Top10 </a:t>
            </a:r>
            <a:r>
              <a:rPr lang="en-US" sz="2800" b="1" u="sng" dirty="0" smtClean="0"/>
              <a:t>Highest</a:t>
            </a:r>
            <a:r>
              <a:rPr lang="en-US" sz="3200" b="1" u="sng" dirty="0" smtClean="0"/>
              <a:t> Interaction Of Genes Using Cytohubba By MCC</a:t>
            </a:r>
            <a:endParaRPr lang="en-US" sz="32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11" y="722490"/>
            <a:ext cx="7529689" cy="5779909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14681"/>
              </p:ext>
            </p:extLst>
          </p:nvPr>
        </p:nvGraphicFramePr>
        <p:xfrm>
          <a:off x="838200" y="1552221"/>
          <a:ext cx="4873978" cy="423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nary Worksheet" r:id="rId4" imgW="4276837" imgH="1914637" progId="Excel.SheetBinaryMacroEnabled.12">
                  <p:link updateAutomatic="1"/>
                </p:oleObj>
              </mc:Choice>
              <mc:Fallback>
                <p:oleObj name="Binary Worksheet" r:id="rId4" imgW="4276837" imgH="1914637" progId="Excel.SheetBinary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552221"/>
                        <a:ext cx="4873978" cy="423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3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74132"/>
            <a:ext cx="10515600" cy="5779911"/>
          </a:xfrm>
        </p:spPr>
        <p:txBody>
          <a:bodyPr>
            <a:normAutofit/>
          </a:bodyPr>
          <a:lstStyle/>
          <a:p>
            <a:r>
              <a:rPr lang="en-US" smtClean="0">
                <a:hlinkClick r:id="rId2"/>
              </a:rPr>
              <a:t>https://www.ncbi.nlm.nih.gov/geo/query/acc.cgi?acc=GSE32863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Before </a:t>
            </a:r>
            <a:r>
              <a:rPr lang="en-US" dirty="0" smtClean="0"/>
              <a:t>Filtration:			48804 genes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Filtration:			18610 genes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 Value:				0.05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Upregulated Genes:		162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Downregulated genes:		413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92"/>
            <a:ext cx="10515600" cy="515408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>Upregulated</a:t>
            </a:r>
            <a:endParaRPr lang="en-US" sz="36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575595"/>
              </p:ext>
            </p:extLst>
          </p:nvPr>
        </p:nvGraphicFramePr>
        <p:xfrm>
          <a:off x="838200" y="609600"/>
          <a:ext cx="10515600" cy="592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6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774070"/>
              </p:ext>
            </p:extLst>
          </p:nvPr>
        </p:nvGraphicFramePr>
        <p:xfrm>
          <a:off x="838200" y="383822"/>
          <a:ext cx="10515600" cy="600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71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676457"/>
              </p:ext>
            </p:extLst>
          </p:nvPr>
        </p:nvGraphicFramePr>
        <p:xfrm>
          <a:off x="838200" y="440267"/>
          <a:ext cx="10515600" cy="609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4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503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>Downregulated</a:t>
            </a:r>
            <a:endParaRPr lang="en-US" sz="36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433953"/>
              </p:ext>
            </p:extLst>
          </p:nvPr>
        </p:nvGraphicFramePr>
        <p:xfrm>
          <a:off x="838200" y="733779"/>
          <a:ext cx="10515600" cy="5881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26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225957"/>
              </p:ext>
            </p:extLst>
          </p:nvPr>
        </p:nvGraphicFramePr>
        <p:xfrm>
          <a:off x="838200" y="395110"/>
          <a:ext cx="10515600" cy="5960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63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561552"/>
              </p:ext>
            </p:extLst>
          </p:nvPr>
        </p:nvGraphicFramePr>
        <p:xfrm>
          <a:off x="838200" y="349956"/>
          <a:ext cx="10515600" cy="593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35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3" y="523221"/>
            <a:ext cx="7484533" cy="6171852"/>
          </a:xfrm>
        </p:spPr>
      </p:pic>
      <p:sp>
        <p:nvSpPr>
          <p:cNvPr id="5" name="TextBox 4"/>
          <p:cNvSpPr txBox="1"/>
          <p:nvPr/>
        </p:nvSpPr>
        <p:spPr>
          <a:xfrm>
            <a:off x="790223" y="0"/>
            <a:ext cx="880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Visualization Of Upregulated and Downregulated Genes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432801" y="1185333"/>
            <a:ext cx="3375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X axis-&gt; Fold Change</a:t>
            </a:r>
          </a:p>
          <a:p>
            <a:r>
              <a:rPr lang="en-US" dirty="0" smtClean="0"/>
              <a:t>1.5   -&gt;  Upregulated</a:t>
            </a:r>
          </a:p>
          <a:p>
            <a:r>
              <a:rPr lang="en-US" dirty="0" smtClean="0"/>
              <a:t>-1.5  -&gt;  Downregulated</a:t>
            </a:r>
          </a:p>
          <a:p>
            <a:r>
              <a:rPr lang="en-US" sz="2200" b="1" dirty="0" smtClean="0"/>
              <a:t>Y axis-&gt;P value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255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file:///C:\Users\User\Documents\Lung%20Adj%20and%20ADC\TOP10%20INTERACTION%20BY%20MCC%20METHOD.csv</vt:lpstr>
      <vt:lpstr>PowerPoint Presentation</vt:lpstr>
      <vt:lpstr>PowerPoint Presentation</vt:lpstr>
      <vt:lpstr>Upregulated</vt:lpstr>
      <vt:lpstr>PowerPoint Presentation</vt:lpstr>
      <vt:lpstr>PowerPoint Presentation</vt:lpstr>
      <vt:lpstr>Downregulated</vt:lpstr>
      <vt:lpstr>PowerPoint Presentation</vt:lpstr>
      <vt:lpstr>PowerPoint Presentation</vt:lpstr>
      <vt:lpstr>PowerPoint Presentation</vt:lpstr>
      <vt:lpstr>Molecular Interaction Network Using Cytoscape</vt:lpstr>
      <vt:lpstr>Top10 Highest Interaction Of Genes Using Cytohubba By MCC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Bandana Pahi</dc:creator>
  <cp:lastModifiedBy>Bandana Pahi</cp:lastModifiedBy>
  <cp:revision>23</cp:revision>
  <dcterms:created xsi:type="dcterms:W3CDTF">2020-05-01T09:28:39Z</dcterms:created>
  <dcterms:modified xsi:type="dcterms:W3CDTF">2020-05-10T20:27:50Z</dcterms:modified>
</cp:coreProperties>
</file>