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41"/>
  </p:notesMasterIdLst>
  <p:handoutMasterIdLst>
    <p:handoutMasterId r:id="rId42"/>
  </p:handoutMasterIdLst>
  <p:sldIdLst>
    <p:sldId id="362" r:id="rId2"/>
    <p:sldId id="478" r:id="rId3"/>
    <p:sldId id="445" r:id="rId4"/>
    <p:sldId id="479" r:id="rId5"/>
    <p:sldId id="446" r:id="rId6"/>
    <p:sldId id="447" r:id="rId7"/>
    <p:sldId id="448" r:id="rId8"/>
    <p:sldId id="449" r:id="rId9"/>
    <p:sldId id="450" r:id="rId10"/>
    <p:sldId id="451" r:id="rId11"/>
    <p:sldId id="452" r:id="rId12"/>
    <p:sldId id="453" r:id="rId13"/>
    <p:sldId id="454" r:id="rId14"/>
    <p:sldId id="455" r:id="rId15"/>
    <p:sldId id="456" r:id="rId16"/>
    <p:sldId id="480" r:id="rId17"/>
    <p:sldId id="457" r:id="rId18"/>
    <p:sldId id="458" r:id="rId19"/>
    <p:sldId id="459" r:id="rId20"/>
    <p:sldId id="460" r:id="rId21"/>
    <p:sldId id="461" r:id="rId22"/>
    <p:sldId id="462" r:id="rId23"/>
    <p:sldId id="463" r:id="rId24"/>
    <p:sldId id="464" r:id="rId25"/>
    <p:sldId id="465" r:id="rId26"/>
    <p:sldId id="466" r:id="rId27"/>
    <p:sldId id="481" r:id="rId28"/>
    <p:sldId id="467" r:id="rId29"/>
    <p:sldId id="468" r:id="rId30"/>
    <p:sldId id="469" r:id="rId31"/>
    <p:sldId id="470" r:id="rId32"/>
    <p:sldId id="471" r:id="rId33"/>
    <p:sldId id="472" r:id="rId34"/>
    <p:sldId id="473" r:id="rId35"/>
    <p:sldId id="474" r:id="rId36"/>
    <p:sldId id="475" r:id="rId37"/>
    <p:sldId id="476" r:id="rId38"/>
    <p:sldId id="477" r:id="rId39"/>
    <p:sldId id="361" r:id="rId4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7" autoAdjust="0"/>
    <p:restoredTop sz="86395" autoAdjust="0"/>
  </p:normalViewPr>
  <p:slideViewPr>
    <p:cSldViewPr>
      <p:cViewPr varScale="1">
        <p:scale>
          <a:sx n="99" d="100"/>
          <a:sy n="99" d="100"/>
        </p:scale>
        <p:origin x="606" y="90"/>
      </p:cViewPr>
      <p:guideLst>
        <p:guide orient="horz" pos="2160"/>
        <p:guide pos="2880"/>
      </p:guideLst>
    </p:cSldViewPr>
  </p:slideViewPr>
  <p:outlineViewPr>
    <p:cViewPr>
      <p:scale>
        <a:sx n="33" d="100"/>
        <a:sy n="33" d="100"/>
      </p:scale>
      <p:origin x="0" y="-2133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70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70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40ACF81E-541B-3142-A047-F86EAB64A273}"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AB141828-385B-3B4E-8F23-4B551DD05D5D}"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a:t>
            </a:r>
            <a:r>
              <a:rPr lang="en-US" sz="1200" b="0" i="0" u="none" strike="noStrike" kern="1200" cap="none" dirty="0" err="1" smtClean="0">
                <a:solidFill>
                  <a:schemeClr val="dk1"/>
                </a:solidFill>
                <a:latin typeface="+mn-lt"/>
                <a:ea typeface="Arial"/>
                <a:cs typeface="Arial"/>
                <a:sym typeface="Arial"/>
              </a:rPr>
              <a:t>MathType</a:t>
            </a:r>
            <a:r>
              <a:rPr lang="en-US" sz="1200" b="0" i="0" u="none" strike="noStrike" kern="1200" cap="none" dirty="0" smtClean="0">
                <a:solidFill>
                  <a:schemeClr val="dk1"/>
                </a:solidFill>
                <a:latin typeface="+mn-lt"/>
                <a:ea typeface="Arial"/>
                <a:cs typeface="Arial"/>
                <a:sym typeface="Arial"/>
              </a:rPr>
              <a:t>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t>
            </a:r>
            <a:r>
              <a:rPr lang="en-US" sz="1200" b="0" i="0" u="none" strike="noStrike" kern="1200" cap="none" smtClean="0">
                <a:solidFill>
                  <a:schemeClr val="dk1"/>
                </a:solidFill>
                <a:latin typeface="+mn-lt"/>
                <a:ea typeface="Arial"/>
                <a:cs typeface="Arial"/>
                <a:sym typeface="Arial"/>
              </a:rPr>
              <a:t>available)</a:t>
            </a:r>
            <a:endParaRPr lang="en-US" sz="1200" b="0" i="0" u="none" strike="noStrike" kern="1200" cap="none" dirty="0" smtClean="0">
              <a:solidFill>
                <a:schemeClr val="dk1"/>
              </a:solidFill>
              <a:latin typeface="+mn-lt"/>
              <a:ea typeface="Arial"/>
              <a:cs typeface="Arial"/>
              <a:sym typeface="Arial"/>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15946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3</a:t>
            </a:fld>
            <a:endParaRPr lang="en-US"/>
          </a:p>
        </p:txBody>
      </p:sp>
    </p:spTree>
    <p:extLst>
      <p:ext uri="{BB962C8B-B14F-4D97-AF65-F5344CB8AC3E}">
        <p14:creationId xmlns:p14="http://schemas.microsoft.com/office/powerpoint/2010/main" val="143817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141828-385B-3B4E-8F23-4B551DD05D5D}" type="slidenum">
              <a:rPr lang="en-AU" smtClean="0"/>
              <a:pPr>
                <a:defRPr/>
              </a:pPr>
              <a:t>13</a:t>
            </a:fld>
            <a:endParaRPr lang="en-AU" dirty="0"/>
          </a:p>
        </p:txBody>
      </p:sp>
    </p:spTree>
    <p:extLst>
      <p:ext uri="{BB962C8B-B14F-4D97-AF65-F5344CB8AC3E}">
        <p14:creationId xmlns:p14="http://schemas.microsoft.com/office/powerpoint/2010/main" val="1649309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141828-385B-3B4E-8F23-4B551DD05D5D}" type="slidenum">
              <a:rPr lang="en-AU" smtClean="0"/>
              <a:pPr>
                <a:defRPr/>
              </a:pPr>
              <a:t>35</a:t>
            </a:fld>
            <a:endParaRPr lang="en-AU" dirty="0"/>
          </a:p>
        </p:txBody>
      </p:sp>
    </p:spTree>
    <p:extLst>
      <p:ext uri="{BB962C8B-B14F-4D97-AF65-F5344CB8AC3E}">
        <p14:creationId xmlns:p14="http://schemas.microsoft.com/office/powerpoint/2010/main" val="2999447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39</a:t>
            </a:fld>
            <a:endParaRPr lang="en-US" dirty="0"/>
          </a:p>
        </p:txBody>
      </p:sp>
    </p:spTree>
    <p:extLst>
      <p:ext uri="{BB962C8B-B14F-4D97-AF65-F5344CB8AC3E}">
        <p14:creationId xmlns:p14="http://schemas.microsoft.com/office/powerpoint/2010/main" val="126550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dirty="0"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Tree>
    <p:extLst>
      <p:ext uri="{BB962C8B-B14F-4D97-AF65-F5344CB8AC3E}">
        <p14:creationId xmlns:p14="http://schemas.microsoft.com/office/powerpoint/2010/main" val="262082691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09044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7" name="Text Box 47"/>
          <p:cNvSpPr txBox="1">
            <a:spLocks noChangeArrowheads="1"/>
          </p:cNvSpPr>
          <p:nvPr/>
        </p:nvSpPr>
        <p:spPr bwMode="auto">
          <a:xfrm>
            <a:off x="3962400" y="6400800"/>
            <a:ext cx="3810000"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defRPr/>
            </a:pPr>
            <a:r>
              <a:rPr lang="en-US" sz="900" dirty="0" smtClean="0">
                <a:solidFill>
                  <a:schemeClr val="bg1"/>
                </a:solidFill>
                <a:latin typeface="Verdana" charset="0"/>
              </a:rPr>
              <a:t>Copyright © 2016, 2012, 2009 by Pearson Education, Inc.</a:t>
            </a:r>
          </a:p>
          <a:p>
            <a:pPr algn="r">
              <a:defRPr/>
            </a:pPr>
            <a:r>
              <a:rPr lang="en-US" sz="900" dirty="0" smtClean="0">
                <a:solidFill>
                  <a:schemeClr val="bg1"/>
                </a:solidFill>
                <a:latin typeface="Verdana" charset="0"/>
              </a:rPr>
              <a:t>All Rights Reserved</a:t>
            </a:r>
          </a:p>
        </p:txBody>
      </p:sp>
      <p:sp>
        <p:nvSpPr>
          <p:cNvPr id="8" name="Text Box 47"/>
          <p:cNvSpPr txBox="1">
            <a:spLocks noChangeArrowheads="1"/>
          </p:cNvSpPr>
          <p:nvPr/>
        </p:nvSpPr>
        <p:spPr bwMode="auto">
          <a:xfrm>
            <a:off x="1681163" y="6391275"/>
            <a:ext cx="3348037"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900" i="1" dirty="0" smtClean="0">
                <a:solidFill>
                  <a:srgbClr val="FFFFFF"/>
                </a:solidFill>
                <a:latin typeface="Verdana" charset="0"/>
              </a:rPr>
              <a:t>Medical Law and Ethics, </a:t>
            </a:r>
            <a:r>
              <a:rPr lang="en-US" sz="900" dirty="0" smtClean="0">
                <a:solidFill>
                  <a:srgbClr val="FFFFFF"/>
                </a:solidFill>
                <a:latin typeface="Verdana" charset="0"/>
              </a:rPr>
              <a:t>Fifth Edition</a:t>
            </a:r>
          </a:p>
          <a:p>
            <a:pPr>
              <a:defRPr/>
            </a:pPr>
            <a:r>
              <a:rPr lang="en-US" sz="900" dirty="0" smtClean="0">
                <a:solidFill>
                  <a:srgbClr val="FFFFFF"/>
                </a:solidFill>
                <a:latin typeface="Verdana" charset="0"/>
              </a:rPr>
              <a:t>Bonnie F. </a:t>
            </a:r>
            <a:r>
              <a:rPr lang="en-US" sz="900" dirty="0" err="1" smtClean="0">
                <a:solidFill>
                  <a:srgbClr val="FFFFFF"/>
                </a:solidFill>
                <a:latin typeface="Verdana" charset="0"/>
              </a:rPr>
              <a:t>Fremgen</a:t>
            </a:r>
            <a:endParaRPr lang="en-US" sz="900" dirty="0" smtClean="0">
              <a:solidFill>
                <a:srgbClr val="FFFFFF"/>
              </a:solidFill>
              <a:latin typeface="Verdana" charset="0"/>
            </a:endParaRPr>
          </a:p>
        </p:txBody>
      </p:sp>
      <p:sp>
        <p:nvSpPr>
          <p:cNvPr id="10"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0621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175679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Box 47"/>
          <p:cNvSpPr txBox="1">
            <a:spLocks noChangeArrowheads="1"/>
          </p:cNvSpPr>
          <p:nvPr/>
        </p:nvSpPr>
        <p:spPr bwMode="auto">
          <a:xfrm>
            <a:off x="3962400" y="6400800"/>
            <a:ext cx="3810000"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defRPr/>
            </a:pPr>
            <a:r>
              <a:rPr lang="en-US" sz="900" smtClean="0">
                <a:solidFill>
                  <a:schemeClr val="bg1"/>
                </a:solidFill>
                <a:latin typeface="Verdana" charset="0"/>
              </a:rPr>
              <a:t>Copyright © 2016, 2012, 2009 by Pearson Education, Inc.</a:t>
            </a:r>
          </a:p>
          <a:p>
            <a:pPr algn="r">
              <a:defRPr/>
            </a:pPr>
            <a:r>
              <a:rPr lang="en-US" sz="900" smtClean="0">
                <a:solidFill>
                  <a:schemeClr val="bg1"/>
                </a:solidFill>
                <a:latin typeface="Verdana" charset="0"/>
              </a:rPr>
              <a:t>All Rights Reserved</a:t>
            </a:r>
          </a:p>
        </p:txBody>
      </p:sp>
      <p:sp>
        <p:nvSpPr>
          <p:cNvPr id="8" name="Text Box 47"/>
          <p:cNvSpPr txBox="1">
            <a:spLocks noChangeArrowheads="1"/>
          </p:cNvSpPr>
          <p:nvPr/>
        </p:nvSpPr>
        <p:spPr bwMode="auto">
          <a:xfrm>
            <a:off x="1681163" y="6391275"/>
            <a:ext cx="3348037"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900" i="1" smtClean="0">
                <a:solidFill>
                  <a:srgbClr val="FFFFFF"/>
                </a:solidFill>
                <a:latin typeface="Verdana" charset="0"/>
              </a:rPr>
              <a:t>Medical Law and Ethics, </a:t>
            </a:r>
            <a:r>
              <a:rPr lang="en-US" sz="900" smtClean="0">
                <a:solidFill>
                  <a:srgbClr val="FFFFFF"/>
                </a:solidFill>
                <a:latin typeface="Verdana" charset="0"/>
              </a:rPr>
              <a:t>Fifth Edition</a:t>
            </a:r>
          </a:p>
          <a:p>
            <a:pPr>
              <a:defRPr/>
            </a:pPr>
            <a:r>
              <a:rPr lang="en-US" sz="900" smtClean="0">
                <a:solidFill>
                  <a:srgbClr val="FFFFFF"/>
                </a:solidFill>
                <a:latin typeface="Verdana" charset="0"/>
              </a:rPr>
              <a:t>Bonnie F. Fremgen</a:t>
            </a:r>
          </a:p>
        </p:txBody>
      </p:sp>
      <p:sp>
        <p:nvSpPr>
          <p:cNvPr id="10"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9" name="Shape 26"/>
          <p:cNvSpPr txBox="1">
            <a:spLocks noGrp="1"/>
          </p:cNvSpPr>
          <p:nvPr>
            <p:ph type="body" idx="10"/>
          </p:nvPr>
        </p:nvSpPr>
        <p:spPr>
          <a:xfrm>
            <a:off x="457200" y="3793088"/>
            <a:ext cx="8229600" cy="175679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77818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b"/>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7" name="Shape 16"/>
          <p:cNvSpPr txBox="1">
            <a:spLocks noChangeArrowheads="1"/>
          </p:cNvSpPr>
          <p:nvPr/>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22278393"/>
      </p:ext>
    </p:extLst>
  </p:cSld>
  <p:clrMapOvr>
    <a:masterClrMapping/>
  </p:clrMapOvr>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Content Placeholder 4"/>
          <p:cNvSpPr>
            <a:spLocks noGrp="1"/>
          </p:cNvSpPr>
          <p:nvPr>
            <p:ph sz="quarter" idx="16"/>
          </p:nvPr>
        </p:nvSpPr>
        <p:spPr>
          <a:xfrm>
            <a:off x="1600200" y="6400800"/>
            <a:ext cx="7089775" cy="352425"/>
          </a:xfrm>
        </p:spPr>
        <p:txBody>
          <a:bodyPr/>
          <a:lstStyle>
            <a:lvl1pPr marL="101600" indent="0">
              <a:buNone/>
              <a:defRPr/>
            </a:lvl1pPr>
          </a:lstStyle>
          <a:p>
            <a:pPr lvl="0"/>
            <a:endParaRPr lang="en-US" dirty="0"/>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76468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userDrawn="1"/>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003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pic>
        <p:nvPicPr>
          <p:cNvPr id="15" name="Shape 15" descr="Pearson Logo"/>
          <p:cNvPicPr preferRelativeResize="0"/>
          <p:nvPr/>
        </p:nvPicPr>
        <p:blipFill rotWithShape="1">
          <a:blip r:embed="rId9">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361174570"/>
      </p:ext>
    </p:extLst>
  </p:cSld>
  <p:clrMap bg1="lt1" tx1="dk1" bg2="dk2" tx2="lt2" accent1="accent1" accent2="accent2" accent3="accent3" accent4="accent4" accent5="accent5" accent6="accent6" hlink="hlink" folHlink="folHlink"/>
  <p:sldLayoutIdLst>
    <p:sldLayoutId id="2147483727" r:id="rId1"/>
    <p:sldLayoutId id="2147483729" r:id="rId2"/>
    <p:sldLayoutId id="2147483732" r:id="rId3"/>
    <p:sldLayoutId id="2147483741" r:id="rId4"/>
    <p:sldLayoutId id="2147483733" r:id="rId5"/>
    <p:sldLayoutId id="2147483739" r:id="rId6"/>
    <p:sldLayoutId id="2147483740" r:id="rId7"/>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ront Cover: Network Security Essentials Application and Standards Sixth Edition By William Stallings."/>
          <p:cNvSpPr>
            <a:spLocks noGrp="1"/>
          </p:cNvSpPr>
          <p:nvPr>
            <p:ph type="title"/>
          </p:nvPr>
        </p:nvSpPr>
        <p:spPr/>
        <p:txBody>
          <a:bodyPr/>
          <a:lstStyle/>
          <a:p>
            <a:r>
              <a:rPr lang="en-US" dirty="0"/>
              <a:t>Prelude to Programming</a:t>
            </a:r>
          </a:p>
        </p:txBody>
      </p:sp>
      <p:sp>
        <p:nvSpPr>
          <p:cNvPr id="4" name="Text Placeholder 2"/>
          <p:cNvSpPr>
            <a:spLocks noGrp="1"/>
          </p:cNvSpPr>
          <p:nvPr>
            <p:ph type="body" sz="quarter" idx="13"/>
          </p:nvPr>
        </p:nvSpPr>
        <p:spPr>
          <a:xfrm>
            <a:off x="457200" y="917132"/>
            <a:ext cx="8229600" cy="478970"/>
          </a:xfrm>
        </p:spPr>
        <p:txBody>
          <a:bodyPr/>
          <a:lstStyle/>
          <a:p>
            <a:r>
              <a:rPr lang="en-US" sz="2000" dirty="0" smtClean="0">
                <a:latin typeface="+mn-lt"/>
              </a:rPr>
              <a:t>Sixth Edition</a:t>
            </a:r>
            <a:endParaRPr lang="en-US" sz="2000" dirty="0">
              <a:latin typeface="+mn-lt"/>
            </a:endParaRPr>
          </a:p>
        </p:txBody>
      </p:sp>
      <p:sp>
        <p:nvSpPr>
          <p:cNvPr id="5" name="Text Placeholder 3"/>
          <p:cNvSpPr>
            <a:spLocks noGrp="1"/>
          </p:cNvSpPr>
          <p:nvPr>
            <p:ph type="body" sz="quarter" idx="14"/>
          </p:nvPr>
        </p:nvSpPr>
        <p:spPr/>
        <p:txBody>
          <a:bodyPr/>
          <a:lstStyle/>
          <a:p>
            <a:pPr algn="ctr"/>
            <a:r>
              <a:rPr lang="en-US" b="1" dirty="0" smtClean="0">
                <a:latin typeface="+mn-lt"/>
              </a:rPr>
              <a:t>Chapter 1</a:t>
            </a:r>
            <a:endParaRPr lang="en-US" b="1" dirty="0">
              <a:latin typeface="+mn-lt"/>
            </a:endParaRPr>
          </a:p>
        </p:txBody>
      </p:sp>
      <p:sp>
        <p:nvSpPr>
          <p:cNvPr id="3" name="Text Placeholder 4"/>
          <p:cNvSpPr>
            <a:spLocks noGrp="1"/>
          </p:cNvSpPr>
          <p:nvPr>
            <p:ph type="body" sz="quarter" idx="15"/>
          </p:nvPr>
        </p:nvSpPr>
        <p:spPr>
          <a:xfrm>
            <a:off x="5029200" y="3261298"/>
            <a:ext cx="3657600" cy="2925763"/>
          </a:xfrm>
        </p:spPr>
        <p:txBody>
          <a:bodyPr/>
          <a:lstStyle/>
          <a:p>
            <a:pPr algn="ctr"/>
            <a:r>
              <a:rPr lang="en-US" dirty="0">
                <a:solidFill>
                  <a:schemeClr val="tx1"/>
                </a:solidFill>
                <a:latin typeface="+mn-lt"/>
                <a:cs typeface="Aharoni" panose="02010803020104030203" pitchFamily="2" charset="-79"/>
              </a:rPr>
              <a:t>An Introduction to Programming</a:t>
            </a:r>
            <a:endParaRPr lang="en-AU" dirty="0">
              <a:solidFill>
                <a:schemeClr val="tx1"/>
              </a:solidFill>
              <a:latin typeface="+mn-lt"/>
              <a:ea typeface="ＭＳ Ｐゴシック" pitchFamily="-84" charset="-128"/>
              <a:cs typeface="ＭＳ Ｐゴシック" pitchFamily="-84" charset="-128"/>
            </a:endParaRPr>
          </a:p>
        </p:txBody>
      </p:sp>
      <p:pic>
        <p:nvPicPr>
          <p:cNvPr id="7" name="Picture 5" descr="Front Cover:Prelude to Programming Sixth Edition By Venit and Drak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533282"/>
            <a:ext cx="3683006" cy="4652218"/>
          </a:xfrm>
          <a:prstGeom prst="rect">
            <a:avLst/>
          </a:prstGeom>
        </p:spPr>
      </p:pic>
      <p:sp>
        <p:nvSpPr>
          <p:cNvPr id="9" name="Text Placeholder 6"/>
          <p:cNvSpPr>
            <a:spLocks noGrp="1"/>
          </p:cNvSpPr>
          <p:nvPr>
            <p:ph type="body" sz="quarter" idx="16"/>
          </p:nvPr>
        </p:nvSpPr>
        <p:spPr>
          <a:xfrm>
            <a:off x="2791991" y="6381635"/>
            <a:ext cx="5976664" cy="352425"/>
          </a:xfrm>
        </p:spPr>
        <p:txBody>
          <a:bodyPr/>
          <a:lstStyle/>
          <a:p>
            <a:pPr marL="0" algn="r">
              <a:spcBef>
                <a:spcPts val="0"/>
              </a:spcBef>
              <a:buClrTx/>
              <a:buSzTx/>
              <a:defRPr/>
            </a:pPr>
            <a:r>
              <a:rPr lang="en-US" altLang="en-US" sz="1200" dirty="0">
                <a:latin typeface="Verdana"/>
                <a:ea typeface="Verdana" panose="020B0604030504040204" pitchFamily="34" charset="0"/>
                <a:cs typeface="Verdana" panose="020B0604030504040204" pitchFamily="34" charset="0"/>
              </a:rPr>
              <a:t>Copyright © 2015, 2011, 2009 Pearson Education, Inc. All Rights Reserved</a:t>
            </a:r>
          </a:p>
        </p:txBody>
      </p:sp>
    </p:spTree>
    <p:extLst>
      <p:ext uri="{BB962C8B-B14F-4D97-AF65-F5344CB8AC3E}">
        <p14:creationId xmlns:p14="http://schemas.microsoft.com/office/powerpoint/2010/main" val="3628975566"/>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Variables and Constants</a:t>
            </a:r>
            <a:endParaRPr lang="en-US" dirty="0"/>
          </a:p>
        </p:txBody>
      </p:sp>
      <p:sp>
        <p:nvSpPr>
          <p:cNvPr id="3" name="Content Placeholder 2"/>
          <p:cNvSpPr>
            <a:spLocks noGrp="1"/>
          </p:cNvSpPr>
          <p:nvPr>
            <p:ph type="body" idx="1"/>
          </p:nvPr>
        </p:nvSpPr>
        <p:spPr/>
        <p:txBody>
          <a:bodyPr/>
          <a:lstStyle/>
          <a:p>
            <a:pPr marL="0" indent="0">
              <a:buNone/>
            </a:pPr>
            <a:r>
              <a:rPr lang="en-US" sz="2200" dirty="0" smtClean="0"/>
              <a:t>Data is input into a program </a:t>
            </a:r>
            <a:r>
              <a:rPr lang="en-US" sz="2200" b="1" dirty="0" smtClean="0"/>
              <a:t>variable</a:t>
            </a:r>
            <a:r>
              <a:rPr lang="en-US" sz="2200" dirty="0" smtClean="0"/>
              <a:t>.  </a:t>
            </a:r>
          </a:p>
          <a:p>
            <a:pPr marL="0" indent="0">
              <a:buNone/>
            </a:pPr>
            <a:r>
              <a:rPr lang="en-US" sz="2200" dirty="0" smtClean="0"/>
              <a:t>A </a:t>
            </a:r>
            <a:r>
              <a:rPr lang="en-US" sz="2200" b="1" dirty="0" smtClean="0"/>
              <a:t>variable</a:t>
            </a:r>
            <a:r>
              <a:rPr lang="en-US" sz="2200" dirty="0" smtClean="0"/>
              <a:t> is a named piece of memory whose value can change during the running of the program.</a:t>
            </a:r>
          </a:p>
          <a:p>
            <a:pPr marL="0" indent="0">
              <a:buNone/>
            </a:pPr>
            <a:r>
              <a:rPr lang="en-US" sz="2200" dirty="0" smtClean="0"/>
              <a:t>Example: </a:t>
            </a:r>
          </a:p>
          <a:p>
            <a:pPr marL="914400" lvl="2" indent="0">
              <a:buNone/>
            </a:pPr>
            <a:r>
              <a:rPr lang="en-US" sz="2200" b="1" dirty="0" smtClean="0"/>
              <a:t>Write “Enter the number of songs you wish to purchase today.”</a:t>
            </a:r>
          </a:p>
          <a:p>
            <a:pPr marL="914400" lvl="2" indent="0">
              <a:buNone/>
            </a:pPr>
            <a:r>
              <a:rPr lang="en-US" sz="2200" b="1" dirty="0" smtClean="0"/>
              <a:t>Input Songs</a:t>
            </a:r>
          </a:p>
          <a:p>
            <a:pPr marL="0" indent="0">
              <a:buNone/>
            </a:pPr>
            <a:r>
              <a:rPr lang="en-US" sz="2200" dirty="0" smtClean="0"/>
              <a:t>The variable is </a:t>
            </a:r>
            <a:r>
              <a:rPr lang="en-US" sz="2200" b="1" dirty="0" smtClean="0"/>
              <a:t>Songs</a:t>
            </a:r>
            <a:r>
              <a:rPr lang="en-US" sz="2200" dirty="0" smtClean="0"/>
              <a:t>. </a:t>
            </a:r>
          </a:p>
          <a:p>
            <a:pPr marL="0" indent="0">
              <a:buNone/>
            </a:pPr>
            <a:r>
              <a:rPr lang="en-US" sz="2200" dirty="0" smtClean="0"/>
              <a:t>A value which cannot change as the program runs is a </a:t>
            </a:r>
            <a:r>
              <a:rPr lang="en-US" sz="2200" b="1" dirty="0" smtClean="0"/>
              <a:t>constant</a:t>
            </a:r>
            <a:r>
              <a:rPr lang="en-US" sz="2200" dirty="0" smtClean="0"/>
              <a:t>. In this example, the constant is </a:t>
            </a:r>
            <a:r>
              <a:rPr lang="en-US" sz="2200" b="1" dirty="0" smtClean="0"/>
              <a:t>0.99</a:t>
            </a:r>
            <a:r>
              <a:rPr lang="en-US" sz="2200" dirty="0" smtClean="0"/>
              <a:t>.</a:t>
            </a:r>
            <a:endParaRPr lang="en-US" sz="2200" dirty="0"/>
          </a:p>
        </p:txBody>
      </p:sp>
    </p:spTree>
    <p:extLst>
      <p:ext uri="{BB962C8B-B14F-4D97-AF65-F5344CB8AC3E}">
        <p14:creationId xmlns:p14="http://schemas.microsoft.com/office/powerpoint/2010/main" val="1574925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Prompts</a:t>
            </a:r>
            <a:endParaRPr lang="en-US" dirty="0"/>
          </a:p>
        </p:txBody>
      </p:sp>
      <p:pic>
        <p:nvPicPr>
          <p:cNvPr id="8" name="Picture 2" descr="A prompt indicates to the user that data should be input. To get the user to enter one number: A computer code has 2 lines. The lines read as follows: Line 1. Write double quote Enter a number colon double quote. This line prompts the user to enter a number. Line 2. Input number. This line stores the number in the variable, Number. To get the user to enter two numbers: A computer code has two lines. The lines read as follows: Line 1. Write double quote Enter a number colon double quote. This line prompts the user to enter 2 numbers. Line 2. Input Number 1. This line stores the numbers in 2 variables, Number 1 and Number 2. The prompt is the write statem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73" y="2331684"/>
            <a:ext cx="7481455" cy="2438312"/>
          </a:xfrm>
          <a:prstGeom prst="rect">
            <a:avLst/>
          </a:prstGeom>
        </p:spPr>
      </p:pic>
    </p:spTree>
    <p:extLst>
      <p:ext uri="{BB962C8B-B14F-4D97-AF65-F5344CB8AC3E}">
        <p14:creationId xmlns:p14="http://schemas.microsoft.com/office/powerpoint/2010/main" val="346845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Naming Variables</a:t>
            </a:r>
            <a:endParaRPr lang="en-US" dirty="0"/>
          </a:p>
        </p:txBody>
      </p:sp>
      <p:sp>
        <p:nvSpPr>
          <p:cNvPr id="3" name="Content Placeholder 2"/>
          <p:cNvSpPr>
            <a:spLocks noGrp="1"/>
          </p:cNvSpPr>
          <p:nvPr>
            <p:ph type="body" idx="1"/>
          </p:nvPr>
        </p:nvSpPr>
        <p:spPr/>
        <p:txBody>
          <a:bodyPr/>
          <a:lstStyle/>
          <a:p>
            <a:r>
              <a:rPr lang="en-US" dirty="0" smtClean="0"/>
              <a:t>All variable names must be one word</a:t>
            </a:r>
          </a:p>
          <a:p>
            <a:r>
              <a:rPr lang="en-US" dirty="0" smtClean="0"/>
              <a:t>Spaces are never allowed</a:t>
            </a:r>
          </a:p>
          <a:p>
            <a:r>
              <a:rPr lang="en-US" dirty="0" smtClean="0"/>
              <a:t>Variables cannot begin with a number</a:t>
            </a:r>
          </a:p>
          <a:p>
            <a:r>
              <a:rPr lang="en-US" dirty="0" smtClean="0"/>
              <a:t>Names should be meaningful</a:t>
            </a:r>
          </a:p>
          <a:p>
            <a:r>
              <a:rPr lang="en-US" dirty="0" smtClean="0"/>
              <a:t>Long names are allowed but names should be as short as possible, yet still be meaningful</a:t>
            </a:r>
          </a:p>
        </p:txBody>
      </p:sp>
    </p:spTree>
    <p:extLst>
      <p:ext uri="{BB962C8B-B14F-4D97-AF65-F5344CB8AC3E}">
        <p14:creationId xmlns:p14="http://schemas.microsoft.com/office/powerpoint/2010/main" val="3350545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Name Examples</a:t>
            </a:r>
            <a:endParaRPr lang="en-US" dirty="0"/>
          </a:p>
        </p:txBody>
      </p:sp>
      <p:sp>
        <p:nvSpPr>
          <p:cNvPr id="3" name="Content Placeholder 2"/>
          <p:cNvSpPr>
            <a:spLocks noGrp="1"/>
          </p:cNvSpPr>
          <p:nvPr>
            <p:ph type="body" idx="1"/>
          </p:nvPr>
        </p:nvSpPr>
        <p:spPr>
          <a:xfrm>
            <a:off x="457200" y="1600200"/>
            <a:ext cx="8229600" cy="4709120"/>
          </a:xfrm>
        </p:spPr>
        <p:txBody>
          <a:bodyPr/>
          <a:lstStyle/>
          <a:p>
            <a:r>
              <a:rPr lang="en-US" sz="2000" dirty="0" smtClean="0"/>
              <a:t>Some examples:</a:t>
            </a:r>
          </a:p>
          <a:p>
            <a:pPr marL="914400" lvl="2" indent="0">
              <a:buNone/>
            </a:pPr>
            <a:r>
              <a:rPr lang="en-US" sz="2000" dirty="0" smtClean="0">
                <a:latin typeface="Courier New" panose="02070309020205020404" pitchFamily="49" charset="0"/>
                <a:cs typeface="Courier New" panose="02070309020205020404" pitchFamily="49" charset="0"/>
              </a:rPr>
              <a:t>Miles_traveled</a:t>
            </a:r>
            <a:r>
              <a:rPr lang="en-US" sz="2000" dirty="0" smtClean="0"/>
              <a:t> is fine</a:t>
            </a:r>
          </a:p>
          <a:p>
            <a:pPr marL="914400" lvl="2" indent="0">
              <a:buNone/>
            </a:pPr>
            <a:r>
              <a:rPr lang="en-US" sz="2000" dirty="0" smtClean="0">
                <a:latin typeface="Courier New" panose="02070309020205020404" pitchFamily="49" charset="0"/>
                <a:cs typeface="Courier New" panose="02070309020205020404" pitchFamily="49" charset="0"/>
              </a:rPr>
              <a:t>Miles Traveled </a:t>
            </a:r>
            <a:r>
              <a:rPr lang="en-US" sz="2000" dirty="0" smtClean="0"/>
              <a:t>is not (space)</a:t>
            </a:r>
          </a:p>
          <a:p>
            <a:pPr marL="914400" lvl="2" indent="0">
              <a:buNone/>
            </a:pPr>
            <a:r>
              <a:rPr lang="en-US" sz="2000" dirty="0" smtClean="0">
                <a:latin typeface="Courier New" panose="02070309020205020404" pitchFamily="49" charset="0"/>
                <a:cs typeface="Courier New" panose="02070309020205020404" pitchFamily="49" charset="0"/>
              </a:rPr>
              <a:t>TaxRate_1</a:t>
            </a:r>
            <a:r>
              <a:rPr lang="en-US" sz="2000" dirty="0" smtClean="0"/>
              <a:t> is fine</a:t>
            </a:r>
          </a:p>
          <a:p>
            <a:pPr marL="914400" lvl="2" indent="0">
              <a:buNone/>
            </a:pPr>
            <a:r>
              <a:rPr lang="en-US" sz="2000" dirty="0" smtClean="0">
                <a:latin typeface="Courier New" panose="02070309020205020404" pitchFamily="49" charset="0"/>
                <a:cs typeface="Courier New" panose="02070309020205020404" pitchFamily="49" charset="0"/>
              </a:rPr>
              <a:t>1_TaxRate</a:t>
            </a:r>
            <a:r>
              <a:rPr lang="en-US" sz="2000" dirty="0" smtClean="0"/>
              <a:t> is not (begins with a number)</a:t>
            </a:r>
          </a:p>
          <a:p>
            <a:pPr marL="914400" lvl="2" indent="0">
              <a:buNone/>
            </a:pPr>
            <a:r>
              <a:rPr lang="en-US" sz="2000" dirty="0" smtClean="0">
                <a:latin typeface="Courier New" panose="02070309020205020404" pitchFamily="49" charset="0"/>
                <a:cs typeface="Courier New" panose="02070309020205020404" pitchFamily="49" charset="0"/>
              </a:rPr>
              <a:t>Variable1</a:t>
            </a:r>
            <a:r>
              <a:rPr lang="en-US" sz="2000" dirty="0" smtClean="0"/>
              <a:t> is fine but not meaningful</a:t>
            </a:r>
          </a:p>
          <a:p>
            <a:pPr marL="914400" lvl="2" indent="0">
              <a:buNone/>
            </a:pPr>
            <a:r>
              <a:rPr lang="en-US" sz="2000" dirty="0" smtClean="0">
                <a:latin typeface="Courier New" panose="02070309020205020404" pitchFamily="49" charset="0"/>
                <a:cs typeface="Courier New" panose="02070309020205020404" pitchFamily="49" charset="0"/>
              </a:rPr>
              <a:t>Z</a:t>
            </a:r>
            <a:r>
              <a:rPr lang="en-US" sz="2000" dirty="0" smtClean="0"/>
              <a:t> is fine but not meaningful </a:t>
            </a:r>
          </a:p>
          <a:p>
            <a:r>
              <a:rPr lang="en-US" sz="2000" dirty="0" smtClean="0"/>
              <a:t>What’s wrong with these?</a:t>
            </a:r>
          </a:p>
          <a:p>
            <a:pPr marL="914400" lvl="2" indent="0">
              <a:buNone/>
            </a:pPr>
            <a:r>
              <a:rPr lang="en-US" sz="2000" dirty="0" smtClean="0">
                <a:latin typeface="Courier New" panose="02070309020205020404" pitchFamily="49" charset="0"/>
                <a:cs typeface="Courier New" panose="02070309020205020404" pitchFamily="49" charset="0"/>
              </a:rPr>
              <a:t>My Number</a:t>
            </a:r>
          </a:p>
          <a:p>
            <a:pPr marL="914400" lvl="2" indent="0">
              <a:buNone/>
            </a:pPr>
            <a:r>
              <a:rPr lang="en-US" sz="2000" dirty="0" smtClean="0">
                <a:latin typeface="Courier New" panose="02070309020205020404" pitchFamily="49" charset="0"/>
                <a:cs typeface="Courier New" panose="02070309020205020404" pitchFamily="49" charset="0"/>
              </a:rPr>
              <a:t>2_4_6_8_go</a:t>
            </a:r>
          </a:p>
          <a:p>
            <a:pPr marL="914400" lvl="2" indent="0">
              <a:buNone/>
            </a:pPr>
            <a:r>
              <a:rPr lang="en-US" sz="2000" dirty="0" smtClean="0">
                <a:latin typeface="Courier New" panose="02070309020205020404" pitchFamily="49" charset="0"/>
                <a:cs typeface="Courier New" panose="02070309020205020404" pitchFamily="49" charset="0"/>
              </a:rPr>
              <a:t>CowWhoJumpedOverTheMoon</a:t>
            </a:r>
          </a:p>
          <a:p>
            <a:pPr marL="914400" lvl="2" indent="0">
              <a:buNone/>
            </a:pPr>
            <a:r>
              <a:rPr lang="en-US" sz="20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32978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really happening?</a:t>
            </a:r>
            <a:endParaRPr lang="en-US" dirty="0"/>
          </a:p>
        </p:txBody>
      </p:sp>
      <p:sp>
        <p:nvSpPr>
          <p:cNvPr id="5" name="Content Placeholder 2"/>
          <p:cNvSpPr>
            <a:spLocks noGrp="1"/>
          </p:cNvSpPr>
          <p:nvPr>
            <p:ph type="body" idx="1"/>
          </p:nvPr>
        </p:nvSpPr>
        <p:spPr>
          <a:xfrm>
            <a:off x="457200" y="1600200"/>
            <a:ext cx="6275040" cy="3058121"/>
          </a:xfrm>
        </p:spPr>
        <p:txBody>
          <a:bodyPr/>
          <a:lstStyle/>
          <a:p>
            <a:pPr marL="0" lvl="2" indent="0">
              <a:buNone/>
            </a:pPr>
            <a:r>
              <a:rPr lang="en-US" sz="1800" dirty="0" smtClean="0"/>
              <a:t>A variable is the name for a </a:t>
            </a:r>
            <a:r>
              <a:rPr lang="en-US" sz="1800" b="1" dirty="0" smtClean="0"/>
              <a:t>storage location </a:t>
            </a:r>
            <a:r>
              <a:rPr lang="en-US" sz="1800" dirty="0" smtClean="0"/>
              <a:t>in the computer’s internal memory.</a:t>
            </a:r>
          </a:p>
          <a:p>
            <a:pPr marL="0" lvl="2" indent="0">
              <a:spcBef>
                <a:spcPts val="1200"/>
              </a:spcBef>
              <a:buNone/>
            </a:pPr>
            <a:r>
              <a:rPr lang="en-US" sz="1800" dirty="0" smtClean="0"/>
              <a:t>The </a:t>
            </a:r>
            <a:r>
              <a:rPr lang="en-US" sz="1800" b="1" dirty="0" smtClean="0"/>
              <a:t>value of a variable is the contents of that location</a:t>
            </a:r>
            <a:r>
              <a:rPr lang="en-US" sz="1800" dirty="0" smtClean="0"/>
              <a:t>. The contents of the computer’s memory after the Input statement in the Music Purchase program is executed and the user wants to download 78 songs:</a:t>
            </a:r>
          </a:p>
          <a:p>
            <a:pPr marL="0" lvl="2" indent="0">
              <a:spcBef>
                <a:spcPts val="1200"/>
              </a:spcBef>
              <a:buNone/>
            </a:pPr>
            <a:r>
              <a:rPr lang="en-US" sz="1800" dirty="0" smtClean="0"/>
              <a:t>The </a:t>
            </a:r>
            <a:r>
              <a:rPr lang="en-US" sz="1800" b="1" dirty="0" smtClean="0"/>
              <a:t>DollarPrice</a:t>
            </a:r>
            <a:r>
              <a:rPr lang="en-US" sz="1800" dirty="0" smtClean="0"/>
              <a:t> mailbox is empty - it has not yet been assigned a value. At the end of the program, the contents of memory would be:</a:t>
            </a:r>
          </a:p>
        </p:txBody>
      </p:sp>
      <p:pic>
        <p:nvPicPr>
          <p:cNvPr id="6" name="Picture 3" descr="A diagram depicts the storage location in computer’s internal memory for two variables, songs, containing 78, and Dollar Price, emp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100" y="2492896"/>
            <a:ext cx="17907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descr="A diagram depicts the storage location in computer’s internal memory for two variables, songs, containing 78, and Dollar Price, containing 77.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194" y="3650470"/>
            <a:ext cx="16573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5"/>
          <p:cNvSpPr>
            <a:spLocks noGrp="1"/>
          </p:cNvSpPr>
          <p:nvPr>
            <p:ph type="body" idx="10"/>
          </p:nvPr>
        </p:nvSpPr>
        <p:spPr>
          <a:xfrm>
            <a:off x="435782" y="4581128"/>
            <a:ext cx="8229600" cy="1506982"/>
          </a:xfrm>
        </p:spPr>
        <p:txBody>
          <a:bodyPr/>
          <a:lstStyle/>
          <a:p>
            <a:pPr marL="0" indent="0">
              <a:buNone/>
            </a:pPr>
            <a:r>
              <a:rPr lang="en-US" sz="1800" dirty="0"/>
              <a:t>Every time you run the program with a different number of </a:t>
            </a:r>
            <a:r>
              <a:rPr lang="en-US" sz="1800" b="1" dirty="0"/>
              <a:t>songs</a:t>
            </a:r>
            <a:r>
              <a:rPr lang="en-US" sz="1800" dirty="0"/>
              <a:t>, the values in the memory locations will change.  The contents of the Songs memory “box” will be replaced by the new number of songs  and, after the calculation is made, the contents of the </a:t>
            </a:r>
            <a:r>
              <a:rPr lang="en-US" sz="1800" b="1" dirty="0"/>
              <a:t>DollarPrice</a:t>
            </a:r>
            <a:r>
              <a:rPr lang="en-US" sz="1800" dirty="0"/>
              <a:t> memory location will be replaced by the new value</a:t>
            </a:r>
            <a:r>
              <a:rPr lang="en-US" sz="1800" dirty="0" smtClean="0"/>
              <a:t>.</a:t>
            </a:r>
            <a:endParaRPr lang="en-US" sz="1800" dirty="0"/>
          </a:p>
        </p:txBody>
      </p:sp>
    </p:spTree>
    <p:extLst>
      <p:ext uri="{BB962C8B-B14F-4D97-AF65-F5344CB8AC3E}">
        <p14:creationId xmlns:p14="http://schemas.microsoft.com/office/powerpoint/2010/main" val="4264456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a:t>
            </a:r>
            <a:endParaRPr lang="en-US" dirty="0"/>
          </a:p>
        </p:txBody>
      </p:sp>
      <p:sp>
        <p:nvSpPr>
          <p:cNvPr id="3" name="Content Placeholder 2"/>
          <p:cNvSpPr>
            <a:spLocks noGrp="1"/>
          </p:cNvSpPr>
          <p:nvPr>
            <p:ph type="body" idx="1"/>
          </p:nvPr>
        </p:nvSpPr>
        <p:spPr/>
        <p:txBody>
          <a:bodyPr/>
          <a:lstStyle/>
          <a:p>
            <a:pPr marL="0" indent="0">
              <a:buNone/>
            </a:pPr>
            <a:r>
              <a:rPr lang="en-US" dirty="0" smtClean="0"/>
              <a:t>Suppose a program is to calculate the final (maturity) value of an investment. You will be given the amount invested, the rate of interest, and the length of time that the money is invested.</a:t>
            </a:r>
          </a:p>
          <a:p>
            <a:pPr marL="0" indent="0">
              <a:buNone/>
            </a:pPr>
            <a:r>
              <a:rPr lang="en-US" dirty="0" smtClean="0"/>
              <a:t>a. What data must be input to this program?</a:t>
            </a:r>
          </a:p>
          <a:p>
            <a:pPr marL="0" indent="0">
              <a:buNone/>
            </a:pPr>
            <a:r>
              <a:rPr lang="en-US" dirty="0" smtClean="0"/>
              <a:t>b. Give reasonable names for each of the input variables.</a:t>
            </a:r>
          </a:p>
          <a:p>
            <a:pPr marL="0" indent="0">
              <a:buNone/>
            </a:pPr>
            <a:r>
              <a:rPr lang="en-US" dirty="0" smtClean="0"/>
              <a:t>c. Give Write and Input statements that prompt for and input the data for this problem.</a:t>
            </a:r>
            <a:endParaRPr lang="en-US" dirty="0"/>
          </a:p>
        </p:txBody>
      </p:sp>
    </p:spTree>
    <p:extLst>
      <p:ext uri="{BB962C8B-B14F-4D97-AF65-F5344CB8AC3E}">
        <p14:creationId xmlns:p14="http://schemas.microsoft.com/office/powerpoint/2010/main" val="3255797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1.3 Data Processing and </a:t>
            </a:r>
            <a:r>
              <a:rPr lang="en-US" dirty="0" smtClean="0"/>
              <a:t>Output </a:t>
            </a:r>
            <a:endParaRPr lang="en-US" dirty="0"/>
          </a:p>
        </p:txBody>
      </p:sp>
    </p:spTree>
    <p:extLst>
      <p:ext uri="{BB962C8B-B14F-4D97-AF65-F5344CB8AC3E}">
        <p14:creationId xmlns:p14="http://schemas.microsoft.com/office/powerpoint/2010/main" val="2774448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Data Processing and Output</a:t>
            </a:r>
            <a:endParaRPr lang="en-US" dirty="0"/>
          </a:p>
        </p:txBody>
      </p:sp>
      <p:graphicFrame>
        <p:nvGraphicFramePr>
          <p:cNvPr id="7" name="Object 2" descr="Set Dollar Price equals 0.99 times Songs."/>
          <p:cNvGraphicFramePr>
            <a:graphicFrameLocks noChangeAspect="1"/>
          </p:cNvGraphicFramePr>
          <p:nvPr>
            <p:extLst>
              <p:ext uri="{D42A27DB-BD31-4B8C-83A1-F6EECF244321}">
                <p14:modId xmlns:p14="http://schemas.microsoft.com/office/powerpoint/2010/main" val="1907592018"/>
              </p:ext>
            </p:extLst>
          </p:nvPr>
        </p:nvGraphicFramePr>
        <p:xfrm>
          <a:off x="1979712" y="1802656"/>
          <a:ext cx="4191000" cy="330200"/>
        </p:xfrm>
        <a:graphic>
          <a:graphicData uri="http://schemas.openxmlformats.org/presentationml/2006/ole">
            <mc:AlternateContent xmlns:mc="http://schemas.openxmlformats.org/markup-compatibility/2006">
              <mc:Choice xmlns:v="urn:schemas-microsoft-com:vml" Requires="v">
                <p:oleObj spid="_x0000_s2104" name="Equation" r:id="rId3" imgW="4190760" imgH="330120" progId="Equation.DSMT4">
                  <p:embed/>
                </p:oleObj>
              </mc:Choice>
              <mc:Fallback>
                <p:oleObj name="Equation" r:id="rId3" imgW="4190760" imgH="330120" progId="Equation.DSMT4">
                  <p:embed/>
                  <p:pic>
                    <p:nvPicPr>
                      <p:cNvPr id="7" name="Object 6"/>
                      <p:cNvPicPr/>
                      <p:nvPr/>
                    </p:nvPicPr>
                    <p:blipFill>
                      <a:blip r:embed="rId4"/>
                      <a:stretch>
                        <a:fillRect/>
                      </a:stretch>
                    </p:blipFill>
                    <p:spPr>
                      <a:xfrm>
                        <a:off x="1979712" y="1802656"/>
                        <a:ext cx="4191000" cy="330200"/>
                      </a:xfrm>
                      <a:prstGeom prst="rect">
                        <a:avLst/>
                      </a:prstGeom>
                    </p:spPr>
                  </p:pic>
                </p:oleObj>
              </mc:Fallback>
            </mc:AlternateContent>
          </a:graphicData>
        </a:graphic>
      </p:graphicFrame>
      <p:sp>
        <p:nvSpPr>
          <p:cNvPr id="3" name="Content Placeholder 3"/>
          <p:cNvSpPr>
            <a:spLocks noGrp="1"/>
          </p:cNvSpPr>
          <p:nvPr>
            <p:ph type="body" idx="1"/>
          </p:nvPr>
        </p:nvSpPr>
        <p:spPr>
          <a:xfrm>
            <a:off x="424807" y="2132856"/>
            <a:ext cx="8229600" cy="4205064"/>
          </a:xfrm>
        </p:spPr>
        <p:txBody>
          <a:bodyPr/>
          <a:lstStyle/>
          <a:p>
            <a:pPr marL="0" indent="0">
              <a:buNone/>
            </a:pPr>
            <a:r>
              <a:rPr lang="en-US" sz="2200" dirty="0" smtClean="0"/>
              <a:t>The above statement is a </a:t>
            </a:r>
            <a:r>
              <a:rPr lang="en-US" sz="2200" b="1" dirty="0" smtClean="0"/>
              <a:t>processing statement</a:t>
            </a:r>
            <a:r>
              <a:rPr lang="en-US" sz="2200" dirty="0" smtClean="0"/>
              <a:t>. </a:t>
            </a:r>
          </a:p>
          <a:p>
            <a:pPr lvl="1"/>
            <a:r>
              <a:rPr lang="en-US" sz="2200" dirty="0" smtClean="0"/>
              <a:t>It means to take the value in the variable </a:t>
            </a:r>
            <a:r>
              <a:rPr lang="en-US" sz="2200" b="1" dirty="0" smtClean="0"/>
              <a:t>Songs</a:t>
            </a:r>
            <a:r>
              <a:rPr lang="en-US" sz="2200" dirty="0" smtClean="0"/>
              <a:t>, multiply it by </a:t>
            </a:r>
            <a:r>
              <a:rPr lang="en-US" sz="2200" b="1" dirty="0" smtClean="0"/>
              <a:t>0.99</a:t>
            </a:r>
            <a:r>
              <a:rPr lang="en-US" sz="2200" dirty="0" smtClean="0"/>
              <a:t>, and set the value of the variable </a:t>
            </a:r>
            <a:r>
              <a:rPr lang="en-US" sz="2200" b="1" dirty="0" smtClean="0"/>
              <a:t>DollarPrice</a:t>
            </a:r>
            <a:r>
              <a:rPr lang="en-US" sz="2200" dirty="0" smtClean="0"/>
              <a:t> to the result of the multiplication.</a:t>
            </a:r>
          </a:p>
          <a:p>
            <a:pPr marL="0" indent="0">
              <a:buNone/>
            </a:pPr>
            <a:r>
              <a:rPr lang="en-US" sz="2200" dirty="0" smtClean="0"/>
              <a:t>It is also an </a:t>
            </a:r>
            <a:r>
              <a:rPr lang="en-US" sz="2200" b="1" dirty="0" smtClean="0"/>
              <a:t>assignment statement</a:t>
            </a:r>
            <a:r>
              <a:rPr lang="en-US" sz="2200" dirty="0" smtClean="0"/>
              <a:t>. </a:t>
            </a:r>
          </a:p>
          <a:p>
            <a:pPr lvl="1"/>
            <a:r>
              <a:rPr lang="en-US" sz="2200" dirty="0" smtClean="0"/>
              <a:t>It changes the value of the variable </a:t>
            </a:r>
            <a:r>
              <a:rPr lang="en-US" sz="2200" b="1" dirty="0" smtClean="0"/>
              <a:t>DollarPrice</a:t>
            </a:r>
            <a:r>
              <a:rPr lang="en-US" sz="2200" dirty="0" smtClean="0"/>
              <a:t> from its previous value to the new value. </a:t>
            </a:r>
          </a:p>
          <a:p>
            <a:pPr marL="0" indent="0">
              <a:buNone/>
            </a:pPr>
            <a:r>
              <a:rPr lang="en-US" sz="2200" b="1" dirty="0" smtClean="0"/>
              <a:t>Write DollarPrice</a:t>
            </a:r>
          </a:p>
          <a:p>
            <a:pPr marL="0" indent="0">
              <a:buNone/>
            </a:pPr>
            <a:r>
              <a:rPr lang="en-US" sz="2200" dirty="0" smtClean="0"/>
              <a:t>This </a:t>
            </a:r>
            <a:r>
              <a:rPr lang="en-US" sz="2200" b="1" dirty="0" smtClean="0"/>
              <a:t>output statement</a:t>
            </a:r>
            <a:r>
              <a:rPr lang="en-US" sz="2200" dirty="0" smtClean="0"/>
              <a:t> will output the value of </a:t>
            </a:r>
            <a:r>
              <a:rPr lang="en-US" sz="2200" b="1" dirty="0" smtClean="0"/>
              <a:t>DollarPrice</a:t>
            </a:r>
            <a:r>
              <a:rPr lang="en-US" sz="2200" dirty="0" smtClean="0"/>
              <a:t> to the screen.</a:t>
            </a:r>
            <a:endParaRPr lang="en-US" sz="2200" dirty="0"/>
          </a:p>
        </p:txBody>
      </p:sp>
    </p:spTree>
    <p:extLst>
      <p:ext uri="{BB962C8B-B14F-4D97-AF65-F5344CB8AC3E}">
        <p14:creationId xmlns:p14="http://schemas.microsoft.com/office/powerpoint/2010/main" val="3734007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Assigning and Reassigning Values to Variables</a:t>
            </a:r>
            <a:endParaRPr lang="en-US" dirty="0"/>
          </a:p>
        </p:txBody>
      </p:sp>
      <p:sp>
        <p:nvSpPr>
          <p:cNvPr id="3" name="Content Placeholder 2"/>
          <p:cNvSpPr>
            <a:spLocks noGrp="1"/>
          </p:cNvSpPr>
          <p:nvPr>
            <p:ph type="body" idx="1"/>
          </p:nvPr>
        </p:nvSpPr>
        <p:spPr/>
        <p:txBody>
          <a:bodyPr/>
          <a:lstStyle/>
          <a:p>
            <a:pPr marL="0" indent="0">
              <a:buNone/>
            </a:pPr>
            <a:r>
              <a:rPr lang="en-US" dirty="0" smtClean="0"/>
              <a:t>In a program the following two statements:</a:t>
            </a:r>
          </a:p>
          <a:p>
            <a:pPr marL="459486" lvl="1" indent="0" algn="ctr">
              <a:buNone/>
            </a:pPr>
            <a:r>
              <a:rPr lang="en-US" b="1" dirty="0" smtClean="0"/>
              <a:t>Set NumberX = 45</a:t>
            </a:r>
          </a:p>
          <a:p>
            <a:pPr marL="459486" lvl="1" indent="0" algn="ctr">
              <a:buNone/>
            </a:pPr>
            <a:r>
              <a:rPr lang="en-US" b="1" dirty="0" smtClean="0"/>
              <a:t>Set NumberX = 97</a:t>
            </a:r>
          </a:p>
          <a:p>
            <a:pPr marL="0" indent="0">
              <a:buNone/>
            </a:pPr>
            <a:r>
              <a:rPr lang="en-US" dirty="0" smtClean="0"/>
              <a:t>will first assign the value of </a:t>
            </a:r>
            <a:r>
              <a:rPr lang="en-US" b="1" dirty="0" smtClean="0"/>
              <a:t>45</a:t>
            </a:r>
            <a:r>
              <a:rPr lang="en-US" dirty="0" smtClean="0"/>
              <a:t> to the variable, </a:t>
            </a:r>
            <a:r>
              <a:rPr lang="en-US" b="1" dirty="0" smtClean="0"/>
              <a:t>NumberX </a:t>
            </a:r>
            <a:r>
              <a:rPr lang="en-US" dirty="0" smtClean="0"/>
              <a:t>and then replace that value with </a:t>
            </a:r>
            <a:r>
              <a:rPr lang="en-US" b="1" dirty="0" smtClean="0"/>
              <a:t>97</a:t>
            </a:r>
            <a:r>
              <a:rPr lang="en-US" dirty="0" smtClean="0"/>
              <a:t>.</a:t>
            </a:r>
          </a:p>
          <a:p>
            <a:pPr marL="0" indent="0">
              <a:buNone/>
            </a:pPr>
            <a:r>
              <a:rPr lang="en-US" dirty="0" smtClean="0"/>
              <a:t>After these two statements are executed, </a:t>
            </a:r>
            <a:r>
              <a:rPr lang="en-US" b="1" dirty="0" smtClean="0"/>
              <a:t>NumberX </a:t>
            </a:r>
            <a:r>
              <a:rPr lang="en-US" dirty="0" smtClean="0"/>
              <a:t>contains the value of </a:t>
            </a:r>
            <a:r>
              <a:rPr lang="en-US" b="1" dirty="0" smtClean="0"/>
              <a:t>97</a:t>
            </a:r>
            <a:r>
              <a:rPr lang="en-US" dirty="0" smtClean="0"/>
              <a:t>. The value </a:t>
            </a:r>
            <a:r>
              <a:rPr lang="en-US" b="1" dirty="0" smtClean="0"/>
              <a:t>45</a:t>
            </a:r>
            <a:r>
              <a:rPr lang="en-US" dirty="0" smtClean="0"/>
              <a:t> has been lost.</a:t>
            </a:r>
            <a:endParaRPr lang="en-US" dirty="0"/>
          </a:p>
        </p:txBody>
      </p:sp>
    </p:spTree>
    <p:extLst>
      <p:ext uri="{BB962C8B-B14F-4D97-AF65-F5344CB8AC3E}">
        <p14:creationId xmlns:p14="http://schemas.microsoft.com/office/powerpoint/2010/main" val="901674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Data: Arithmetic Operations</a:t>
            </a:r>
            <a:endParaRPr lang="en-US" dirty="0"/>
          </a:p>
        </p:txBody>
      </p:sp>
      <p:pic>
        <p:nvPicPr>
          <p:cNvPr id="8" name="Picture 7" descr="Plus sign, addition, 2 + 3 = 5. Minus sign, subtraction, 7 minus 3 = 4. Asterisk, multiplication, 5 asterisk 4 = 20. Forward slash, division, 12 forward slash 3 = 4. Circumflex accent, exponentiation, 2 circumflex accent 3 = 8. Modulus sign, Modulus, 14 modulus 3 =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84" y="1705508"/>
            <a:ext cx="7935432" cy="4065627"/>
          </a:xfrm>
          <a:prstGeom prst="rect">
            <a:avLst/>
          </a:prstGeom>
        </p:spPr>
      </p:pic>
    </p:spTree>
    <p:extLst>
      <p:ext uri="{BB962C8B-B14F-4D97-AF65-F5344CB8AC3E}">
        <p14:creationId xmlns:p14="http://schemas.microsoft.com/office/powerpoint/2010/main" val="1099899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1.1 What is Programming</a:t>
            </a:r>
            <a:r>
              <a:rPr lang="en-US" dirty="0" smtClean="0"/>
              <a:t>? </a:t>
            </a:r>
            <a:endParaRPr lang="en-US" dirty="0"/>
          </a:p>
        </p:txBody>
      </p:sp>
    </p:spTree>
    <p:extLst>
      <p:ext uri="{BB962C8B-B14F-4D97-AF65-F5344CB8AC3E}">
        <p14:creationId xmlns:p14="http://schemas.microsoft.com/office/powerpoint/2010/main" val="3697543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Modulus Operator</a:t>
            </a:r>
            <a:endParaRPr lang="en-US" dirty="0"/>
          </a:p>
        </p:txBody>
      </p:sp>
      <p:pic>
        <p:nvPicPr>
          <p:cNvPr id="8" name="Picture 2" descr="The modulus operator returns the remainder after dividing one number by another. 15 modulus 2 = 1 because 15 divided by 2 = 7 with a remainder of 1. 39 modulus 4 = 3 because 39 divided by 4 = 9 with a remainder of 3. 29 modulus 7 = 0 because 21 divided by 7 = 3 with a remainder of 0. The modulus operator has many uses which are not immediately obvious. For example, to test if a number is odd or even, if X is any integer: if X modulus 2 = 1, the number is odd. if X modulus 2 = 0, the number is ev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69573"/>
            <a:ext cx="8229600" cy="3366335"/>
          </a:xfrm>
          <a:prstGeom prst="rect">
            <a:avLst/>
          </a:prstGeom>
        </p:spPr>
      </p:pic>
    </p:spTree>
    <p:extLst>
      <p:ext uri="{BB962C8B-B14F-4D97-AF65-F5344CB8AC3E}">
        <p14:creationId xmlns:p14="http://schemas.microsoft.com/office/powerpoint/2010/main" val="5141856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Hierarchy of Operations</a:t>
            </a:r>
            <a:endParaRPr lang="en-US" dirty="0"/>
          </a:p>
        </p:txBody>
      </p:sp>
      <p:sp>
        <p:nvSpPr>
          <p:cNvPr id="3" name="Content Placeholder 2"/>
          <p:cNvSpPr>
            <a:spLocks noGrp="1"/>
          </p:cNvSpPr>
          <p:nvPr>
            <p:ph type="body" idx="1"/>
          </p:nvPr>
        </p:nvSpPr>
        <p:spPr/>
        <p:txBody>
          <a:bodyPr/>
          <a:lstStyle/>
          <a:p>
            <a:r>
              <a:rPr lang="en-US" dirty="0" smtClean="0"/>
              <a:t>First: perform operations inside parentheses (from inside out if more than one) </a:t>
            </a:r>
          </a:p>
          <a:p>
            <a:r>
              <a:rPr lang="en-US" dirty="0" smtClean="0"/>
              <a:t>Second: perform exponentiation</a:t>
            </a:r>
          </a:p>
          <a:p>
            <a:r>
              <a:rPr lang="en-US" dirty="0" smtClean="0"/>
              <a:t>Third: do multiplications, divisions, and modulus from left to right (if there are more than one)</a:t>
            </a:r>
          </a:p>
          <a:p>
            <a:r>
              <a:rPr lang="en-US" dirty="0" smtClean="0"/>
              <a:t>Fourth: do additions and subtractions from left to right (if there are more than one)</a:t>
            </a:r>
            <a:endParaRPr lang="en-US" dirty="0"/>
          </a:p>
        </p:txBody>
      </p:sp>
    </p:spTree>
    <p:extLst>
      <p:ext uri="{BB962C8B-B14F-4D97-AF65-F5344CB8AC3E}">
        <p14:creationId xmlns:p14="http://schemas.microsoft.com/office/powerpoint/2010/main" val="487817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Hierarchy of Operations</a:t>
            </a:r>
            <a:endParaRPr lang="en-US" dirty="0"/>
          </a:p>
        </p:txBody>
      </p:sp>
      <p:pic>
        <p:nvPicPr>
          <p:cNvPr id="9" name="Picture 2" descr="Two examples explaining hierarchy of operations: first example, 3 times (6+2) / 12 + (7 minus 5) circumflex accent 2 times 3 = question mark.  ( ) first: equals 3 times 8 / 12 + 2 circumflex accent 2 times 3. Circumflex accent next: equals 3 times 8 / 12 + 4 times 3. Leftmost times next: equals 24 / 12 + 4 times 3. Division next: equals 2 + 4 times 3. Multiply next: equals 2 + 12. Addition last: equals 14. Second example, 3 times 6+2 / 12 + (7 minus 5) circumflex accent (2 times 3) = question mark. ( ) first: equals 3 times 6 + 2 / 12 + 2 circumflex accent 2 times 3. Circumflex accent next: equals 3 times 6 + 2 / 12 + 64. Leftmost times next: equals 18 + 2 / 12 + 64. Division next: equals 18 + .167 + 64. Leftmost plus next: equals 18.167 + 64. Final + last: equals 82.1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72" y="2132856"/>
            <a:ext cx="8198655" cy="3424500"/>
          </a:xfrm>
          <a:prstGeom prst="rect">
            <a:avLst/>
          </a:prstGeom>
        </p:spPr>
      </p:pic>
    </p:spTree>
    <p:extLst>
      <p:ext uri="{BB962C8B-B14F-4D97-AF65-F5344CB8AC3E}">
        <p14:creationId xmlns:p14="http://schemas.microsoft.com/office/powerpoint/2010/main" val="22702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Output</a:t>
            </a:r>
            <a:endParaRPr lang="en-US" dirty="0"/>
          </a:p>
        </p:txBody>
      </p:sp>
      <p:sp>
        <p:nvSpPr>
          <p:cNvPr id="3" name="Content Placeholder 2"/>
          <p:cNvSpPr>
            <a:spLocks noGrp="1"/>
          </p:cNvSpPr>
          <p:nvPr>
            <p:ph type="body" idx="1"/>
          </p:nvPr>
        </p:nvSpPr>
        <p:spPr>
          <a:xfrm>
            <a:off x="457200" y="1600201"/>
            <a:ext cx="8229600" cy="2476872"/>
          </a:xfrm>
        </p:spPr>
        <p:txBody>
          <a:bodyPr/>
          <a:lstStyle/>
          <a:p>
            <a:pPr marL="0" indent="0">
              <a:buNone/>
            </a:pPr>
            <a:r>
              <a:rPr lang="en-US" sz="2000" dirty="0" smtClean="0"/>
              <a:t>Data that is sent from the program to the screen, printer, or to a file is </a:t>
            </a:r>
            <a:r>
              <a:rPr lang="en-US" sz="2000" b="1" dirty="0" smtClean="0"/>
              <a:t>output</a:t>
            </a:r>
            <a:r>
              <a:rPr lang="en-US" sz="2000" dirty="0" smtClean="0"/>
              <a:t>.</a:t>
            </a:r>
          </a:p>
          <a:p>
            <a:pPr marL="0" indent="0">
              <a:buNone/>
            </a:pPr>
            <a:r>
              <a:rPr lang="en-US" sz="2000" dirty="0" smtClean="0"/>
              <a:t>In pseudocode, the following statement will display the value of the variable to the screen and send the cursor to the next line:</a:t>
            </a:r>
          </a:p>
          <a:p>
            <a:pPr marL="0" indent="0" algn="ctr">
              <a:buNone/>
            </a:pPr>
            <a:r>
              <a:rPr lang="en-US" sz="2000" b="1" dirty="0" smtClean="0"/>
              <a:t>Write DollarPrice </a:t>
            </a:r>
          </a:p>
          <a:p>
            <a:pPr marL="0" indent="0">
              <a:buNone/>
            </a:pPr>
            <a:r>
              <a:rPr lang="en-US" sz="2000" dirty="0" smtClean="0"/>
              <a:t>If </a:t>
            </a:r>
            <a:r>
              <a:rPr lang="en-US" sz="2000" b="1" dirty="0" smtClean="0"/>
              <a:t>DollarPrice</a:t>
            </a:r>
            <a:r>
              <a:rPr lang="en-US" sz="2000" dirty="0" smtClean="0"/>
              <a:t> contains the value </a:t>
            </a:r>
            <a:r>
              <a:rPr lang="en-US" sz="2000" b="1" dirty="0" smtClean="0"/>
              <a:t>9.90</a:t>
            </a:r>
            <a:r>
              <a:rPr lang="en-US" sz="2000" dirty="0" smtClean="0"/>
              <a:t>, the output on the screen will be:</a:t>
            </a:r>
            <a:endParaRPr lang="en-US" sz="2000" dirty="0"/>
          </a:p>
        </p:txBody>
      </p:sp>
      <p:pic>
        <p:nvPicPr>
          <p:cNvPr id="4" name="Picture 3" descr="Computer code output reads, 9.90."/>
          <p:cNvPicPr>
            <a:picLocks noChangeAspect="1"/>
          </p:cNvPicPr>
          <p:nvPr/>
        </p:nvPicPr>
        <p:blipFill>
          <a:blip r:embed="rId2"/>
          <a:stretch>
            <a:fillRect/>
          </a:stretch>
        </p:blipFill>
        <p:spPr>
          <a:xfrm>
            <a:off x="2842803" y="4315611"/>
            <a:ext cx="3458395" cy="1884382"/>
          </a:xfrm>
          <a:prstGeom prst="rect">
            <a:avLst/>
          </a:prstGeom>
        </p:spPr>
      </p:pic>
    </p:spTree>
    <p:extLst>
      <p:ext uri="{BB962C8B-B14F-4D97-AF65-F5344CB8AC3E}">
        <p14:creationId xmlns:p14="http://schemas.microsoft.com/office/powerpoint/2010/main" val="3855067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Annotate the Output</a:t>
            </a:r>
            <a:endParaRPr lang="en-US" dirty="0"/>
          </a:p>
        </p:txBody>
      </p:sp>
      <p:sp>
        <p:nvSpPr>
          <p:cNvPr id="3" name="Content Placeholder 2"/>
          <p:cNvSpPr>
            <a:spLocks noGrp="1"/>
          </p:cNvSpPr>
          <p:nvPr>
            <p:ph type="body" idx="1"/>
          </p:nvPr>
        </p:nvSpPr>
        <p:spPr>
          <a:xfrm>
            <a:off x="457200" y="1600201"/>
            <a:ext cx="8229600" cy="2692896"/>
          </a:xfrm>
        </p:spPr>
        <p:txBody>
          <a:bodyPr/>
          <a:lstStyle/>
          <a:p>
            <a:pPr marL="0" indent="0">
              <a:buNone/>
            </a:pPr>
            <a:r>
              <a:rPr lang="en-US" dirty="0" smtClean="0"/>
              <a:t>If the output consists of numbers or any data that has no explanatory text with it, you should annotate your output </a:t>
            </a:r>
          </a:p>
          <a:p>
            <a:pPr marL="0" indent="0">
              <a:buNone/>
            </a:pPr>
            <a:r>
              <a:rPr lang="en-US" dirty="0" smtClean="0"/>
              <a:t>Annotating output means to add some text so the user knows what the output means. </a:t>
            </a:r>
          </a:p>
          <a:p>
            <a:pPr marL="0" indent="0">
              <a:buNone/>
            </a:pPr>
            <a:r>
              <a:rPr lang="en-US" dirty="0" smtClean="0"/>
              <a:t>Example: if Test1 and Test2 are 2 exam scores for a student:</a:t>
            </a:r>
          </a:p>
        </p:txBody>
      </p:sp>
      <p:graphicFrame>
        <p:nvGraphicFramePr>
          <p:cNvPr id="7" name="Object 3" descr="Average = (Test 1 + Test 2 ) / 2."/>
          <p:cNvGraphicFramePr>
            <a:graphicFrameLocks noChangeAspect="1"/>
          </p:cNvGraphicFramePr>
          <p:nvPr>
            <p:extLst>
              <p:ext uri="{D42A27DB-BD31-4B8C-83A1-F6EECF244321}">
                <p14:modId xmlns:p14="http://schemas.microsoft.com/office/powerpoint/2010/main" val="116340155"/>
              </p:ext>
            </p:extLst>
          </p:nvPr>
        </p:nvGraphicFramePr>
        <p:xfrm>
          <a:off x="1403648" y="4627208"/>
          <a:ext cx="4521200" cy="482600"/>
        </p:xfrm>
        <a:graphic>
          <a:graphicData uri="http://schemas.openxmlformats.org/presentationml/2006/ole">
            <mc:AlternateContent xmlns:mc="http://schemas.openxmlformats.org/markup-compatibility/2006">
              <mc:Choice xmlns:v="urn:schemas-microsoft-com:vml" Requires="v">
                <p:oleObj spid="_x0000_s3128" name="Equation" r:id="rId3" imgW="4520880" imgH="482400" progId="Equation.DSMT4">
                  <p:embed/>
                </p:oleObj>
              </mc:Choice>
              <mc:Fallback>
                <p:oleObj name="Equation" r:id="rId3" imgW="4520880" imgH="482400" progId="Equation.DSMT4">
                  <p:embed/>
                  <p:pic>
                    <p:nvPicPr>
                      <p:cNvPr id="0" name=""/>
                      <p:cNvPicPr/>
                      <p:nvPr/>
                    </p:nvPicPr>
                    <p:blipFill>
                      <a:blip r:embed="rId4"/>
                      <a:stretch>
                        <a:fillRect/>
                      </a:stretch>
                    </p:blipFill>
                    <p:spPr>
                      <a:xfrm>
                        <a:off x="1403648" y="4627208"/>
                        <a:ext cx="4521200" cy="482600"/>
                      </a:xfrm>
                      <a:prstGeom prst="rect">
                        <a:avLst/>
                      </a:prstGeom>
                    </p:spPr>
                  </p:pic>
                </p:oleObj>
              </mc:Fallback>
            </mc:AlternateContent>
          </a:graphicData>
        </a:graphic>
      </p:graphicFrame>
      <p:sp>
        <p:nvSpPr>
          <p:cNvPr id="8" name="Content Placeholder 4"/>
          <p:cNvSpPr txBox="1">
            <a:spLocks/>
          </p:cNvSpPr>
          <p:nvPr/>
        </p:nvSpPr>
        <p:spPr>
          <a:xfrm>
            <a:off x="457200" y="5085184"/>
            <a:ext cx="8229600" cy="109696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6032" marR="0" lvl="0" indent="-256032" algn="l" rtl="0" eaLnBrk="1" hangingPunct="1">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eaLnBrk="1" hangingPunct="1">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eaLnBrk="1" hangingPunct="1">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eaLnBrk="1" hangingPunct="1">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914400" lvl="2" indent="0" fontAlgn="auto">
              <a:buFont typeface="Noto Sans Symbols"/>
              <a:buNone/>
            </a:pPr>
            <a:r>
              <a:rPr lang="en-US" kern="0" dirty="0" smtClean="0"/>
              <a:t>Write “The student’s average is: “</a:t>
            </a:r>
          </a:p>
          <a:p>
            <a:pPr marL="914400" lvl="2" indent="0" fontAlgn="auto">
              <a:buFont typeface="Noto Sans Symbols"/>
              <a:buNone/>
            </a:pPr>
            <a:r>
              <a:rPr lang="en-US" kern="0" dirty="0" smtClean="0"/>
              <a:t>Write Average</a:t>
            </a:r>
            <a:endParaRPr lang="en-US" kern="0" dirty="0"/>
          </a:p>
        </p:txBody>
      </p:sp>
    </p:spTree>
    <p:extLst>
      <p:ext uri="{BB962C8B-B14F-4D97-AF65-F5344CB8AC3E}">
        <p14:creationId xmlns:p14="http://schemas.microsoft.com/office/powerpoint/2010/main" val="25312485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Output </a:t>
            </a:r>
            <a:r>
              <a:rPr lang="en-US" sz="2000" b="0" dirty="0" smtClean="0"/>
              <a:t>(1 of 2)</a:t>
            </a:r>
            <a:endParaRPr lang="en-US" sz="2000" b="0" dirty="0"/>
          </a:p>
        </p:txBody>
      </p:sp>
      <p:pic>
        <p:nvPicPr>
          <p:cNvPr id="8" name="Picture 2" descr="In a program the following two statements: Computer code has 2 lines. The lines read as follows: Line 1. Write double quote The cost of your purchase is double quote. Line 2. Write Dollar Price. Will produce the following output: The cost of your purchase is 9.90. However the following single statement: Computer code reads, Write double code The cost of your purchase is double quote plus sign Double Price plus sign double quote dollars period double quote. Will produce the following output: Computer code reads, The cost of your purchase is 9.90 dollars. Note that the text inside the double quotes is the output to the user as is, and it is the value of the variable that is outpu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63258"/>
            <a:ext cx="8229600" cy="3253562"/>
          </a:xfrm>
          <a:prstGeom prst="rect">
            <a:avLst/>
          </a:prstGeom>
        </p:spPr>
      </p:pic>
    </p:spTree>
    <p:extLst>
      <p:ext uri="{BB962C8B-B14F-4D97-AF65-F5344CB8AC3E}">
        <p14:creationId xmlns:p14="http://schemas.microsoft.com/office/powerpoint/2010/main" val="2839318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Output </a:t>
            </a:r>
            <a:r>
              <a:rPr lang="en-US" sz="2000" b="0" dirty="0" smtClean="0"/>
              <a:t>(2 of 2)</a:t>
            </a:r>
            <a:endParaRPr lang="en-US" sz="2000" b="0" dirty="0"/>
          </a:p>
        </p:txBody>
      </p:sp>
      <p:pic>
        <p:nvPicPr>
          <p:cNvPr id="8" name="Picture 2" descr="Be careful to format your output so there are appropriate spaces. &#10;If Number 1 is a variable with the value of 8, Number 2 is a variable with the value of 6, and Sum is a variable that holds the value of Number 1 + Number 2: The statement: Computer code reads, Write double quote The sum of double quote + Number 1 + double quote and double quote + Number 2 + double quote is double quote + Sum, will produce the following output: The sum of 8 and 6 is 14. However, the statement: Computer code reads, Write double quote The sum of double quote + Number 1 + double quote and double quote + Number 2 + double quote is double quote + sum, will produce the following output: The sum of 8 and 6 is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76512"/>
            <a:ext cx="8229600" cy="3122992"/>
          </a:xfrm>
          <a:prstGeom prst="rect">
            <a:avLst/>
          </a:prstGeom>
        </p:spPr>
      </p:pic>
    </p:spTree>
    <p:extLst>
      <p:ext uri="{BB962C8B-B14F-4D97-AF65-F5344CB8AC3E}">
        <p14:creationId xmlns:p14="http://schemas.microsoft.com/office/powerpoint/2010/main" val="1778164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1.4 Data </a:t>
            </a:r>
            <a:r>
              <a:rPr lang="en-US" dirty="0" smtClean="0"/>
              <a:t>Types </a:t>
            </a:r>
            <a:endParaRPr lang="en-US" dirty="0"/>
          </a:p>
        </p:txBody>
      </p:sp>
    </p:spTree>
    <p:extLst>
      <p:ext uri="{BB962C8B-B14F-4D97-AF65-F5344CB8AC3E}">
        <p14:creationId xmlns:p14="http://schemas.microsoft.com/office/powerpoint/2010/main" val="1541226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Data Types</a:t>
            </a:r>
            <a:endParaRPr lang="en-US" dirty="0"/>
          </a:p>
        </p:txBody>
      </p:sp>
      <p:sp>
        <p:nvSpPr>
          <p:cNvPr id="6" name="Content Placeholder 2"/>
          <p:cNvSpPr>
            <a:spLocks noGrp="1"/>
          </p:cNvSpPr>
          <p:nvPr>
            <p:ph type="body" idx="1"/>
          </p:nvPr>
        </p:nvSpPr>
        <p:spPr>
          <a:xfrm>
            <a:off x="457200" y="1600200"/>
            <a:ext cx="8229600" cy="4637112"/>
          </a:xfrm>
        </p:spPr>
        <p:txBody>
          <a:bodyPr/>
          <a:lstStyle/>
          <a:p>
            <a:pPr marL="0" indent="0">
              <a:buNone/>
            </a:pPr>
            <a:r>
              <a:rPr lang="en-US" sz="2000" dirty="0" smtClean="0"/>
              <a:t>Each piece of data (a single character, a number, a paragraph, etc.) is stored in at least one memory location. The amount of space allocated to data initially depends on the data type. </a:t>
            </a:r>
          </a:p>
          <a:p>
            <a:pPr marL="0" indent="0">
              <a:buNone/>
            </a:pPr>
            <a:r>
              <a:rPr lang="en-US" sz="2000" dirty="0" smtClean="0"/>
              <a:t>Some languages have many data types, such as integer, floating point data, strings, characters, Boolean types, double, and so on.</a:t>
            </a:r>
          </a:p>
          <a:p>
            <a:pPr marL="0" indent="0">
              <a:buNone/>
            </a:pPr>
            <a:r>
              <a:rPr lang="en-US" sz="2000" dirty="0" smtClean="0"/>
              <a:t>Some languages have only a few data types such as numeric and string.</a:t>
            </a:r>
          </a:p>
          <a:p>
            <a:pPr marL="0" indent="0">
              <a:buNone/>
            </a:pPr>
            <a:r>
              <a:rPr lang="en-US" sz="2000" dirty="0" smtClean="0"/>
              <a:t>Some languages insist that a data type is declared before it is used and the type can never change. These are called strictly typed languages. </a:t>
            </a:r>
          </a:p>
          <a:p>
            <a:pPr marL="0" indent="0">
              <a:buNone/>
            </a:pPr>
            <a:r>
              <a:rPr lang="en-US" sz="2000" dirty="0" smtClean="0"/>
              <a:t>Other languages are not as strict about declaring data types and are called loosely typed.</a:t>
            </a:r>
          </a:p>
          <a:p>
            <a:pPr marL="0" indent="0">
              <a:buNone/>
            </a:pPr>
            <a:r>
              <a:rPr lang="en-US" sz="2000" dirty="0" smtClean="0"/>
              <a:t>We will declare our data types in our pseudocode.</a:t>
            </a:r>
            <a:endParaRPr lang="en-US" sz="2000" dirty="0"/>
          </a:p>
        </p:txBody>
      </p:sp>
    </p:spTree>
    <p:extLst>
      <p:ext uri="{BB962C8B-B14F-4D97-AF65-F5344CB8AC3E}">
        <p14:creationId xmlns:p14="http://schemas.microsoft.com/office/powerpoint/2010/main" val="27860047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Declare Statement</a:t>
            </a:r>
            <a:endParaRPr lang="en-US" dirty="0"/>
          </a:p>
        </p:txBody>
      </p:sp>
      <p:sp>
        <p:nvSpPr>
          <p:cNvPr id="3" name="Content Placeholder 2"/>
          <p:cNvSpPr>
            <a:spLocks noGrp="1"/>
          </p:cNvSpPr>
          <p:nvPr>
            <p:ph type="body" idx="1"/>
          </p:nvPr>
        </p:nvSpPr>
        <p:spPr/>
        <p:txBody>
          <a:bodyPr/>
          <a:lstStyle/>
          <a:p>
            <a:pPr marL="0" indent="0">
              <a:buNone/>
            </a:pPr>
            <a:r>
              <a:rPr lang="en-US" dirty="0" smtClean="0"/>
              <a:t>Variables should be </a:t>
            </a:r>
            <a:r>
              <a:rPr lang="en-US" b="1" dirty="0" smtClean="0"/>
              <a:t>declared</a:t>
            </a:r>
            <a:r>
              <a:rPr lang="en-US" dirty="0" smtClean="0"/>
              <a:t> to identify their data type.</a:t>
            </a:r>
          </a:p>
          <a:p>
            <a:pPr marL="0" indent="0">
              <a:buNone/>
            </a:pPr>
            <a:r>
              <a:rPr lang="en-US" dirty="0" smtClean="0"/>
              <a:t>In this text, a statement such as the following will set aside a space in the computer’s memory to store a variable of a given data type:</a:t>
            </a:r>
          </a:p>
          <a:p>
            <a:pPr marL="0" indent="0">
              <a:buNone/>
            </a:pPr>
            <a:r>
              <a:rPr lang="en-US" b="1" dirty="0" smtClean="0"/>
              <a:t>Declare VariableName As DataType</a:t>
            </a:r>
            <a:endParaRPr lang="en-US" b="1" dirty="0"/>
          </a:p>
        </p:txBody>
      </p:sp>
    </p:spTree>
    <p:extLst>
      <p:ext uri="{BB962C8B-B14F-4D97-AF65-F5344CB8AC3E}">
        <p14:creationId xmlns:p14="http://schemas.microsoft.com/office/powerpoint/2010/main" val="2492053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What is Programming?</a:t>
            </a:r>
            <a:endParaRPr lang="en-US" dirty="0"/>
          </a:p>
        </p:txBody>
      </p:sp>
      <p:sp>
        <p:nvSpPr>
          <p:cNvPr id="3" name="Content Placeholder 2"/>
          <p:cNvSpPr>
            <a:spLocks noGrp="1"/>
          </p:cNvSpPr>
          <p:nvPr>
            <p:ph type="body" idx="1"/>
          </p:nvPr>
        </p:nvSpPr>
        <p:spPr/>
        <p:txBody>
          <a:bodyPr/>
          <a:lstStyle/>
          <a:p>
            <a:r>
              <a:rPr lang="en-US" dirty="0" smtClean="0"/>
              <a:t>A </a:t>
            </a:r>
            <a:r>
              <a:rPr lang="en-US" b="1" dirty="0" smtClean="0"/>
              <a:t>program</a:t>
            </a:r>
            <a:r>
              <a:rPr lang="en-US" dirty="0" smtClean="0"/>
              <a:t> is a list of instructions that is executed by a computer to accomplish a particular task.</a:t>
            </a:r>
          </a:p>
          <a:p>
            <a:r>
              <a:rPr lang="en-US" dirty="0" smtClean="0"/>
              <a:t>Creating those instructions is </a:t>
            </a:r>
            <a:r>
              <a:rPr lang="en-US" b="1" dirty="0" smtClean="0"/>
              <a:t>programming</a:t>
            </a:r>
            <a:r>
              <a:rPr lang="en-US" dirty="0" smtClean="0"/>
              <a:t>.</a:t>
            </a:r>
          </a:p>
          <a:p>
            <a:r>
              <a:rPr lang="en-US" b="1" dirty="0" smtClean="0"/>
              <a:t>Program development cycle</a:t>
            </a:r>
            <a:r>
              <a:rPr lang="en-US" dirty="0" smtClean="0"/>
              <a:t>:</a:t>
            </a:r>
          </a:p>
          <a:p>
            <a:pPr lvl="1"/>
            <a:r>
              <a:rPr lang="en-US" dirty="0" smtClean="0"/>
              <a:t>Analyze the problem</a:t>
            </a:r>
          </a:p>
          <a:p>
            <a:pPr lvl="1"/>
            <a:r>
              <a:rPr lang="en-US" dirty="0" smtClean="0"/>
              <a:t>Design a program to solve the problem</a:t>
            </a:r>
          </a:p>
          <a:p>
            <a:pPr lvl="1"/>
            <a:r>
              <a:rPr lang="en-US" dirty="0" smtClean="0"/>
              <a:t>Code the program</a:t>
            </a:r>
          </a:p>
          <a:p>
            <a:pPr lvl="1"/>
            <a:r>
              <a:rPr lang="en-US" dirty="0" smtClean="0"/>
              <a:t>Test the program</a:t>
            </a:r>
          </a:p>
          <a:p>
            <a:pPr lvl="1"/>
            <a:r>
              <a:rPr lang="en-US" dirty="0" smtClean="0"/>
              <a:t>Revise as necessary</a:t>
            </a:r>
            <a:endParaRPr lang="en-US" dirty="0"/>
          </a:p>
        </p:txBody>
      </p:sp>
    </p:spTree>
    <p:extLst>
      <p:ext uri="{BB962C8B-B14F-4D97-AF65-F5344CB8AC3E}">
        <p14:creationId xmlns:p14="http://schemas.microsoft.com/office/powerpoint/2010/main" val="33519312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and String Data</a:t>
            </a:r>
            <a:endParaRPr lang="en-US" dirty="0"/>
          </a:p>
        </p:txBody>
      </p:sp>
      <p:sp>
        <p:nvSpPr>
          <p:cNvPr id="3" name="Content Placeholder 2"/>
          <p:cNvSpPr>
            <a:spLocks noGrp="1"/>
          </p:cNvSpPr>
          <p:nvPr>
            <p:ph type="body" idx="1"/>
          </p:nvPr>
        </p:nvSpPr>
        <p:spPr/>
        <p:txBody>
          <a:bodyPr/>
          <a:lstStyle/>
          <a:p>
            <a:r>
              <a:rPr lang="en-US" dirty="0" smtClean="0"/>
              <a:t> </a:t>
            </a:r>
            <a:r>
              <a:rPr lang="en-US" b="1" dirty="0" smtClean="0"/>
              <a:t>Character data </a:t>
            </a:r>
            <a:r>
              <a:rPr lang="en-US" dirty="0" smtClean="0"/>
              <a:t>(alphanumerics)</a:t>
            </a:r>
          </a:p>
          <a:p>
            <a:pPr lvl="1"/>
            <a:r>
              <a:rPr lang="en-US" dirty="0" smtClean="0"/>
              <a:t>Consists of all the characters you can type at the keyboard</a:t>
            </a:r>
          </a:p>
          <a:p>
            <a:pPr lvl="1"/>
            <a:r>
              <a:rPr lang="en-US" dirty="0" smtClean="0"/>
              <a:t>A character string (i.e., a </a:t>
            </a:r>
            <a:r>
              <a:rPr lang="en-US" b="1" dirty="0" smtClean="0"/>
              <a:t>string</a:t>
            </a:r>
            <a:r>
              <a:rPr lang="en-US" dirty="0" smtClean="0"/>
              <a:t>) is a sequence of characters.</a:t>
            </a:r>
          </a:p>
          <a:p>
            <a:pPr lvl="1"/>
            <a:r>
              <a:rPr lang="en-US" dirty="0" smtClean="0"/>
              <a:t>The data type is </a:t>
            </a:r>
            <a:r>
              <a:rPr lang="en-US" b="1" dirty="0" smtClean="0"/>
              <a:t>String</a:t>
            </a:r>
            <a:r>
              <a:rPr lang="en-US" dirty="0" smtClean="0"/>
              <a:t> or </a:t>
            </a:r>
            <a:r>
              <a:rPr lang="en-US" b="1" dirty="0" smtClean="0"/>
              <a:t>Character</a:t>
            </a:r>
          </a:p>
          <a:p>
            <a:pPr lvl="1"/>
            <a:r>
              <a:rPr lang="en-US" dirty="0" smtClean="0"/>
              <a:t>If a variable is of </a:t>
            </a:r>
            <a:r>
              <a:rPr lang="en-US" b="1" dirty="0" smtClean="0"/>
              <a:t>String</a:t>
            </a:r>
            <a:r>
              <a:rPr lang="en-US" dirty="0" smtClean="0"/>
              <a:t> or </a:t>
            </a:r>
            <a:r>
              <a:rPr lang="en-US" b="1" dirty="0" smtClean="0"/>
              <a:t>Characte</a:t>
            </a:r>
            <a:r>
              <a:rPr lang="en-US" dirty="0" smtClean="0"/>
              <a:t>r type, you cannot perform any math operations on it.</a:t>
            </a:r>
          </a:p>
          <a:p>
            <a:pPr lvl="1"/>
            <a:r>
              <a:rPr lang="en-US" dirty="0" smtClean="0"/>
              <a:t>However, you can join two </a:t>
            </a:r>
            <a:r>
              <a:rPr lang="en-US" b="1" dirty="0" smtClean="0"/>
              <a:t>Characters</a:t>
            </a:r>
            <a:r>
              <a:rPr lang="en-US" dirty="0" smtClean="0"/>
              <a:t> or </a:t>
            </a:r>
            <a:r>
              <a:rPr lang="en-US" b="1" dirty="0" smtClean="0"/>
              <a:t>Strings</a:t>
            </a:r>
            <a:endParaRPr lang="en-US" dirty="0"/>
          </a:p>
        </p:txBody>
      </p:sp>
    </p:spTree>
    <p:extLst>
      <p:ext uri="{BB962C8B-B14F-4D97-AF65-F5344CB8AC3E}">
        <p14:creationId xmlns:p14="http://schemas.microsoft.com/office/powerpoint/2010/main" val="242925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Character and String Variables</a:t>
            </a:r>
            <a:endParaRPr lang="en-US" dirty="0"/>
          </a:p>
        </p:txBody>
      </p:sp>
      <p:sp>
        <p:nvSpPr>
          <p:cNvPr id="3" name="Content Placeholder 2"/>
          <p:cNvSpPr>
            <a:spLocks noGrp="1"/>
          </p:cNvSpPr>
          <p:nvPr>
            <p:ph type="body" idx="1"/>
          </p:nvPr>
        </p:nvSpPr>
        <p:spPr/>
        <p:txBody>
          <a:bodyPr/>
          <a:lstStyle/>
          <a:p>
            <a:r>
              <a:rPr lang="en-US" sz="2000" dirty="0" smtClean="0"/>
              <a:t>The following statement declares a variable named </a:t>
            </a:r>
            <a:r>
              <a:rPr lang="en-US" sz="2000" b="1" dirty="0" smtClean="0"/>
              <a:t>Response</a:t>
            </a:r>
            <a:r>
              <a:rPr lang="en-US" sz="2000" dirty="0" smtClean="0"/>
              <a:t> to be of Character data type:</a:t>
            </a:r>
          </a:p>
          <a:p>
            <a:pPr marL="0" indent="0" algn="ctr">
              <a:buNone/>
            </a:pPr>
            <a:r>
              <a:rPr lang="en-US" sz="2000" b="1" dirty="0" smtClean="0"/>
              <a:t>Declare Response As Character</a:t>
            </a:r>
          </a:p>
          <a:p>
            <a:r>
              <a:rPr lang="en-US" sz="2000" dirty="0" smtClean="0"/>
              <a:t>A Character variable can contain only a single character.</a:t>
            </a:r>
          </a:p>
          <a:p>
            <a:pPr marL="0" indent="0">
              <a:buNone/>
            </a:pPr>
            <a:r>
              <a:rPr lang="en-US" sz="2000" dirty="0" smtClean="0"/>
              <a:t>The following statement declares a variable named UserName to be of String data type:</a:t>
            </a:r>
          </a:p>
          <a:p>
            <a:pPr marL="0" indent="0" algn="ctr">
              <a:buNone/>
            </a:pPr>
            <a:r>
              <a:rPr lang="en-US" sz="2000" b="1" dirty="0" smtClean="0"/>
              <a:t>Declare UserName As String</a:t>
            </a:r>
          </a:p>
          <a:p>
            <a:r>
              <a:rPr lang="en-US" sz="2000" dirty="0" smtClean="0"/>
              <a:t>A String variable can contain as many characters as desired but the whole string of characters must be enclosed within the quotes. </a:t>
            </a:r>
          </a:p>
          <a:p>
            <a:pPr lvl="1"/>
            <a:r>
              <a:rPr lang="en-US" sz="2000" dirty="0" smtClean="0"/>
              <a:t>Note that spaces, punctuation, and special symbols such as the </a:t>
            </a:r>
            <a:r>
              <a:rPr lang="en-US" sz="2000" dirty="0"/>
              <a:t>%</a:t>
            </a:r>
            <a:r>
              <a:rPr lang="en-US" sz="2000" dirty="0" smtClean="0"/>
              <a:t>, </a:t>
            </a:r>
            <a:r>
              <a:rPr lang="en-US" sz="2000" dirty="0"/>
              <a:t>@</a:t>
            </a:r>
            <a:r>
              <a:rPr lang="en-US" sz="2000" dirty="0" smtClean="0"/>
              <a:t> , * , and so forth are all considered characters.</a:t>
            </a:r>
          </a:p>
        </p:txBody>
      </p:sp>
    </p:spTree>
    <p:extLst>
      <p:ext uri="{BB962C8B-B14F-4D97-AF65-F5344CB8AC3E}">
        <p14:creationId xmlns:p14="http://schemas.microsoft.com/office/powerpoint/2010/main" val="1084140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Concatenation</a:t>
            </a:r>
            <a:endParaRPr lang="en-US" dirty="0"/>
          </a:p>
        </p:txBody>
      </p:sp>
      <p:sp>
        <p:nvSpPr>
          <p:cNvPr id="3" name="Content Placeholder 2"/>
          <p:cNvSpPr>
            <a:spLocks noGrp="1"/>
          </p:cNvSpPr>
          <p:nvPr>
            <p:ph type="body" idx="1"/>
          </p:nvPr>
        </p:nvSpPr>
        <p:spPr>
          <a:xfrm>
            <a:off x="457200" y="1600200"/>
            <a:ext cx="8229600" cy="2836911"/>
          </a:xfrm>
        </p:spPr>
        <p:txBody>
          <a:bodyPr/>
          <a:lstStyle/>
          <a:p>
            <a:r>
              <a:rPr lang="en-US" sz="2200" dirty="0" smtClean="0"/>
              <a:t>If a variable is of </a:t>
            </a:r>
            <a:r>
              <a:rPr lang="en-US" sz="2200" b="1" dirty="0" smtClean="0"/>
              <a:t>String</a:t>
            </a:r>
            <a:r>
              <a:rPr lang="en-US" sz="2200" dirty="0" smtClean="0"/>
              <a:t> or </a:t>
            </a:r>
            <a:r>
              <a:rPr lang="en-US" sz="2200" b="1" dirty="0" smtClean="0"/>
              <a:t>Character</a:t>
            </a:r>
            <a:r>
              <a:rPr lang="en-US" sz="2200" dirty="0" smtClean="0"/>
              <a:t> type, you cannot perform any math operations on it.</a:t>
            </a:r>
          </a:p>
          <a:p>
            <a:r>
              <a:rPr lang="en-US" sz="2200" dirty="0" smtClean="0"/>
              <a:t>However, you can join (</a:t>
            </a:r>
            <a:r>
              <a:rPr lang="en-US" sz="2200" b="1" dirty="0" smtClean="0"/>
              <a:t>concatenate</a:t>
            </a:r>
            <a:r>
              <a:rPr lang="en-US" sz="2200" dirty="0" smtClean="0"/>
              <a:t>) two </a:t>
            </a:r>
            <a:r>
              <a:rPr lang="en-US" sz="2200" b="1" dirty="0" smtClean="0"/>
              <a:t>Characters</a:t>
            </a:r>
            <a:r>
              <a:rPr lang="en-US" sz="2200" dirty="0" smtClean="0"/>
              <a:t> or </a:t>
            </a:r>
            <a:r>
              <a:rPr lang="en-US" sz="2200" b="1" dirty="0" smtClean="0"/>
              <a:t>Strings</a:t>
            </a:r>
            <a:r>
              <a:rPr lang="en-US" sz="2200" dirty="0" smtClean="0"/>
              <a:t>:</a:t>
            </a:r>
          </a:p>
          <a:p>
            <a:pPr lvl="1"/>
            <a:r>
              <a:rPr lang="en-US" sz="2200" dirty="0" smtClean="0"/>
              <a:t>Given: </a:t>
            </a:r>
            <a:r>
              <a:rPr lang="en-US" sz="2200" b="1" dirty="0" smtClean="0"/>
              <a:t>First, Last</a:t>
            </a:r>
            <a:r>
              <a:rPr lang="en-US" sz="2200" dirty="0" smtClean="0"/>
              <a:t>, and </a:t>
            </a:r>
            <a:r>
              <a:rPr lang="en-US" sz="2200" b="1" dirty="0" smtClean="0"/>
              <a:t>Full</a:t>
            </a:r>
            <a:r>
              <a:rPr lang="en-US" sz="2200" dirty="0" smtClean="0"/>
              <a:t> are three </a:t>
            </a:r>
            <a:r>
              <a:rPr lang="en-US" sz="2200" b="1" dirty="0" smtClean="0"/>
              <a:t>String</a:t>
            </a:r>
            <a:r>
              <a:rPr lang="en-US" sz="2200" dirty="0" smtClean="0"/>
              <a:t> variables </a:t>
            </a:r>
          </a:p>
          <a:p>
            <a:pPr lvl="1"/>
            <a:r>
              <a:rPr lang="en-US" sz="2200" dirty="0" smtClean="0"/>
              <a:t>Given: </a:t>
            </a:r>
            <a:r>
              <a:rPr lang="en-US" sz="2200" b="1" dirty="0" smtClean="0"/>
              <a:t>First = “Lizzy” </a:t>
            </a:r>
            <a:r>
              <a:rPr lang="en-US" sz="2200" dirty="0" smtClean="0"/>
              <a:t>and </a:t>
            </a:r>
            <a:r>
              <a:rPr lang="en-US" sz="2200" b="1" dirty="0" smtClean="0"/>
              <a:t>Last = “Duck”</a:t>
            </a:r>
          </a:p>
          <a:p>
            <a:pPr lvl="1"/>
            <a:r>
              <a:rPr lang="en-US" sz="2200" dirty="0" smtClean="0"/>
              <a:t>Then the statement</a:t>
            </a:r>
            <a:endParaRPr lang="en-US" sz="2200" b="1" dirty="0" smtClean="0">
              <a:latin typeface="+mn-lt"/>
            </a:endParaRPr>
          </a:p>
        </p:txBody>
      </p:sp>
      <p:graphicFrame>
        <p:nvGraphicFramePr>
          <p:cNvPr id="4" name="Object 3" descr="set full = first + double quotation mark double quotation mark + last."/>
          <p:cNvGraphicFramePr>
            <a:graphicFrameLocks noChangeAspect="1"/>
          </p:cNvGraphicFramePr>
          <p:nvPr>
            <p:extLst>
              <p:ext uri="{D42A27DB-BD31-4B8C-83A1-F6EECF244321}">
                <p14:modId xmlns:p14="http://schemas.microsoft.com/office/powerpoint/2010/main" val="2627494851"/>
              </p:ext>
            </p:extLst>
          </p:nvPr>
        </p:nvGraphicFramePr>
        <p:xfrm>
          <a:off x="2390775" y="4581525"/>
          <a:ext cx="3698875" cy="431800"/>
        </p:xfrm>
        <a:graphic>
          <a:graphicData uri="http://schemas.openxmlformats.org/presentationml/2006/ole">
            <mc:AlternateContent xmlns:mc="http://schemas.openxmlformats.org/markup-compatibility/2006">
              <mc:Choice xmlns:v="urn:schemas-microsoft-com:vml" Requires="v">
                <p:oleObj spid="_x0000_s4116" name="Equation" r:id="rId3" imgW="1739880" imgH="203040" progId="Equation.3">
                  <p:embed/>
                </p:oleObj>
              </mc:Choice>
              <mc:Fallback>
                <p:oleObj name="Equation" r:id="rId3" imgW="1739880" imgH="203040" progId="Equation.3">
                  <p:embed/>
                  <p:pic>
                    <p:nvPicPr>
                      <p:cNvPr id="0" name=""/>
                      <p:cNvPicPr/>
                      <p:nvPr/>
                    </p:nvPicPr>
                    <p:blipFill>
                      <a:blip r:embed="rId4"/>
                      <a:stretch>
                        <a:fillRect/>
                      </a:stretch>
                    </p:blipFill>
                    <p:spPr>
                      <a:xfrm>
                        <a:off x="2390775" y="4581525"/>
                        <a:ext cx="3698875" cy="431800"/>
                      </a:xfrm>
                      <a:prstGeom prst="rect">
                        <a:avLst/>
                      </a:prstGeom>
                    </p:spPr>
                  </p:pic>
                </p:oleObj>
              </mc:Fallback>
            </mc:AlternateContent>
          </a:graphicData>
        </a:graphic>
      </p:graphicFrame>
      <p:sp>
        <p:nvSpPr>
          <p:cNvPr id="5" name="Text Placeholder 4"/>
          <p:cNvSpPr>
            <a:spLocks noGrp="1"/>
          </p:cNvSpPr>
          <p:nvPr>
            <p:ph type="body" idx="10"/>
          </p:nvPr>
        </p:nvSpPr>
        <p:spPr>
          <a:xfrm>
            <a:off x="462676" y="5157192"/>
            <a:ext cx="8224124" cy="1139303"/>
          </a:xfrm>
        </p:spPr>
        <p:txBody>
          <a:bodyPr/>
          <a:lstStyle/>
          <a:p>
            <a:pPr marL="0" lvl="4" indent="0">
              <a:buNone/>
            </a:pPr>
            <a:r>
              <a:rPr lang="en-US" sz="2200" dirty="0">
                <a:solidFill>
                  <a:srgbClr val="000000"/>
                </a:solidFill>
              </a:rPr>
              <a:t>will assign the value </a:t>
            </a:r>
            <a:r>
              <a:rPr lang="en-US" sz="2200" b="1" dirty="0">
                <a:solidFill>
                  <a:srgbClr val="000000"/>
                </a:solidFill>
              </a:rPr>
              <a:t>“Lizzy Duck” </a:t>
            </a:r>
            <a:r>
              <a:rPr lang="en-US" sz="2200" dirty="0">
                <a:solidFill>
                  <a:srgbClr val="000000"/>
                </a:solidFill>
              </a:rPr>
              <a:t>to </a:t>
            </a:r>
            <a:r>
              <a:rPr lang="en-US" sz="2200" b="1" dirty="0">
                <a:solidFill>
                  <a:srgbClr val="000000"/>
                </a:solidFill>
              </a:rPr>
              <a:t>Full</a:t>
            </a:r>
          </a:p>
          <a:p>
            <a:pPr marL="0" lvl="3" indent="0">
              <a:buNone/>
            </a:pPr>
            <a:r>
              <a:rPr lang="en-US" sz="2200" dirty="0">
                <a:solidFill>
                  <a:srgbClr val="000000"/>
                </a:solidFill>
              </a:rPr>
              <a:t>Note: The space enclosed in quotes is necessary to put a space between the first and last name when stored in the variable </a:t>
            </a:r>
            <a:r>
              <a:rPr lang="en-US" sz="2200" b="1" dirty="0">
                <a:solidFill>
                  <a:srgbClr val="000000"/>
                </a:solidFill>
              </a:rPr>
              <a:t>Full</a:t>
            </a:r>
            <a:r>
              <a:rPr lang="en-US" sz="2200" dirty="0">
                <a:solidFill>
                  <a:srgbClr val="000000"/>
                </a:solidFill>
              </a:rPr>
              <a:t>. </a:t>
            </a:r>
          </a:p>
        </p:txBody>
      </p:sp>
    </p:spTree>
    <p:extLst>
      <p:ext uri="{BB962C8B-B14F-4D97-AF65-F5344CB8AC3E}">
        <p14:creationId xmlns:p14="http://schemas.microsoft.com/office/powerpoint/2010/main" val="38979097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Data</a:t>
            </a:r>
            <a:endParaRPr lang="en-US" dirty="0"/>
          </a:p>
        </p:txBody>
      </p:sp>
      <p:sp>
        <p:nvSpPr>
          <p:cNvPr id="3" name="Content Placeholder 2"/>
          <p:cNvSpPr>
            <a:spLocks noGrp="1"/>
          </p:cNvSpPr>
          <p:nvPr>
            <p:ph type="body" idx="1"/>
          </p:nvPr>
        </p:nvSpPr>
        <p:spPr/>
        <p:txBody>
          <a:bodyPr/>
          <a:lstStyle/>
          <a:p>
            <a:pPr marL="0" indent="0">
              <a:buNone/>
            </a:pPr>
            <a:r>
              <a:rPr lang="en-US" b="1" dirty="0" smtClean="0"/>
              <a:t>Integers</a:t>
            </a:r>
            <a:r>
              <a:rPr lang="en-US" dirty="0" smtClean="0"/>
              <a:t> are all the positive, negative, or zero whole numbers</a:t>
            </a:r>
          </a:p>
          <a:p>
            <a:pPr marL="0" indent="0">
              <a:buNone/>
            </a:pPr>
            <a:r>
              <a:rPr lang="en-US" dirty="0" smtClean="0"/>
              <a:t>Examples:</a:t>
            </a:r>
          </a:p>
          <a:p>
            <a:pPr marL="914400" lvl="2" indent="0">
              <a:buNone/>
            </a:pPr>
            <a:r>
              <a:rPr lang="en-US" b="1" dirty="0" smtClean="0"/>
              <a:t>8</a:t>
            </a:r>
            <a:r>
              <a:rPr lang="en-US" dirty="0" smtClean="0"/>
              <a:t> is an integer</a:t>
            </a:r>
          </a:p>
          <a:p>
            <a:pPr marL="914400" lvl="2" indent="0">
              <a:buNone/>
            </a:pPr>
            <a:r>
              <a:rPr lang="en-US" b="1" dirty="0" smtClean="0"/>
              <a:t>8.3</a:t>
            </a:r>
            <a:r>
              <a:rPr lang="en-US" dirty="0" smtClean="0"/>
              <a:t> is not an integer</a:t>
            </a:r>
          </a:p>
          <a:p>
            <a:pPr marL="914400" lvl="2" indent="0">
              <a:buNone/>
            </a:pPr>
            <a:r>
              <a:rPr lang="en-US" dirty="0"/>
              <a:t>-</a:t>
            </a:r>
            <a:r>
              <a:rPr lang="en-US" b="1" dirty="0" smtClean="0"/>
              <a:t>24,567,890</a:t>
            </a:r>
            <a:r>
              <a:rPr lang="en-US" dirty="0" smtClean="0"/>
              <a:t> is an integer</a:t>
            </a:r>
          </a:p>
          <a:p>
            <a:pPr marL="914400" lvl="2" indent="0">
              <a:buNone/>
            </a:pPr>
            <a:r>
              <a:rPr lang="en-US" b="1" dirty="0" smtClean="0"/>
              <a:t>0</a:t>
            </a:r>
            <a:r>
              <a:rPr lang="en-US" dirty="0" smtClean="0"/>
              <a:t> is an integer</a:t>
            </a:r>
          </a:p>
          <a:p>
            <a:pPr marL="914400" lvl="2" indent="0">
              <a:buNone/>
            </a:pPr>
            <a:r>
              <a:rPr lang="en-US" b="1" dirty="0" smtClean="0"/>
              <a:t>4.0</a:t>
            </a:r>
            <a:r>
              <a:rPr lang="en-US" dirty="0" smtClean="0"/>
              <a:t> is not an integer because it has a decimal part</a:t>
            </a:r>
            <a:endParaRPr lang="en-US" dirty="0"/>
          </a:p>
        </p:txBody>
      </p:sp>
    </p:spTree>
    <p:extLst>
      <p:ext uri="{BB962C8B-B14F-4D97-AF65-F5344CB8AC3E}">
        <p14:creationId xmlns:p14="http://schemas.microsoft.com/office/powerpoint/2010/main" val="12556056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Integer Variables</a:t>
            </a:r>
            <a:endParaRPr lang="en-US" dirty="0"/>
          </a:p>
        </p:txBody>
      </p:sp>
      <p:sp>
        <p:nvSpPr>
          <p:cNvPr id="3" name="Content Placeholder 2"/>
          <p:cNvSpPr>
            <a:spLocks noGrp="1"/>
          </p:cNvSpPr>
          <p:nvPr>
            <p:ph type="body" idx="1"/>
          </p:nvPr>
        </p:nvSpPr>
        <p:spPr/>
        <p:txBody>
          <a:bodyPr/>
          <a:lstStyle/>
          <a:p>
            <a:r>
              <a:rPr lang="en-US" dirty="0" smtClean="0"/>
              <a:t>Each language has a specific way to declare the data type of its variables.</a:t>
            </a:r>
          </a:p>
          <a:p>
            <a:pPr lvl="1"/>
            <a:r>
              <a:rPr lang="en-US" dirty="0" smtClean="0"/>
              <a:t>In this text we use</a:t>
            </a:r>
            <a:r>
              <a:rPr lang="en-US" b="1" dirty="0" smtClean="0"/>
              <a:t>:  Declare VariableName As Integer</a:t>
            </a:r>
          </a:p>
          <a:p>
            <a:pPr lvl="1"/>
            <a:r>
              <a:rPr lang="en-US" dirty="0" smtClean="0"/>
              <a:t>In C++ and Java: </a:t>
            </a:r>
            <a:r>
              <a:rPr lang="en-US" b="1" dirty="0" smtClean="0"/>
              <a:t>int VariableName</a:t>
            </a:r>
            <a:r>
              <a:rPr lang="en-US" dirty="0" smtClean="0"/>
              <a:t>;</a:t>
            </a:r>
          </a:p>
          <a:p>
            <a:pPr lvl="1"/>
            <a:r>
              <a:rPr lang="en-US" dirty="0" smtClean="0"/>
              <a:t>In Visual Basic: </a:t>
            </a:r>
            <a:r>
              <a:rPr lang="en-US" b="1" dirty="0" smtClean="0"/>
              <a:t>Dim VariableName As Integer</a:t>
            </a:r>
          </a:p>
          <a:p>
            <a:pPr lvl="1"/>
            <a:r>
              <a:rPr lang="en-US" dirty="0" smtClean="0"/>
              <a:t>In JavaScript a variable is given a type when it gets its initial value. 	</a:t>
            </a:r>
          </a:p>
          <a:p>
            <a:pPr marL="0" lvl="1" indent="0">
              <a:buNone/>
            </a:pPr>
            <a:r>
              <a:rPr lang="en-US" dirty="0" smtClean="0"/>
              <a:t>Therefore: </a:t>
            </a:r>
            <a:r>
              <a:rPr lang="en-US" b="1" dirty="0" smtClean="0"/>
              <a:t>var VariableName = 0; </a:t>
            </a:r>
            <a:r>
              <a:rPr lang="en-US" dirty="0" smtClean="0"/>
              <a:t>sets the JavaScript variable to be an integer</a:t>
            </a:r>
            <a:endParaRPr lang="en-US" dirty="0"/>
          </a:p>
        </p:txBody>
      </p:sp>
    </p:spTree>
    <p:extLst>
      <p:ext uri="{BB962C8B-B14F-4D97-AF65-F5344CB8AC3E}">
        <p14:creationId xmlns:p14="http://schemas.microsoft.com/office/powerpoint/2010/main" val="11534795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Variables</a:t>
            </a:r>
            <a:endParaRPr lang="en-US" dirty="0"/>
          </a:p>
        </p:txBody>
      </p:sp>
      <p:sp>
        <p:nvSpPr>
          <p:cNvPr id="3" name="Content Placeholder 2"/>
          <p:cNvSpPr>
            <a:spLocks noGrp="1"/>
          </p:cNvSpPr>
          <p:nvPr>
            <p:ph type="body" idx="1"/>
          </p:nvPr>
        </p:nvSpPr>
        <p:spPr>
          <a:xfrm>
            <a:off x="457200" y="1600201"/>
            <a:ext cx="8229600" cy="3556992"/>
          </a:xfrm>
        </p:spPr>
        <p:txBody>
          <a:bodyPr/>
          <a:lstStyle/>
          <a:p>
            <a:pPr marL="0" indent="0">
              <a:buNone/>
            </a:pPr>
            <a:r>
              <a:rPr lang="en-US" dirty="0" smtClean="0"/>
              <a:t>All </a:t>
            </a:r>
            <a:r>
              <a:rPr lang="en-US" b="1" dirty="0"/>
              <a:t>floating point numbers </a:t>
            </a:r>
            <a:r>
              <a:rPr lang="en-US" dirty="0"/>
              <a:t>have both an </a:t>
            </a:r>
            <a:r>
              <a:rPr lang="en-US" b="1" dirty="0"/>
              <a:t>integer part </a:t>
            </a:r>
            <a:r>
              <a:rPr lang="en-US" dirty="0"/>
              <a:t>and a </a:t>
            </a:r>
            <a:r>
              <a:rPr lang="en-US" b="1" dirty="0"/>
              <a:t>fractional part</a:t>
            </a:r>
          </a:p>
          <a:p>
            <a:pPr marL="0" indent="0">
              <a:buNone/>
            </a:pPr>
            <a:r>
              <a:rPr lang="en-US" dirty="0" smtClean="0"/>
              <a:t>Examples:</a:t>
            </a:r>
          </a:p>
          <a:p>
            <a:pPr marL="457200" lvl="2" indent="0">
              <a:buNone/>
            </a:pPr>
            <a:r>
              <a:rPr lang="en-US" b="1" dirty="0" smtClean="0"/>
              <a:t>5.65</a:t>
            </a:r>
          </a:p>
          <a:p>
            <a:pPr marL="457200" lvl="2" indent="0">
              <a:buNone/>
            </a:pPr>
            <a:r>
              <a:rPr lang="en-US" b="1" dirty="0" smtClean="0"/>
              <a:t>9.00</a:t>
            </a:r>
            <a:endParaRPr lang="en-US" b="1" dirty="0"/>
          </a:p>
          <a:p>
            <a:pPr marL="457200" lvl="2" indent="0">
              <a:buNone/>
            </a:pPr>
            <a:r>
              <a:rPr lang="en-US" b="1" dirty="0"/>
              <a:t>-456,784.983</a:t>
            </a:r>
          </a:p>
          <a:p>
            <a:pPr marL="457200" lvl="2" indent="0">
              <a:buNone/>
            </a:pPr>
            <a:r>
              <a:rPr lang="en-US" b="1" dirty="0"/>
              <a:t>½</a:t>
            </a:r>
          </a:p>
          <a:p>
            <a:pPr marL="457200" lvl="2" indent="0">
              <a:buNone/>
            </a:pPr>
            <a:r>
              <a:rPr lang="en-US" dirty="0"/>
              <a:t>Repeating numbers like </a:t>
            </a:r>
            <a:r>
              <a:rPr lang="en-US" b="1" dirty="0"/>
              <a:t>0.333333</a:t>
            </a:r>
            <a:r>
              <a:rPr lang="en-US" dirty="0" smtClean="0"/>
              <a:t>…</a:t>
            </a:r>
            <a:endParaRPr lang="en-US" dirty="0"/>
          </a:p>
        </p:txBody>
      </p:sp>
      <p:graphicFrame>
        <p:nvGraphicFramePr>
          <p:cNvPr id="5" name="Object 3" descr="Irrational numbers like pi, shown as a horizontal line over two vertical lines that curve out at the bottom, or square root of 2 which is shown as a check mark with a horizontal line continuing off the highest point. "/>
          <p:cNvGraphicFramePr>
            <a:graphicFrameLocks noChangeAspect="1"/>
          </p:cNvGraphicFramePr>
          <p:nvPr>
            <p:extLst>
              <p:ext uri="{D42A27DB-BD31-4B8C-83A1-F6EECF244321}">
                <p14:modId xmlns:p14="http://schemas.microsoft.com/office/powerpoint/2010/main" val="3491633701"/>
              </p:ext>
            </p:extLst>
          </p:nvPr>
        </p:nvGraphicFramePr>
        <p:xfrm>
          <a:off x="1058863" y="5308600"/>
          <a:ext cx="5824537" cy="481013"/>
        </p:xfrm>
        <a:graphic>
          <a:graphicData uri="http://schemas.openxmlformats.org/presentationml/2006/ole">
            <mc:AlternateContent xmlns:mc="http://schemas.openxmlformats.org/markup-compatibility/2006">
              <mc:Choice xmlns:v="urn:schemas-microsoft-com:vml" Requires="v">
                <p:oleObj spid="_x0000_s5138" name="Equation" r:id="rId4" imgW="2920680" imgH="241200" progId="Equation.3">
                  <p:embed/>
                </p:oleObj>
              </mc:Choice>
              <mc:Fallback>
                <p:oleObj name="Equation" r:id="rId4" imgW="2920680" imgH="241200" progId="Equation.3">
                  <p:embed/>
                  <p:pic>
                    <p:nvPicPr>
                      <p:cNvPr id="0" name=""/>
                      <p:cNvPicPr/>
                      <p:nvPr/>
                    </p:nvPicPr>
                    <p:blipFill>
                      <a:blip r:embed="rId5"/>
                      <a:stretch>
                        <a:fillRect/>
                      </a:stretch>
                    </p:blipFill>
                    <p:spPr>
                      <a:xfrm>
                        <a:off x="1058863" y="5308600"/>
                        <a:ext cx="5824537" cy="481013"/>
                      </a:xfrm>
                      <a:prstGeom prst="rect">
                        <a:avLst/>
                      </a:prstGeom>
                    </p:spPr>
                  </p:pic>
                </p:oleObj>
              </mc:Fallback>
            </mc:AlternateContent>
          </a:graphicData>
        </a:graphic>
      </p:graphicFrame>
      <p:sp>
        <p:nvSpPr>
          <p:cNvPr id="4" name="Text Placeholder 4"/>
          <p:cNvSpPr>
            <a:spLocks noGrp="1"/>
          </p:cNvSpPr>
          <p:nvPr>
            <p:ph type="body" idx="10"/>
          </p:nvPr>
        </p:nvSpPr>
        <p:spPr>
          <a:xfrm>
            <a:off x="457200" y="5805264"/>
            <a:ext cx="8229600" cy="428000"/>
          </a:xfrm>
        </p:spPr>
        <p:txBody>
          <a:bodyPr/>
          <a:lstStyle/>
          <a:p>
            <a:pPr marL="0" indent="0">
              <a:buNone/>
            </a:pPr>
            <a:r>
              <a:rPr lang="en-US" dirty="0"/>
              <a:t>Note: </a:t>
            </a:r>
            <a:r>
              <a:rPr lang="en-US" b="1" dirty="0"/>
              <a:t>7</a:t>
            </a:r>
            <a:r>
              <a:rPr lang="en-US" dirty="0"/>
              <a:t> is not a floating point number but </a:t>
            </a:r>
            <a:r>
              <a:rPr lang="en-US" b="1" dirty="0"/>
              <a:t>7.0</a:t>
            </a:r>
            <a:r>
              <a:rPr lang="en-US" dirty="0"/>
              <a:t> is</a:t>
            </a:r>
            <a:r>
              <a:rPr lang="en-US" dirty="0" smtClean="0"/>
              <a:t>!</a:t>
            </a:r>
            <a:endParaRPr lang="en-US" dirty="0"/>
          </a:p>
        </p:txBody>
      </p:sp>
    </p:spTree>
    <p:extLst>
      <p:ext uri="{BB962C8B-B14F-4D97-AF65-F5344CB8AC3E}">
        <p14:creationId xmlns:p14="http://schemas.microsoft.com/office/powerpoint/2010/main" val="2165461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Declare Statement Revisited</a:t>
            </a:r>
            <a:endParaRPr lang="en-US" dirty="0"/>
          </a:p>
        </p:txBody>
      </p:sp>
      <p:sp>
        <p:nvSpPr>
          <p:cNvPr id="3" name="Content Placeholder 2"/>
          <p:cNvSpPr>
            <a:spLocks noGrp="1"/>
          </p:cNvSpPr>
          <p:nvPr>
            <p:ph type="body" idx="1"/>
          </p:nvPr>
        </p:nvSpPr>
        <p:spPr/>
        <p:txBody>
          <a:bodyPr/>
          <a:lstStyle/>
          <a:p>
            <a:r>
              <a:rPr lang="en-US" sz="2000" dirty="0" smtClean="0"/>
              <a:t>In this text we will declare variables with the following data types:</a:t>
            </a:r>
          </a:p>
          <a:p>
            <a:pPr lvl="1"/>
            <a:r>
              <a:rPr lang="en-US" sz="2000" dirty="0" smtClean="0"/>
              <a:t>To declare a variable named </a:t>
            </a:r>
            <a:r>
              <a:rPr lang="en-US" sz="2000" b="1" dirty="0" smtClean="0"/>
              <a:t>Number1</a:t>
            </a:r>
            <a:r>
              <a:rPr lang="en-US" sz="2000" dirty="0" smtClean="0"/>
              <a:t> as a floating point variable use:</a:t>
            </a:r>
          </a:p>
          <a:p>
            <a:pPr marL="459486" lvl="1" indent="0" algn="ctr">
              <a:buNone/>
            </a:pPr>
            <a:r>
              <a:rPr lang="en-US" sz="2000" b="1" dirty="0" smtClean="0"/>
              <a:t>Declare Number1 As Float </a:t>
            </a:r>
          </a:p>
          <a:p>
            <a:pPr lvl="1"/>
            <a:r>
              <a:rPr lang="en-US" sz="2000" dirty="0" smtClean="0"/>
              <a:t>To declare a variable named </a:t>
            </a:r>
            <a:r>
              <a:rPr lang="en-US" sz="2000" b="1" dirty="0" smtClean="0"/>
              <a:t>Number2 </a:t>
            </a:r>
            <a:r>
              <a:rPr lang="en-US" sz="2000" dirty="0" smtClean="0"/>
              <a:t>as an integer variable use:</a:t>
            </a:r>
          </a:p>
          <a:p>
            <a:pPr marL="459486" lvl="1" indent="0" algn="ctr">
              <a:buNone/>
            </a:pPr>
            <a:r>
              <a:rPr lang="en-US" sz="2000" b="1" dirty="0" smtClean="0"/>
              <a:t>Declare Number2 As Integer </a:t>
            </a:r>
          </a:p>
          <a:p>
            <a:pPr lvl="1"/>
            <a:r>
              <a:rPr lang="en-US" sz="2000" dirty="0" smtClean="0"/>
              <a:t>To declare a variable named </a:t>
            </a:r>
            <a:r>
              <a:rPr lang="en-US" sz="2000" b="1" dirty="0" smtClean="0"/>
              <a:t>OneLetter </a:t>
            </a:r>
            <a:r>
              <a:rPr lang="en-US" sz="2000" dirty="0" smtClean="0"/>
              <a:t>as a character variable use:</a:t>
            </a:r>
          </a:p>
          <a:p>
            <a:pPr marL="459486" lvl="1" indent="0" algn="ctr">
              <a:buNone/>
            </a:pPr>
            <a:r>
              <a:rPr lang="en-US" sz="2000" b="1" dirty="0" smtClean="0"/>
              <a:t>Declare OneLetter As Character</a:t>
            </a:r>
          </a:p>
          <a:p>
            <a:pPr lvl="1"/>
            <a:r>
              <a:rPr lang="en-US" sz="2000" dirty="0" smtClean="0"/>
              <a:t>To declare a variable named </a:t>
            </a:r>
            <a:r>
              <a:rPr lang="en-US" sz="2000" b="1" dirty="0" smtClean="0"/>
              <a:t>OneWord</a:t>
            </a:r>
            <a:r>
              <a:rPr lang="en-US" sz="2000" dirty="0" smtClean="0"/>
              <a:t> as a string variable use:</a:t>
            </a:r>
          </a:p>
          <a:p>
            <a:pPr marL="459486" lvl="1" indent="0" algn="ctr">
              <a:buNone/>
            </a:pPr>
            <a:r>
              <a:rPr lang="en-US" sz="2000" b="1" dirty="0" smtClean="0"/>
              <a:t>Declare OneWord As String</a:t>
            </a:r>
            <a:endParaRPr lang="en-US" sz="2000" b="1" dirty="0"/>
          </a:p>
        </p:txBody>
      </p:sp>
    </p:spTree>
    <p:extLst>
      <p:ext uri="{BB962C8B-B14F-4D97-AF65-F5344CB8AC3E}">
        <p14:creationId xmlns:p14="http://schemas.microsoft.com/office/powerpoint/2010/main" val="10723239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US" dirty="0"/>
          </a:p>
        </p:txBody>
      </p:sp>
      <p:sp>
        <p:nvSpPr>
          <p:cNvPr id="3" name="Content Placeholder 2"/>
          <p:cNvSpPr>
            <a:spLocks noGrp="1"/>
          </p:cNvSpPr>
          <p:nvPr>
            <p:ph type="body" idx="1"/>
          </p:nvPr>
        </p:nvSpPr>
        <p:spPr>
          <a:xfrm>
            <a:off x="457200" y="1600201"/>
            <a:ext cx="8229600" cy="748680"/>
          </a:xfrm>
        </p:spPr>
        <p:txBody>
          <a:bodyPr/>
          <a:lstStyle/>
          <a:p>
            <a:pPr marL="0" indent="0">
              <a:buNone/>
            </a:pPr>
            <a:r>
              <a:rPr lang="en-US" sz="1800" dirty="0">
                <a:solidFill>
                  <a:schemeClr val="tx1"/>
                </a:solidFill>
              </a:rPr>
              <a:t>Some programmers use specific conventions when naming variables. These are almost always simply a matter of </a:t>
            </a:r>
            <a:r>
              <a:rPr lang="en-US" sz="1800" dirty="0" smtClean="0">
                <a:solidFill>
                  <a:schemeClr val="tx1"/>
                </a:solidFill>
              </a:rPr>
              <a:t>preference.</a:t>
            </a:r>
          </a:p>
        </p:txBody>
      </p:sp>
      <p:graphicFrame>
        <p:nvGraphicFramePr>
          <p:cNvPr id="4" name="Table 3"/>
          <p:cNvGraphicFramePr>
            <a:graphicFrameLocks noGrp="1"/>
          </p:cNvGraphicFramePr>
          <p:nvPr>
            <p:extLst>
              <p:ext uri="{D42A27DB-BD31-4B8C-83A1-F6EECF244321}">
                <p14:modId xmlns:p14="http://schemas.microsoft.com/office/powerpoint/2010/main" val="2316101538"/>
              </p:ext>
            </p:extLst>
          </p:nvPr>
        </p:nvGraphicFramePr>
        <p:xfrm>
          <a:off x="457200" y="2636432"/>
          <a:ext cx="8229600" cy="249936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3625675148"/>
                    </a:ext>
                  </a:extLst>
                </a:gridCol>
                <a:gridCol w="4114800">
                  <a:extLst>
                    <a:ext uri="{9D8B030D-6E8A-4147-A177-3AD203B41FA5}">
                      <a16:colId xmlns:a16="http://schemas.microsoft.com/office/drawing/2014/main" val="1939707394"/>
                    </a:ext>
                  </a:extLst>
                </a:gridCol>
              </a:tblGrid>
              <a:tr h="370840">
                <a:tc>
                  <a:txBody>
                    <a:bodyPr/>
                    <a:lstStyle/>
                    <a:p>
                      <a:r>
                        <a:rPr lang="en-US" sz="2000" dirty="0" smtClean="0">
                          <a:solidFill>
                            <a:schemeClr val="tx1"/>
                          </a:solidFill>
                        </a:rPr>
                        <a:t>CamelBack notation examples:</a:t>
                      </a:r>
                      <a:endParaRPr lang="en-US" sz="2000" dirty="0"/>
                    </a:p>
                  </a:txBody>
                  <a:tcPr/>
                </a:tc>
                <a:tc>
                  <a:txBody>
                    <a:bodyPr/>
                    <a:lstStyle/>
                    <a:p>
                      <a:r>
                        <a:rPr lang="en-US" sz="2000" dirty="0" smtClean="0">
                          <a:solidFill>
                            <a:schemeClr val="tx1"/>
                          </a:solidFill>
                        </a:rPr>
                        <a:t>Visual Basic convention examples:</a:t>
                      </a:r>
                      <a:endParaRPr lang="en-US" sz="2000" dirty="0"/>
                    </a:p>
                  </a:txBody>
                  <a:tcPr/>
                </a:tc>
                <a:extLst>
                  <a:ext uri="{0D108BD9-81ED-4DB2-BD59-A6C34878D82A}">
                    <a16:rowId xmlns:a16="http://schemas.microsoft.com/office/drawing/2014/main" val="2420422086"/>
                  </a:ext>
                </a:extLst>
              </a:tr>
              <a:tr h="370840">
                <a:tc>
                  <a:txBody>
                    <a:bodyPr/>
                    <a:lstStyle/>
                    <a:p>
                      <a:r>
                        <a:rPr lang="en-US" sz="2000" b="1" dirty="0" smtClean="0">
                          <a:solidFill>
                            <a:schemeClr val="tx1"/>
                          </a:solidFill>
                          <a:latin typeface="Courier New" panose="02070309020205020404" pitchFamily="49" charset="0"/>
                          <a:cs typeface="Courier New" panose="02070309020205020404" pitchFamily="49" charset="0"/>
                        </a:rPr>
                        <a:t>Declare NumberOne As Integer </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latin typeface="Courier New" panose="02070309020205020404" pitchFamily="49" charset="0"/>
                          <a:cs typeface="Courier New" panose="02070309020205020404" pitchFamily="49" charset="0"/>
                        </a:rPr>
                        <a:t>Dim intNumberOne As Integer</a:t>
                      </a:r>
                    </a:p>
                  </a:txBody>
                  <a:tcPr/>
                </a:tc>
                <a:extLst>
                  <a:ext uri="{0D108BD9-81ED-4DB2-BD59-A6C34878D82A}">
                    <a16:rowId xmlns:a16="http://schemas.microsoft.com/office/drawing/2014/main" val="4224371361"/>
                  </a:ext>
                </a:extLst>
              </a:tr>
              <a:tr h="370840">
                <a:tc>
                  <a:txBody>
                    <a:bodyPr/>
                    <a:lstStyle/>
                    <a:p>
                      <a:r>
                        <a:rPr lang="en-US" sz="2000" b="1" dirty="0" smtClean="0">
                          <a:solidFill>
                            <a:schemeClr val="tx1"/>
                          </a:solidFill>
                          <a:latin typeface="Courier New" panose="02070309020205020404" pitchFamily="49" charset="0"/>
                          <a:cs typeface="Courier New" panose="02070309020205020404" pitchFamily="49" charset="0"/>
                        </a:rPr>
                        <a:t>Declare firstName As String </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latin typeface="Courier New" panose="02070309020205020404" pitchFamily="49" charset="0"/>
                          <a:cs typeface="Courier New" panose="02070309020205020404" pitchFamily="49" charset="0"/>
                        </a:rPr>
                        <a:t>Dim strFirstName As String</a:t>
                      </a:r>
                    </a:p>
                  </a:txBody>
                  <a:tcPr/>
                </a:tc>
                <a:extLst>
                  <a:ext uri="{0D108BD9-81ED-4DB2-BD59-A6C34878D82A}">
                    <a16:rowId xmlns:a16="http://schemas.microsoft.com/office/drawing/2014/main" val="3217971171"/>
                  </a:ext>
                </a:extLst>
              </a:tr>
              <a:tr h="370840">
                <a:tc>
                  <a:txBody>
                    <a:bodyPr/>
                    <a:lstStyle/>
                    <a:p>
                      <a:r>
                        <a:rPr lang="en-US" sz="2000" b="1" dirty="0" smtClean="0">
                          <a:solidFill>
                            <a:schemeClr val="tx1"/>
                          </a:solidFill>
                          <a:latin typeface="Courier New" panose="02070309020205020404" pitchFamily="49" charset="0"/>
                          <a:cs typeface="Courier New" panose="02070309020205020404" pitchFamily="49" charset="0"/>
                        </a:rPr>
                        <a:t>Declare Tax_rate As Float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latin typeface="Courier New" panose="02070309020205020404" pitchFamily="49" charset="0"/>
                          <a:cs typeface="Courier New" panose="02070309020205020404" pitchFamily="49" charset="0"/>
                        </a:rPr>
                        <a:t>Dim lngTaxRate As Long (Float)</a:t>
                      </a:r>
                    </a:p>
                  </a:txBody>
                  <a:tcPr/>
                </a:tc>
                <a:extLst>
                  <a:ext uri="{0D108BD9-81ED-4DB2-BD59-A6C34878D82A}">
                    <a16:rowId xmlns:a16="http://schemas.microsoft.com/office/drawing/2014/main" val="972443674"/>
                  </a:ext>
                </a:extLst>
              </a:tr>
            </a:tbl>
          </a:graphicData>
        </a:graphic>
      </p:graphicFrame>
    </p:spTree>
    <p:extLst>
      <p:ext uri="{BB962C8B-B14F-4D97-AF65-F5344CB8AC3E}">
        <p14:creationId xmlns:p14="http://schemas.microsoft.com/office/powerpoint/2010/main" val="26077431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Data</a:t>
            </a:r>
            <a:endParaRPr lang="en-US" dirty="0"/>
          </a:p>
        </p:txBody>
      </p:sp>
      <p:sp>
        <p:nvSpPr>
          <p:cNvPr id="3" name="Content Placeholder 2"/>
          <p:cNvSpPr>
            <a:spLocks noGrp="1"/>
          </p:cNvSpPr>
          <p:nvPr>
            <p:ph type="body" idx="1"/>
          </p:nvPr>
        </p:nvSpPr>
        <p:spPr/>
        <p:txBody>
          <a:bodyPr/>
          <a:lstStyle/>
          <a:p>
            <a:r>
              <a:rPr lang="en-US" sz="2200" dirty="0" smtClean="0"/>
              <a:t>Named for George Boole who developed the algebra of logic, basic to the design of digital computer circuits. </a:t>
            </a:r>
          </a:p>
          <a:p>
            <a:r>
              <a:rPr lang="en-US" sz="2200" dirty="0" smtClean="0"/>
              <a:t>A variable of Boolean data type can have only one of two values: true or false. </a:t>
            </a:r>
          </a:p>
          <a:p>
            <a:r>
              <a:rPr lang="en-US" sz="2200" dirty="0" smtClean="0"/>
              <a:t>A1 represents true and a 0 represents false. </a:t>
            </a:r>
          </a:p>
          <a:p>
            <a:r>
              <a:rPr lang="en-US" sz="2200" dirty="0" smtClean="0"/>
              <a:t>We use the following pseudocode to declare a Boolean variable:</a:t>
            </a:r>
          </a:p>
          <a:p>
            <a:pPr marL="0" indent="0">
              <a:buNone/>
            </a:pPr>
            <a:r>
              <a:rPr lang="en-US" sz="2200" dirty="0" smtClean="0"/>
              <a:t>Declare Status As Boolean</a:t>
            </a:r>
          </a:p>
          <a:p>
            <a:r>
              <a:rPr lang="en-US" sz="2200" dirty="0" smtClean="0"/>
              <a:t>The uses for Boolean variables will become evident as you continue to write programs.</a:t>
            </a:r>
            <a:endParaRPr lang="en-US" sz="2200" dirty="0"/>
          </a:p>
        </p:txBody>
      </p:sp>
    </p:spTree>
    <p:extLst>
      <p:ext uri="{BB962C8B-B14F-4D97-AF65-F5344CB8AC3E}">
        <p14:creationId xmlns:p14="http://schemas.microsoft.com/office/powerpoint/2010/main" val="30937718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latin typeface="Times New Roman" panose="02020603050405020304" pitchFamily="18" charset="0"/>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3">
            <a:alphaModFix/>
          </a:blip>
          <a:stretch>
            <a:fillRect/>
          </a:stretch>
        </p:blipFill>
        <p:spPr>
          <a:xfrm>
            <a:off x="862012" y="2209800"/>
            <a:ext cx="7419975" cy="2466975"/>
          </a:xfrm>
          <a:prstGeom prst="rect">
            <a:avLst/>
          </a:prstGeom>
          <a:noFill/>
          <a:ln>
            <a:noFill/>
          </a:ln>
        </p:spPr>
      </p:pic>
    </p:spTree>
    <p:extLst>
      <p:ext uri="{BB962C8B-B14F-4D97-AF65-F5344CB8AC3E}">
        <p14:creationId xmlns:p14="http://schemas.microsoft.com/office/powerpoint/2010/main" val="2382573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1.2 Basic Programming </a:t>
            </a:r>
            <a:r>
              <a:rPr lang="en-US" dirty="0" smtClean="0"/>
              <a:t>Concepts </a:t>
            </a:r>
            <a:endParaRPr lang="en-US" dirty="0"/>
          </a:p>
        </p:txBody>
      </p:sp>
    </p:spTree>
    <p:extLst>
      <p:ext uri="{BB962C8B-B14F-4D97-AF65-F5344CB8AC3E}">
        <p14:creationId xmlns:p14="http://schemas.microsoft.com/office/powerpoint/2010/main" val="29978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Basic Programming Concepts</a:t>
            </a:r>
            <a:endParaRPr lang="en-US" dirty="0"/>
          </a:p>
        </p:txBody>
      </p:sp>
      <p:sp>
        <p:nvSpPr>
          <p:cNvPr id="3" name="Content Placeholder 2"/>
          <p:cNvSpPr>
            <a:spLocks noGrp="1"/>
          </p:cNvSpPr>
          <p:nvPr>
            <p:ph type="body" idx="1"/>
          </p:nvPr>
        </p:nvSpPr>
        <p:spPr/>
        <p:txBody>
          <a:bodyPr/>
          <a:lstStyle/>
          <a:p>
            <a:r>
              <a:rPr lang="en-US" dirty="0" smtClean="0"/>
              <a:t>Important concepts:</a:t>
            </a:r>
          </a:p>
          <a:p>
            <a:pPr lvl="1"/>
            <a:r>
              <a:rPr lang="en-US" b="1" dirty="0" smtClean="0"/>
              <a:t>Pseudocode</a:t>
            </a:r>
            <a:r>
              <a:rPr lang="en-US" dirty="0" smtClean="0"/>
              <a:t> is used to plan out the logic of a computer program, using English words and phrases.</a:t>
            </a:r>
          </a:p>
          <a:p>
            <a:pPr lvl="1"/>
            <a:r>
              <a:rPr lang="en-US" b="1" dirty="0" smtClean="0"/>
              <a:t>Input</a:t>
            </a:r>
            <a:r>
              <a:rPr lang="en-US" dirty="0" smtClean="0"/>
              <a:t> refers to information that is accepted into the program from the user or other sources.</a:t>
            </a:r>
          </a:p>
          <a:p>
            <a:pPr lvl="1"/>
            <a:r>
              <a:rPr lang="en-US" b="1" dirty="0" smtClean="0"/>
              <a:t>Variables</a:t>
            </a:r>
            <a:r>
              <a:rPr lang="en-US" dirty="0" smtClean="0"/>
              <a:t> represent values within a program.</a:t>
            </a:r>
          </a:p>
          <a:p>
            <a:pPr lvl="1"/>
            <a:r>
              <a:rPr lang="en-US" b="1" dirty="0" smtClean="0"/>
              <a:t>Constants</a:t>
            </a:r>
            <a:r>
              <a:rPr lang="en-US" dirty="0" smtClean="0"/>
              <a:t> are values used within a program. The value of a constant does not change (i.e., it is constant) throughout the program.</a:t>
            </a:r>
            <a:endParaRPr lang="en-US" dirty="0"/>
          </a:p>
        </p:txBody>
      </p:sp>
    </p:spTree>
    <p:extLst>
      <p:ext uri="{BB962C8B-B14F-4D97-AF65-F5344CB8AC3E}">
        <p14:creationId xmlns:p14="http://schemas.microsoft.com/office/powerpoint/2010/main" val="2815305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The Music Purchase Program</a:t>
            </a:r>
            <a:endParaRPr lang="en-US" dirty="0"/>
          </a:p>
        </p:txBody>
      </p:sp>
      <p:sp>
        <p:nvSpPr>
          <p:cNvPr id="3" name="Content Placeholder 2"/>
          <p:cNvSpPr>
            <a:spLocks noGrp="1"/>
          </p:cNvSpPr>
          <p:nvPr>
            <p:ph type="body" idx="1"/>
          </p:nvPr>
        </p:nvSpPr>
        <p:spPr>
          <a:xfrm>
            <a:off x="457200" y="1600200"/>
            <a:ext cx="8229600" cy="2332855"/>
          </a:xfrm>
        </p:spPr>
        <p:txBody>
          <a:bodyPr/>
          <a:lstStyle/>
          <a:p>
            <a:r>
              <a:rPr lang="en-US" dirty="0" smtClean="0"/>
              <a:t>Compute the cost of downloading music online.</a:t>
            </a:r>
          </a:p>
          <a:p>
            <a:r>
              <a:rPr lang="en-US" dirty="0" smtClean="0"/>
              <a:t>Pseudocode used:</a:t>
            </a:r>
          </a:p>
          <a:p>
            <a:pPr marL="740664" lvl="1"/>
            <a:r>
              <a:rPr lang="en-US" dirty="0" smtClean="0"/>
              <a:t>Input the number of songs to purchase, </a:t>
            </a:r>
            <a:r>
              <a:rPr lang="en-US" b="1" dirty="0" smtClean="0"/>
              <a:t>Songs</a:t>
            </a:r>
          </a:p>
          <a:p>
            <a:pPr marL="740664" lvl="2" indent="-283464">
              <a:buNone/>
            </a:pPr>
            <a:r>
              <a:rPr lang="en-US" b="1" dirty="0" smtClean="0"/>
              <a:t>Input Songs</a:t>
            </a:r>
          </a:p>
          <a:p>
            <a:pPr lvl="1"/>
            <a:r>
              <a:rPr lang="en-US" dirty="0" smtClean="0"/>
              <a:t>Compute the total cost:</a:t>
            </a:r>
          </a:p>
        </p:txBody>
      </p:sp>
      <p:graphicFrame>
        <p:nvGraphicFramePr>
          <p:cNvPr id="7" name="Object 3" descr="Set Dollar Price equals 0.99 times Songs. "/>
          <p:cNvGraphicFramePr>
            <a:graphicFrameLocks noChangeAspect="1"/>
          </p:cNvGraphicFramePr>
          <p:nvPr>
            <p:extLst>
              <p:ext uri="{D42A27DB-BD31-4B8C-83A1-F6EECF244321}">
                <p14:modId xmlns:p14="http://schemas.microsoft.com/office/powerpoint/2010/main" val="607689360"/>
              </p:ext>
            </p:extLst>
          </p:nvPr>
        </p:nvGraphicFramePr>
        <p:xfrm>
          <a:off x="1295400" y="4063449"/>
          <a:ext cx="4521200" cy="355600"/>
        </p:xfrm>
        <a:graphic>
          <a:graphicData uri="http://schemas.openxmlformats.org/presentationml/2006/ole">
            <mc:AlternateContent xmlns:mc="http://schemas.openxmlformats.org/markup-compatibility/2006">
              <mc:Choice xmlns:v="urn:schemas-microsoft-com:vml" Requires="v">
                <p:oleObj spid="_x0000_s1082" name="Equation" r:id="rId3" imgW="4520880" imgH="355320" progId="Equation.DSMT4">
                  <p:embed/>
                </p:oleObj>
              </mc:Choice>
              <mc:Fallback>
                <p:oleObj name="Equation" r:id="rId3" imgW="4520880" imgH="355320" progId="Equation.DSMT4">
                  <p:embed/>
                  <p:pic>
                    <p:nvPicPr>
                      <p:cNvPr id="0" name=""/>
                      <p:cNvPicPr/>
                      <p:nvPr/>
                    </p:nvPicPr>
                    <p:blipFill>
                      <a:blip r:embed="rId4"/>
                      <a:stretch>
                        <a:fillRect/>
                      </a:stretch>
                    </p:blipFill>
                    <p:spPr>
                      <a:xfrm>
                        <a:off x="1295400" y="4063449"/>
                        <a:ext cx="4521200" cy="355600"/>
                      </a:xfrm>
                      <a:prstGeom prst="rect">
                        <a:avLst/>
                      </a:prstGeom>
                    </p:spPr>
                  </p:pic>
                </p:oleObj>
              </mc:Fallback>
            </mc:AlternateContent>
          </a:graphicData>
        </a:graphic>
      </p:graphicFrame>
      <p:sp>
        <p:nvSpPr>
          <p:cNvPr id="9" name="Content Placeholder 4"/>
          <p:cNvSpPr>
            <a:spLocks noGrp="1"/>
          </p:cNvSpPr>
          <p:nvPr>
            <p:ph type="body" idx="10"/>
          </p:nvPr>
        </p:nvSpPr>
        <p:spPr>
          <a:xfrm>
            <a:off x="451732" y="4484173"/>
            <a:ext cx="8229600" cy="1756792"/>
          </a:xfrm>
        </p:spPr>
        <p:txBody>
          <a:bodyPr/>
          <a:lstStyle/>
          <a:p>
            <a:pPr marL="740664" lvl="1" fontAlgn="auto"/>
            <a:r>
              <a:rPr lang="en-US" dirty="0"/>
              <a:t>Output the total cost:</a:t>
            </a:r>
          </a:p>
          <a:p>
            <a:pPr marL="740664" lvl="2" indent="-283464">
              <a:buNone/>
            </a:pPr>
            <a:r>
              <a:rPr lang="en-US" b="1" dirty="0"/>
              <a:t>Write DollarPrice</a:t>
            </a:r>
          </a:p>
          <a:p>
            <a:pPr marL="740664" lvl="1" fontAlgn="auto"/>
            <a:r>
              <a:rPr lang="en-US" dirty="0"/>
              <a:t>Variables used: </a:t>
            </a:r>
            <a:r>
              <a:rPr lang="en-US" b="1" dirty="0"/>
              <a:t>Songs</a:t>
            </a:r>
            <a:r>
              <a:rPr lang="en-US" dirty="0"/>
              <a:t> and </a:t>
            </a:r>
            <a:r>
              <a:rPr lang="en-US" b="1" dirty="0"/>
              <a:t>DollarPrice</a:t>
            </a:r>
          </a:p>
          <a:p>
            <a:pPr marL="740664" lvl="1" fontAlgn="auto"/>
            <a:r>
              <a:rPr lang="en-US" dirty="0"/>
              <a:t>Constants: </a:t>
            </a:r>
            <a:r>
              <a:rPr lang="en-US" b="1" dirty="0" smtClean="0"/>
              <a:t>0.99</a:t>
            </a:r>
            <a:endParaRPr lang="en-US" b="1" dirty="0"/>
          </a:p>
        </p:txBody>
      </p:sp>
    </p:spTree>
    <p:extLst>
      <p:ext uri="{BB962C8B-B14F-4D97-AF65-F5344CB8AC3E}">
        <p14:creationId xmlns:p14="http://schemas.microsoft.com/office/powerpoint/2010/main" val="4190073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Code for the Music Purchase Program</a:t>
            </a:r>
            <a:endParaRPr lang="en-US" dirty="0"/>
          </a:p>
        </p:txBody>
      </p:sp>
      <p:pic>
        <p:nvPicPr>
          <p:cNvPr id="8" name="Picture 2" descr="Computer code has 10 lines. The lines read as follows. Line 1. public static void main left parenthesis String left bracket right bracket a r g s right parenthesis. Line 2. left brace. Line 3, indented once. i n t Songs equals 0 semicolon. Line 4, indented once. float Dollar Price equals 0 period 0 semicolon. Line 5, indented once. Scanner scanner equals New Scanner left parenthesis system period in right parenthesis. Line 6, indented once. print l n left parenthesis double quote Enter the number of songs you wish to purchase today period double quote right parenthesis semicolon. Line 7, indented once. Songs equals scanner period next I n t left parenthesis right parenthesis semicolon. Line 8, indented once. Dollar Price equals 0 period 99 asterisk Songs semicolon. Line 9, indented once. print l n left parenthesis Dollar Price right parenthesis semicolon. Line 10.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006041"/>
            <a:ext cx="7632848" cy="3663767"/>
          </a:xfrm>
          <a:prstGeom prst="rect">
            <a:avLst/>
          </a:prstGeom>
        </p:spPr>
      </p:pic>
    </p:spTree>
    <p:extLst>
      <p:ext uri="{BB962C8B-B14F-4D97-AF65-F5344CB8AC3E}">
        <p14:creationId xmlns:p14="http://schemas.microsoft.com/office/powerpoint/2010/main" val="36337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en-US" sz="100" dirty="0" smtClean="0"/>
              <a:t> </a:t>
            </a:r>
            <a:r>
              <a:rPr lang="en-US" dirty="0" smtClean="0"/>
              <a:t>+</a:t>
            </a:r>
            <a:r>
              <a:rPr lang="en-US" sz="100" dirty="0" smtClean="0"/>
              <a:t> </a:t>
            </a:r>
            <a:r>
              <a:rPr lang="en-US" dirty="0" smtClean="0"/>
              <a:t>+ Code for the Music Purchase Program</a:t>
            </a:r>
            <a:endParaRPr lang="en-US" dirty="0"/>
          </a:p>
        </p:txBody>
      </p:sp>
      <p:pic>
        <p:nvPicPr>
          <p:cNvPr id="9" name="Picture 2" descr="Computer code has 10 lines. The lines read as follows. Line 1. void main left parenthesis void right parenthesis. Line 2. left brace. Line 3, indented once. i n t Songs semicolon. Line 4, indented once. float Dollar Price semicolon. Line 5, indented once. c out less than sign less than sign double quote Enter the number of songs you wish to purchase today period double quote semicolon. Line 6, indented once. c in greater than sign greater than sign Songs semicolon. Line 7, indented once. Dollar Price equals 0 period 99 asterisk Songs semicolon. Line 8, indented once. c out less than sign less than sign Dollar Price semicolon. Line 9, indented once. return semicolon. Line 10.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17" y="1648335"/>
            <a:ext cx="7352966" cy="4381562"/>
          </a:xfrm>
          <a:prstGeom prst="rect">
            <a:avLst/>
          </a:prstGeom>
        </p:spPr>
      </p:pic>
    </p:spTree>
    <p:extLst>
      <p:ext uri="{BB962C8B-B14F-4D97-AF65-F5344CB8AC3E}">
        <p14:creationId xmlns:p14="http://schemas.microsoft.com/office/powerpoint/2010/main" val="1836273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Input</a:t>
            </a:r>
            <a:endParaRPr lang="en-US" dirty="0"/>
          </a:p>
        </p:txBody>
      </p:sp>
      <p:sp>
        <p:nvSpPr>
          <p:cNvPr id="3" name="Content Placeholder 2"/>
          <p:cNvSpPr>
            <a:spLocks noGrp="1"/>
          </p:cNvSpPr>
          <p:nvPr>
            <p:ph type="body" idx="1"/>
          </p:nvPr>
        </p:nvSpPr>
        <p:spPr/>
        <p:txBody>
          <a:bodyPr/>
          <a:lstStyle/>
          <a:p>
            <a:r>
              <a:rPr lang="en-US" sz="2200" b="1" dirty="0" smtClean="0"/>
              <a:t>Input operations </a:t>
            </a:r>
            <a:r>
              <a:rPr lang="en-US" sz="2200" dirty="0" smtClean="0"/>
              <a:t>get data into the programs</a:t>
            </a:r>
          </a:p>
          <a:p>
            <a:r>
              <a:rPr lang="en-US" sz="2200" dirty="0" smtClean="0"/>
              <a:t>A user is </a:t>
            </a:r>
            <a:r>
              <a:rPr lang="en-US" sz="2200" b="1" dirty="0" smtClean="0"/>
              <a:t>prompted</a:t>
            </a:r>
            <a:r>
              <a:rPr lang="en-US" sz="2200" dirty="0" smtClean="0"/>
              <a:t> for the data to be entered</a:t>
            </a:r>
          </a:p>
          <a:p>
            <a:pPr marL="740664" lvl="1"/>
            <a:r>
              <a:rPr lang="en-US" sz="2200" dirty="0" smtClean="0"/>
              <a:t>This text uses the word </a:t>
            </a:r>
            <a:r>
              <a:rPr lang="en-US" sz="2200" b="1" dirty="0" smtClean="0"/>
              <a:t>Write</a:t>
            </a:r>
            <a:r>
              <a:rPr lang="en-US" sz="2200" dirty="0" smtClean="0"/>
              <a:t> to indicate a prompt for input</a:t>
            </a:r>
          </a:p>
          <a:p>
            <a:pPr marL="740664" lvl="1"/>
            <a:r>
              <a:rPr lang="en-US" sz="2200" dirty="0" smtClean="0"/>
              <a:t>The word </a:t>
            </a:r>
            <a:r>
              <a:rPr lang="en-US" sz="2200" b="1" dirty="0" smtClean="0"/>
              <a:t>Input</a:t>
            </a:r>
            <a:r>
              <a:rPr lang="en-US" sz="2200" dirty="0" smtClean="0"/>
              <a:t> indicates that a user has entered a value</a:t>
            </a:r>
          </a:p>
          <a:p>
            <a:pPr marL="740664" lvl="1"/>
            <a:r>
              <a:rPr lang="en-US" sz="2200" dirty="0" smtClean="0"/>
              <a:t>Example:</a:t>
            </a:r>
          </a:p>
          <a:p>
            <a:pPr marL="914400" lvl="2" indent="0">
              <a:buNone/>
              <a:tabLst>
                <a:tab pos="914400" algn="l"/>
              </a:tabLst>
            </a:pPr>
            <a:r>
              <a:rPr lang="en-US" sz="2200" b="1" dirty="0" smtClean="0"/>
              <a:t>Write “Enter the number of songs you wish to    purchase today.”</a:t>
            </a:r>
          </a:p>
          <a:p>
            <a:pPr marL="0" lvl="2" indent="0">
              <a:buNone/>
            </a:pPr>
            <a:r>
              <a:rPr lang="en-US" sz="2200" b="1" dirty="0" smtClean="0"/>
              <a:t>            Input Songs</a:t>
            </a:r>
          </a:p>
          <a:p>
            <a:pPr marL="740664" lvl="1"/>
            <a:r>
              <a:rPr lang="en-US" sz="2200" dirty="0" smtClean="0"/>
              <a:t>Other types of input can be from a file, dragged by mouse, and more </a:t>
            </a:r>
            <a:endParaRPr lang="en-US" sz="2200" dirty="0"/>
          </a:p>
        </p:txBody>
      </p:sp>
    </p:spTree>
    <p:extLst>
      <p:ext uri="{BB962C8B-B14F-4D97-AF65-F5344CB8AC3E}">
        <p14:creationId xmlns:p14="http://schemas.microsoft.com/office/powerpoint/2010/main" val="3601736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5906</TotalTime>
  <Words>1942</Words>
  <Application>Microsoft Office PowerPoint</Application>
  <PresentationFormat>On-screen Show (4:3)</PresentationFormat>
  <Paragraphs>212</Paragraphs>
  <Slides>39</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9" baseType="lpstr">
      <vt:lpstr>ＭＳ Ｐゴシック</vt:lpstr>
      <vt:lpstr>Aharoni</vt:lpstr>
      <vt:lpstr>Arial</vt:lpstr>
      <vt:lpstr>Calibri</vt:lpstr>
      <vt:lpstr>Courier New</vt:lpstr>
      <vt:lpstr>Noto Sans Symbols</vt:lpstr>
      <vt:lpstr>Times New Roman</vt:lpstr>
      <vt:lpstr>Verdana</vt:lpstr>
      <vt:lpstr>508 Lecture</vt:lpstr>
      <vt:lpstr>Equation</vt:lpstr>
      <vt:lpstr>Prelude to Programming</vt:lpstr>
      <vt:lpstr>1.1 What is Programming? </vt:lpstr>
      <vt:lpstr>1.1 What is Programming?</vt:lpstr>
      <vt:lpstr>1.2 Basic Programming Concepts </vt:lpstr>
      <vt:lpstr>1.2 Basic Programming Concepts</vt:lpstr>
      <vt:lpstr>Example: The Music Purchase Program</vt:lpstr>
      <vt:lpstr>Java Code for the Music Purchase Program</vt:lpstr>
      <vt:lpstr>C + + Code for the Music Purchase Program</vt:lpstr>
      <vt:lpstr>Data Input</vt:lpstr>
      <vt:lpstr>Variables and Constants</vt:lpstr>
      <vt:lpstr>Input Prompts</vt:lpstr>
      <vt:lpstr>Naming Variables</vt:lpstr>
      <vt:lpstr>Variable Name Examples</vt:lpstr>
      <vt:lpstr>What’s really happening?</vt:lpstr>
      <vt:lpstr>Try It </vt:lpstr>
      <vt:lpstr>1.3 Data Processing and Output </vt:lpstr>
      <vt:lpstr>1.3 Data Processing and Output</vt:lpstr>
      <vt:lpstr>Assigning and Reassigning Values to Variables</vt:lpstr>
      <vt:lpstr>Operations on Data: Arithmetic Operations</vt:lpstr>
      <vt:lpstr>The Modulus Operator</vt:lpstr>
      <vt:lpstr>Hierarchy of Operations</vt:lpstr>
      <vt:lpstr>Example of Hierarchy of Operations</vt:lpstr>
      <vt:lpstr>Data Output</vt:lpstr>
      <vt:lpstr>Annotate the Output</vt:lpstr>
      <vt:lpstr>Formatting Output (1 of 2)</vt:lpstr>
      <vt:lpstr>Formatting Output (2 of 2)</vt:lpstr>
      <vt:lpstr>1.4 Data Types </vt:lpstr>
      <vt:lpstr>1.4 Data Types</vt:lpstr>
      <vt:lpstr>The Declare Statement</vt:lpstr>
      <vt:lpstr>Character and String Data</vt:lpstr>
      <vt:lpstr>Declaring Character and String Variables</vt:lpstr>
      <vt:lpstr>Concatenation</vt:lpstr>
      <vt:lpstr>Integer Data</vt:lpstr>
      <vt:lpstr>Declaring Integer Variables</vt:lpstr>
      <vt:lpstr>Floating Point Variables</vt:lpstr>
      <vt:lpstr>The Declare Statement Revisited</vt:lpstr>
      <vt:lpstr>Naming Conventions</vt:lpstr>
      <vt:lpstr>Boolean Data</vt:lpstr>
      <vt:lpstr>Copyright</vt:lpstr>
    </vt:vector>
  </TitlesOfParts>
  <Manager/>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Prelude to Programming, 6e</dc:title>
  <dc:subject>Engineering Computer Science</dc:subject>
  <dc:creator>Drake/Venit</dc:creator>
  <cp:keywords>Engineering Computer Science</cp:keywords>
  <dc:description/>
  <cp:lastModifiedBy>Gurupandi, Muthusreeprasanth (Cognizant)</cp:lastModifiedBy>
  <cp:revision>382</cp:revision>
  <cp:lastPrinted>2005-11-18T05:37:01Z</cp:lastPrinted>
  <dcterms:created xsi:type="dcterms:W3CDTF">2016-07-12T18:46:03Z</dcterms:created>
  <dcterms:modified xsi:type="dcterms:W3CDTF">2018-02-15T13:56:09Z</dcterms:modified>
  <cp:category/>
</cp:coreProperties>
</file>