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43"/>
  </p:notesMasterIdLst>
  <p:handoutMasterIdLst>
    <p:handoutMasterId r:id="rId44"/>
  </p:handoutMasterIdLst>
  <p:sldIdLst>
    <p:sldId id="362" r:id="rId2"/>
    <p:sldId id="517" r:id="rId3"/>
    <p:sldId id="483" r:id="rId4"/>
    <p:sldId id="484" r:id="rId5"/>
    <p:sldId id="485" r:id="rId6"/>
    <p:sldId id="486" r:id="rId7"/>
    <p:sldId id="487" r:id="rId8"/>
    <p:sldId id="488" r:id="rId9"/>
    <p:sldId id="489" r:id="rId10"/>
    <p:sldId id="490" r:id="rId11"/>
    <p:sldId id="491" r:id="rId12"/>
    <p:sldId id="492" r:id="rId13"/>
    <p:sldId id="518" r:id="rId14"/>
    <p:sldId id="493" r:id="rId15"/>
    <p:sldId id="494" r:id="rId16"/>
    <p:sldId id="495" r:id="rId17"/>
    <p:sldId id="496" r:id="rId18"/>
    <p:sldId id="497" r:id="rId19"/>
    <p:sldId id="498" r:id="rId20"/>
    <p:sldId id="499" r:id="rId21"/>
    <p:sldId id="500" r:id="rId22"/>
    <p:sldId id="519" r:id="rId23"/>
    <p:sldId id="501" r:id="rId24"/>
    <p:sldId id="502" r:id="rId25"/>
    <p:sldId id="503" r:id="rId26"/>
    <p:sldId id="504" r:id="rId27"/>
    <p:sldId id="505" r:id="rId28"/>
    <p:sldId id="506" r:id="rId29"/>
    <p:sldId id="520" r:id="rId30"/>
    <p:sldId id="507" r:id="rId31"/>
    <p:sldId id="508" r:id="rId32"/>
    <p:sldId id="521" r:id="rId33"/>
    <p:sldId id="509" r:id="rId34"/>
    <p:sldId id="510" r:id="rId35"/>
    <p:sldId id="511" r:id="rId36"/>
    <p:sldId id="512" r:id="rId37"/>
    <p:sldId id="513" r:id="rId38"/>
    <p:sldId id="514" r:id="rId39"/>
    <p:sldId id="515" r:id="rId40"/>
    <p:sldId id="516" r:id="rId41"/>
    <p:sldId id="361"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845" userDrawn="1">
          <p15:clr>
            <a:srgbClr val="A4A3A4"/>
          </p15:clr>
        </p15:guide>
        <p15:guide id="2" pos="29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95" autoAdjust="0"/>
  </p:normalViewPr>
  <p:slideViewPr>
    <p:cSldViewPr>
      <p:cViewPr varScale="1">
        <p:scale>
          <a:sx n="96" d="100"/>
          <a:sy n="96" d="100"/>
        </p:scale>
        <p:origin x="864" y="78"/>
      </p:cViewPr>
      <p:guideLst>
        <p:guide orient="horz" pos="845"/>
        <p:guide pos="295"/>
      </p:guideLst>
    </p:cSldViewPr>
  </p:slideViewPr>
  <p:outlineViewPr>
    <p:cViewPr>
      <p:scale>
        <a:sx n="33" d="100"/>
        <a:sy n="33" d="100"/>
      </p:scale>
      <p:origin x="0" y="-99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0ACF81E-541B-3142-A047-F86EAB64A27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B141828-385B-3B4E-8F23-4B551DD05D5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a:t>
            </a:r>
            <a:r>
              <a:rPr lang="en-US" sz="1200" b="0" i="0" u="none" strike="noStrike" kern="1200" cap="none" dirty="0" err="1" smtClean="0">
                <a:solidFill>
                  <a:schemeClr val="dk1"/>
                </a:solidFill>
                <a:latin typeface="+mn-lt"/>
                <a:ea typeface="Arial"/>
                <a:cs typeface="Arial"/>
                <a:sym typeface="Arial"/>
              </a:rPr>
              <a:t>MathType</a:t>
            </a:r>
            <a:r>
              <a:rPr lang="en-US" sz="1200" b="0" i="0" u="none" strike="noStrike" kern="1200" cap="none" dirty="0" smtClean="0">
                <a:solidFill>
                  <a:schemeClr val="dk1"/>
                </a:solidFill>
                <a:latin typeface="+mn-lt"/>
                <a:ea typeface="Arial"/>
                <a:cs typeface="Arial"/>
                <a:sym typeface="Arial"/>
              </a:rPr>
              <a:t>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t>
            </a:r>
            <a:r>
              <a:rPr lang="en-US" sz="1200" b="0" i="0" u="none" strike="noStrike" kern="1200" cap="none" smtClean="0">
                <a:solidFill>
                  <a:schemeClr val="dk1"/>
                </a:solidFill>
                <a:latin typeface="+mn-lt"/>
                <a:ea typeface="Arial"/>
                <a:cs typeface="Arial"/>
                <a:sym typeface="Arial"/>
              </a:rPr>
              <a:t>available)</a:t>
            </a:r>
            <a:endParaRPr lang="en-US" sz="1200" b="0" i="0" u="none" strike="noStrike" kern="1200" cap="none" dirty="0" smtClean="0">
              <a:solidFill>
                <a:schemeClr val="dk1"/>
              </a:solidFill>
              <a:latin typeface="+mn-lt"/>
              <a:ea typeface="Arial"/>
              <a:cs typeface="Arial"/>
              <a:sym typeface="Arial"/>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159468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3</a:t>
            </a:fld>
            <a:endParaRPr lang="en-US"/>
          </a:p>
        </p:txBody>
      </p:sp>
    </p:spTree>
    <p:extLst>
      <p:ext uri="{BB962C8B-B14F-4D97-AF65-F5344CB8AC3E}">
        <p14:creationId xmlns:p14="http://schemas.microsoft.com/office/powerpoint/2010/main" val="407507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a:p>
        </p:txBody>
      </p:sp>
    </p:spTree>
    <p:extLst>
      <p:ext uri="{BB962C8B-B14F-4D97-AF65-F5344CB8AC3E}">
        <p14:creationId xmlns:p14="http://schemas.microsoft.com/office/powerpoint/2010/main" val="126550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dirty="0"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Tree>
    <p:extLst>
      <p:ext uri="{BB962C8B-B14F-4D97-AF65-F5344CB8AC3E}">
        <p14:creationId xmlns:p14="http://schemas.microsoft.com/office/powerpoint/2010/main" val="26208269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904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621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Box 47"/>
          <p:cNvSpPr txBox="1">
            <a:spLocks noChangeArrowheads="1"/>
          </p:cNvSpPr>
          <p:nvPr/>
        </p:nvSpPr>
        <p:spPr bwMode="auto">
          <a:xfrm>
            <a:off x="3962400" y="6400800"/>
            <a:ext cx="3810000"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defRPr/>
            </a:pPr>
            <a:r>
              <a:rPr lang="en-US" sz="900" smtClean="0">
                <a:solidFill>
                  <a:schemeClr val="bg1"/>
                </a:solidFill>
                <a:latin typeface="Verdana" charset="0"/>
              </a:rPr>
              <a:t>Copyright © 2016, 2012, 2009 by Pearson Education, Inc.</a:t>
            </a:r>
          </a:p>
          <a:p>
            <a:pPr algn="r">
              <a:defRPr/>
            </a:pPr>
            <a:r>
              <a:rPr lang="en-US" sz="900" smtClean="0">
                <a:solidFill>
                  <a:schemeClr val="bg1"/>
                </a:solidFill>
                <a:latin typeface="Verdana" charset="0"/>
              </a:rPr>
              <a:t>All Rights Reserved</a:t>
            </a:r>
          </a:p>
        </p:txBody>
      </p:sp>
      <p:sp>
        <p:nvSpPr>
          <p:cNvPr id="8" name="Text Box 47"/>
          <p:cNvSpPr txBox="1">
            <a:spLocks noChangeArrowheads="1"/>
          </p:cNvSpPr>
          <p:nvPr/>
        </p:nvSpPr>
        <p:spPr bwMode="auto">
          <a:xfrm>
            <a:off x="1681163" y="6391275"/>
            <a:ext cx="3348037" cy="457200"/>
          </a:xfrm>
          <a:prstGeom prst="rect">
            <a:avLst/>
          </a:prstGeom>
          <a:noFill/>
          <a:ln>
            <a:noFill/>
          </a:ln>
          <a:extLst/>
        </p:spPr>
        <p:txBody>
          <a:bodyPr anchor="ct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900" i="1" smtClean="0">
                <a:solidFill>
                  <a:srgbClr val="FFFFFF"/>
                </a:solidFill>
                <a:latin typeface="Verdana" charset="0"/>
              </a:rPr>
              <a:t>Medical Law and Ethics, </a:t>
            </a:r>
            <a:r>
              <a:rPr lang="en-US" sz="900" smtClean="0">
                <a:solidFill>
                  <a:srgbClr val="FFFFFF"/>
                </a:solidFill>
                <a:latin typeface="Verdana" charset="0"/>
              </a:rPr>
              <a:t>Fifth Edition</a:t>
            </a:r>
          </a:p>
          <a:p>
            <a:pPr>
              <a:defRPr/>
            </a:pPr>
            <a:r>
              <a:rPr lang="en-US" sz="900" smtClean="0">
                <a:solidFill>
                  <a:srgbClr val="FFFFFF"/>
                </a:solidFill>
                <a:latin typeface="Verdana" charset="0"/>
              </a:rPr>
              <a:t>Bonnie F. Fremgen</a:t>
            </a:r>
          </a:p>
        </p:txBody>
      </p:sp>
      <p:sp>
        <p:nvSpPr>
          <p:cNvPr id="10"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9" name="Shape 26"/>
          <p:cNvSpPr txBox="1">
            <a:spLocks noGrp="1"/>
          </p:cNvSpPr>
          <p:nvPr>
            <p:ph type="body" idx="10"/>
          </p:nvPr>
        </p:nvSpPr>
        <p:spPr>
          <a:xfrm>
            <a:off x="457200" y="3793088"/>
            <a:ext cx="8229600" cy="175679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7781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Content Placeholder 4"/>
          <p:cNvSpPr>
            <a:spLocks noGrp="1"/>
          </p:cNvSpPr>
          <p:nvPr>
            <p:ph sz="quarter" idx="16"/>
          </p:nvPr>
        </p:nvSpPr>
        <p:spPr>
          <a:xfrm>
            <a:off x="1600200" y="6400800"/>
            <a:ext cx="7089775" cy="352425"/>
          </a:xfrm>
        </p:spPr>
        <p:txBody>
          <a:bodyPr/>
          <a:lstStyle>
            <a:lvl1pPr marL="101600" indent="0">
              <a:buNone/>
              <a:defRPr/>
            </a:lvl1pPr>
          </a:lstStyle>
          <a:p>
            <a:pPr lvl="0"/>
            <a:endParaRPr lang="en-US" dirty="0"/>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76468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userDrawn="1"/>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9003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1/25/2018</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2015, 2011, 2009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6978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361174570"/>
      </p:ext>
    </p:extLst>
  </p:cSld>
  <p:clrMap bg1="lt1" tx1="dk1" bg2="dk2" tx2="lt2" accent1="accent1" accent2="accent2" accent3="accent3" accent4="accent4" accent5="accent5" accent6="accent6" hlink="hlink" folHlink="folHlink"/>
  <p:sldLayoutIdLst>
    <p:sldLayoutId id="2147483727" r:id="rId1"/>
    <p:sldLayoutId id="2147483729" r:id="rId2"/>
    <p:sldLayoutId id="2147483732" r:id="rId3"/>
    <p:sldLayoutId id="2147483741" r:id="rId4"/>
    <p:sldLayoutId id="2147483739" r:id="rId5"/>
    <p:sldLayoutId id="2147483740" r:id="rId6"/>
    <p:sldLayoutId id="2147483742" r:id="rId7"/>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ront Cover: Network Security Essentials Application and Standards Sixth Edition By William Stallings."/>
          <p:cNvSpPr>
            <a:spLocks noGrp="1"/>
          </p:cNvSpPr>
          <p:nvPr>
            <p:ph type="title"/>
          </p:nvPr>
        </p:nvSpPr>
        <p:spPr/>
        <p:txBody>
          <a:bodyPr/>
          <a:lstStyle/>
          <a:p>
            <a:r>
              <a:rPr lang="en-US" dirty="0"/>
              <a:t>Prelude to Programming</a:t>
            </a:r>
          </a:p>
        </p:txBody>
      </p:sp>
      <p:sp>
        <p:nvSpPr>
          <p:cNvPr id="4" name="Text Placeholder 2"/>
          <p:cNvSpPr>
            <a:spLocks noGrp="1"/>
          </p:cNvSpPr>
          <p:nvPr>
            <p:ph type="body" sz="quarter" idx="13"/>
          </p:nvPr>
        </p:nvSpPr>
        <p:spPr>
          <a:xfrm>
            <a:off x="457200" y="917132"/>
            <a:ext cx="8229600" cy="478970"/>
          </a:xfrm>
        </p:spPr>
        <p:txBody>
          <a:bodyPr/>
          <a:lstStyle/>
          <a:p>
            <a:r>
              <a:rPr lang="en-US" sz="2000" dirty="0" smtClean="0">
                <a:latin typeface="+mn-lt"/>
              </a:rPr>
              <a:t>Sixth Edition</a:t>
            </a:r>
            <a:endParaRPr lang="en-US" sz="2000" dirty="0">
              <a:latin typeface="+mn-lt"/>
            </a:endParaRPr>
          </a:p>
        </p:txBody>
      </p:sp>
      <p:sp>
        <p:nvSpPr>
          <p:cNvPr id="5" name="Text Placeholder 3"/>
          <p:cNvSpPr>
            <a:spLocks noGrp="1"/>
          </p:cNvSpPr>
          <p:nvPr>
            <p:ph type="body" sz="quarter" idx="14"/>
          </p:nvPr>
        </p:nvSpPr>
        <p:spPr/>
        <p:txBody>
          <a:bodyPr/>
          <a:lstStyle/>
          <a:p>
            <a:pPr algn="ctr"/>
            <a:r>
              <a:rPr lang="en-US" b="1" dirty="0" smtClean="0">
                <a:latin typeface="+mn-lt"/>
              </a:rPr>
              <a:t>Chapter 3</a:t>
            </a:r>
            <a:endParaRPr lang="en-US" b="1" dirty="0">
              <a:latin typeface="+mn-lt"/>
            </a:endParaRPr>
          </a:p>
        </p:txBody>
      </p:sp>
      <p:sp>
        <p:nvSpPr>
          <p:cNvPr id="3" name="Text Placeholder 4"/>
          <p:cNvSpPr>
            <a:spLocks noGrp="1"/>
          </p:cNvSpPr>
          <p:nvPr>
            <p:ph type="body" sz="quarter" idx="15"/>
          </p:nvPr>
        </p:nvSpPr>
        <p:spPr>
          <a:xfrm>
            <a:off x="5029200" y="3261298"/>
            <a:ext cx="3657600" cy="2925763"/>
          </a:xfrm>
        </p:spPr>
        <p:txBody>
          <a:bodyPr/>
          <a:lstStyle/>
          <a:p>
            <a:pPr algn="ctr"/>
            <a:r>
              <a:rPr lang="en-US" dirty="0">
                <a:solidFill>
                  <a:schemeClr val="tx1"/>
                </a:solidFill>
                <a:latin typeface="+mn-lt"/>
                <a:cs typeface="Aharoni" panose="02010803020104030203" pitchFamily="2" charset="-79"/>
              </a:rPr>
              <a:t>Developing a Program</a:t>
            </a:r>
            <a:endParaRPr lang="en-AU" dirty="0">
              <a:solidFill>
                <a:schemeClr val="tx1"/>
              </a:solidFill>
              <a:latin typeface="+mn-lt"/>
              <a:ea typeface="ＭＳ Ｐゴシック" pitchFamily="-84" charset="-128"/>
              <a:cs typeface="ＭＳ Ｐゴシック" pitchFamily="-84" charset="-128"/>
            </a:endParaRPr>
          </a:p>
        </p:txBody>
      </p:sp>
      <p:pic>
        <p:nvPicPr>
          <p:cNvPr id="7" name="Picture 5" descr="Front Cover:Prelude to Programming Sixth Edition By Venit and Drak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533282"/>
            <a:ext cx="3683006" cy="4652218"/>
          </a:xfrm>
          <a:prstGeom prst="rect">
            <a:avLst/>
          </a:prstGeom>
        </p:spPr>
      </p:pic>
      <p:sp>
        <p:nvSpPr>
          <p:cNvPr id="9" name="Text Placeholder 6"/>
          <p:cNvSpPr>
            <a:spLocks noGrp="1"/>
          </p:cNvSpPr>
          <p:nvPr>
            <p:ph type="body" sz="quarter" idx="16"/>
          </p:nvPr>
        </p:nvSpPr>
        <p:spPr>
          <a:xfrm>
            <a:off x="2791991" y="6381635"/>
            <a:ext cx="5976664" cy="352425"/>
          </a:xfrm>
        </p:spPr>
        <p:txBody>
          <a:bodyPr/>
          <a:lstStyle/>
          <a:p>
            <a:pPr marL="0" algn="r">
              <a:spcBef>
                <a:spcPts val="0"/>
              </a:spcBef>
              <a:buClrTx/>
              <a:buSzTx/>
              <a:defRPr/>
            </a:pPr>
            <a:r>
              <a:rPr lang="en-US" altLang="en-US" sz="1200" dirty="0">
                <a:latin typeface="Verdana"/>
                <a:ea typeface="Verdana" panose="020B0604030504040204" pitchFamily="34" charset="0"/>
                <a:cs typeface="Verdana" panose="020B0604030504040204" pitchFamily="34" charset="0"/>
              </a:rPr>
              <a:t>Copyright © 2015, 2011, 2009 Pearson Education, Inc. All Rights Reserved</a:t>
            </a:r>
          </a:p>
        </p:txBody>
      </p:sp>
    </p:spTree>
    <p:extLst>
      <p:ext uri="{BB962C8B-B14F-4D97-AF65-F5344CB8AC3E}">
        <p14:creationId xmlns:p14="http://schemas.microsoft.com/office/powerpoint/2010/main" val="3628975566"/>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Development is a Process</a:t>
            </a:r>
            <a:endParaRPr lang="en-US" dirty="0"/>
          </a:p>
        </p:txBody>
      </p:sp>
      <p:sp>
        <p:nvSpPr>
          <p:cNvPr id="3" name="Content Placeholder 2"/>
          <p:cNvSpPr>
            <a:spLocks noGrp="1"/>
          </p:cNvSpPr>
          <p:nvPr>
            <p:ph type="body" idx="1"/>
          </p:nvPr>
        </p:nvSpPr>
        <p:spPr/>
        <p:txBody>
          <a:bodyPr/>
          <a:lstStyle/>
          <a:p>
            <a:r>
              <a:rPr lang="en-US" dirty="0" smtClean="0"/>
              <a:t>Program development is a </a:t>
            </a:r>
            <a:r>
              <a:rPr lang="en-US" b="1" dirty="0" smtClean="0"/>
              <a:t>cyclical process </a:t>
            </a:r>
            <a:r>
              <a:rPr lang="en-US" dirty="0" smtClean="0"/>
              <a:t>that often requires returning to earlier steps and, with complex programs, may take many months</a:t>
            </a:r>
          </a:p>
          <a:p>
            <a:r>
              <a:rPr lang="en-US" dirty="0" smtClean="0"/>
              <a:t>The design process may uncover flaws in the analysis</a:t>
            </a:r>
          </a:p>
          <a:p>
            <a:r>
              <a:rPr lang="en-US" dirty="0" smtClean="0"/>
              <a:t>Coding may find problems leading to modifications or additions to the design</a:t>
            </a:r>
          </a:p>
          <a:p>
            <a:r>
              <a:rPr lang="en-US" dirty="0" smtClean="0"/>
              <a:t>Testing inevitably uncovers problems that require returning to previous phases</a:t>
            </a:r>
            <a:endParaRPr lang="en-US" dirty="0"/>
          </a:p>
        </p:txBody>
      </p:sp>
    </p:spTree>
    <p:extLst>
      <p:ext uri="{BB962C8B-B14F-4D97-AF65-F5344CB8AC3E}">
        <p14:creationId xmlns:p14="http://schemas.microsoft.com/office/powerpoint/2010/main" val="187772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Sale Price Example</a:t>
            </a:r>
            <a:endParaRPr lang="en-US" dirty="0"/>
          </a:p>
        </p:txBody>
      </p:sp>
      <p:sp>
        <p:nvSpPr>
          <p:cNvPr id="3" name="Content Placeholder 2"/>
          <p:cNvSpPr>
            <a:spLocks noGrp="1"/>
          </p:cNvSpPr>
          <p:nvPr>
            <p:ph type="body" idx="1"/>
          </p:nvPr>
        </p:nvSpPr>
        <p:spPr>
          <a:xfrm>
            <a:off x="457200" y="1600201"/>
            <a:ext cx="8229600" cy="2692895"/>
          </a:xfrm>
        </p:spPr>
        <p:txBody>
          <a:bodyPr/>
          <a:lstStyle/>
          <a:p>
            <a:pPr marL="0" indent="0">
              <a:buNone/>
            </a:pPr>
            <a:r>
              <a:rPr lang="en-US" sz="1600" dirty="0" smtClean="0"/>
              <a:t>A local department store wants to develop a program which, when given an item’s original price and the percentage it is discounted, will compute the sale price, with sales tax.</a:t>
            </a:r>
          </a:p>
          <a:p>
            <a:pPr marL="0" indent="0">
              <a:buNone/>
            </a:pPr>
            <a:r>
              <a:rPr lang="en-US" sz="1600" b="1" dirty="0" smtClean="0"/>
              <a:t>Output required</a:t>
            </a:r>
            <a:r>
              <a:rPr lang="en-US" sz="1600" dirty="0" smtClean="0"/>
              <a:t>:  name of item, discounted price, amount of sales tax, total price</a:t>
            </a:r>
          </a:p>
          <a:p>
            <a:pPr marL="0" indent="0">
              <a:buNone/>
            </a:pPr>
            <a:r>
              <a:rPr lang="en-US" sz="1600" dirty="0" smtClean="0"/>
              <a:t>     Variables needed: </a:t>
            </a:r>
            <a:r>
              <a:rPr lang="en-US" sz="1600" b="1" dirty="0" smtClean="0"/>
              <a:t>ItemName, SalePrice, Tax, TotalPrice</a:t>
            </a:r>
          </a:p>
          <a:p>
            <a:pPr marL="0" indent="0">
              <a:buNone/>
            </a:pPr>
            <a:r>
              <a:rPr lang="en-US" sz="1600" b="1" dirty="0" smtClean="0"/>
              <a:t>Input required</a:t>
            </a:r>
            <a:r>
              <a:rPr lang="en-US" sz="1600" dirty="0" smtClean="0"/>
              <a:t>:  name of item, original price, percent discounted</a:t>
            </a:r>
          </a:p>
          <a:p>
            <a:pPr marL="0" indent="0">
              <a:buNone/>
            </a:pPr>
            <a:r>
              <a:rPr lang="en-US" sz="1600" dirty="0" smtClean="0"/>
              <a:t>      More variables: </a:t>
            </a:r>
            <a:r>
              <a:rPr lang="en-US" sz="1600" b="1" dirty="0" smtClean="0"/>
              <a:t>OriginalPrice, DiscountRate</a:t>
            </a:r>
          </a:p>
        </p:txBody>
      </p:sp>
      <p:pic>
        <p:nvPicPr>
          <p:cNvPr id="7" name="Picture 6" descr="Computer code. The code has 6 lines. The lines read as follows. Line 1. Formulas required colon. Line 2, indented once. New variable needed colon Amount Saved. Line 3. Sale Price equals Original Price minus Amount saved. Line 4. Amount saved equals original price asterisk left parenthesis Discount Rate forward slash 100 right parenthesis. Line 5. Tax equals Sale Price asterisk period 065. Line 6. Total Price equals Sale price plus ta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78" y="4360519"/>
            <a:ext cx="5596044" cy="1991420"/>
          </a:xfrm>
          <a:prstGeom prst="rect">
            <a:avLst/>
          </a:prstGeom>
        </p:spPr>
      </p:pic>
    </p:spTree>
    <p:extLst>
      <p:ext uri="{BB962C8B-B14F-4D97-AF65-F5344CB8AC3E}">
        <p14:creationId xmlns:p14="http://schemas.microsoft.com/office/powerpoint/2010/main" val="3627823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Input </a:t>
            </a:r>
            <a:r>
              <a:rPr lang="en-US" dirty="0" smtClean="0">
                <a:sym typeface="Wingdings" panose="05000000000000000000" pitchFamily="2" charset="2"/>
              </a:rPr>
              <a:t> Processing  Output</a:t>
            </a:r>
            <a:endParaRPr lang="en-US" dirty="0"/>
          </a:p>
        </p:txBody>
      </p:sp>
      <p:pic>
        <p:nvPicPr>
          <p:cNvPr id="10" name="Picture 9" descr="A table has 3 columns. The columns have the following headings from left to right. Input, Perform Calculations Process, Output. The column entries are as follows. Column 1. Input. Line 1. Input variables colon. Line 2. Item Name. Line 3. Discount Rate. Line 4. Original Price. Column 2. Perform Calculations Process. Line 1. Computations colon. Line 2. Amount saved equals original price plus discount rate forward slash 100. Line 3. Sale Price equals original price minus amount saved. Line 4. Tax equals sale price asterisk period 065. Line 5. Total price equals sale price plus tax. Column 3. Line 1. Display colon. Line 2. Total price. Line 3. Item Name. Line 4. Tax. Line 5. Sale pr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50" y="2385106"/>
            <a:ext cx="8004299" cy="2087788"/>
          </a:xfrm>
          <a:prstGeom prst="rect">
            <a:avLst/>
          </a:prstGeom>
        </p:spPr>
      </p:pic>
    </p:spTree>
    <p:extLst>
      <p:ext uri="{BB962C8B-B14F-4D97-AF65-F5344CB8AC3E}">
        <p14:creationId xmlns:p14="http://schemas.microsoft.com/office/powerpoint/2010/main" val="775659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3.2 Program Design  </a:t>
            </a:r>
            <a:endParaRPr lang="en-US" dirty="0"/>
          </a:p>
        </p:txBody>
      </p:sp>
    </p:spTree>
    <p:extLst>
      <p:ext uri="{BB962C8B-B14F-4D97-AF65-F5344CB8AC3E}">
        <p14:creationId xmlns:p14="http://schemas.microsoft.com/office/powerpoint/2010/main" val="350789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Program Design</a:t>
            </a:r>
            <a:endParaRPr lang="en-US" dirty="0"/>
          </a:p>
        </p:txBody>
      </p:sp>
      <p:sp>
        <p:nvSpPr>
          <p:cNvPr id="3" name="Content Placeholder 2"/>
          <p:cNvSpPr>
            <a:spLocks noGrp="1"/>
          </p:cNvSpPr>
          <p:nvPr>
            <p:ph type="body" idx="1"/>
          </p:nvPr>
        </p:nvSpPr>
        <p:spPr/>
        <p:txBody>
          <a:bodyPr/>
          <a:lstStyle/>
          <a:p>
            <a:r>
              <a:rPr lang="en-US" sz="2200" dirty="0" smtClean="0"/>
              <a:t>Modular Programming</a:t>
            </a:r>
          </a:p>
          <a:p>
            <a:r>
              <a:rPr lang="en-US" sz="2200" dirty="0" smtClean="0"/>
              <a:t>To begin designing a program: identify the major tasks the program must accomplish. </a:t>
            </a:r>
          </a:p>
          <a:p>
            <a:r>
              <a:rPr lang="en-US" sz="2200" dirty="0" smtClean="0"/>
              <a:t>Each of these tasks becomes a program module. </a:t>
            </a:r>
          </a:p>
          <a:p>
            <a:pPr lvl="1"/>
            <a:r>
              <a:rPr lang="en-US" sz="2200" dirty="0" smtClean="0"/>
              <a:t>if needed, break each of these fundamental “high-level” tasks into submodules </a:t>
            </a:r>
          </a:p>
          <a:p>
            <a:pPr lvl="1"/>
            <a:r>
              <a:rPr lang="en-US" sz="2200" dirty="0" smtClean="0"/>
              <a:t>Some submodules might be divided into submodules of their own</a:t>
            </a:r>
          </a:p>
          <a:p>
            <a:pPr lvl="1"/>
            <a:r>
              <a:rPr lang="en-US" sz="2200" dirty="0" smtClean="0"/>
              <a:t>this process can be continued as long as necessary </a:t>
            </a:r>
          </a:p>
          <a:p>
            <a:pPr lvl="1"/>
            <a:r>
              <a:rPr lang="en-US" sz="2200" dirty="0" smtClean="0"/>
              <a:t>Identifying the tasks and subtasks is called modular programming </a:t>
            </a:r>
            <a:endParaRPr lang="en-US" sz="2200" dirty="0"/>
          </a:p>
        </p:txBody>
      </p:sp>
    </p:spTree>
    <p:extLst>
      <p:ext uri="{BB962C8B-B14F-4D97-AF65-F5344CB8AC3E}">
        <p14:creationId xmlns:p14="http://schemas.microsoft.com/office/powerpoint/2010/main" val="3163364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Modules and Submodules</a:t>
            </a:r>
            <a:endParaRPr lang="en-US" dirty="0"/>
          </a:p>
        </p:txBody>
      </p:sp>
      <p:sp>
        <p:nvSpPr>
          <p:cNvPr id="3" name="Content Placeholder 2"/>
          <p:cNvSpPr>
            <a:spLocks noGrp="1"/>
          </p:cNvSpPr>
          <p:nvPr>
            <p:ph type="body" idx="1"/>
          </p:nvPr>
        </p:nvSpPr>
        <p:spPr/>
        <p:txBody>
          <a:bodyPr/>
          <a:lstStyle/>
          <a:p>
            <a:r>
              <a:rPr lang="en-US" sz="1800" dirty="0" smtClean="0"/>
              <a:t> A module performs a single task. </a:t>
            </a:r>
          </a:p>
          <a:p>
            <a:r>
              <a:rPr lang="en-US" sz="1800" dirty="0" smtClean="0"/>
              <a:t> A module is self-contained and independent of other modules.</a:t>
            </a:r>
          </a:p>
          <a:p>
            <a:r>
              <a:rPr lang="en-US" sz="1800" dirty="0" smtClean="0"/>
              <a:t> A module is relatively short. Ideally, statements should not exceed one page. </a:t>
            </a:r>
          </a:p>
          <a:p>
            <a:pPr marL="0" indent="0">
              <a:buNone/>
            </a:pPr>
            <a:r>
              <a:rPr lang="en-US" sz="1800" b="1" dirty="0" smtClean="0"/>
              <a:t>Benefits of Modular Programming</a:t>
            </a:r>
          </a:p>
          <a:p>
            <a:pPr lvl="1"/>
            <a:r>
              <a:rPr lang="en-US" sz="1800" dirty="0" smtClean="0"/>
              <a:t>program is easier to read</a:t>
            </a:r>
          </a:p>
          <a:p>
            <a:pPr lvl="1"/>
            <a:r>
              <a:rPr lang="en-US" sz="1800" dirty="0" smtClean="0"/>
              <a:t>easier to design, code, and test the program one module at a time</a:t>
            </a:r>
          </a:p>
          <a:p>
            <a:pPr lvl="1"/>
            <a:r>
              <a:rPr lang="en-US" sz="1800" dirty="0" smtClean="0">
                <a:sym typeface="Symbol" panose="05050102010706020507" pitchFamily="18" charset="2"/>
              </a:rPr>
              <a:t>d</a:t>
            </a:r>
            <a:r>
              <a:rPr lang="en-US" sz="1800" dirty="0" smtClean="0"/>
              <a:t>ifferent program modules can be designed and/or coded by different programmers</a:t>
            </a:r>
          </a:p>
          <a:p>
            <a:pPr lvl="1"/>
            <a:r>
              <a:rPr lang="en-US" sz="1800" dirty="0" smtClean="0"/>
              <a:t>a single module may be used in more than one place in the program</a:t>
            </a:r>
          </a:p>
          <a:p>
            <a:pPr lvl="1"/>
            <a:r>
              <a:rPr lang="en-US" sz="1800" dirty="0" smtClean="0">
                <a:sym typeface="Symbol" panose="05050102010706020507" pitchFamily="18" charset="2"/>
              </a:rPr>
              <a:t>m</a:t>
            </a:r>
            <a:r>
              <a:rPr lang="en-US" sz="1800" dirty="0" smtClean="0"/>
              <a:t>odules that perform common programming tasks can be used in more than one program</a:t>
            </a:r>
          </a:p>
        </p:txBody>
      </p:sp>
    </p:spTree>
    <p:extLst>
      <p:ext uri="{BB962C8B-B14F-4D97-AF65-F5344CB8AC3E}">
        <p14:creationId xmlns:p14="http://schemas.microsoft.com/office/powerpoint/2010/main" val="48930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Pseudocode: uses short, English-like phrases to describe the outline of a program</a:t>
            </a:r>
            <a:endParaRPr lang="en-US" sz="3200" dirty="0"/>
          </a:p>
        </p:txBody>
      </p:sp>
      <p:pic>
        <p:nvPicPr>
          <p:cNvPr id="8" name="Picture 7" descr="Computer code. The code has 15 lines. The lines read as follows. Example colon pseudo code for the sale price program with modules colon. Line 1. Input data module. Line 2, indented once. Prompt for item name comma original price comma discount rate. Line 3, indented once. Input item name comma original price comma discount rate. Line 4. Perform calculations module. Line 5, indented once. Set amount saved equals original price asterisk left parenthesis discount rate forward slash 100 right parenthesis. Line 6, indented once. Set sale price equals original price minus amount saved. Line 7, indented once. Set tax equals sale price asterisk period 0 6 5. Line 8, indented once. Set total price equals sale price plus tax. Line 9. Output results module. Line 10, indented once. Write item name. Line 11, indented once. Write original price. Line 12, indented once. Write Discount Rate. Line 13, indented once. Write Sale price. Line 14, indented once. Write tax. Line 15, indented once. Write total pr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12" y="1556792"/>
            <a:ext cx="8177376" cy="4478802"/>
          </a:xfrm>
          <a:prstGeom prst="rect">
            <a:avLst/>
          </a:prstGeom>
        </p:spPr>
      </p:pic>
    </p:spTree>
    <p:extLst>
      <p:ext uri="{BB962C8B-B14F-4D97-AF65-F5344CB8AC3E}">
        <p14:creationId xmlns:p14="http://schemas.microsoft.com/office/powerpoint/2010/main" val="1132805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Refined Pseudocode for the Sale Price Program </a:t>
            </a:r>
            <a:endParaRPr lang="en-US" dirty="0"/>
          </a:p>
        </p:txBody>
      </p:sp>
      <p:pic>
        <p:nvPicPr>
          <p:cNvPr id="8" name="Picture 7" descr="Computer code. The code has 18 lines. The lines read as follows. Line 1. Input data module. Line 2, indented once. Write double quote what is the item single quote s name question mark double quote. Line 3, indented once. Input item name. Line 4, indented once. Write double quote what is its price and the percentage discounted question mark double quote. Line 5, indented once. Input original price. Line 6, indented once. Input discount rate. Line 7. Perform calculations module. Line 8, indented once. Set amount saved equals original price asterisk left parenthesis discount rate forward slash 100 right parenthesis. Line 9, indented once. Set sale price equals original price minus amount saved. Line 10, indented once. Set tax equals sale price asterisk period 0 6 5. Line 11, indented once. Set total price equals sale price plus tax. Line 12. Output results module. Line 13, indented once. Write double quote the item is colon double quote plus Item name. Line 14, indented once. Write double quote Pre hyphen sale price was colon double quote plus original price. Line 15, indented once. Write double quote Percentage discounted was colon double quote plus Discount rate plus double quote percent sign double quote. Line 16, indented once. Write double quote sale price colon double quote plus sale price. Line 17, indented once. Write double quote sales tax colon double quote plus tax. Line 18, indented once. Write double quote Total colon dollar sign double quote plus total pr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05" y="1356673"/>
            <a:ext cx="7951211" cy="4967406"/>
          </a:xfrm>
          <a:prstGeom prst="rect">
            <a:avLst/>
          </a:prstGeom>
        </p:spPr>
      </p:pic>
    </p:spTree>
    <p:extLst>
      <p:ext uri="{BB962C8B-B14F-4D97-AF65-F5344CB8AC3E}">
        <p14:creationId xmlns:p14="http://schemas.microsoft.com/office/powerpoint/2010/main" val="179200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Modules</a:t>
            </a:r>
            <a:endParaRPr lang="en-US" dirty="0"/>
          </a:p>
        </p:txBody>
      </p:sp>
      <p:sp>
        <p:nvSpPr>
          <p:cNvPr id="3" name="Content Placeholder 2"/>
          <p:cNvSpPr>
            <a:spLocks noGrp="1"/>
          </p:cNvSpPr>
          <p:nvPr>
            <p:ph type="body" idx="1"/>
          </p:nvPr>
        </p:nvSpPr>
        <p:spPr/>
        <p:txBody>
          <a:bodyPr/>
          <a:lstStyle/>
          <a:p>
            <a:r>
              <a:rPr lang="en-US" dirty="0" smtClean="0"/>
              <a:t>A call statement causes a submodule to be executed.</a:t>
            </a:r>
          </a:p>
          <a:p>
            <a:r>
              <a:rPr lang="en-US" dirty="0" smtClean="0"/>
              <a:t>After a call statement, program control is transferred to the first line of the called module.</a:t>
            </a:r>
          </a:p>
          <a:p>
            <a:r>
              <a:rPr lang="en-US" dirty="0" smtClean="0"/>
              <a:t>After all statements in the submodule have been executed, control returns to the line of code immediately below the call statement.</a:t>
            </a:r>
            <a:endParaRPr lang="en-US" dirty="0"/>
          </a:p>
        </p:txBody>
      </p:sp>
      <p:pic>
        <p:nvPicPr>
          <p:cNvPr id="5" name="Picture 4" descr="An illustration shows the flow between a calling module and a module sub. The calling module calls the module sub. The module sub contains the first statement of the code till the last statement of the code. The flow then transfers to the next statement in the calling module."/>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509121"/>
            <a:ext cx="4032448" cy="1704902"/>
          </a:xfrm>
          <a:prstGeom prst="rect">
            <a:avLst/>
          </a:prstGeom>
          <a:noFill/>
          <a:ln>
            <a:noFill/>
          </a:ln>
        </p:spPr>
      </p:pic>
    </p:spTree>
    <p:extLst>
      <p:ext uri="{BB962C8B-B14F-4D97-AF65-F5344CB8AC3E}">
        <p14:creationId xmlns:p14="http://schemas.microsoft.com/office/powerpoint/2010/main" val="3379368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Module</a:t>
            </a:r>
            <a:endParaRPr lang="en-US" dirty="0"/>
          </a:p>
        </p:txBody>
      </p:sp>
      <p:sp>
        <p:nvSpPr>
          <p:cNvPr id="3" name="Content Placeholder 2"/>
          <p:cNvSpPr>
            <a:spLocks noGrp="1"/>
          </p:cNvSpPr>
          <p:nvPr>
            <p:ph type="body" idx="1"/>
          </p:nvPr>
        </p:nvSpPr>
        <p:spPr>
          <a:xfrm>
            <a:off x="457200" y="1600200"/>
            <a:ext cx="8229600" cy="4637112"/>
          </a:xfrm>
        </p:spPr>
        <p:txBody>
          <a:bodyPr/>
          <a:lstStyle/>
          <a:p>
            <a:r>
              <a:rPr lang="en-US" sz="2000" dirty="0" smtClean="0"/>
              <a:t> The main module is where program execution begins and normally ends. </a:t>
            </a:r>
          </a:p>
          <a:p>
            <a:r>
              <a:rPr lang="en-US" sz="2000" dirty="0" smtClean="0"/>
              <a:t> The main module is not a submodule of another.</a:t>
            </a:r>
          </a:p>
          <a:p>
            <a:r>
              <a:rPr lang="en-US" sz="2000" dirty="0" smtClean="0"/>
              <a:t> It is the parent module of the program’s highest-level modules.</a:t>
            </a:r>
          </a:p>
          <a:p>
            <a:r>
              <a:rPr lang="en-US" sz="2000" dirty="0" smtClean="0"/>
              <a:t> The highest-level modules are called into action by the main module. </a:t>
            </a:r>
          </a:p>
          <a:p>
            <a:pPr marL="0" indent="0">
              <a:buNone/>
            </a:pPr>
            <a:r>
              <a:rPr lang="en-US" sz="2000" b="1" dirty="0" smtClean="0"/>
              <a:t>In the Sale Price Program, we add a Main module to call </a:t>
            </a:r>
            <a:r>
              <a:rPr lang="en-US" sz="2000" b="1" dirty="0" smtClean="0"/>
              <a:t>others:</a:t>
            </a:r>
          </a:p>
          <a:p>
            <a:pPr marL="0" indent="0">
              <a:buNone/>
            </a:pPr>
            <a:r>
              <a:rPr lang="en-US" sz="2000" dirty="0" smtClean="0"/>
              <a:t>Main module:</a:t>
            </a:r>
            <a:endParaRPr lang="en-US" sz="2000" dirty="0" smtClean="0"/>
          </a:p>
          <a:p>
            <a:pPr marL="0" indent="0">
              <a:buNone/>
            </a:pPr>
            <a:r>
              <a:rPr lang="en-US" sz="2000" dirty="0" smtClean="0"/>
              <a:t>Call </a:t>
            </a:r>
            <a:r>
              <a:rPr lang="en-US" sz="2000" dirty="0" smtClean="0"/>
              <a:t>Input Data module</a:t>
            </a:r>
          </a:p>
          <a:p>
            <a:pPr marL="0" indent="0">
              <a:buNone/>
            </a:pPr>
            <a:r>
              <a:rPr lang="en-US" sz="2000" dirty="0" smtClean="0"/>
              <a:t>Call </a:t>
            </a:r>
            <a:r>
              <a:rPr lang="en-US" sz="2000" dirty="0" smtClean="0"/>
              <a:t>Perform Calculations module</a:t>
            </a:r>
          </a:p>
          <a:p>
            <a:pPr marL="0" indent="0">
              <a:buNone/>
            </a:pPr>
            <a:r>
              <a:rPr lang="en-US" sz="2000" dirty="0" smtClean="0"/>
              <a:t>Call </a:t>
            </a:r>
            <a:r>
              <a:rPr lang="en-US" sz="2000" dirty="0" smtClean="0"/>
              <a:t>Output Results module</a:t>
            </a:r>
          </a:p>
        </p:txBody>
      </p:sp>
    </p:spTree>
    <p:extLst>
      <p:ext uri="{BB962C8B-B14F-4D97-AF65-F5344CB8AC3E}">
        <p14:creationId xmlns:p14="http://schemas.microsoft.com/office/powerpoint/2010/main" val="236926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3.1 The Program Development </a:t>
            </a:r>
            <a:r>
              <a:rPr lang="en-US" dirty="0" smtClean="0"/>
              <a:t>Cycle  </a:t>
            </a:r>
            <a:endParaRPr lang="en-US" dirty="0"/>
          </a:p>
        </p:txBody>
      </p:sp>
    </p:spTree>
    <p:extLst>
      <p:ext uri="{BB962C8B-B14F-4D97-AF65-F5344CB8AC3E}">
        <p14:creationId xmlns:p14="http://schemas.microsoft.com/office/powerpoint/2010/main" val="15582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Output </a:t>
            </a:r>
            <a:endParaRPr lang="en-US" dirty="0"/>
          </a:p>
        </p:txBody>
      </p:sp>
      <p:sp>
        <p:nvSpPr>
          <p:cNvPr id="3" name="Content Placeholder 2"/>
          <p:cNvSpPr>
            <a:spLocks noGrp="1"/>
          </p:cNvSpPr>
          <p:nvPr>
            <p:ph type="body" idx="1"/>
          </p:nvPr>
        </p:nvSpPr>
        <p:spPr>
          <a:xfrm>
            <a:off x="457200" y="1600200"/>
            <a:ext cx="5194920" cy="4525963"/>
          </a:xfrm>
        </p:spPr>
        <p:txBody>
          <a:bodyPr/>
          <a:lstStyle/>
          <a:p>
            <a:r>
              <a:rPr lang="en-US" dirty="0" smtClean="0"/>
              <a:t> Include information about what the output means</a:t>
            </a:r>
          </a:p>
          <a:p>
            <a:pPr lvl="1"/>
            <a:r>
              <a:rPr lang="en-US" dirty="0" smtClean="0"/>
              <a:t>If a program calculates the temperature converted from Fahrenheit to Celsius, the following output is confusing:</a:t>
            </a:r>
          </a:p>
          <a:p>
            <a:pPr lvl="1"/>
            <a:r>
              <a:rPr lang="en-US" dirty="0" smtClean="0"/>
              <a:t>But the following output makes more sense:</a:t>
            </a:r>
            <a:endParaRPr lang="en-US" dirty="0"/>
          </a:p>
        </p:txBody>
      </p:sp>
      <p:pic>
        <p:nvPicPr>
          <p:cNvPr id="6" name="Picture 5" descr="Computer output reads, 27."/>
          <p:cNvPicPr>
            <a:picLocks noChangeAspect="1"/>
          </p:cNvPicPr>
          <p:nvPr/>
        </p:nvPicPr>
        <p:blipFill>
          <a:blip r:embed="rId2"/>
          <a:stretch>
            <a:fillRect/>
          </a:stretch>
        </p:blipFill>
        <p:spPr>
          <a:xfrm>
            <a:off x="6156176" y="2689064"/>
            <a:ext cx="2203074" cy="1165580"/>
          </a:xfrm>
          <a:prstGeom prst="rect">
            <a:avLst/>
          </a:prstGeom>
        </p:spPr>
      </p:pic>
      <p:pic>
        <p:nvPicPr>
          <p:cNvPr id="7" name="Picture 6" descr="Computer output has 2 lines. The lines read as follows. Line 1. 81 degrees Fahrenheit is. Line 2. 27 degrees celsius."/>
          <p:cNvPicPr>
            <a:picLocks noChangeAspect="1"/>
          </p:cNvPicPr>
          <p:nvPr/>
        </p:nvPicPr>
        <p:blipFill>
          <a:blip r:embed="rId3"/>
          <a:stretch>
            <a:fillRect/>
          </a:stretch>
        </p:blipFill>
        <p:spPr>
          <a:xfrm>
            <a:off x="6156176" y="4105104"/>
            <a:ext cx="2203074" cy="1165580"/>
          </a:xfrm>
          <a:prstGeom prst="rect">
            <a:avLst/>
          </a:prstGeom>
        </p:spPr>
      </p:pic>
    </p:spTree>
    <p:extLst>
      <p:ext uri="{BB962C8B-B14F-4D97-AF65-F5344CB8AC3E}">
        <p14:creationId xmlns:p14="http://schemas.microsoft.com/office/powerpoint/2010/main" val="599372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Charts</a:t>
            </a:r>
            <a:endParaRPr lang="en-US" dirty="0"/>
          </a:p>
        </p:txBody>
      </p:sp>
      <p:sp>
        <p:nvSpPr>
          <p:cNvPr id="3" name="Content Placeholder 2"/>
          <p:cNvSpPr>
            <a:spLocks noGrp="1"/>
          </p:cNvSpPr>
          <p:nvPr>
            <p:ph type="body" idx="1"/>
          </p:nvPr>
        </p:nvSpPr>
        <p:spPr>
          <a:xfrm>
            <a:off x="457200" y="1600200"/>
            <a:ext cx="4618856" cy="4525963"/>
          </a:xfrm>
        </p:spPr>
        <p:txBody>
          <a:bodyPr/>
          <a:lstStyle/>
          <a:p>
            <a:r>
              <a:rPr lang="en-US" dirty="0" smtClean="0"/>
              <a:t> Like an organization chart</a:t>
            </a:r>
          </a:p>
          <a:p>
            <a:r>
              <a:rPr lang="en-US" dirty="0" smtClean="0"/>
              <a:t> Shows position of modules in the program</a:t>
            </a:r>
          </a:p>
          <a:p>
            <a:r>
              <a:rPr lang="en-US" dirty="0" smtClean="0"/>
              <a:t> Depicts what modules exist and how they are related</a:t>
            </a:r>
          </a:p>
          <a:p>
            <a:r>
              <a:rPr lang="en-US" dirty="0" smtClean="0"/>
              <a:t> Large programs need a “map” for documentation</a:t>
            </a:r>
            <a:endParaRPr lang="en-US" dirty="0"/>
          </a:p>
        </p:txBody>
      </p:sp>
      <p:pic>
        <p:nvPicPr>
          <p:cNvPr id="8" name="Picture 7" descr="A flow chart representing the hierarchy charts. Main module has 3 sub modules namely, Module A, Module B and Module c. Module B has 2 sub modules namely, Module B 1 and Module B 2."/>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060848"/>
            <a:ext cx="3466728" cy="2880320"/>
          </a:xfrm>
          <a:prstGeom prst="rect">
            <a:avLst/>
          </a:prstGeom>
          <a:noFill/>
          <a:ln>
            <a:noFill/>
          </a:ln>
        </p:spPr>
      </p:pic>
    </p:spTree>
    <p:extLst>
      <p:ext uri="{BB962C8B-B14F-4D97-AF65-F5344CB8AC3E}">
        <p14:creationId xmlns:p14="http://schemas.microsoft.com/office/powerpoint/2010/main" val="1248032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3.3 Coding, Documenting, </a:t>
            </a:r>
            <a:r>
              <a:rPr lang="en-US" dirty="0" smtClean="0"/>
              <a:t>Testing  </a:t>
            </a:r>
            <a:endParaRPr lang="en-US" dirty="0"/>
          </a:p>
        </p:txBody>
      </p:sp>
    </p:spTree>
    <p:extLst>
      <p:ext uri="{BB962C8B-B14F-4D97-AF65-F5344CB8AC3E}">
        <p14:creationId xmlns:p14="http://schemas.microsoft.com/office/powerpoint/2010/main" val="184919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Coding, Documenting, Testing</a:t>
            </a:r>
            <a:endParaRPr lang="en-US" dirty="0"/>
          </a:p>
        </p:txBody>
      </p:sp>
      <p:sp>
        <p:nvSpPr>
          <p:cNvPr id="3" name="Content Placeholder 2"/>
          <p:cNvSpPr>
            <a:spLocks noGrp="1"/>
          </p:cNvSpPr>
          <p:nvPr>
            <p:ph type="body" idx="1"/>
          </p:nvPr>
        </p:nvSpPr>
        <p:spPr/>
        <p:txBody>
          <a:bodyPr/>
          <a:lstStyle/>
          <a:p>
            <a:pPr marL="0" indent="0">
              <a:buNone/>
            </a:pPr>
            <a:r>
              <a:rPr lang="en-US" sz="2000" b="1" dirty="0" smtClean="0">
                <a:solidFill>
                  <a:schemeClr val="tx1"/>
                </a:solidFill>
              </a:rPr>
              <a:t>Coding</a:t>
            </a:r>
            <a:r>
              <a:rPr lang="en-US" sz="2000" dirty="0" smtClean="0"/>
              <a:t> </a:t>
            </a:r>
          </a:p>
          <a:p>
            <a:r>
              <a:rPr lang="en-US" sz="2000" dirty="0" smtClean="0"/>
              <a:t>Coding is done in a specific programming language.  We will use pseudocode.  </a:t>
            </a:r>
          </a:p>
          <a:p>
            <a:r>
              <a:rPr lang="en-US" sz="2000" dirty="0" smtClean="0"/>
              <a:t>This phase should only begin after a solid design exists.</a:t>
            </a:r>
          </a:p>
          <a:p>
            <a:pPr marL="0" indent="0">
              <a:buNone/>
            </a:pPr>
            <a:r>
              <a:rPr lang="en-US" sz="2000" b="1" dirty="0" smtClean="0">
                <a:solidFill>
                  <a:schemeClr val="tx1"/>
                </a:solidFill>
              </a:rPr>
              <a:t>Documenting</a:t>
            </a:r>
          </a:p>
          <a:p>
            <a:r>
              <a:rPr lang="en-US" sz="2000" dirty="0" smtClean="0"/>
              <a:t>Code needs to contain documentation that describes to the reader what the code is doing</a:t>
            </a:r>
          </a:p>
          <a:p>
            <a:r>
              <a:rPr lang="en-US" sz="2000" dirty="0" smtClean="0"/>
              <a:t>Two types of comments are used within the code</a:t>
            </a:r>
          </a:p>
          <a:p>
            <a:r>
              <a:rPr lang="en-US" sz="2000" dirty="0" smtClean="0"/>
              <a:t>Internal documentation is for the programmers to read</a:t>
            </a:r>
          </a:p>
          <a:p>
            <a:r>
              <a:rPr lang="en-US" sz="2000" dirty="0" smtClean="0"/>
              <a:t>External documentation is for the user </a:t>
            </a:r>
            <a:endParaRPr lang="en-US" sz="2000" dirty="0"/>
          </a:p>
        </p:txBody>
      </p:sp>
    </p:spTree>
    <p:extLst>
      <p:ext uri="{BB962C8B-B14F-4D97-AF65-F5344CB8AC3E}">
        <p14:creationId xmlns:p14="http://schemas.microsoft.com/office/powerpoint/2010/main" val="25807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Not Processed by the Computer, Valued by Other Programmers</a:t>
            </a:r>
          </a:p>
        </p:txBody>
      </p:sp>
      <p:sp>
        <p:nvSpPr>
          <p:cNvPr id="3" name="Content Placeholder 2"/>
          <p:cNvSpPr>
            <a:spLocks noGrp="1"/>
          </p:cNvSpPr>
          <p:nvPr>
            <p:ph type="body" idx="1"/>
          </p:nvPr>
        </p:nvSpPr>
        <p:spPr/>
        <p:txBody>
          <a:bodyPr/>
          <a:lstStyle/>
          <a:p>
            <a:r>
              <a:rPr lang="en-US" b="1" dirty="0" smtClean="0"/>
              <a:t>Header</a:t>
            </a:r>
            <a:r>
              <a:rPr lang="en-US" dirty="0" smtClean="0"/>
              <a:t> comments</a:t>
            </a:r>
          </a:p>
          <a:p>
            <a:pPr lvl="1"/>
            <a:r>
              <a:rPr lang="en-US" dirty="0" smtClean="0"/>
              <a:t>Appear at beginning of a program or a module</a:t>
            </a:r>
          </a:p>
          <a:p>
            <a:pPr lvl="1"/>
            <a:r>
              <a:rPr lang="en-US" dirty="0" smtClean="0"/>
              <a:t>Provide general information</a:t>
            </a:r>
          </a:p>
          <a:p>
            <a:r>
              <a:rPr lang="en-US" b="1" dirty="0" smtClean="0"/>
              <a:t>Step</a:t>
            </a:r>
            <a:r>
              <a:rPr lang="en-US" dirty="0" smtClean="0"/>
              <a:t> comments or </a:t>
            </a:r>
            <a:r>
              <a:rPr lang="en-US" b="1" dirty="0" smtClean="0"/>
              <a:t>in-line</a:t>
            </a:r>
            <a:r>
              <a:rPr lang="en-US" dirty="0" smtClean="0"/>
              <a:t> comments</a:t>
            </a:r>
          </a:p>
          <a:p>
            <a:pPr lvl="1"/>
            <a:r>
              <a:rPr lang="en-US" dirty="0" smtClean="0"/>
              <a:t>Appear throughout program</a:t>
            </a:r>
          </a:p>
          <a:p>
            <a:pPr lvl="1"/>
            <a:r>
              <a:rPr lang="en-US" dirty="0" smtClean="0"/>
              <a:t>Explain purpose of specific portions of code</a:t>
            </a:r>
          </a:p>
          <a:p>
            <a:r>
              <a:rPr lang="en-US" dirty="0" smtClean="0"/>
              <a:t>Often comments delineated by:</a:t>
            </a:r>
          </a:p>
          <a:p>
            <a:pPr lvl="1"/>
            <a:r>
              <a:rPr lang="en-US" b="1" dirty="0" smtClean="0"/>
              <a:t>//</a:t>
            </a:r>
          </a:p>
          <a:p>
            <a:pPr lvl="1"/>
            <a:r>
              <a:rPr lang="en-US" b="1" dirty="0" smtClean="0"/>
              <a:t>/* comment goes here */</a:t>
            </a:r>
            <a:endParaRPr lang="en-US" b="1" dirty="0"/>
          </a:p>
        </p:txBody>
      </p:sp>
    </p:spTree>
    <p:extLst>
      <p:ext uri="{BB962C8B-B14F-4D97-AF65-F5344CB8AC3E}">
        <p14:creationId xmlns:p14="http://schemas.microsoft.com/office/powerpoint/2010/main" val="3085332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Comments for a Program to Find Size of a Room</a:t>
            </a:r>
          </a:p>
        </p:txBody>
      </p:sp>
      <p:pic>
        <p:nvPicPr>
          <p:cNvPr id="8" name="Picture 7" descr="Computer code. The code has 17 lines. The lines read as follows. Line 1. forward slash forward slash Program to calculate the area in square footage of a room. Line 2. forward slash forward slash Programmer colon E period Drake comma Santa Fe College. Line 3. Version 6 period 0 hyphen January 1 comma 2015. Line 4. forward slash forward slash This program computes the area of a room comma given its width and length. Line 5. forward slash forward slash Variables used colon Width comma length comma square feet. Line 6. forward slash forward slash Declare the variables. Line 7, indented once. Declare width as float. Line 8, indented once. Declare length as float. Line 9, indented once. Declare square feet as float. Line 10. forward slash forward slash Get the values of the dimensions. Line 11, indented once. Write double quote what are the length and width of the room in inches question mark double quote. Line 12, indented once. input width. Line 13, indented once. input width. Line 14. forward slash forward slash Calculate square footage. Line 15, indented once. Set square feet equals width asterisk length. Line 16. forward slash forward slash output the result. Line 17, indented once. Write double quote your room is double quote plus square feet plus double quote square feet period double quo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49" y="1700808"/>
            <a:ext cx="8223701" cy="4334736"/>
          </a:xfrm>
          <a:prstGeom prst="rect">
            <a:avLst/>
          </a:prstGeom>
        </p:spPr>
      </p:pic>
    </p:spTree>
    <p:extLst>
      <p:ext uri="{BB962C8B-B14F-4D97-AF65-F5344CB8AC3E}">
        <p14:creationId xmlns:p14="http://schemas.microsoft.com/office/powerpoint/2010/main" val="3143413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Testing Phase</a:t>
            </a:r>
            <a:endParaRPr lang="en-US" dirty="0"/>
          </a:p>
        </p:txBody>
      </p:sp>
      <p:sp>
        <p:nvSpPr>
          <p:cNvPr id="3" name="Content Placeholder 2"/>
          <p:cNvSpPr>
            <a:spLocks noGrp="1"/>
          </p:cNvSpPr>
          <p:nvPr>
            <p:ph type="body" idx="1"/>
          </p:nvPr>
        </p:nvSpPr>
        <p:spPr/>
        <p:txBody>
          <a:bodyPr/>
          <a:lstStyle/>
          <a:p>
            <a:r>
              <a:rPr lang="en-US" dirty="0" smtClean="0"/>
              <a:t>Testing</a:t>
            </a:r>
          </a:p>
          <a:p>
            <a:pPr lvl="1"/>
            <a:r>
              <a:rPr lang="en-US" dirty="0" smtClean="0"/>
              <a:t> Create test data that will be used to check the program’s correctness.</a:t>
            </a:r>
          </a:p>
          <a:p>
            <a:pPr lvl="1"/>
            <a:r>
              <a:rPr lang="en-US" dirty="0" smtClean="0"/>
              <a:t> Use desk checking (or walking through a program by hand with a set of data that you know the answer to).</a:t>
            </a:r>
          </a:p>
          <a:p>
            <a:pPr lvl="1"/>
            <a:r>
              <a:rPr lang="en-US" dirty="0" smtClean="0"/>
              <a:t> Check that the program will catch errors by using test data designed to create errors.</a:t>
            </a:r>
          </a:p>
          <a:p>
            <a:pPr lvl="1"/>
            <a:r>
              <a:rPr lang="en-US" dirty="0" smtClean="0"/>
              <a:t> The more testing of various types of data you can use, the more likely you are to have a program that is free of errors. </a:t>
            </a:r>
            <a:endParaRPr lang="en-US" dirty="0"/>
          </a:p>
        </p:txBody>
      </p:sp>
    </p:spTree>
    <p:extLst>
      <p:ext uri="{BB962C8B-B14F-4D97-AF65-F5344CB8AC3E}">
        <p14:creationId xmlns:p14="http://schemas.microsoft.com/office/powerpoint/2010/main" val="90720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 Syntax Errors</a:t>
            </a:r>
            <a:endParaRPr lang="en-US" dirty="0"/>
          </a:p>
        </p:txBody>
      </p:sp>
      <p:sp>
        <p:nvSpPr>
          <p:cNvPr id="3" name="Content Placeholder 2"/>
          <p:cNvSpPr>
            <a:spLocks noGrp="1"/>
          </p:cNvSpPr>
          <p:nvPr>
            <p:ph type="body" idx="1"/>
          </p:nvPr>
        </p:nvSpPr>
        <p:spPr/>
        <p:txBody>
          <a:bodyPr/>
          <a:lstStyle/>
          <a:p>
            <a:r>
              <a:rPr lang="en-US" b="1" dirty="0" smtClean="0"/>
              <a:t>Syntax errors</a:t>
            </a:r>
            <a:r>
              <a:rPr lang="en-US" dirty="0" smtClean="0"/>
              <a:t>: a violation of the programming language’s rules for creating valid statements </a:t>
            </a:r>
          </a:p>
          <a:p>
            <a:pPr lvl="1"/>
            <a:r>
              <a:rPr lang="en-US" dirty="0" smtClean="0"/>
              <a:t> May be caused by incorrect grammar or punctuation, or misspelling a keyword</a:t>
            </a:r>
          </a:p>
          <a:p>
            <a:pPr lvl="1"/>
            <a:r>
              <a:rPr lang="en-US" dirty="0" smtClean="0"/>
              <a:t> The program will not run at all with syntax errors</a:t>
            </a:r>
            <a:endParaRPr lang="en-US" dirty="0"/>
          </a:p>
        </p:txBody>
      </p:sp>
    </p:spTree>
    <p:extLst>
      <p:ext uri="{BB962C8B-B14F-4D97-AF65-F5344CB8AC3E}">
        <p14:creationId xmlns:p14="http://schemas.microsoft.com/office/powerpoint/2010/main" val="1892729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Errors: Logic Errors</a:t>
            </a:r>
            <a:endParaRPr lang="en-US" dirty="0"/>
          </a:p>
        </p:txBody>
      </p:sp>
      <p:sp>
        <p:nvSpPr>
          <p:cNvPr id="3" name="Content Placeholder 2"/>
          <p:cNvSpPr>
            <a:spLocks noGrp="1"/>
          </p:cNvSpPr>
          <p:nvPr>
            <p:ph type="body" idx="1"/>
          </p:nvPr>
        </p:nvSpPr>
        <p:spPr/>
        <p:txBody>
          <a:bodyPr/>
          <a:lstStyle/>
          <a:p>
            <a:r>
              <a:rPr lang="en-US" b="1" dirty="0" smtClean="0"/>
              <a:t>Logic errors</a:t>
            </a:r>
            <a:r>
              <a:rPr lang="en-US" dirty="0" smtClean="0"/>
              <a:t>: the program runs, but does not produce the expected results</a:t>
            </a:r>
          </a:p>
          <a:p>
            <a:pPr lvl="1"/>
            <a:r>
              <a:rPr lang="en-US" dirty="0" smtClean="0"/>
              <a:t>May be caused by using an incorrect formula, or incorrect sequence of statements, etc.</a:t>
            </a:r>
          </a:p>
          <a:p>
            <a:pPr lvl="1"/>
            <a:r>
              <a:rPr lang="en-US" dirty="0" smtClean="0"/>
              <a:t>Sometimes called </a:t>
            </a:r>
            <a:r>
              <a:rPr lang="en-US" b="1" dirty="0" smtClean="0"/>
              <a:t>runtime errors</a:t>
            </a:r>
          </a:p>
          <a:p>
            <a:pPr lvl="1"/>
            <a:r>
              <a:rPr lang="en-US" dirty="0" smtClean="0"/>
              <a:t>Can be detected during the desk checking phase of the programming cycle</a:t>
            </a:r>
            <a:endParaRPr lang="en-US" dirty="0"/>
          </a:p>
        </p:txBody>
      </p:sp>
    </p:spTree>
    <p:extLst>
      <p:ext uri="{BB962C8B-B14F-4D97-AF65-F5344CB8AC3E}">
        <p14:creationId xmlns:p14="http://schemas.microsoft.com/office/powerpoint/2010/main" val="912272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3.4 Commercial Programs: Testing and </a:t>
            </a:r>
            <a:r>
              <a:rPr lang="en-US" dirty="0" smtClean="0"/>
              <a:t>Documenting </a:t>
            </a:r>
            <a:endParaRPr lang="en-US" dirty="0"/>
          </a:p>
        </p:txBody>
      </p:sp>
    </p:spTree>
    <p:extLst>
      <p:ext uri="{BB962C8B-B14F-4D97-AF65-F5344CB8AC3E}">
        <p14:creationId xmlns:p14="http://schemas.microsoft.com/office/powerpoint/2010/main" val="133498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4" y="265317"/>
            <a:ext cx="7898447" cy="1044665"/>
          </a:xfrm>
        </p:spPr>
        <p:txBody>
          <a:bodyPr/>
          <a:lstStyle/>
          <a:p>
            <a:r>
              <a:rPr lang="en-US" dirty="0" smtClean="0"/>
              <a:t>3.1 The Program Development Cycle</a:t>
            </a:r>
            <a:endParaRPr lang="en-US" dirty="0"/>
          </a:p>
        </p:txBody>
      </p:sp>
      <p:sp>
        <p:nvSpPr>
          <p:cNvPr id="5" name="Content Placeholder 4"/>
          <p:cNvSpPr>
            <a:spLocks noGrp="1"/>
          </p:cNvSpPr>
          <p:nvPr>
            <p:ph sz="half" idx="1"/>
          </p:nvPr>
        </p:nvSpPr>
        <p:spPr>
          <a:xfrm>
            <a:off x="465155" y="1587320"/>
            <a:ext cx="4106845" cy="4023360"/>
          </a:xfrm>
        </p:spPr>
        <p:txBody>
          <a:bodyPr/>
          <a:lstStyle/>
          <a:p>
            <a:pPr indent="-256032"/>
            <a:r>
              <a:rPr lang="en-US" sz="2400" dirty="0">
                <a:latin typeface="+mn-lt"/>
              </a:rPr>
              <a:t> Problem solving principles</a:t>
            </a:r>
          </a:p>
          <a:p>
            <a:pPr lvl="1" indent="-283464"/>
            <a:r>
              <a:rPr lang="en-US" sz="2400" dirty="0">
                <a:latin typeface="+mn-lt"/>
              </a:rPr>
              <a:t>Completely understand the problem</a:t>
            </a:r>
          </a:p>
          <a:p>
            <a:pPr lvl="1" indent="-283464"/>
            <a:r>
              <a:rPr lang="en-US" sz="2400" dirty="0">
                <a:latin typeface="+mn-lt"/>
              </a:rPr>
              <a:t>Devise a plan to solve it </a:t>
            </a:r>
          </a:p>
          <a:p>
            <a:pPr lvl="1" indent="-283464"/>
            <a:r>
              <a:rPr lang="en-US" sz="2400" dirty="0">
                <a:latin typeface="+mn-lt"/>
              </a:rPr>
              <a:t>Carry out the plan</a:t>
            </a:r>
          </a:p>
          <a:p>
            <a:pPr lvl="1" indent="-283464"/>
            <a:r>
              <a:rPr lang="en-US" sz="2400" dirty="0">
                <a:latin typeface="+mn-lt"/>
              </a:rPr>
              <a:t>Review the </a:t>
            </a:r>
            <a:r>
              <a:rPr lang="en-US" sz="2400" dirty="0" smtClean="0">
                <a:latin typeface="+mn-lt"/>
              </a:rPr>
              <a:t>results</a:t>
            </a:r>
            <a:endParaRPr lang="en-US" sz="2400" dirty="0">
              <a:latin typeface="+mn-lt"/>
            </a:endParaRPr>
          </a:p>
        </p:txBody>
      </p:sp>
      <p:sp>
        <p:nvSpPr>
          <p:cNvPr id="8" name="Content Placeholder 7"/>
          <p:cNvSpPr>
            <a:spLocks noGrp="1"/>
          </p:cNvSpPr>
          <p:nvPr>
            <p:ph sz="half" idx="2"/>
          </p:nvPr>
        </p:nvSpPr>
        <p:spPr>
          <a:xfrm>
            <a:off x="4681329" y="1597260"/>
            <a:ext cx="3794759" cy="4023360"/>
          </a:xfrm>
        </p:spPr>
        <p:txBody>
          <a:bodyPr/>
          <a:lstStyle/>
          <a:p>
            <a:pPr indent="-256032"/>
            <a:r>
              <a:rPr lang="en-US" sz="2400" dirty="0">
                <a:solidFill>
                  <a:schemeClr val="tx1"/>
                </a:solidFill>
                <a:latin typeface="+mn-lt"/>
              </a:rPr>
              <a:t>Writing a </a:t>
            </a:r>
            <a:r>
              <a:rPr lang="en-US" sz="2400" dirty="0" smtClean="0">
                <a:solidFill>
                  <a:schemeClr val="tx1"/>
                </a:solidFill>
                <a:latin typeface="+mn-lt"/>
              </a:rPr>
              <a:t>program</a:t>
            </a:r>
          </a:p>
          <a:p>
            <a:pPr marL="101600" indent="0">
              <a:buNone/>
            </a:pPr>
            <a:r>
              <a:rPr lang="en-US" sz="2400" dirty="0" smtClean="0">
                <a:solidFill>
                  <a:schemeClr val="tx1"/>
                </a:solidFill>
                <a:latin typeface="+mn-lt"/>
              </a:rPr>
              <a:t>   1</a:t>
            </a:r>
            <a:r>
              <a:rPr lang="en-US" sz="2400" dirty="0">
                <a:solidFill>
                  <a:schemeClr val="tx1"/>
                </a:solidFill>
                <a:latin typeface="+mn-lt"/>
              </a:rPr>
              <a:t>) Analyze the </a:t>
            </a:r>
            <a:r>
              <a:rPr lang="en-US" sz="2400" dirty="0" smtClean="0">
                <a:solidFill>
                  <a:schemeClr val="tx1"/>
                </a:solidFill>
                <a:latin typeface="+mn-lt"/>
              </a:rPr>
              <a:t>problem</a:t>
            </a:r>
          </a:p>
          <a:p>
            <a:pPr marL="101600" indent="0">
              <a:buNone/>
            </a:pPr>
            <a:r>
              <a:rPr lang="en-US" sz="2400" dirty="0">
                <a:solidFill>
                  <a:schemeClr val="tx1"/>
                </a:solidFill>
                <a:latin typeface="+mn-lt"/>
              </a:rPr>
              <a:t> </a:t>
            </a:r>
            <a:r>
              <a:rPr lang="en-US" sz="2400" dirty="0" smtClean="0">
                <a:solidFill>
                  <a:schemeClr val="tx1"/>
                </a:solidFill>
                <a:latin typeface="+mn-lt"/>
              </a:rPr>
              <a:t>  2</a:t>
            </a:r>
            <a:r>
              <a:rPr lang="en-US" sz="2400" dirty="0">
                <a:solidFill>
                  <a:schemeClr val="tx1"/>
                </a:solidFill>
                <a:latin typeface="+mn-lt"/>
              </a:rPr>
              <a:t>) Design the </a:t>
            </a:r>
            <a:r>
              <a:rPr lang="en-US" sz="2400" dirty="0" smtClean="0">
                <a:solidFill>
                  <a:schemeClr val="tx1"/>
                </a:solidFill>
                <a:latin typeface="+mn-lt"/>
              </a:rPr>
              <a:t>program</a:t>
            </a:r>
          </a:p>
          <a:p>
            <a:pPr marL="101600" indent="0">
              <a:buNone/>
            </a:pPr>
            <a:r>
              <a:rPr lang="en-US" sz="2400" dirty="0">
                <a:solidFill>
                  <a:schemeClr val="tx1"/>
                </a:solidFill>
                <a:latin typeface="+mn-lt"/>
              </a:rPr>
              <a:t> </a:t>
            </a:r>
            <a:r>
              <a:rPr lang="en-US" sz="2400" dirty="0" smtClean="0">
                <a:solidFill>
                  <a:schemeClr val="tx1"/>
                </a:solidFill>
                <a:latin typeface="+mn-lt"/>
              </a:rPr>
              <a:t>  3</a:t>
            </a:r>
            <a:r>
              <a:rPr lang="en-US" sz="2400" dirty="0">
                <a:solidFill>
                  <a:schemeClr val="tx1"/>
                </a:solidFill>
                <a:latin typeface="+mn-lt"/>
              </a:rPr>
              <a:t>) Code the </a:t>
            </a:r>
            <a:r>
              <a:rPr lang="en-US" sz="2400" dirty="0" smtClean="0">
                <a:solidFill>
                  <a:schemeClr val="tx1"/>
                </a:solidFill>
                <a:latin typeface="+mn-lt"/>
              </a:rPr>
              <a:t>program</a:t>
            </a:r>
          </a:p>
          <a:p>
            <a:pPr marL="101600" indent="0">
              <a:buNone/>
            </a:pPr>
            <a:r>
              <a:rPr lang="en-US" sz="2400" dirty="0">
                <a:solidFill>
                  <a:schemeClr val="tx1"/>
                </a:solidFill>
                <a:latin typeface="+mn-lt"/>
              </a:rPr>
              <a:t> </a:t>
            </a:r>
            <a:r>
              <a:rPr lang="en-US" sz="2400" dirty="0" smtClean="0">
                <a:solidFill>
                  <a:schemeClr val="tx1"/>
                </a:solidFill>
                <a:latin typeface="+mn-lt"/>
              </a:rPr>
              <a:t>  4</a:t>
            </a:r>
            <a:r>
              <a:rPr lang="en-US" sz="2400" dirty="0">
                <a:solidFill>
                  <a:schemeClr val="tx1"/>
                </a:solidFill>
                <a:latin typeface="+mn-lt"/>
              </a:rPr>
              <a:t>) Test the </a:t>
            </a:r>
            <a:r>
              <a:rPr lang="en-US" sz="2400" dirty="0" smtClean="0">
                <a:solidFill>
                  <a:schemeClr val="tx1"/>
                </a:solidFill>
                <a:latin typeface="+mn-lt"/>
              </a:rPr>
              <a:t>program</a:t>
            </a:r>
            <a:endParaRPr lang="en-US" sz="2400" dirty="0">
              <a:solidFill>
                <a:schemeClr val="tx1"/>
              </a:solidFill>
              <a:latin typeface="+mn-lt"/>
            </a:endParaRPr>
          </a:p>
        </p:txBody>
      </p:sp>
    </p:spTree>
    <p:extLst>
      <p:ext uri="{BB962C8B-B14F-4D97-AF65-F5344CB8AC3E}">
        <p14:creationId xmlns:p14="http://schemas.microsoft.com/office/powerpoint/2010/main" val="20992429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Commercial Programs: Testing and Documenting </a:t>
            </a:r>
            <a:r>
              <a:rPr lang="en-US" sz="2000" b="0" dirty="0" smtClean="0"/>
              <a:t>(1 of 2)</a:t>
            </a:r>
            <a:endParaRPr lang="en-US" sz="2000" b="0" dirty="0"/>
          </a:p>
        </p:txBody>
      </p:sp>
      <p:sp>
        <p:nvSpPr>
          <p:cNvPr id="6" name="Content Placeholder 5"/>
          <p:cNvSpPr>
            <a:spLocks noGrp="1"/>
          </p:cNvSpPr>
          <p:nvPr>
            <p:ph type="body" idx="1"/>
          </p:nvPr>
        </p:nvSpPr>
        <p:spPr/>
        <p:txBody>
          <a:bodyPr/>
          <a:lstStyle/>
          <a:p>
            <a:pPr marL="0" indent="0">
              <a:buNone/>
            </a:pPr>
            <a:r>
              <a:rPr lang="en-US" b="1" dirty="0" smtClean="0"/>
              <a:t>External documentation</a:t>
            </a:r>
          </a:p>
          <a:p>
            <a:pPr marL="0" indent="0">
              <a:buNone/>
            </a:pPr>
            <a:r>
              <a:rPr lang="en-US" dirty="0" smtClean="0"/>
              <a:t>Purposes:</a:t>
            </a:r>
          </a:p>
          <a:p>
            <a:pPr marL="429768" indent="-429768">
              <a:buFont typeface="+mj-lt"/>
              <a:buAutoNum type="arabicPeriod"/>
            </a:pPr>
            <a:r>
              <a:rPr lang="en-US" dirty="0" smtClean="0"/>
              <a:t>Documentation in a </a:t>
            </a:r>
            <a:r>
              <a:rPr lang="en-US" b="1" dirty="0" smtClean="0"/>
              <a:t>user’s guide </a:t>
            </a:r>
            <a:r>
              <a:rPr lang="en-US" dirty="0" smtClean="0"/>
              <a:t>or on-screen </a:t>
            </a:r>
            <a:r>
              <a:rPr lang="en-US" b="1" dirty="0" smtClean="0"/>
              <a:t>help </a:t>
            </a:r>
            <a:r>
              <a:rPr lang="en-US" dirty="0" smtClean="0"/>
              <a:t>system provides information about the program for the end users</a:t>
            </a:r>
          </a:p>
          <a:p>
            <a:pPr marL="429768" indent="-429768">
              <a:buFont typeface="+mj-lt"/>
              <a:buAutoNum type="arabicPeriod"/>
            </a:pPr>
            <a:r>
              <a:rPr lang="en-US" dirty="0" smtClean="0"/>
              <a:t>Documentation in a </a:t>
            </a:r>
            <a:r>
              <a:rPr lang="en-US" b="1" dirty="0" smtClean="0"/>
              <a:t>maintenance manual</a:t>
            </a:r>
            <a:r>
              <a:rPr lang="en-US" dirty="0" smtClean="0"/>
              <a:t> provides information about how the program code accomplishes its purposes</a:t>
            </a:r>
            <a:endParaRPr lang="en-US" dirty="0"/>
          </a:p>
        </p:txBody>
      </p:sp>
    </p:spTree>
    <p:extLst>
      <p:ext uri="{BB962C8B-B14F-4D97-AF65-F5344CB8AC3E}">
        <p14:creationId xmlns:p14="http://schemas.microsoft.com/office/powerpoint/2010/main" val="1700796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3.4 Commercial Programs: Testing and </a:t>
            </a:r>
            <a:r>
              <a:rPr lang="en-US" dirty="0" smtClean="0"/>
              <a:t>Documenting </a:t>
            </a:r>
            <a:r>
              <a:rPr lang="en-US" sz="2000" b="0" dirty="0" smtClean="0"/>
              <a:t>(2 </a:t>
            </a:r>
            <a:r>
              <a:rPr lang="en-US" sz="2000" b="0" dirty="0"/>
              <a:t>of 2)</a:t>
            </a:r>
            <a:endParaRPr lang="en-US" dirty="0"/>
          </a:p>
        </p:txBody>
      </p:sp>
      <p:sp>
        <p:nvSpPr>
          <p:cNvPr id="3" name="Content Placeholder 2"/>
          <p:cNvSpPr>
            <a:spLocks noGrp="1"/>
          </p:cNvSpPr>
          <p:nvPr>
            <p:ph type="body" idx="1"/>
          </p:nvPr>
        </p:nvSpPr>
        <p:spPr/>
        <p:txBody>
          <a:bodyPr/>
          <a:lstStyle/>
          <a:p>
            <a:pPr marL="0" indent="0">
              <a:buNone/>
            </a:pPr>
            <a:r>
              <a:rPr lang="en-US" sz="1800" b="1" dirty="0" smtClean="0"/>
              <a:t>User’s Guides:</a:t>
            </a:r>
          </a:p>
          <a:p>
            <a:r>
              <a:rPr lang="en-US" sz="1800" dirty="0" smtClean="0"/>
              <a:t>usually written during alpha or beta test phases by a technical writer</a:t>
            </a:r>
          </a:p>
          <a:p>
            <a:pPr marL="0" indent="0">
              <a:buNone/>
            </a:pPr>
            <a:r>
              <a:rPr lang="en-US" sz="1800" b="1" dirty="0" smtClean="0"/>
              <a:t>Documentation for other programmers:</a:t>
            </a:r>
          </a:p>
          <a:p>
            <a:r>
              <a:rPr lang="en-US" sz="1800" dirty="0" smtClean="0"/>
              <a:t>Program maintenance manual</a:t>
            </a:r>
          </a:p>
          <a:p>
            <a:pPr lvl="1"/>
            <a:r>
              <a:rPr lang="en-US" sz="1800" dirty="0" smtClean="0"/>
              <a:t> For programming experts </a:t>
            </a:r>
          </a:p>
          <a:p>
            <a:pPr lvl="1"/>
            <a:r>
              <a:rPr lang="en-US" sz="1800" dirty="0" smtClean="0"/>
              <a:t> Used to help them fix or enhance code written by other programmers</a:t>
            </a:r>
          </a:p>
          <a:p>
            <a:r>
              <a:rPr lang="en-US" sz="1800" dirty="0" smtClean="0"/>
              <a:t>Design documentation</a:t>
            </a:r>
          </a:p>
          <a:p>
            <a:pPr lvl="1"/>
            <a:r>
              <a:rPr lang="en-US" sz="1800" dirty="0" smtClean="0"/>
              <a:t> Written by programmer to explain rationale behind methods and code used</a:t>
            </a:r>
          </a:p>
          <a:p>
            <a:r>
              <a:rPr lang="en-US" sz="1800" dirty="0" smtClean="0"/>
              <a:t> Trade Study documentation</a:t>
            </a:r>
          </a:p>
          <a:p>
            <a:pPr lvl="1"/>
            <a:r>
              <a:rPr lang="en-US" sz="1800" dirty="0" smtClean="0"/>
              <a:t> A research tool </a:t>
            </a:r>
          </a:p>
          <a:p>
            <a:pPr lvl="1"/>
            <a:r>
              <a:rPr lang="en-US" sz="1800" dirty="0" smtClean="0"/>
              <a:t> An attempt to find the best solution</a:t>
            </a:r>
          </a:p>
        </p:txBody>
      </p:sp>
    </p:spTree>
    <p:extLst>
      <p:ext uri="{BB962C8B-B14F-4D97-AF65-F5344CB8AC3E}">
        <p14:creationId xmlns:p14="http://schemas.microsoft.com/office/powerpoint/2010/main" val="12470464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3.5 Structured </a:t>
            </a:r>
            <a:r>
              <a:rPr lang="en-US" dirty="0" smtClean="0"/>
              <a:t>Programming  </a:t>
            </a:r>
            <a:endParaRPr lang="en-US" dirty="0"/>
          </a:p>
        </p:txBody>
      </p:sp>
    </p:spTree>
    <p:extLst>
      <p:ext uri="{BB962C8B-B14F-4D97-AF65-F5344CB8AC3E}">
        <p14:creationId xmlns:p14="http://schemas.microsoft.com/office/powerpoint/2010/main" val="2474416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Structured Programming</a:t>
            </a:r>
            <a:endParaRPr lang="en-US" dirty="0"/>
          </a:p>
        </p:txBody>
      </p:sp>
      <p:sp>
        <p:nvSpPr>
          <p:cNvPr id="6" name="Content Placeholder 5"/>
          <p:cNvSpPr>
            <a:spLocks noGrp="1"/>
          </p:cNvSpPr>
          <p:nvPr>
            <p:ph type="body" idx="1"/>
          </p:nvPr>
        </p:nvSpPr>
        <p:spPr/>
        <p:txBody>
          <a:bodyPr/>
          <a:lstStyle/>
          <a:p>
            <a:r>
              <a:rPr lang="en-US" dirty="0" smtClean="0"/>
              <a:t> A method for designing and coding programs in a systematic, organized manner </a:t>
            </a:r>
          </a:p>
          <a:p>
            <a:r>
              <a:rPr lang="en-US" dirty="0" smtClean="0"/>
              <a:t> It combines the principles of top-down design, modularity and the use of the three accepted control structures: </a:t>
            </a:r>
            <a:r>
              <a:rPr lang="en-US" b="1" dirty="0" smtClean="0"/>
              <a:t>sequence, repetition </a:t>
            </a:r>
            <a:r>
              <a:rPr lang="en-US" dirty="0" smtClean="0"/>
              <a:t>and </a:t>
            </a:r>
            <a:r>
              <a:rPr lang="en-US" b="1" dirty="0" smtClean="0"/>
              <a:t>selection</a:t>
            </a:r>
          </a:p>
          <a:p>
            <a:r>
              <a:rPr lang="en-US" dirty="0" smtClean="0"/>
              <a:t> Sequence, repetition and selection can be expressed in </a:t>
            </a:r>
            <a:r>
              <a:rPr lang="en-US" b="1" dirty="0" smtClean="0"/>
              <a:t>pseudocode</a:t>
            </a:r>
            <a:r>
              <a:rPr lang="en-US" dirty="0" smtClean="0"/>
              <a:t>, or with </a:t>
            </a:r>
            <a:r>
              <a:rPr lang="en-US" b="1" dirty="0" smtClean="0"/>
              <a:t>flowcharts</a:t>
            </a:r>
            <a:endParaRPr lang="en-US" b="1" dirty="0"/>
          </a:p>
        </p:txBody>
      </p:sp>
    </p:spTree>
    <p:extLst>
      <p:ext uri="{BB962C8B-B14F-4D97-AF65-F5344CB8AC3E}">
        <p14:creationId xmlns:p14="http://schemas.microsoft.com/office/powerpoint/2010/main" val="20547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Flowcharts</a:t>
            </a:r>
            <a:endParaRPr lang="en-US" dirty="0"/>
          </a:p>
        </p:txBody>
      </p:sp>
      <p:sp>
        <p:nvSpPr>
          <p:cNvPr id="3" name="Content Placeholder 2"/>
          <p:cNvSpPr>
            <a:spLocks noGrp="1"/>
          </p:cNvSpPr>
          <p:nvPr>
            <p:ph type="body" idx="1"/>
          </p:nvPr>
        </p:nvSpPr>
        <p:spPr/>
        <p:txBody>
          <a:bodyPr/>
          <a:lstStyle/>
          <a:p>
            <a:r>
              <a:rPr lang="en-US" dirty="0" smtClean="0"/>
              <a:t>A tool for programmers to design programs</a:t>
            </a:r>
          </a:p>
          <a:p>
            <a:pPr lvl="1"/>
            <a:r>
              <a:rPr lang="en-US" dirty="0" smtClean="0"/>
              <a:t>Describes the flow of a program module’s execution with diagrams</a:t>
            </a:r>
          </a:p>
          <a:p>
            <a:pPr lvl="1"/>
            <a:r>
              <a:rPr lang="en-US" dirty="0" smtClean="0"/>
              <a:t>Completely different from hierarchy charts</a:t>
            </a:r>
          </a:p>
          <a:p>
            <a:pPr lvl="1"/>
            <a:r>
              <a:rPr lang="en-US" dirty="0" smtClean="0"/>
              <a:t>Connected symbols are used to describe sequence, repetition, and selection structures</a:t>
            </a:r>
          </a:p>
          <a:p>
            <a:pPr lvl="1"/>
            <a:r>
              <a:rPr lang="en-US" dirty="0" smtClean="0"/>
              <a:t>Some prefer to use flowcharting to learn how to express algorithms, and others prefer to use pseudocode</a:t>
            </a:r>
          </a:p>
          <a:p>
            <a:pPr lvl="1"/>
            <a:r>
              <a:rPr lang="en-US" dirty="0" smtClean="0"/>
              <a:t>Many programs are designed with a combination of pseudocode and flowcharts</a:t>
            </a:r>
            <a:endParaRPr lang="en-US" dirty="0"/>
          </a:p>
        </p:txBody>
      </p:sp>
    </p:spTree>
    <p:extLst>
      <p:ext uri="{BB962C8B-B14F-4D97-AF65-F5344CB8AC3E}">
        <p14:creationId xmlns:p14="http://schemas.microsoft.com/office/powerpoint/2010/main" val="9980189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Flowcharting Symbols</a:t>
            </a:r>
            <a:endParaRPr lang="en-US" dirty="0"/>
          </a:p>
        </p:txBody>
      </p:sp>
      <p:pic>
        <p:nvPicPr>
          <p:cNvPr id="5" name="Picture 8" descr="A table has 5 rows and 3 columns. The columns have the following headings from left to right. Symbol, Name and Description. Symbol, Oval. Name, Terminator. Description Represents the start or end of a program or module. Symbol, Rectangle. Name, Process. Description Represents any kind of processing function semicolon for example comma a computation. Symbol, Parallelogram. Name, Input/output. Description, represents an input or output operation. Symbol, Diamond. Name, Decision. Description Represents a program branch point. Symbol, Circle. Name, Connector. Description, Indicates an entry to comma or exit from comma a program segment."/>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53620" y="1628800"/>
            <a:ext cx="6836759"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113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3.10 Comparing Pseudocode and Flowcharts</a:t>
            </a:r>
          </a:p>
        </p:txBody>
      </p:sp>
      <p:pic>
        <p:nvPicPr>
          <p:cNvPr id="9" name="Picture 8" descr="Computer code. The code has 31 lines. The lines read as follows. Line 1. Main module. Line 2, indented once. Declare Item name as string. Line 3, indented once. Declare is count rate comma sale price comma total price as float. Line 4, indented once. Write double quote sale price program. double quote. Line 5, indented once. Write double quote this program, computes the total price comma including tax comma of an item that has been discounted a certain percentage period double quote. Line 6, indented once. Call input data module. Line 7, indented once. Call perform calculations module. Line 8, Call output results module. Line 9. End program. Line 10. Input data module. Line 11, indented once. Write double quote what is the item name question mark double quote. Line 12, indented once. Input item name. Line 13, indented once. Write double quote What is its price and the percentage discounted question mark double quote. Line 14, indented once. Input Original price. Line 15, indented once. Input discount rate. Line 16. End input data module. Line 17. Perform calculations module. Line 18, indented once. Declare amount saved as float. Line 19, indented once. Set amount saved equals original price asterisk left parenthesis Discount rate forward slash 100 right parenthesis. Line 20, indented once. Set sale price equals original price hyphen amount saved. Line 21, indented once. Set tax equals sale price asterisk period 065. Line 22, indented once. Set total price equals sale price plus Tax. Line 23. End perform calculations module. Line 24. Output results module. Line 25, indented once. Write double quote The item is colon double quote plus item name. Line 26, indented once. Write double quote Pre hyphen sale price was colon double quote plus original price. Line 27, indented once. Write double quote percentage discounted was colon double quote plus discount rate plus double quote percent sign double quote. Line 28, indented once. Write double quote sale price colon double quote plus sale price plus double quote sales tax colon double quote plus tax. Line 30, indented once. Write double quote total colon dollar sign double quote plus Total price. Step 31. End output results modu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0675"/>
            <a:ext cx="5904868" cy="4283324"/>
          </a:xfrm>
          <a:prstGeom prst="rect">
            <a:avLst/>
          </a:prstGeom>
        </p:spPr>
      </p:pic>
      <p:pic>
        <p:nvPicPr>
          <p:cNvPr id="5" name="Picture 4" descr="A flowchart used for comparing pseudo code. Step 1. Enter. Step 2. Welcome message. Step 3. Input Item name, original price, Discount rate. Step 4. Compute Amount saved equals original price asterisk left parenthesis Discount Rate forward slash 100 right parentheses. Step 5. Compute Sale price equals original price minus amount saved. Step 6. Compute Tax equals Sale price asterisk 0 period 0 6 5. Step 7. Compute Total price equals Sale price plus Tax. Step 8. Output Item Name comma Original price comma Sale price comma Tax comma Total price. Step 8. Exit."/>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1796614" cy="4626516"/>
          </a:xfrm>
          <a:prstGeom prst="rect">
            <a:avLst/>
          </a:prstGeom>
          <a:noFill/>
          <a:ln>
            <a:noFill/>
          </a:ln>
        </p:spPr>
      </p:pic>
    </p:spTree>
    <p:extLst>
      <p:ext uri="{BB962C8B-B14F-4D97-AF65-F5344CB8AC3E}">
        <p14:creationId xmlns:p14="http://schemas.microsoft.com/office/powerpoint/2010/main" val="1021558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type="body" idx="1"/>
          </p:nvPr>
        </p:nvSpPr>
        <p:spPr/>
        <p:txBody>
          <a:bodyPr/>
          <a:lstStyle/>
          <a:p>
            <a:pPr marL="0" indent="0">
              <a:buNone/>
            </a:pPr>
            <a:r>
              <a:rPr lang="en-US" sz="1800" dirty="0" smtClean="0"/>
              <a:t>In the 1960s computer scientists proved there are only 3 basic control structures (also called constructs) needed to create any program or algorithm!</a:t>
            </a:r>
          </a:p>
          <a:p>
            <a:r>
              <a:rPr lang="en-US" sz="1800" dirty="0" smtClean="0"/>
              <a:t>Sequence - execute statements in sequential order  </a:t>
            </a:r>
          </a:p>
          <a:p>
            <a:pPr lvl="1"/>
            <a:r>
              <a:rPr lang="en-US" sz="1800" dirty="0" smtClean="0"/>
              <a:t>The simplest of control structures - start at the beginning and continue in sequential order</a:t>
            </a:r>
          </a:p>
          <a:p>
            <a:r>
              <a:rPr lang="en-US" sz="1800" dirty="0" smtClean="0"/>
              <a:t>Selection - selectively execute statements</a:t>
            </a:r>
          </a:p>
          <a:p>
            <a:pPr lvl="1"/>
            <a:r>
              <a:rPr lang="en-US" sz="1800" dirty="0" smtClean="0"/>
              <a:t>Also called a branch or decision </a:t>
            </a:r>
          </a:p>
          <a:p>
            <a:pPr lvl="1"/>
            <a:r>
              <a:rPr lang="en-US" sz="1800" dirty="0" smtClean="0"/>
              <a:t>requires a condition to determine when to execute statements</a:t>
            </a:r>
          </a:p>
          <a:p>
            <a:r>
              <a:rPr lang="en-US" sz="1800" dirty="0" smtClean="0"/>
              <a:t>Repetition - repeat statements more than once</a:t>
            </a:r>
          </a:p>
          <a:p>
            <a:pPr lvl="1"/>
            <a:r>
              <a:rPr lang="en-US" sz="1800" dirty="0" smtClean="0"/>
              <a:t>Also called a loop</a:t>
            </a:r>
          </a:p>
          <a:p>
            <a:pPr lvl="1"/>
            <a:r>
              <a:rPr lang="en-US" sz="1800" dirty="0" smtClean="0"/>
              <a:t>needs a stop condition, i.e, the program will continue to loop until some condition is met</a:t>
            </a:r>
            <a:endParaRPr lang="en-US" sz="1800" dirty="0"/>
          </a:p>
        </p:txBody>
      </p:sp>
    </p:spTree>
    <p:extLst>
      <p:ext uri="{BB962C8B-B14F-4D97-AF65-F5344CB8AC3E}">
        <p14:creationId xmlns:p14="http://schemas.microsoft.com/office/powerpoint/2010/main" val="25411504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for Typical </a:t>
            </a:r>
            <a:r>
              <a:rPr lang="en-US" dirty="0"/>
              <a:t>D</a:t>
            </a:r>
            <a:r>
              <a:rPr lang="en-US" dirty="0" smtClean="0"/>
              <a:t>ecision (Selection) Structures</a:t>
            </a:r>
            <a:endParaRPr lang="en-US" dirty="0"/>
          </a:p>
        </p:txBody>
      </p:sp>
      <p:pic>
        <p:nvPicPr>
          <p:cNvPr id="7" name="Picture 6" descr="A flowchart representing Typical decision selection structures. Step 1. Enter. Step 2. Decision, is condition true? Step 3 If the answer is yes, it leads to a process, Execute statement block 1. Step 4. If the answer is no, Execute statement block 2. Step 5. Exit."/>
          <p:cNvPicPr/>
          <p:nvPr/>
        </p:nvPicPr>
        <p:blipFill>
          <a:blip r:embed="rId2">
            <a:extLst>
              <a:ext uri="{28A0092B-C50C-407E-A947-70E740481C1C}">
                <a14:useLocalDpi xmlns:a14="http://schemas.microsoft.com/office/drawing/2010/main" val="0"/>
              </a:ext>
            </a:extLst>
          </a:blip>
          <a:srcRect/>
          <a:stretch>
            <a:fillRect/>
          </a:stretch>
        </p:blipFill>
        <p:spPr bwMode="auto">
          <a:xfrm>
            <a:off x="451978" y="2132856"/>
            <a:ext cx="4092616" cy="3049100"/>
          </a:xfrm>
          <a:prstGeom prst="rect">
            <a:avLst/>
          </a:prstGeom>
          <a:noFill/>
          <a:ln>
            <a:noFill/>
          </a:ln>
        </p:spPr>
      </p:pic>
      <p:pic>
        <p:nvPicPr>
          <p:cNvPr id="6" name="Picture 5" descr="A flowchart representing Typical decision selection structures. Step 1. Enter. Step 2. Decision, Is it raining? Step 3. If the answer is yes, it leads to a process, Go to the movies. Step 4. If the answer is no, Go to the park. Step 5. Exit."/>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844824"/>
            <a:ext cx="3614702" cy="3913196"/>
          </a:xfrm>
          <a:prstGeom prst="rect">
            <a:avLst/>
          </a:prstGeom>
          <a:noFill/>
          <a:ln>
            <a:noFill/>
          </a:ln>
        </p:spPr>
      </p:pic>
    </p:spTree>
    <p:extLst>
      <p:ext uri="{BB962C8B-B14F-4D97-AF65-F5344CB8AC3E}">
        <p14:creationId xmlns:p14="http://schemas.microsoft.com/office/powerpoint/2010/main" val="63490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for Typical </a:t>
            </a:r>
            <a:r>
              <a:rPr lang="en-US" dirty="0"/>
              <a:t>R</a:t>
            </a:r>
            <a:r>
              <a:rPr lang="en-US" dirty="0" smtClean="0"/>
              <a:t>epetition (loop) Structures</a:t>
            </a:r>
            <a:endParaRPr lang="en-US" dirty="0"/>
          </a:p>
        </p:txBody>
      </p:sp>
      <p:pic>
        <p:nvPicPr>
          <p:cNvPr id="8" name="Picture 7" descr="A flowchart representing typical repetition loop structure. Step 1. Enter. Step 2. Decision, is the condition true? Step 3. If the answer is yes, it leads to a process, Execute a block of statements. Step 4. If the answer is no, Exit."/>
          <p:cNvPicPr/>
          <p:nvPr/>
        </p:nvPicPr>
        <p:blipFill>
          <a:blip r:embed="rId2">
            <a:extLst>
              <a:ext uri="{28A0092B-C50C-407E-A947-70E740481C1C}">
                <a14:useLocalDpi xmlns:a14="http://schemas.microsoft.com/office/drawing/2010/main" val="0"/>
              </a:ext>
            </a:extLst>
          </a:blip>
          <a:srcRect/>
          <a:stretch>
            <a:fillRect/>
          </a:stretch>
        </p:blipFill>
        <p:spPr bwMode="auto">
          <a:xfrm>
            <a:off x="459453" y="1602988"/>
            <a:ext cx="3769810" cy="4303526"/>
          </a:xfrm>
          <a:prstGeom prst="rect">
            <a:avLst/>
          </a:prstGeom>
          <a:noFill/>
          <a:ln>
            <a:noFill/>
          </a:ln>
        </p:spPr>
      </p:pic>
      <p:pic>
        <p:nvPicPr>
          <p:cNvPr id="7" name="Picture 6" descr="A flowchart representing typical repetition loop structure. Step 1. Enter. Step 2. Process, Joey and Janey pick a movie. Step 3. Decision, Is it a G hyphen rated movie? Step 4. If the answer is no, it leads to a process, Joey and Janey pick a different movie. The flow transfers to step 3. Step 5. If the answer is yes, it leads to a process, Go to the movies. Step 6. Exit."/>
          <p:cNvPicPr/>
          <p:nvPr/>
        </p:nvPicPr>
        <p:blipFill>
          <a:blip r:embed="rId3">
            <a:extLst>
              <a:ext uri="{28A0092B-C50C-407E-A947-70E740481C1C}">
                <a14:useLocalDpi xmlns:a14="http://schemas.microsoft.com/office/drawing/2010/main" val="0"/>
              </a:ext>
            </a:extLst>
          </a:blip>
          <a:srcRect/>
          <a:stretch>
            <a:fillRect/>
          </a:stretch>
        </p:blipFill>
        <p:spPr bwMode="auto">
          <a:xfrm>
            <a:off x="4732652" y="1602988"/>
            <a:ext cx="3954148" cy="4159510"/>
          </a:xfrm>
          <a:prstGeom prst="rect">
            <a:avLst/>
          </a:prstGeom>
          <a:noFill/>
          <a:ln>
            <a:noFill/>
          </a:ln>
        </p:spPr>
      </p:pic>
    </p:spTree>
    <p:extLst>
      <p:ext uri="{BB962C8B-B14F-4D97-AF65-F5344CB8AC3E}">
        <p14:creationId xmlns:p14="http://schemas.microsoft.com/office/powerpoint/2010/main" val="979287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Analyze the problem</a:t>
            </a:r>
            <a:endParaRPr lang="en-US" dirty="0"/>
          </a:p>
        </p:txBody>
      </p:sp>
      <p:sp>
        <p:nvSpPr>
          <p:cNvPr id="3" name="Content Placeholder 2"/>
          <p:cNvSpPr>
            <a:spLocks noGrp="1"/>
          </p:cNvSpPr>
          <p:nvPr>
            <p:ph type="body" idx="1"/>
          </p:nvPr>
        </p:nvSpPr>
        <p:spPr/>
        <p:txBody>
          <a:bodyPr/>
          <a:lstStyle/>
          <a:p>
            <a:r>
              <a:rPr lang="en-US" sz="2200" dirty="0" smtClean="0"/>
              <a:t>Identify desired results (</a:t>
            </a:r>
            <a:r>
              <a:rPr lang="en-US" sz="2200" b="1" dirty="0" smtClean="0"/>
              <a:t>output</a:t>
            </a:r>
            <a:r>
              <a:rPr lang="en-US" sz="2200" dirty="0" smtClean="0"/>
              <a:t>)</a:t>
            </a:r>
          </a:p>
          <a:p>
            <a:r>
              <a:rPr lang="en-US" sz="2200" dirty="0" smtClean="0"/>
              <a:t>Determine </a:t>
            </a:r>
            <a:r>
              <a:rPr lang="en-US" sz="2200" b="1" dirty="0" smtClean="0"/>
              <a:t>input</a:t>
            </a:r>
            <a:r>
              <a:rPr lang="en-US" sz="2200" dirty="0" smtClean="0"/>
              <a:t> needed to produce those results</a:t>
            </a:r>
          </a:p>
          <a:p>
            <a:r>
              <a:rPr lang="en-US" sz="2200" dirty="0" smtClean="0"/>
              <a:t>Example: Create a program to generate 6 numbers to play the lottery</a:t>
            </a:r>
          </a:p>
          <a:p>
            <a:pPr lvl="1"/>
            <a:r>
              <a:rPr lang="en-US" sz="2200" dirty="0" smtClean="0"/>
              <a:t>Is 7, 7, 7, 7, 7, 7 ok? </a:t>
            </a:r>
          </a:p>
          <a:p>
            <a:pPr lvl="1"/>
            <a:r>
              <a:rPr lang="en-US" sz="2200" dirty="0" smtClean="0"/>
              <a:t>Is </a:t>
            </a:r>
            <a:r>
              <a:rPr lang="en-US" sz="2200" dirty="0" smtClean="0">
                <a:latin typeface="Arial" panose="020B0604020202020204" pitchFamily="34" charset="0"/>
                <a:cs typeface="Arial" panose="020B0604020202020204" pitchFamily="34" charset="0"/>
              </a:rPr>
              <a:t>−</a:t>
            </a:r>
            <a:r>
              <a:rPr lang="en-US" sz="2200" dirty="0" smtClean="0"/>
              <a:t>3</a:t>
            </a:r>
            <a:r>
              <a:rPr lang="en-US" sz="2200" dirty="0" smtClean="0"/>
              <a:t>, 0, 8, 9, 689, 689 ok?</a:t>
            </a:r>
          </a:p>
          <a:p>
            <a:pPr lvl="1"/>
            <a:r>
              <a:rPr lang="en-US" sz="2200" dirty="0" smtClean="0"/>
              <a:t>Is 1, 2, 6, 47.98765, 88, 93.45 ok? </a:t>
            </a:r>
          </a:p>
          <a:p>
            <a:pPr lvl="1"/>
            <a:r>
              <a:rPr lang="en-US" sz="2200" dirty="0" smtClean="0"/>
              <a:t>These are all 6 numbers but we see we must be more specific</a:t>
            </a:r>
          </a:p>
          <a:p>
            <a:pPr lvl="1"/>
            <a:r>
              <a:rPr lang="en-US" sz="2200" dirty="0" smtClean="0"/>
              <a:t>Desired results: 6 different positive integers within the range of 1 to 40</a:t>
            </a:r>
            <a:endParaRPr lang="en-US" sz="2200" dirty="0"/>
          </a:p>
        </p:txBody>
      </p:sp>
    </p:spTree>
    <p:extLst>
      <p:ext uri="{BB962C8B-B14F-4D97-AF65-F5344CB8AC3E}">
        <p14:creationId xmlns:p14="http://schemas.microsoft.com/office/powerpoint/2010/main" val="625395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Style Pointers</a:t>
            </a:r>
            <a:endParaRPr lang="en-US" dirty="0"/>
          </a:p>
        </p:txBody>
      </p:sp>
      <p:sp>
        <p:nvSpPr>
          <p:cNvPr id="3" name="Content Placeholder 2"/>
          <p:cNvSpPr>
            <a:spLocks noGrp="1"/>
          </p:cNvSpPr>
          <p:nvPr>
            <p:ph type="body" idx="1"/>
          </p:nvPr>
        </p:nvSpPr>
        <p:spPr/>
        <p:txBody>
          <a:bodyPr/>
          <a:lstStyle/>
          <a:p>
            <a:r>
              <a:rPr lang="en-US" dirty="0" smtClean="0"/>
              <a:t>  Write modular programs</a:t>
            </a:r>
          </a:p>
          <a:p>
            <a:r>
              <a:rPr lang="en-US" dirty="0" smtClean="0"/>
              <a:t>  Use descriptive variable names</a:t>
            </a:r>
          </a:p>
          <a:p>
            <a:r>
              <a:rPr lang="en-US" dirty="0" smtClean="0"/>
              <a:t>  Provide a welcome message for the user</a:t>
            </a:r>
          </a:p>
          <a:p>
            <a:r>
              <a:rPr lang="en-US" dirty="0" smtClean="0"/>
              <a:t>  Use a prompt before an input</a:t>
            </a:r>
          </a:p>
          <a:p>
            <a:r>
              <a:rPr lang="en-US" dirty="0" smtClean="0"/>
              <a:t>  Identify program output</a:t>
            </a:r>
          </a:p>
          <a:p>
            <a:r>
              <a:rPr lang="en-US" dirty="0" smtClean="0"/>
              <a:t>  Document your programs</a:t>
            </a:r>
            <a:endParaRPr lang="en-US" dirty="0"/>
          </a:p>
        </p:txBody>
      </p:sp>
    </p:spTree>
    <p:extLst>
      <p:ext uri="{BB962C8B-B14F-4D97-AF65-F5344CB8AC3E}">
        <p14:creationId xmlns:p14="http://schemas.microsoft.com/office/powerpoint/2010/main" val="1311178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latin typeface="Times New Roman" panose="02020603050405020304" pitchFamily="18" charset="0"/>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3">
            <a:alphaModFix/>
          </a:blip>
          <a:stretch>
            <a:fillRect/>
          </a:stretch>
        </p:blipFill>
        <p:spPr>
          <a:xfrm>
            <a:off x="862012" y="2209800"/>
            <a:ext cx="7419975" cy="2466975"/>
          </a:xfrm>
          <a:prstGeom prst="rect">
            <a:avLst/>
          </a:prstGeom>
          <a:noFill/>
          <a:ln>
            <a:noFill/>
          </a:ln>
        </p:spPr>
      </p:pic>
    </p:spTree>
    <p:extLst>
      <p:ext uri="{BB962C8B-B14F-4D97-AF65-F5344CB8AC3E}">
        <p14:creationId xmlns:p14="http://schemas.microsoft.com/office/powerpoint/2010/main" val="238257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Design the program</a:t>
            </a:r>
            <a:endParaRPr lang="en-US" dirty="0"/>
          </a:p>
        </p:txBody>
      </p:sp>
      <p:sp>
        <p:nvSpPr>
          <p:cNvPr id="3" name="Content Placeholder 2"/>
          <p:cNvSpPr>
            <a:spLocks noGrp="1"/>
          </p:cNvSpPr>
          <p:nvPr>
            <p:ph type="body" idx="1"/>
          </p:nvPr>
        </p:nvSpPr>
        <p:spPr/>
        <p:txBody>
          <a:bodyPr/>
          <a:lstStyle/>
          <a:p>
            <a:r>
              <a:rPr lang="en-US" sz="2200" dirty="0" smtClean="0"/>
              <a:t>Create a detailed description of program</a:t>
            </a:r>
          </a:p>
          <a:p>
            <a:pPr lvl="1"/>
            <a:r>
              <a:rPr lang="en-US" sz="2200" dirty="0" smtClean="0"/>
              <a:t>Use charts, models, or ordinary language (</a:t>
            </a:r>
            <a:r>
              <a:rPr lang="en-US" sz="2200" b="1" dirty="0" smtClean="0"/>
              <a:t>pseudocode</a:t>
            </a:r>
            <a:r>
              <a:rPr lang="en-US" sz="2200" dirty="0" smtClean="0"/>
              <a:t>)</a:t>
            </a:r>
          </a:p>
          <a:p>
            <a:r>
              <a:rPr lang="en-US" sz="2200" dirty="0" smtClean="0"/>
              <a:t>Identify </a:t>
            </a:r>
            <a:r>
              <a:rPr lang="en-US" sz="2200" b="1" dirty="0" smtClean="0"/>
              <a:t>algorithms</a:t>
            </a:r>
            <a:r>
              <a:rPr lang="en-US" sz="2200" dirty="0" smtClean="0"/>
              <a:t> needed</a:t>
            </a:r>
          </a:p>
          <a:p>
            <a:pPr lvl="1"/>
            <a:r>
              <a:rPr lang="en-US" sz="2200" dirty="0" smtClean="0"/>
              <a:t>Algorithm: a step-by-step method to solve a problem or complete a task</a:t>
            </a:r>
          </a:p>
          <a:p>
            <a:r>
              <a:rPr lang="en-US" sz="2200" dirty="0" smtClean="0"/>
              <a:t>Algorithms must be:</a:t>
            </a:r>
          </a:p>
          <a:p>
            <a:pPr lvl="1"/>
            <a:r>
              <a:rPr lang="en-US" sz="2200" dirty="0" smtClean="0"/>
              <a:t>Well defined</a:t>
            </a:r>
          </a:p>
          <a:p>
            <a:pPr lvl="1"/>
            <a:r>
              <a:rPr lang="en-US" sz="2200" dirty="0" smtClean="0"/>
              <a:t>Well ordered</a:t>
            </a:r>
          </a:p>
          <a:p>
            <a:pPr lvl="1"/>
            <a:r>
              <a:rPr lang="en-US" sz="2200" dirty="0" smtClean="0"/>
              <a:t>Must produce some result</a:t>
            </a:r>
          </a:p>
          <a:p>
            <a:pPr lvl="1"/>
            <a:r>
              <a:rPr lang="en-US" sz="2200" dirty="0" smtClean="0"/>
              <a:t>Must terminate in a finite time</a:t>
            </a:r>
            <a:endParaRPr lang="en-US" sz="2200" dirty="0"/>
          </a:p>
        </p:txBody>
      </p:sp>
    </p:spTree>
    <p:extLst>
      <p:ext uri="{BB962C8B-B14F-4D97-AF65-F5344CB8AC3E}">
        <p14:creationId xmlns:p14="http://schemas.microsoft.com/office/powerpoint/2010/main" val="353924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Code the program</a:t>
            </a:r>
            <a:endParaRPr lang="en-US" dirty="0"/>
          </a:p>
        </p:txBody>
      </p:sp>
      <p:sp>
        <p:nvSpPr>
          <p:cNvPr id="3" name="Content Placeholder 2"/>
          <p:cNvSpPr>
            <a:spLocks noGrp="1"/>
          </p:cNvSpPr>
          <p:nvPr>
            <p:ph type="body" idx="1"/>
          </p:nvPr>
        </p:nvSpPr>
        <p:spPr/>
        <p:txBody>
          <a:bodyPr/>
          <a:lstStyle/>
          <a:p>
            <a:r>
              <a:rPr lang="en-US" dirty="0" smtClean="0"/>
              <a:t>Translate charts, models, pseudocode, or ordinary language into </a:t>
            </a:r>
            <a:r>
              <a:rPr lang="en-US" b="1" dirty="0" smtClean="0"/>
              <a:t>program code</a:t>
            </a:r>
          </a:p>
          <a:p>
            <a:r>
              <a:rPr lang="en-US" dirty="0" smtClean="0"/>
              <a:t>Add statements to document what the code does</a:t>
            </a:r>
          </a:p>
          <a:p>
            <a:pPr lvl="1"/>
            <a:r>
              <a:rPr lang="en-US" dirty="0" smtClean="0"/>
              <a:t>Internal documentation</a:t>
            </a:r>
          </a:p>
          <a:p>
            <a:pPr lvl="1"/>
            <a:r>
              <a:rPr lang="en-US" dirty="0" smtClean="0"/>
              <a:t>External documentation</a:t>
            </a:r>
          </a:p>
          <a:p>
            <a:r>
              <a:rPr lang="en-US" dirty="0" smtClean="0"/>
              <a:t>Each programming language uses its specific </a:t>
            </a:r>
            <a:r>
              <a:rPr lang="en-US" b="1" dirty="0" smtClean="0"/>
              <a:t>syntax</a:t>
            </a:r>
            <a:endParaRPr lang="en-US" b="1" dirty="0"/>
          </a:p>
        </p:txBody>
      </p:sp>
    </p:spTree>
    <p:extLst>
      <p:ext uri="{BB962C8B-B14F-4D97-AF65-F5344CB8AC3E}">
        <p14:creationId xmlns:p14="http://schemas.microsoft.com/office/powerpoint/2010/main" val="3008367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type="body" idx="1"/>
          </p:nvPr>
        </p:nvSpPr>
        <p:spPr/>
        <p:txBody>
          <a:bodyPr/>
          <a:lstStyle/>
          <a:p>
            <a:pPr marL="0" indent="0">
              <a:buNone/>
            </a:pPr>
            <a:r>
              <a:rPr lang="en-US" dirty="0" smtClean="0"/>
              <a:t>Correct syntax for telling your friend where you put a cheese sandwich is:</a:t>
            </a:r>
          </a:p>
          <a:p>
            <a:pPr marL="914400" lvl="2" indent="0">
              <a:buNone/>
            </a:pPr>
            <a:r>
              <a:rPr lang="en-US" dirty="0" smtClean="0"/>
              <a:t>	</a:t>
            </a:r>
            <a:r>
              <a:rPr lang="en-US" b="1" dirty="0" smtClean="0"/>
              <a:t>“I have put it on the table.” </a:t>
            </a:r>
          </a:p>
          <a:p>
            <a:pPr marL="0" indent="0">
              <a:buNone/>
            </a:pPr>
            <a:r>
              <a:rPr lang="en-US" dirty="0" smtClean="0"/>
              <a:t>Incorrect use of English syntax to say:</a:t>
            </a:r>
          </a:p>
          <a:p>
            <a:pPr marL="0" indent="0">
              <a:buNone/>
            </a:pPr>
            <a:r>
              <a:rPr lang="en-US" dirty="0" smtClean="0"/>
              <a:t>		</a:t>
            </a:r>
            <a:r>
              <a:rPr lang="en-US" b="1" dirty="0" smtClean="0"/>
              <a:t>“I have it on the table put.” </a:t>
            </a:r>
          </a:p>
          <a:p>
            <a:pPr marL="0" indent="0">
              <a:buNone/>
            </a:pPr>
            <a:r>
              <a:rPr lang="en-US" dirty="0" smtClean="0"/>
              <a:t>All the right words are there, but without proper syntax, the sentence is gibberish in English. </a:t>
            </a:r>
          </a:p>
          <a:p>
            <a:pPr marL="0" indent="0">
              <a:buNone/>
            </a:pPr>
            <a:r>
              <a:rPr lang="en-US" dirty="0" smtClean="0"/>
              <a:t>But translated word for word, the second sentence is correct syntax in German.</a:t>
            </a:r>
            <a:endParaRPr lang="en-US" dirty="0"/>
          </a:p>
        </p:txBody>
      </p:sp>
    </p:spTree>
    <p:extLst>
      <p:ext uri="{BB962C8B-B14F-4D97-AF65-F5344CB8AC3E}">
        <p14:creationId xmlns:p14="http://schemas.microsoft.com/office/powerpoint/2010/main" val="1277587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Test the program</a:t>
            </a:r>
            <a:endParaRPr lang="en-US" dirty="0"/>
          </a:p>
        </p:txBody>
      </p:sp>
      <p:sp>
        <p:nvSpPr>
          <p:cNvPr id="3" name="Content Placeholder 2"/>
          <p:cNvSpPr>
            <a:spLocks noGrp="1"/>
          </p:cNvSpPr>
          <p:nvPr>
            <p:ph type="body" idx="1"/>
          </p:nvPr>
        </p:nvSpPr>
        <p:spPr/>
        <p:txBody>
          <a:bodyPr/>
          <a:lstStyle/>
          <a:p>
            <a:r>
              <a:rPr lang="en-US" sz="2200" dirty="0" smtClean="0"/>
              <a:t>In analysis phase: continually </a:t>
            </a:r>
            <a:r>
              <a:rPr lang="en-US" sz="2200" b="1" dirty="0" smtClean="0"/>
              <a:t>ask questions</a:t>
            </a:r>
          </a:p>
          <a:p>
            <a:pPr lvl="1"/>
            <a:r>
              <a:rPr lang="en-US" sz="2200" dirty="0" smtClean="0"/>
              <a:t>Did I interpret data correctly?</a:t>
            </a:r>
          </a:p>
          <a:p>
            <a:pPr lvl="1"/>
            <a:r>
              <a:rPr lang="en-US" sz="2200" dirty="0" smtClean="0"/>
              <a:t>Does program fulfill requirements?</a:t>
            </a:r>
          </a:p>
          <a:p>
            <a:pPr lvl="1"/>
            <a:r>
              <a:rPr lang="en-US" sz="2200" dirty="0" smtClean="0"/>
              <a:t>Are my formulas or procedures correct? Etc…</a:t>
            </a:r>
          </a:p>
          <a:p>
            <a:r>
              <a:rPr lang="en-US" sz="2200" dirty="0" smtClean="0"/>
              <a:t>In design phase: use </a:t>
            </a:r>
            <a:r>
              <a:rPr lang="en-US" sz="2200" b="1" dirty="0" smtClean="0"/>
              <a:t>desk-checking</a:t>
            </a:r>
            <a:r>
              <a:rPr lang="en-US" sz="2200" dirty="0" smtClean="0"/>
              <a:t> to walk through the program</a:t>
            </a:r>
          </a:p>
          <a:p>
            <a:r>
              <a:rPr lang="en-US" sz="2200" dirty="0" smtClean="0"/>
              <a:t>In coding phase: software will alert you to </a:t>
            </a:r>
            <a:r>
              <a:rPr lang="en-US" sz="2200" b="1" dirty="0" smtClean="0"/>
              <a:t>errors in syntax </a:t>
            </a:r>
            <a:r>
              <a:rPr lang="en-US" sz="2200" dirty="0" smtClean="0"/>
              <a:t>but not in the </a:t>
            </a:r>
            <a:r>
              <a:rPr lang="en-US" sz="2200" b="1" dirty="0" smtClean="0"/>
              <a:t>logic</a:t>
            </a:r>
            <a:r>
              <a:rPr lang="en-US" sz="2200" dirty="0" smtClean="0"/>
              <a:t> of the program</a:t>
            </a:r>
          </a:p>
          <a:p>
            <a:r>
              <a:rPr lang="en-US" sz="2200" dirty="0" smtClean="0"/>
              <a:t>Finally, </a:t>
            </a:r>
            <a:r>
              <a:rPr lang="en-US" sz="2200" b="1" dirty="0" smtClean="0"/>
              <a:t>test your program </a:t>
            </a:r>
            <a:r>
              <a:rPr lang="en-US" sz="2200" dirty="0" smtClean="0"/>
              <a:t>with as many sets of test data as possible</a:t>
            </a:r>
          </a:p>
          <a:p>
            <a:pPr lvl="1"/>
            <a:r>
              <a:rPr lang="en-US" sz="2200" dirty="0" smtClean="0"/>
              <a:t>Use good data, bad data, data you know the answers for, etc.</a:t>
            </a:r>
            <a:endParaRPr lang="en-US" sz="2200" dirty="0"/>
          </a:p>
        </p:txBody>
      </p:sp>
    </p:spTree>
    <p:extLst>
      <p:ext uri="{BB962C8B-B14F-4D97-AF65-F5344CB8AC3E}">
        <p14:creationId xmlns:p14="http://schemas.microsoft.com/office/powerpoint/2010/main" val="2857325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Steps in the Cycle</a:t>
            </a:r>
            <a:endParaRPr lang="en-US" dirty="0"/>
          </a:p>
        </p:txBody>
      </p:sp>
      <p:sp>
        <p:nvSpPr>
          <p:cNvPr id="3" name="Content Placeholder 2"/>
          <p:cNvSpPr>
            <a:spLocks noGrp="1"/>
          </p:cNvSpPr>
          <p:nvPr>
            <p:ph type="body" idx="1"/>
          </p:nvPr>
        </p:nvSpPr>
        <p:spPr/>
        <p:txBody>
          <a:bodyPr/>
          <a:lstStyle/>
          <a:p>
            <a:r>
              <a:rPr lang="en-US" sz="1800" dirty="0" smtClean="0"/>
              <a:t> Create an outline of the program so that it is apparent what major tasks and subtasks have to be accomplished and the relationships among these tasks</a:t>
            </a:r>
          </a:p>
          <a:p>
            <a:r>
              <a:rPr lang="en-US" sz="1800" dirty="0" smtClean="0"/>
              <a:t> Describe in detail how each of these tasks is to be carried out</a:t>
            </a:r>
          </a:p>
          <a:p>
            <a:r>
              <a:rPr lang="en-US" sz="1800" dirty="0" smtClean="0"/>
              <a:t>To put a commercial program (produced by a software publishing company) you may need to:</a:t>
            </a:r>
          </a:p>
          <a:p>
            <a:pPr lvl="1"/>
            <a:r>
              <a:rPr lang="en-US" sz="1800" dirty="0" smtClean="0"/>
              <a:t>Create a user’s guide </a:t>
            </a:r>
          </a:p>
          <a:p>
            <a:pPr lvl="2"/>
            <a:r>
              <a:rPr lang="en-US" sz="1800" dirty="0" smtClean="0"/>
              <a:t>to help users can understand the intricacies of the program</a:t>
            </a:r>
          </a:p>
          <a:p>
            <a:pPr lvl="1"/>
            <a:r>
              <a:rPr lang="en-US" sz="1800" dirty="0" smtClean="0"/>
              <a:t>Create help files </a:t>
            </a:r>
          </a:p>
          <a:p>
            <a:pPr lvl="2"/>
            <a:r>
              <a:rPr lang="en-US" sz="1800" dirty="0" smtClean="0"/>
              <a:t>installed with the software for users to get on-screen help </a:t>
            </a:r>
          </a:p>
          <a:p>
            <a:pPr lvl="1"/>
            <a:r>
              <a:rPr lang="en-US" sz="1800" dirty="0" smtClean="0"/>
              <a:t>Train employees to provide telephone or web-based customer support</a:t>
            </a:r>
          </a:p>
          <a:p>
            <a:pPr lvl="1"/>
            <a:r>
              <a:rPr lang="en-US" sz="1800" dirty="0" smtClean="0"/>
              <a:t>Duplicate disks and accompanying materials for distribution</a:t>
            </a:r>
          </a:p>
          <a:p>
            <a:pPr lvl="1"/>
            <a:r>
              <a:rPr lang="en-US" sz="1800" dirty="0" smtClean="0"/>
              <a:t>Advertise the program to attract buyers</a:t>
            </a:r>
          </a:p>
        </p:txBody>
      </p:sp>
    </p:spTree>
    <p:extLst>
      <p:ext uri="{BB962C8B-B14F-4D97-AF65-F5344CB8AC3E}">
        <p14:creationId xmlns:p14="http://schemas.microsoft.com/office/powerpoint/2010/main" val="4025906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6115</TotalTime>
  <Words>1845</Words>
  <Application>Microsoft Office PowerPoint</Application>
  <PresentationFormat>On-screen Show (4:3)</PresentationFormat>
  <Paragraphs>220</Paragraphs>
  <Slides>41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Aharoni</vt:lpstr>
      <vt:lpstr>Arial</vt:lpstr>
      <vt:lpstr>Calibri</vt:lpstr>
      <vt:lpstr>Noto Sans Symbols</vt:lpstr>
      <vt:lpstr>Symbol</vt:lpstr>
      <vt:lpstr>Times New Roman</vt:lpstr>
      <vt:lpstr>Verdana</vt:lpstr>
      <vt:lpstr>Wingdings</vt:lpstr>
      <vt:lpstr>508 Lecture</vt:lpstr>
      <vt:lpstr>Prelude to Programming</vt:lpstr>
      <vt:lpstr>3.1 The Program Development Cycle  </vt:lpstr>
      <vt:lpstr>3.1 The Program Development Cycle</vt:lpstr>
      <vt:lpstr>1. Analyze the problem</vt:lpstr>
      <vt:lpstr>2. Design the program</vt:lpstr>
      <vt:lpstr>3. Code the program</vt:lpstr>
      <vt:lpstr>Syntax</vt:lpstr>
      <vt:lpstr>4. Test the program</vt:lpstr>
      <vt:lpstr>Additional Steps in the Cycle</vt:lpstr>
      <vt:lpstr>Program Development is a Process</vt:lpstr>
      <vt:lpstr>The Sale Price Example</vt:lpstr>
      <vt:lpstr>Design: Input  Processing  Output</vt:lpstr>
      <vt:lpstr>3.2 Program Design  </vt:lpstr>
      <vt:lpstr>3.2 Program Design</vt:lpstr>
      <vt:lpstr>Using Modules and Submodules</vt:lpstr>
      <vt:lpstr>Pseudocode: uses short, English-like phrases to describe the outline of a program</vt:lpstr>
      <vt:lpstr>Refined Pseudocode for the Sale Price Program </vt:lpstr>
      <vt:lpstr>Calling Modules</vt:lpstr>
      <vt:lpstr>The Main Module</vt:lpstr>
      <vt:lpstr>Format Output </vt:lpstr>
      <vt:lpstr>Hierarchy Charts</vt:lpstr>
      <vt:lpstr>3.3 Coding, Documenting, Testing  </vt:lpstr>
      <vt:lpstr>3.3 Coding, Documenting, Testing</vt:lpstr>
      <vt:lpstr>Comments: Not Processed by the Computer, Valued by Other Programmers</vt:lpstr>
      <vt:lpstr>Using Comments for a Program to Find Size of a Room</vt:lpstr>
      <vt:lpstr>The Testing Phase</vt:lpstr>
      <vt:lpstr>Types of Errors: Syntax Errors</vt:lpstr>
      <vt:lpstr>Types of Errors: Logic Errors</vt:lpstr>
      <vt:lpstr>3.4 Commercial Programs: Testing and Documenting </vt:lpstr>
      <vt:lpstr>3.4 Commercial Programs: Testing and Documenting (1 of 2)</vt:lpstr>
      <vt:lpstr>3.4 Commercial Programs: Testing and Documenting (2 of 2)</vt:lpstr>
      <vt:lpstr>3.5 Structured Programming  </vt:lpstr>
      <vt:lpstr>3.5 Structured Programming</vt:lpstr>
      <vt:lpstr>Flowcharts</vt:lpstr>
      <vt:lpstr>Basic Flowcharting Symbols</vt:lpstr>
      <vt:lpstr>Example 3.10 Comparing Pseudocode and Flowcharts</vt:lpstr>
      <vt:lpstr>Control Structures</vt:lpstr>
      <vt:lpstr>Flowchart for Typical Decision (Selection) Structures</vt:lpstr>
      <vt:lpstr>Flowchart for Typical Repetition (loop) Structures</vt:lpstr>
      <vt:lpstr>Style Pointers</vt:lpstr>
      <vt:lpstr>Copyright</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Prelude to Programming, 6e</dc:title>
  <dc:subject>Engineering Computer Science</dc:subject>
  <dc:creator>Drake/Venit</dc:creator>
  <cp:keywords>Engineering Computer Science</cp:keywords>
  <dc:description/>
  <cp:lastModifiedBy>H S, Shilpashree (Cognizant)</cp:lastModifiedBy>
  <cp:revision>361</cp:revision>
  <cp:lastPrinted>2005-11-18T05:37:01Z</cp:lastPrinted>
  <dcterms:created xsi:type="dcterms:W3CDTF">2016-07-12T18:46:03Z</dcterms:created>
  <dcterms:modified xsi:type="dcterms:W3CDTF">2018-01-25T13:58:11Z</dcterms:modified>
  <cp:category/>
</cp:coreProperties>
</file>