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61"/>
  </p:notesMasterIdLst>
  <p:handoutMasterIdLst>
    <p:handoutMasterId r:id="rId62"/>
  </p:handoutMasterIdLst>
  <p:sldIdLst>
    <p:sldId id="362" r:id="rId2"/>
    <p:sldId id="496" r:id="rId3"/>
    <p:sldId id="445" r:id="rId4"/>
    <p:sldId id="446" r:id="rId5"/>
    <p:sldId id="447" r:id="rId6"/>
    <p:sldId id="448" r:id="rId7"/>
    <p:sldId id="449" r:id="rId8"/>
    <p:sldId id="450" r:id="rId9"/>
    <p:sldId id="451" r:id="rId10"/>
    <p:sldId id="452" r:id="rId11"/>
    <p:sldId id="498" r:id="rId12"/>
    <p:sldId id="453" r:id="rId13"/>
    <p:sldId id="454" r:id="rId14"/>
    <p:sldId id="455" r:id="rId15"/>
    <p:sldId id="456" r:id="rId16"/>
    <p:sldId id="457" r:id="rId17"/>
    <p:sldId id="458" r:id="rId18"/>
    <p:sldId id="459" r:id="rId19"/>
    <p:sldId id="460" r:id="rId20"/>
    <p:sldId id="461" r:id="rId21"/>
    <p:sldId id="462" r:id="rId22"/>
    <p:sldId id="463" r:id="rId23"/>
    <p:sldId id="464" r:id="rId24"/>
    <p:sldId id="465" r:id="rId25"/>
    <p:sldId id="466" r:id="rId26"/>
    <p:sldId id="467" r:id="rId27"/>
    <p:sldId id="468" r:id="rId28"/>
    <p:sldId id="469" r:id="rId29"/>
    <p:sldId id="470" r:id="rId30"/>
    <p:sldId id="471" r:id="rId31"/>
    <p:sldId id="472" r:id="rId32"/>
    <p:sldId id="473" r:id="rId33"/>
    <p:sldId id="474" r:id="rId34"/>
    <p:sldId id="499" r:id="rId35"/>
    <p:sldId id="475" r:id="rId36"/>
    <p:sldId id="476" r:id="rId37"/>
    <p:sldId id="477" r:id="rId38"/>
    <p:sldId id="478" r:id="rId39"/>
    <p:sldId id="497" r:id="rId40"/>
    <p:sldId id="479" r:id="rId41"/>
    <p:sldId id="500" r:id="rId42"/>
    <p:sldId id="480" r:id="rId43"/>
    <p:sldId id="481" r:id="rId44"/>
    <p:sldId id="482" r:id="rId45"/>
    <p:sldId id="483" r:id="rId46"/>
    <p:sldId id="484" r:id="rId47"/>
    <p:sldId id="485" r:id="rId48"/>
    <p:sldId id="486" r:id="rId49"/>
    <p:sldId id="487" r:id="rId50"/>
    <p:sldId id="488" r:id="rId51"/>
    <p:sldId id="489" r:id="rId52"/>
    <p:sldId id="501" r:id="rId53"/>
    <p:sldId id="490" r:id="rId54"/>
    <p:sldId id="491" r:id="rId55"/>
    <p:sldId id="492" r:id="rId56"/>
    <p:sldId id="493" r:id="rId57"/>
    <p:sldId id="494" r:id="rId58"/>
    <p:sldId id="495" r:id="rId59"/>
    <p:sldId id="361" r:id="rId60"/>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 charset="0"/>
        <a:ea typeface="+mn-ea"/>
        <a:cs typeface="+mn-cs"/>
      </a:defRPr>
    </a:lvl1pPr>
    <a:lvl2pPr marL="457200" algn="l" rtl="0" fontAlgn="base">
      <a:spcBef>
        <a:spcPct val="0"/>
      </a:spcBef>
      <a:spcAft>
        <a:spcPct val="0"/>
      </a:spcAft>
      <a:defRPr kern="1200">
        <a:solidFill>
          <a:schemeClr val="tx1"/>
        </a:solidFill>
        <a:latin typeface="Arial" pitchFamily="-1" charset="0"/>
        <a:ea typeface="+mn-ea"/>
        <a:cs typeface="+mn-cs"/>
      </a:defRPr>
    </a:lvl2pPr>
    <a:lvl3pPr marL="914400" algn="l" rtl="0" fontAlgn="base">
      <a:spcBef>
        <a:spcPct val="0"/>
      </a:spcBef>
      <a:spcAft>
        <a:spcPct val="0"/>
      </a:spcAft>
      <a:defRPr kern="1200">
        <a:solidFill>
          <a:schemeClr val="tx1"/>
        </a:solidFill>
        <a:latin typeface="Arial" pitchFamily="-1" charset="0"/>
        <a:ea typeface="+mn-ea"/>
        <a:cs typeface="+mn-cs"/>
      </a:defRPr>
    </a:lvl3pPr>
    <a:lvl4pPr marL="1371600" algn="l" rtl="0" fontAlgn="base">
      <a:spcBef>
        <a:spcPct val="0"/>
      </a:spcBef>
      <a:spcAft>
        <a:spcPct val="0"/>
      </a:spcAft>
      <a:defRPr kern="1200">
        <a:solidFill>
          <a:schemeClr val="tx1"/>
        </a:solidFill>
        <a:latin typeface="Arial" pitchFamily="-1" charset="0"/>
        <a:ea typeface="+mn-ea"/>
        <a:cs typeface="+mn-cs"/>
      </a:defRPr>
    </a:lvl4pPr>
    <a:lvl5pPr marL="1828800" algn="l" rtl="0" fontAlgn="base">
      <a:spcBef>
        <a:spcPct val="0"/>
      </a:spcBef>
      <a:spcAft>
        <a:spcPct val="0"/>
      </a:spcAft>
      <a:defRPr kern="1200">
        <a:solidFill>
          <a:schemeClr val="tx1"/>
        </a:solidFill>
        <a:latin typeface="Arial" pitchFamily="-1" charset="0"/>
        <a:ea typeface="+mn-ea"/>
        <a:cs typeface="+mn-cs"/>
      </a:defRPr>
    </a:lvl5pPr>
    <a:lvl6pPr marL="2286000" algn="l" defTabSz="457200" rtl="0" eaLnBrk="1" latinLnBrk="0" hangingPunct="1">
      <a:defRPr kern="1200">
        <a:solidFill>
          <a:schemeClr val="tx1"/>
        </a:solidFill>
        <a:latin typeface="Arial" pitchFamily="-1" charset="0"/>
        <a:ea typeface="+mn-ea"/>
        <a:cs typeface="+mn-cs"/>
      </a:defRPr>
    </a:lvl6pPr>
    <a:lvl7pPr marL="2743200" algn="l" defTabSz="457200" rtl="0" eaLnBrk="1" latinLnBrk="0" hangingPunct="1">
      <a:defRPr kern="1200">
        <a:solidFill>
          <a:schemeClr val="tx1"/>
        </a:solidFill>
        <a:latin typeface="Arial" pitchFamily="-1" charset="0"/>
        <a:ea typeface="+mn-ea"/>
        <a:cs typeface="+mn-cs"/>
      </a:defRPr>
    </a:lvl7pPr>
    <a:lvl8pPr marL="3200400" algn="l" defTabSz="457200" rtl="0" eaLnBrk="1" latinLnBrk="0" hangingPunct="1">
      <a:defRPr kern="1200">
        <a:solidFill>
          <a:schemeClr val="tx1"/>
        </a:solidFill>
        <a:latin typeface="Arial" pitchFamily="-1" charset="0"/>
        <a:ea typeface="+mn-ea"/>
        <a:cs typeface="+mn-cs"/>
      </a:defRPr>
    </a:lvl8pPr>
    <a:lvl9pPr marL="3657600" algn="l" defTabSz="457200" rtl="0" eaLnBrk="1" latinLnBrk="0" hangingPunct="1">
      <a:defRPr kern="1200">
        <a:solidFill>
          <a:schemeClr val="tx1"/>
        </a:solidFill>
        <a:latin typeface="Arial" pitchFamily="-1" charset="0"/>
        <a:ea typeface="+mn-ea"/>
        <a:cs typeface="+mn-cs"/>
      </a:defRPr>
    </a:lvl9pPr>
  </p:defaultTextStyle>
  <p:extLst>
    <p:ext uri="{EFAFB233-063F-42B5-8137-9DF3F51BA10A}">
      <p15:sldGuideLst xmlns:p15="http://schemas.microsoft.com/office/powerpoint/2012/main">
        <p15:guide id="1" orient="horz" pos="845" userDrawn="1">
          <p15:clr>
            <a:srgbClr val="A4A3A4"/>
          </p15:clr>
        </p15:guide>
        <p15:guide id="2" pos="29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809" autoAdjust="0"/>
    <p:restoredTop sz="86395" autoAdjust="0"/>
  </p:normalViewPr>
  <p:slideViewPr>
    <p:cSldViewPr>
      <p:cViewPr varScale="1">
        <p:scale>
          <a:sx n="99" d="100"/>
          <a:sy n="99" d="100"/>
        </p:scale>
        <p:origin x="816" y="90"/>
      </p:cViewPr>
      <p:guideLst>
        <p:guide orient="horz" pos="845"/>
        <p:guide pos="295"/>
      </p:guideLst>
    </p:cSldViewPr>
  </p:slideViewPr>
  <p:outlineViewPr>
    <p:cViewPr>
      <p:scale>
        <a:sx n="33" d="100"/>
        <a:sy n="33" d="100"/>
      </p:scale>
      <p:origin x="0" y="-1368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9" d="100"/>
          <a:sy n="129" d="100"/>
        </p:scale>
        <p:origin x="-116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AU" dirty="0"/>
          </a:p>
        </p:txBody>
      </p:sp>
      <p:sp>
        <p:nvSpPr>
          <p:cNvPr id="706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AU" dirty="0"/>
          </a:p>
        </p:txBody>
      </p:sp>
      <p:sp>
        <p:nvSpPr>
          <p:cNvPr id="7066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AU" dirty="0"/>
          </a:p>
        </p:txBody>
      </p:sp>
      <p:sp>
        <p:nvSpPr>
          <p:cNvPr id="7066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40ACF81E-541B-3142-A047-F86EAB64A273}"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AU" dirty="0"/>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AB141828-385B-3B4E-8F23-4B551DD05D5D}"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mn-lt"/>
                <a:ea typeface="Arial"/>
                <a:cs typeface="Arial"/>
                <a:sym typeface="Arial"/>
              </a:rPr>
              <a:t>1) </a:t>
            </a:r>
            <a:r>
              <a:rPr lang="en-US" sz="1200" b="0" i="0" u="none" strike="noStrike" kern="1200" cap="none" dirty="0" err="1" smtClean="0">
                <a:solidFill>
                  <a:schemeClr val="dk1"/>
                </a:solidFill>
                <a:latin typeface="+mn-lt"/>
                <a:ea typeface="Arial"/>
                <a:cs typeface="Arial"/>
                <a:sym typeface="Arial"/>
              </a:rPr>
              <a:t>MathType</a:t>
            </a:r>
            <a:r>
              <a:rPr lang="en-US" sz="1200" b="0" i="0" u="none" strike="noStrike" kern="1200" cap="none" dirty="0" smtClean="0">
                <a:solidFill>
                  <a:schemeClr val="dk1"/>
                </a:solidFill>
                <a:latin typeface="+mn-lt"/>
                <a:ea typeface="Arial"/>
                <a:cs typeface="Arial"/>
                <a:sym typeface="Arial"/>
              </a:rPr>
              <a:t> Plugin</a:t>
            </a:r>
          </a:p>
          <a:p>
            <a:r>
              <a:rPr lang="en-US" sz="1200" b="0" i="0" u="none" strike="noStrike" kern="1200" cap="none" dirty="0" smtClean="0">
                <a:solidFill>
                  <a:schemeClr val="dk1"/>
                </a:solidFill>
                <a:latin typeface="+mn-lt"/>
                <a:ea typeface="Arial"/>
                <a:cs typeface="Arial"/>
                <a:sym typeface="Arial"/>
              </a:rPr>
              <a:t>2) Math Player (free versions available)</a:t>
            </a:r>
          </a:p>
          <a:p>
            <a:r>
              <a:rPr lang="en-US" sz="1200" b="0" i="0" u="none" strike="noStrike" kern="1200" cap="none" dirty="0" smtClean="0">
                <a:solidFill>
                  <a:schemeClr val="dk1"/>
                </a:solidFill>
                <a:latin typeface="+mn-lt"/>
                <a:ea typeface="Arial"/>
                <a:cs typeface="Arial"/>
                <a:sym typeface="Arial"/>
              </a:rPr>
              <a:t>3) NVDA Reader (free versions </a:t>
            </a:r>
            <a:r>
              <a:rPr lang="en-US" sz="1200" b="0" i="0" u="none" strike="noStrike" kern="1200" cap="none" smtClean="0">
                <a:solidFill>
                  <a:schemeClr val="dk1"/>
                </a:solidFill>
                <a:latin typeface="+mn-lt"/>
                <a:ea typeface="Arial"/>
                <a:cs typeface="Arial"/>
                <a:sym typeface="Arial"/>
              </a:rPr>
              <a:t>available)</a:t>
            </a:r>
            <a:endParaRPr lang="en-US" sz="1200" b="0" i="0" u="none" strike="noStrike" kern="1200" cap="none" dirty="0" smtClean="0">
              <a:solidFill>
                <a:schemeClr val="dk1"/>
              </a:solidFill>
              <a:latin typeface="+mn-lt"/>
              <a:ea typeface="Arial"/>
              <a:cs typeface="Arial"/>
              <a:sym typeface="Arial"/>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159468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39F092-BC88-4B26-AEDB-79051C4FCA01}" type="slidenum">
              <a:rPr lang="en-US" smtClean="0"/>
              <a:t>3</a:t>
            </a:fld>
            <a:endParaRPr lang="en-US"/>
          </a:p>
        </p:txBody>
      </p:sp>
    </p:spTree>
    <p:extLst>
      <p:ext uri="{BB962C8B-B14F-4D97-AF65-F5344CB8AC3E}">
        <p14:creationId xmlns:p14="http://schemas.microsoft.com/office/powerpoint/2010/main" val="960120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B90074-1FF3-4821-A047-6FDBA0367AB0}" type="slidenum">
              <a:rPr lang="en-US"/>
              <a:pPr/>
              <a:t>26</a:t>
            </a:fld>
            <a:endParaRPr lang="en-US"/>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34360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59</a:t>
            </a:fld>
            <a:endParaRPr lang="en-US"/>
          </a:p>
        </p:txBody>
      </p:sp>
    </p:spTree>
    <p:extLst>
      <p:ext uri="{BB962C8B-B14F-4D97-AF65-F5344CB8AC3E}">
        <p14:creationId xmlns:p14="http://schemas.microsoft.com/office/powerpoint/2010/main" val="1265501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dirty="0" smtClean="0"/>
              <a:t>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dirty="0" smtClean="0"/>
              <a:t>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dirty="0" smtClean="0"/>
              <a:t>Edit Master text styles</a:t>
            </a:r>
          </a:p>
        </p:txBody>
      </p:sp>
    </p:spTree>
    <p:extLst>
      <p:ext uri="{BB962C8B-B14F-4D97-AF65-F5344CB8AC3E}">
        <p14:creationId xmlns:p14="http://schemas.microsoft.com/office/powerpoint/2010/main" val="2620826915"/>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305800" cy="4114800"/>
          </a:xfrm>
        </p:spPr>
        <p:txBody>
          <a:bodyPr/>
          <a:lstStyle/>
          <a:p>
            <a:endParaRPr lang="en-US"/>
          </a:p>
        </p:txBody>
      </p:sp>
      <p:sp>
        <p:nvSpPr>
          <p:cNvPr id="4" name="Slide Number Placeholder 3"/>
          <p:cNvSpPr>
            <a:spLocks noGrp="1"/>
          </p:cNvSpPr>
          <p:nvPr>
            <p:ph type="sldNum" sz="quarter" idx="10"/>
          </p:nvPr>
        </p:nvSpPr>
        <p:spPr>
          <a:xfrm>
            <a:off x="7162800" y="6397625"/>
            <a:ext cx="1905000" cy="457200"/>
          </a:xfrm>
        </p:spPr>
        <p:txBody>
          <a:bodyPr/>
          <a:lstStyle>
            <a:lvl1pPr>
              <a:defRPr/>
            </a:lvl1pPr>
          </a:lstStyle>
          <a:p>
            <a:r>
              <a:rPr lang="en-US"/>
              <a:t>1-</a:t>
            </a:r>
            <a:fld id="{A08EE8DA-19F6-4B82-B15B-74FED49B860A}" type="slidenum">
              <a:rPr lang="en-US"/>
              <a:pPr/>
              <a:t>‹#›</a:t>
            </a:fld>
            <a:endParaRPr lang="en-US"/>
          </a:p>
        </p:txBody>
      </p:sp>
    </p:spTree>
    <p:extLst>
      <p:ext uri="{BB962C8B-B14F-4D97-AF65-F5344CB8AC3E}">
        <p14:creationId xmlns:p14="http://schemas.microsoft.com/office/powerpoint/2010/main" val="32357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6" name="Shape 16"/>
          <p:cNvSpPr txBox="1"/>
          <p:nvPr/>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 2011, 2009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909044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26" name="Shape 26"/>
          <p:cNvSpPr txBox="1">
            <a:spLocks noGrp="1"/>
          </p:cNvSpPr>
          <p:nvPr>
            <p:ph type="body" idx="1"/>
          </p:nvPr>
        </p:nvSpPr>
        <p:spPr>
          <a:xfrm>
            <a:off x="457200" y="1600201"/>
            <a:ext cx="8229600" cy="4581522"/>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7" name="Text Box 47"/>
          <p:cNvSpPr txBox="1">
            <a:spLocks noChangeArrowheads="1"/>
          </p:cNvSpPr>
          <p:nvPr/>
        </p:nvSpPr>
        <p:spPr bwMode="auto">
          <a:xfrm>
            <a:off x="3962400" y="6400800"/>
            <a:ext cx="3810000" cy="457200"/>
          </a:xfrm>
          <a:prstGeom prst="rect">
            <a:avLst/>
          </a:prstGeom>
          <a:noFill/>
          <a:ln>
            <a:noFill/>
          </a:ln>
          <a:extLst/>
        </p:spPr>
        <p:txBody>
          <a:bodyPr anchor="ct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defRPr/>
            </a:pPr>
            <a:r>
              <a:rPr lang="en-US" sz="900" smtClean="0">
                <a:solidFill>
                  <a:schemeClr val="bg1"/>
                </a:solidFill>
                <a:latin typeface="Verdana" charset="0"/>
              </a:rPr>
              <a:t>Copyright © 2016, 2012, 2009 by Pearson Education, Inc.</a:t>
            </a:r>
          </a:p>
          <a:p>
            <a:pPr algn="r">
              <a:defRPr/>
            </a:pPr>
            <a:r>
              <a:rPr lang="en-US" sz="900" smtClean="0">
                <a:solidFill>
                  <a:schemeClr val="bg1"/>
                </a:solidFill>
                <a:latin typeface="Verdana" charset="0"/>
              </a:rPr>
              <a:t>All Rights Reserved</a:t>
            </a:r>
          </a:p>
        </p:txBody>
      </p:sp>
      <p:sp>
        <p:nvSpPr>
          <p:cNvPr id="8" name="Text Box 47"/>
          <p:cNvSpPr txBox="1">
            <a:spLocks noChangeArrowheads="1"/>
          </p:cNvSpPr>
          <p:nvPr/>
        </p:nvSpPr>
        <p:spPr bwMode="auto">
          <a:xfrm>
            <a:off x="1681163" y="6391275"/>
            <a:ext cx="3348037" cy="457200"/>
          </a:xfrm>
          <a:prstGeom prst="rect">
            <a:avLst/>
          </a:prstGeom>
          <a:noFill/>
          <a:ln>
            <a:noFill/>
          </a:ln>
          <a:extLst/>
        </p:spPr>
        <p:txBody>
          <a:bodyPr anchor="ct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900" i="1" smtClean="0">
                <a:solidFill>
                  <a:srgbClr val="FFFFFF"/>
                </a:solidFill>
                <a:latin typeface="Verdana" charset="0"/>
              </a:rPr>
              <a:t>Medical Law and Ethics, </a:t>
            </a:r>
            <a:r>
              <a:rPr lang="en-US" sz="900" smtClean="0">
                <a:solidFill>
                  <a:srgbClr val="FFFFFF"/>
                </a:solidFill>
                <a:latin typeface="Verdana" charset="0"/>
              </a:rPr>
              <a:t>Fifth Edition</a:t>
            </a:r>
          </a:p>
          <a:p>
            <a:pPr>
              <a:defRPr/>
            </a:pPr>
            <a:r>
              <a:rPr lang="en-US" sz="900" smtClean="0">
                <a:solidFill>
                  <a:srgbClr val="FFFFFF"/>
                </a:solidFill>
                <a:latin typeface="Verdana" charset="0"/>
              </a:rPr>
              <a:t>Bonnie F. Fremgen</a:t>
            </a:r>
          </a:p>
        </p:txBody>
      </p:sp>
      <p:sp>
        <p:nvSpPr>
          <p:cNvPr id="10" name="Shape 16"/>
          <p:cNvSpPr txBox="1"/>
          <p:nvPr/>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 2011, 2009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06215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26" name="Shape 26"/>
          <p:cNvSpPr txBox="1">
            <a:spLocks noGrp="1"/>
          </p:cNvSpPr>
          <p:nvPr>
            <p:ph type="body" idx="1"/>
          </p:nvPr>
        </p:nvSpPr>
        <p:spPr>
          <a:xfrm>
            <a:off x="457200" y="1600201"/>
            <a:ext cx="8229600" cy="1900807"/>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7" name="Text Box 47"/>
          <p:cNvSpPr txBox="1">
            <a:spLocks noChangeArrowheads="1"/>
          </p:cNvSpPr>
          <p:nvPr/>
        </p:nvSpPr>
        <p:spPr bwMode="auto">
          <a:xfrm>
            <a:off x="3962400" y="6400800"/>
            <a:ext cx="3810000" cy="457200"/>
          </a:xfrm>
          <a:prstGeom prst="rect">
            <a:avLst/>
          </a:prstGeom>
          <a:noFill/>
          <a:ln>
            <a:noFill/>
          </a:ln>
          <a:extLst/>
        </p:spPr>
        <p:txBody>
          <a:bodyPr anchor="ct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defRPr/>
            </a:pPr>
            <a:r>
              <a:rPr lang="en-US" sz="900" smtClean="0">
                <a:solidFill>
                  <a:schemeClr val="bg1"/>
                </a:solidFill>
                <a:latin typeface="Verdana" charset="0"/>
              </a:rPr>
              <a:t>Copyright © 2016, 2012, 2009 by Pearson Education, Inc.</a:t>
            </a:r>
          </a:p>
          <a:p>
            <a:pPr algn="r">
              <a:defRPr/>
            </a:pPr>
            <a:r>
              <a:rPr lang="en-US" sz="900" smtClean="0">
                <a:solidFill>
                  <a:schemeClr val="bg1"/>
                </a:solidFill>
                <a:latin typeface="Verdana" charset="0"/>
              </a:rPr>
              <a:t>All Rights Reserved</a:t>
            </a:r>
          </a:p>
        </p:txBody>
      </p:sp>
      <p:sp>
        <p:nvSpPr>
          <p:cNvPr id="8" name="Text Box 47"/>
          <p:cNvSpPr txBox="1">
            <a:spLocks noChangeArrowheads="1"/>
          </p:cNvSpPr>
          <p:nvPr/>
        </p:nvSpPr>
        <p:spPr bwMode="auto">
          <a:xfrm>
            <a:off x="1681163" y="6391275"/>
            <a:ext cx="3348037" cy="457200"/>
          </a:xfrm>
          <a:prstGeom prst="rect">
            <a:avLst/>
          </a:prstGeom>
          <a:noFill/>
          <a:ln>
            <a:noFill/>
          </a:ln>
          <a:extLst/>
        </p:spPr>
        <p:txBody>
          <a:bodyPr anchor="ct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900" i="1" smtClean="0">
                <a:solidFill>
                  <a:srgbClr val="FFFFFF"/>
                </a:solidFill>
                <a:latin typeface="Verdana" charset="0"/>
              </a:rPr>
              <a:t>Medical Law and Ethics, </a:t>
            </a:r>
            <a:r>
              <a:rPr lang="en-US" sz="900" smtClean="0">
                <a:solidFill>
                  <a:srgbClr val="FFFFFF"/>
                </a:solidFill>
                <a:latin typeface="Verdana" charset="0"/>
              </a:rPr>
              <a:t>Fifth Edition</a:t>
            </a:r>
          </a:p>
          <a:p>
            <a:pPr>
              <a:defRPr/>
            </a:pPr>
            <a:r>
              <a:rPr lang="en-US" sz="900" smtClean="0">
                <a:solidFill>
                  <a:srgbClr val="FFFFFF"/>
                </a:solidFill>
                <a:latin typeface="Verdana" charset="0"/>
              </a:rPr>
              <a:t>Bonnie F. Fremgen</a:t>
            </a:r>
          </a:p>
        </p:txBody>
      </p:sp>
      <p:sp>
        <p:nvSpPr>
          <p:cNvPr id="10" name="Shape 16"/>
          <p:cNvSpPr txBox="1"/>
          <p:nvPr/>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 2011, 2009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9" name="Shape 26"/>
          <p:cNvSpPr txBox="1">
            <a:spLocks noGrp="1"/>
          </p:cNvSpPr>
          <p:nvPr>
            <p:ph type="body" idx="10"/>
          </p:nvPr>
        </p:nvSpPr>
        <p:spPr>
          <a:xfrm>
            <a:off x="445013" y="3559099"/>
            <a:ext cx="8229600" cy="1900807"/>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93590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b"/>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dirty="0" smtClean="0"/>
              <a:t>Edit Master text styles</a:t>
            </a:r>
          </a:p>
        </p:txBody>
      </p:sp>
      <p:sp>
        <p:nvSpPr>
          <p:cNvPr id="7" name="Shape 16"/>
          <p:cNvSpPr txBox="1">
            <a:spLocks noChangeArrowheads="1"/>
          </p:cNvSpPr>
          <p:nvPr/>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 2011, 2009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22278393"/>
      </p:ext>
    </p:extLst>
  </p:cSld>
  <p:clrMapOvr>
    <a:masterClrMapping/>
  </p:clrMapOvr>
  <p:timing>
    <p:tnLst>
      <p:par>
        <p:cTn id="1" dur="indefinite" restart="never" nodeType="tmRoot"/>
      </p:par>
    </p:tnLst>
  </p:timing>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79463" y="62753"/>
            <a:ext cx="7583488" cy="1283167"/>
          </a:xfrm>
        </p:spPr>
        <p:txBody>
          <a:bodyPr/>
          <a:lstStyle/>
          <a:p>
            <a:r>
              <a:rPr lang="en-US" smtClean="0"/>
              <a:t>Click to edit Master title style</a:t>
            </a:r>
            <a:endParaRPr/>
          </a:p>
        </p:txBody>
      </p:sp>
      <p:sp>
        <p:nvSpPr>
          <p:cNvPr id="3" name="Content Placeholder 2"/>
          <p:cNvSpPr>
            <a:spLocks noGrp="1"/>
          </p:cNvSpPr>
          <p:nvPr>
            <p:ph sz="half" idx="1"/>
          </p:nvPr>
        </p:nvSpPr>
        <p:spPr>
          <a:xfrm>
            <a:off x="779463"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96791"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 2011, 2009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1263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2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p:nvPr>
        </p:nvSpPr>
        <p:spPr>
          <a:xfrm>
            <a:off x="457200" y="816430"/>
            <a:ext cx="8229600" cy="478970"/>
          </a:xfrm>
        </p:spPr>
        <p:txBody>
          <a:bodyPr>
            <a:noAutofit/>
          </a:bodyPr>
          <a:lstStyle>
            <a:lvl1pPr marL="0" indent="0">
              <a:spcBef>
                <a:spcPts val="0"/>
              </a:spcBef>
              <a:buNone/>
              <a:defRPr sz="18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8" name="Content Placeholder 4"/>
          <p:cNvSpPr>
            <a:spLocks noGrp="1"/>
          </p:cNvSpPr>
          <p:nvPr>
            <p:ph sz="quarter" idx="16"/>
          </p:nvPr>
        </p:nvSpPr>
        <p:spPr>
          <a:xfrm>
            <a:off x="1600200" y="6400800"/>
            <a:ext cx="7089775" cy="352425"/>
          </a:xfrm>
        </p:spPr>
        <p:txBody>
          <a:bodyPr/>
          <a:lstStyle>
            <a:lvl1pPr marL="101600" indent="0">
              <a:buNone/>
              <a:defRPr/>
            </a:lvl1pPr>
          </a:lstStyle>
          <a:p>
            <a:pPr lvl="0"/>
            <a:endParaRPr lang="en-US" dirty="0"/>
          </a:p>
        </p:txBody>
      </p:sp>
      <p:pic>
        <p:nvPicPr>
          <p:cNvPr id="12" name="Shape 15" descr="Pearson Logo"/>
          <p:cNvPicPr preferRelativeResize="0"/>
          <p:nvPr userDrawn="1"/>
        </p:nvPicPr>
        <p:blipFill rotWithShape="1">
          <a:blip r:embed="rId2">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764684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p:nvPr userDrawn="1"/>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 2011, 2009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9003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559B8C3-C3C2-4504-B694-73D8FBF60FC3}" type="datetime1">
              <a:rPr lang="en-US" smtClean="0"/>
              <a:t>2/15/2018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Prelude to Programming, 6th edition by Elizabeth Drake</a:t>
            </a:r>
            <a:endParaRPr lang="en-US"/>
          </a:p>
        </p:txBody>
      </p:sp>
      <p:sp>
        <p:nvSpPr>
          <p:cNvPr id="9" name="Slide Number Placeholder 8"/>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3058693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1"/>
            <a:ext cx="8229600" cy="964704"/>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pic>
        <p:nvPicPr>
          <p:cNvPr id="15" name="Shape 15" descr="Pearson Logo"/>
          <p:cNvPicPr preferRelativeResize="0"/>
          <p:nvPr/>
        </p:nvPicPr>
        <p:blipFill rotWithShape="1">
          <a:blip r:embed="rId12">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3361174570"/>
      </p:ext>
    </p:extLst>
  </p:cSld>
  <p:clrMap bg1="lt1" tx1="dk1" bg2="dk2" tx2="lt2" accent1="accent1" accent2="accent2" accent3="accent3" accent4="accent4" accent5="accent5" accent6="accent6" hlink="hlink" folHlink="folHlink"/>
  <p:sldLayoutIdLst>
    <p:sldLayoutId id="2147483727" r:id="rId1"/>
    <p:sldLayoutId id="2147483729" r:id="rId2"/>
    <p:sldLayoutId id="2147483732" r:id="rId3"/>
    <p:sldLayoutId id="2147483743" r:id="rId4"/>
    <p:sldLayoutId id="2147483733" r:id="rId5"/>
    <p:sldLayoutId id="2147483738" r:id="rId6"/>
    <p:sldLayoutId id="2147483739" r:id="rId7"/>
    <p:sldLayoutId id="2147483740" r:id="rId8"/>
    <p:sldLayoutId id="2147483741" r:id="rId9"/>
    <p:sldLayoutId id="2147483742" r:id="rId10"/>
  </p:sldLayoutIdLst>
  <p:hf sldNum="0"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Front Cover:Prelude to Programming Sixth Edition By Venit and Drake."/>
          <p:cNvSpPr>
            <a:spLocks noGrp="1"/>
          </p:cNvSpPr>
          <p:nvPr>
            <p:ph type="title"/>
          </p:nvPr>
        </p:nvSpPr>
        <p:spPr/>
        <p:txBody>
          <a:bodyPr/>
          <a:lstStyle/>
          <a:p>
            <a:r>
              <a:rPr lang="en-US" dirty="0"/>
              <a:t>Prelude to Programming</a:t>
            </a:r>
          </a:p>
        </p:txBody>
      </p:sp>
      <p:sp>
        <p:nvSpPr>
          <p:cNvPr id="4" name="Text Placeholder 2"/>
          <p:cNvSpPr>
            <a:spLocks noGrp="1"/>
          </p:cNvSpPr>
          <p:nvPr>
            <p:ph type="body" sz="quarter" idx="13"/>
          </p:nvPr>
        </p:nvSpPr>
        <p:spPr>
          <a:xfrm>
            <a:off x="457200" y="917132"/>
            <a:ext cx="8229600" cy="478970"/>
          </a:xfrm>
        </p:spPr>
        <p:txBody>
          <a:bodyPr/>
          <a:lstStyle/>
          <a:p>
            <a:r>
              <a:rPr lang="en-US" sz="2000" dirty="0" smtClean="0">
                <a:latin typeface="+mn-lt"/>
              </a:rPr>
              <a:t>Sixth Edition</a:t>
            </a:r>
            <a:endParaRPr lang="en-US" sz="2000" dirty="0">
              <a:latin typeface="+mn-lt"/>
            </a:endParaRPr>
          </a:p>
        </p:txBody>
      </p:sp>
      <p:sp>
        <p:nvSpPr>
          <p:cNvPr id="5" name="Text Placeholder 3"/>
          <p:cNvSpPr>
            <a:spLocks noGrp="1"/>
          </p:cNvSpPr>
          <p:nvPr>
            <p:ph type="body" sz="quarter" idx="14"/>
          </p:nvPr>
        </p:nvSpPr>
        <p:spPr/>
        <p:txBody>
          <a:bodyPr/>
          <a:lstStyle/>
          <a:p>
            <a:pPr algn="ctr"/>
            <a:r>
              <a:rPr lang="en-US" b="1" dirty="0" smtClean="0">
                <a:latin typeface="+mn-lt"/>
              </a:rPr>
              <a:t>Chapter 4</a:t>
            </a:r>
            <a:endParaRPr lang="en-US" b="1" dirty="0">
              <a:latin typeface="+mn-lt"/>
            </a:endParaRPr>
          </a:p>
        </p:txBody>
      </p:sp>
      <p:sp>
        <p:nvSpPr>
          <p:cNvPr id="3" name="Text Placeholder 4"/>
          <p:cNvSpPr>
            <a:spLocks noGrp="1"/>
          </p:cNvSpPr>
          <p:nvPr>
            <p:ph type="body" sz="quarter" idx="15"/>
          </p:nvPr>
        </p:nvSpPr>
        <p:spPr>
          <a:xfrm>
            <a:off x="5029200" y="3261298"/>
            <a:ext cx="3657600" cy="2925763"/>
          </a:xfrm>
        </p:spPr>
        <p:txBody>
          <a:bodyPr/>
          <a:lstStyle/>
          <a:p>
            <a:pPr algn="ctr"/>
            <a:r>
              <a:rPr lang="en-US" dirty="0">
                <a:latin typeface="+mn-lt"/>
              </a:rPr>
              <a:t>Selection Structures:</a:t>
            </a:r>
            <a:br>
              <a:rPr lang="en-US" dirty="0">
                <a:latin typeface="+mn-lt"/>
              </a:rPr>
            </a:br>
            <a:r>
              <a:rPr lang="en-US" dirty="0">
                <a:latin typeface="+mn-lt"/>
              </a:rPr>
              <a:t>Making Decisions</a:t>
            </a:r>
            <a:endParaRPr lang="en-AU" dirty="0">
              <a:solidFill>
                <a:schemeClr val="tx2">
                  <a:lumMod val="10000"/>
                </a:schemeClr>
              </a:solidFill>
              <a:latin typeface="+mn-lt"/>
              <a:ea typeface="ＭＳ Ｐゴシック" pitchFamily="-84" charset="-128"/>
              <a:cs typeface="ＭＳ Ｐゴシック" pitchFamily="-84" charset="-128"/>
            </a:endParaRPr>
          </a:p>
        </p:txBody>
      </p:sp>
      <p:pic>
        <p:nvPicPr>
          <p:cNvPr id="6" name="Picture 5" descr="Front Cover: Medical Terminology for Health Care Professionals Ninth Edition by Ri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533282"/>
            <a:ext cx="3683006" cy="4652218"/>
          </a:xfrm>
          <a:prstGeom prst="rect">
            <a:avLst/>
          </a:prstGeom>
        </p:spPr>
      </p:pic>
      <p:sp>
        <p:nvSpPr>
          <p:cNvPr id="9" name="Text Placeholder 6"/>
          <p:cNvSpPr>
            <a:spLocks noGrp="1"/>
          </p:cNvSpPr>
          <p:nvPr>
            <p:ph type="body" sz="quarter" idx="16"/>
          </p:nvPr>
        </p:nvSpPr>
        <p:spPr>
          <a:xfrm>
            <a:off x="2695600" y="6381635"/>
            <a:ext cx="6120680" cy="352425"/>
          </a:xfrm>
        </p:spPr>
        <p:txBody>
          <a:bodyPr/>
          <a:lstStyle/>
          <a:p>
            <a:r>
              <a:rPr lang="en-US" altLang="en-US" sz="1200" dirty="0">
                <a:latin typeface="Verdana"/>
                <a:ea typeface="Verdana" panose="020B0604030504040204" pitchFamily="34" charset="0"/>
                <a:cs typeface="Verdana"/>
              </a:rPr>
              <a:t>Copyright © </a:t>
            </a:r>
            <a:r>
              <a:rPr lang="en-US" altLang="en-US" sz="1200" dirty="0" smtClean="0">
                <a:latin typeface="Verdana"/>
                <a:ea typeface="Verdana" panose="020B0604030504040204" pitchFamily="34" charset="0"/>
                <a:cs typeface="Verdana"/>
              </a:rPr>
              <a:t>2015, 2011, 2009 Pearson </a:t>
            </a:r>
            <a:r>
              <a:rPr lang="en-US" altLang="en-US" sz="1200" dirty="0">
                <a:latin typeface="Verdana"/>
                <a:ea typeface="Verdana" panose="020B0604030504040204" pitchFamily="34" charset="0"/>
                <a:cs typeface="Verdana"/>
              </a:rPr>
              <a:t>Education, </a:t>
            </a:r>
            <a:r>
              <a:rPr lang="en-US" altLang="en-US" sz="1200" dirty="0" smtClean="0">
                <a:latin typeface="Verdana"/>
                <a:ea typeface="Verdana" panose="020B0604030504040204" pitchFamily="34" charset="0"/>
                <a:cs typeface="Verdana"/>
              </a:rPr>
              <a:t>Inc. All </a:t>
            </a:r>
            <a:r>
              <a:rPr lang="en-US" altLang="en-US" sz="1200" dirty="0">
                <a:latin typeface="Verdana"/>
                <a:ea typeface="Verdana" panose="020B0604030504040204" pitchFamily="34" charset="0"/>
                <a:cs typeface="Verdana"/>
              </a:rPr>
              <a:t>Rights </a:t>
            </a:r>
            <a:r>
              <a:rPr lang="en-US" altLang="en-US" sz="1200" dirty="0" smtClean="0">
                <a:latin typeface="Verdana"/>
                <a:ea typeface="Verdana" panose="020B0604030504040204" pitchFamily="34" charset="0"/>
                <a:cs typeface="Verdana"/>
              </a:rPr>
              <a:t>Reserved</a:t>
            </a:r>
            <a:endParaRPr lang="en-US" altLang="en-US" sz="1200" dirty="0">
              <a:latin typeface="Verdana"/>
              <a:ea typeface="Verdana" panose="020B0604030504040204" pitchFamily="34" charset="0"/>
              <a:cs typeface="Verdana"/>
            </a:endParaRPr>
          </a:p>
        </p:txBody>
      </p:sp>
    </p:spTree>
    <p:extLst>
      <p:ext uri="{BB962C8B-B14F-4D97-AF65-F5344CB8AC3E}">
        <p14:creationId xmlns:p14="http://schemas.microsoft.com/office/powerpoint/2010/main" val="3628975566"/>
      </p:ext>
    </p:extLst>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Multiple Alternatives</a:t>
            </a:r>
            <a:endParaRPr lang="en-US" dirty="0"/>
          </a:p>
        </p:txBody>
      </p:sp>
      <p:pic>
        <p:nvPicPr>
          <p:cNvPr id="10" name="Picture 9" descr="Computer code. The code has 12 lines. The lines read as follows. Line 1. Write double quote Enter total cost colon double quo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282" y="1542087"/>
            <a:ext cx="4316426" cy="4601216"/>
          </a:xfrm>
          <a:prstGeom prst="rect">
            <a:avLst/>
          </a:prstGeom>
        </p:spPr>
      </p:pic>
      <p:pic>
        <p:nvPicPr>
          <p:cNvPr id="6" name="Content Placeholder 5" descr="A flowchart. Step 1. Enter. Step 2. Input cost, Revenue. Step 3. Set amount = revenue minus cost. Step 4. Is amount greater than 0? Step 5. If the answer is yes, set profit = amount. Step 6. Write “The profit is $,” profit. Step 7. If the answer is no, set loss = amount. Step 8. Write “The loss is $,” loss. Step 9. Exit."/>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364088" y="1694013"/>
            <a:ext cx="2789380" cy="4297363"/>
          </a:xfrm>
        </p:spPr>
      </p:pic>
    </p:spTree>
    <p:extLst>
      <p:ext uri="{BB962C8B-B14F-4D97-AF65-F5344CB8AC3E}">
        <p14:creationId xmlns:p14="http://schemas.microsoft.com/office/powerpoint/2010/main" val="36687961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4.2 Relational and Logical </a:t>
            </a:r>
            <a:r>
              <a:rPr lang="en-US" dirty="0" smtClean="0"/>
              <a:t>Operators </a:t>
            </a:r>
            <a:endParaRPr lang="en-US" dirty="0"/>
          </a:p>
        </p:txBody>
      </p:sp>
    </p:spTree>
    <p:extLst>
      <p:ext uri="{BB962C8B-B14F-4D97-AF65-F5344CB8AC3E}">
        <p14:creationId xmlns:p14="http://schemas.microsoft.com/office/powerpoint/2010/main" val="1680127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 Relational and Logical Operators</a:t>
            </a:r>
            <a:endParaRPr lang="en-US" dirty="0"/>
          </a:p>
        </p:txBody>
      </p:sp>
      <p:sp>
        <p:nvSpPr>
          <p:cNvPr id="3" name="Content Placeholder 2"/>
          <p:cNvSpPr>
            <a:spLocks noGrp="1"/>
          </p:cNvSpPr>
          <p:nvPr>
            <p:ph idx="1"/>
          </p:nvPr>
        </p:nvSpPr>
        <p:spPr/>
        <p:txBody>
          <a:bodyPr/>
          <a:lstStyle/>
          <a:p>
            <a:r>
              <a:rPr lang="en-US" dirty="0" smtClean="0"/>
              <a:t>Decision making involves testing a condition</a:t>
            </a:r>
          </a:p>
          <a:p>
            <a:r>
              <a:rPr lang="en-US" dirty="0" smtClean="0"/>
              <a:t>To help construct these conditions use </a:t>
            </a:r>
          </a:p>
          <a:p>
            <a:pPr lvl="1"/>
            <a:r>
              <a:rPr lang="en-US" dirty="0" smtClean="0"/>
              <a:t>relational operators</a:t>
            </a:r>
          </a:p>
          <a:p>
            <a:pPr lvl="1"/>
            <a:r>
              <a:rPr lang="en-US" dirty="0" smtClean="0"/>
              <a:t>logical operators</a:t>
            </a:r>
            <a:endParaRPr lang="en-US" dirty="0"/>
          </a:p>
        </p:txBody>
      </p:sp>
    </p:spTree>
    <p:extLst>
      <p:ext uri="{BB962C8B-B14F-4D97-AF65-F5344CB8AC3E}">
        <p14:creationId xmlns:p14="http://schemas.microsoft.com/office/powerpoint/2010/main" val="25215158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Relational Operators</a:t>
            </a:r>
            <a:endParaRPr lang="en-US" dirty="0"/>
          </a:p>
        </p:txBody>
      </p:sp>
      <p:sp>
        <p:nvSpPr>
          <p:cNvPr id="3" name="Content Placeholder 2"/>
          <p:cNvSpPr>
            <a:spLocks noGrp="1"/>
          </p:cNvSpPr>
          <p:nvPr>
            <p:ph idx="1"/>
          </p:nvPr>
        </p:nvSpPr>
        <p:spPr>
          <a:xfrm>
            <a:off x="457200" y="1600201"/>
            <a:ext cx="8229600" cy="892696"/>
          </a:xfrm>
        </p:spPr>
        <p:txBody>
          <a:bodyPr/>
          <a:lstStyle/>
          <a:p>
            <a:pPr marL="0" indent="0">
              <a:buNone/>
            </a:pPr>
            <a:r>
              <a:rPr lang="en-US" dirty="0" smtClean="0"/>
              <a:t>Relational operators are the symbols used in the condition to be evaluated in If statements:</a:t>
            </a:r>
          </a:p>
        </p:txBody>
      </p:sp>
      <p:pic>
        <p:nvPicPr>
          <p:cNvPr id="4" name="Picture 3" descr=" 6 relational operators read as. = = is the same as, or the comparison operator. Exclamation mark =  is not the same as or not equal to. Less than symbol is less than. Greater than symbol is greater than. Less than = is less than or equal to. Greater than = is greater than or equal to."/>
          <p:cNvPicPr>
            <a:picLocks noChangeAspect="1"/>
          </p:cNvPicPr>
          <p:nvPr/>
        </p:nvPicPr>
        <p:blipFill>
          <a:blip r:embed="rId2"/>
          <a:stretch>
            <a:fillRect/>
          </a:stretch>
        </p:blipFill>
        <p:spPr>
          <a:xfrm>
            <a:off x="1366837" y="2780448"/>
            <a:ext cx="6410325" cy="2543175"/>
          </a:xfrm>
          <a:prstGeom prst="rect">
            <a:avLst/>
          </a:prstGeom>
        </p:spPr>
      </p:pic>
    </p:spTree>
    <p:extLst>
      <p:ext uri="{BB962C8B-B14F-4D97-AF65-F5344CB8AC3E}">
        <p14:creationId xmlns:p14="http://schemas.microsoft.com/office/powerpoint/2010/main" val="30353744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tx2"/>
                </a:solidFill>
              </a:rPr>
              <a:t>Example </a:t>
            </a:r>
            <a:r>
              <a:rPr lang="en-US" sz="2000" b="0" dirty="0"/>
              <a:t>(1 of 2)</a:t>
            </a:r>
            <a:endParaRPr lang="en-US" b="1" dirty="0">
              <a:solidFill>
                <a:schemeClr val="tx2"/>
              </a:solidFill>
            </a:endParaRPr>
          </a:p>
        </p:txBody>
      </p:sp>
      <p:sp>
        <p:nvSpPr>
          <p:cNvPr id="3" name="Content Placeholder 2"/>
          <p:cNvSpPr>
            <a:spLocks noGrp="1"/>
          </p:cNvSpPr>
          <p:nvPr>
            <p:ph type="body" idx="1"/>
          </p:nvPr>
        </p:nvSpPr>
        <p:spPr>
          <a:xfrm>
            <a:off x="457200" y="1600201"/>
            <a:ext cx="8229600" cy="1267965"/>
          </a:xfrm>
        </p:spPr>
        <p:txBody>
          <a:bodyPr>
            <a:noAutofit/>
          </a:bodyPr>
          <a:lstStyle/>
          <a:p>
            <a:pPr marL="0" indent="0">
              <a:lnSpc>
                <a:spcPct val="120000"/>
              </a:lnSpc>
              <a:spcBef>
                <a:spcPts val="0"/>
              </a:spcBef>
              <a:spcAft>
                <a:spcPts val="450"/>
              </a:spcAft>
              <a:buNone/>
            </a:pPr>
            <a:r>
              <a:rPr lang="en-US" sz="2000" dirty="0">
                <a:solidFill>
                  <a:schemeClr val="tx1"/>
                </a:solidFill>
              </a:rPr>
              <a:t> Assume the variables </a:t>
            </a:r>
            <a:r>
              <a:rPr lang="en-US" sz="2000" b="1" dirty="0">
                <a:solidFill>
                  <a:schemeClr val="tx1"/>
                </a:solidFill>
              </a:rPr>
              <a:t>A </a:t>
            </a:r>
            <a:r>
              <a:rPr lang="en-US" sz="2000" dirty="0">
                <a:solidFill>
                  <a:schemeClr val="tx1"/>
                </a:solidFill>
              </a:rPr>
              <a:t>and </a:t>
            </a:r>
            <a:r>
              <a:rPr lang="en-US" sz="2000" b="1" dirty="0">
                <a:solidFill>
                  <a:schemeClr val="tx1"/>
                </a:solidFill>
              </a:rPr>
              <a:t>B </a:t>
            </a:r>
            <a:r>
              <a:rPr lang="en-US" sz="2000" dirty="0">
                <a:solidFill>
                  <a:schemeClr val="tx1"/>
                </a:solidFill>
              </a:rPr>
              <a:t>have the values:</a:t>
            </a:r>
          </a:p>
          <a:p>
            <a:pPr marL="0" indent="0" algn="ctr">
              <a:lnSpc>
                <a:spcPct val="120000"/>
              </a:lnSpc>
              <a:spcBef>
                <a:spcPts val="0"/>
              </a:spcBef>
              <a:spcAft>
                <a:spcPts val="450"/>
              </a:spcAft>
              <a:buNone/>
            </a:pPr>
            <a:r>
              <a:rPr lang="en-US" sz="2000" b="1" dirty="0" smtClean="0">
                <a:solidFill>
                  <a:schemeClr val="tx1"/>
                </a:solidFill>
                <a:latin typeface="Courier New" panose="02070309020205020404" pitchFamily="49" charset="0"/>
              </a:rPr>
              <a:t>A</a:t>
            </a:r>
            <a:r>
              <a:rPr lang="en-US" sz="2000" dirty="0" smtClean="0">
                <a:solidFill>
                  <a:schemeClr val="tx1"/>
                </a:solidFill>
                <a:latin typeface="Courier New" panose="02070309020205020404" pitchFamily="49" charset="0"/>
              </a:rPr>
              <a:t> </a:t>
            </a:r>
            <a:r>
              <a:rPr lang="en-US" sz="2000" b="1" dirty="0">
                <a:solidFill>
                  <a:schemeClr val="tx1"/>
                </a:solidFill>
                <a:latin typeface="Courier New" panose="02070309020205020404" pitchFamily="49" charset="0"/>
              </a:rPr>
              <a:t>= 9,</a:t>
            </a:r>
            <a:r>
              <a:rPr lang="en-US" sz="2000" dirty="0">
                <a:solidFill>
                  <a:schemeClr val="tx1"/>
                </a:solidFill>
                <a:latin typeface="Courier New" panose="02070309020205020404" pitchFamily="49" charset="0"/>
              </a:rPr>
              <a:t> </a:t>
            </a:r>
            <a:r>
              <a:rPr lang="en-US" sz="2000" b="1" dirty="0">
                <a:solidFill>
                  <a:schemeClr val="tx1"/>
                </a:solidFill>
                <a:latin typeface="Courier New" panose="02070309020205020404" pitchFamily="49" charset="0"/>
              </a:rPr>
              <a:t>B</a:t>
            </a:r>
            <a:r>
              <a:rPr lang="en-US" sz="2000" dirty="0">
                <a:solidFill>
                  <a:schemeClr val="tx1"/>
                </a:solidFill>
                <a:latin typeface="Courier New" panose="02070309020205020404" pitchFamily="49" charset="0"/>
              </a:rPr>
              <a:t> </a:t>
            </a:r>
            <a:r>
              <a:rPr lang="en-US" sz="2000" b="1" dirty="0">
                <a:solidFill>
                  <a:schemeClr val="tx1"/>
                </a:solidFill>
                <a:latin typeface="Courier New" panose="02070309020205020404" pitchFamily="49" charset="0"/>
              </a:rPr>
              <a:t>= 6</a:t>
            </a:r>
          </a:p>
          <a:p>
            <a:pPr marL="0" indent="0">
              <a:lnSpc>
                <a:spcPct val="120000"/>
              </a:lnSpc>
              <a:spcBef>
                <a:spcPts val="0"/>
              </a:spcBef>
              <a:spcAft>
                <a:spcPts val="450"/>
              </a:spcAft>
              <a:buNone/>
            </a:pPr>
            <a:r>
              <a:rPr lang="en-US" sz="2000" dirty="0">
                <a:solidFill>
                  <a:schemeClr val="tx1"/>
                </a:solidFill>
              </a:rPr>
              <a:t>Then the </a:t>
            </a:r>
            <a:r>
              <a:rPr lang="en-US" sz="2000" b="1" dirty="0">
                <a:solidFill>
                  <a:schemeClr val="tx1"/>
                </a:solidFill>
              </a:rPr>
              <a:t>If </a:t>
            </a:r>
            <a:r>
              <a:rPr lang="en-US" sz="2000" dirty="0">
                <a:solidFill>
                  <a:schemeClr val="tx1"/>
                </a:solidFill>
              </a:rPr>
              <a:t>statement</a:t>
            </a:r>
            <a:r>
              <a:rPr lang="en-US" sz="2000" dirty="0" smtClean="0">
                <a:solidFill>
                  <a:schemeClr val="tx1"/>
                </a:solidFill>
              </a:rPr>
              <a:t>:</a:t>
            </a:r>
            <a:endParaRPr lang="en-US" sz="2000" dirty="0">
              <a:solidFill>
                <a:schemeClr val="tx1"/>
              </a:solidFill>
            </a:endParaRPr>
          </a:p>
        </p:txBody>
      </p:sp>
      <p:pic>
        <p:nvPicPr>
          <p:cNvPr id="4" name="Picture 3" descr="An if statement has 3 code lines. Line 1 if a is greater than b then. Line 2. Indent 1. Write a + double quotation mark is greater than double quotation mark + b. Line 3 end if."/>
          <p:cNvPicPr>
            <a:picLocks noChangeAspect="1"/>
          </p:cNvPicPr>
          <p:nvPr/>
        </p:nvPicPr>
        <p:blipFill>
          <a:blip r:embed="rId2"/>
          <a:stretch>
            <a:fillRect/>
          </a:stretch>
        </p:blipFill>
        <p:spPr>
          <a:xfrm>
            <a:off x="1943100" y="2996952"/>
            <a:ext cx="5257800" cy="1123950"/>
          </a:xfrm>
          <a:prstGeom prst="rect">
            <a:avLst/>
          </a:prstGeom>
        </p:spPr>
      </p:pic>
      <p:sp>
        <p:nvSpPr>
          <p:cNvPr id="5" name="Text Placeholder 4"/>
          <p:cNvSpPr>
            <a:spLocks noGrp="1"/>
          </p:cNvSpPr>
          <p:nvPr>
            <p:ph type="body" idx="4294967295"/>
          </p:nvPr>
        </p:nvSpPr>
        <p:spPr>
          <a:xfrm>
            <a:off x="457200" y="4249688"/>
            <a:ext cx="8229600" cy="1627584"/>
          </a:xfrm>
        </p:spPr>
        <p:txBody>
          <a:bodyPr/>
          <a:lstStyle/>
          <a:p>
            <a:pPr marL="0" indent="0">
              <a:lnSpc>
                <a:spcPct val="120000"/>
              </a:lnSpc>
              <a:spcBef>
                <a:spcPts val="0"/>
              </a:spcBef>
              <a:spcAft>
                <a:spcPts val="450"/>
              </a:spcAft>
              <a:buNone/>
            </a:pPr>
            <a:r>
              <a:rPr lang="en-US" sz="2000" dirty="0">
                <a:solidFill>
                  <a:schemeClr val="tx1"/>
                </a:solidFill>
              </a:rPr>
              <a:t>can be read</a:t>
            </a:r>
            <a:r>
              <a:rPr lang="en-US" sz="2000" dirty="0" smtClean="0">
                <a:solidFill>
                  <a:schemeClr val="tx1"/>
                </a:solidFill>
              </a:rPr>
              <a:t>:</a:t>
            </a:r>
            <a:endParaRPr lang="en-US" sz="2000" dirty="0" smtClean="0">
              <a:solidFill>
                <a:srgbClr val="000000"/>
              </a:solidFill>
            </a:endParaRPr>
          </a:p>
          <a:p>
            <a:pPr marL="0" lvl="0" indent="0">
              <a:lnSpc>
                <a:spcPct val="120000"/>
              </a:lnSpc>
              <a:spcBef>
                <a:spcPts val="0"/>
              </a:spcBef>
              <a:spcAft>
                <a:spcPts val="450"/>
              </a:spcAft>
              <a:buNone/>
            </a:pPr>
            <a:r>
              <a:rPr lang="en-US" sz="2000" dirty="0" smtClean="0">
                <a:solidFill>
                  <a:srgbClr val="000000"/>
                </a:solidFill>
              </a:rPr>
              <a:t>“</a:t>
            </a:r>
            <a:r>
              <a:rPr lang="en-US" sz="2000" dirty="0">
                <a:solidFill>
                  <a:srgbClr val="000000"/>
                </a:solidFill>
              </a:rPr>
              <a:t>If it is true that the value of the variable </a:t>
            </a:r>
            <a:r>
              <a:rPr lang="en-US" sz="2000" b="1" dirty="0">
                <a:solidFill>
                  <a:srgbClr val="000000"/>
                </a:solidFill>
              </a:rPr>
              <a:t>A</a:t>
            </a:r>
            <a:r>
              <a:rPr lang="en-US" sz="2000" dirty="0">
                <a:solidFill>
                  <a:srgbClr val="000000"/>
                </a:solidFill>
              </a:rPr>
              <a:t> is greater than the value of the variable </a:t>
            </a:r>
            <a:r>
              <a:rPr lang="en-US" sz="2000" b="1" dirty="0">
                <a:solidFill>
                  <a:srgbClr val="000000"/>
                </a:solidFill>
              </a:rPr>
              <a:t>B</a:t>
            </a:r>
            <a:r>
              <a:rPr lang="en-US" sz="2000" dirty="0">
                <a:solidFill>
                  <a:srgbClr val="000000"/>
                </a:solidFill>
              </a:rPr>
              <a:t>, then write the value of </a:t>
            </a:r>
            <a:r>
              <a:rPr lang="en-US" sz="2000" b="1" dirty="0">
                <a:solidFill>
                  <a:srgbClr val="000000"/>
                </a:solidFill>
              </a:rPr>
              <a:t>B </a:t>
            </a:r>
            <a:r>
              <a:rPr lang="en-US" sz="2000" dirty="0">
                <a:solidFill>
                  <a:srgbClr val="000000"/>
                </a:solidFill>
              </a:rPr>
              <a:t>to the screen.”</a:t>
            </a:r>
          </a:p>
          <a:p>
            <a:pPr marL="0" lvl="0" indent="0">
              <a:lnSpc>
                <a:spcPct val="120000"/>
              </a:lnSpc>
              <a:spcBef>
                <a:spcPts val="0"/>
              </a:spcBef>
              <a:spcAft>
                <a:spcPts val="450"/>
              </a:spcAft>
              <a:buNone/>
            </a:pPr>
            <a:r>
              <a:rPr lang="en-US" sz="2000" dirty="0">
                <a:solidFill>
                  <a:srgbClr val="000000"/>
                </a:solidFill>
              </a:rPr>
              <a:t>The display will be</a:t>
            </a:r>
            <a:r>
              <a:rPr lang="en-US" sz="2000" dirty="0" smtClean="0">
                <a:solidFill>
                  <a:srgbClr val="000000"/>
                </a:solidFill>
              </a:rPr>
              <a:t>:</a:t>
            </a:r>
            <a:endParaRPr lang="en-US" sz="2000" dirty="0">
              <a:solidFill>
                <a:srgbClr val="000000"/>
              </a:solidFill>
            </a:endParaRPr>
          </a:p>
        </p:txBody>
      </p:sp>
      <p:pic>
        <p:nvPicPr>
          <p:cNvPr id="6" name="Picture 5" descr="9 is greater than 6"/>
          <p:cNvPicPr>
            <a:picLocks noChangeAspect="1"/>
          </p:cNvPicPr>
          <p:nvPr/>
        </p:nvPicPr>
        <p:blipFill>
          <a:blip r:embed="rId3"/>
          <a:stretch>
            <a:fillRect/>
          </a:stretch>
        </p:blipFill>
        <p:spPr>
          <a:xfrm>
            <a:off x="3043237" y="5918795"/>
            <a:ext cx="3057525" cy="390525"/>
          </a:xfrm>
          <a:prstGeom prst="rect">
            <a:avLst/>
          </a:prstGeom>
        </p:spPr>
      </p:pic>
    </p:spTree>
    <p:extLst>
      <p:ext uri="{BB962C8B-B14F-4D97-AF65-F5344CB8AC3E}">
        <p14:creationId xmlns:p14="http://schemas.microsoft.com/office/powerpoint/2010/main" val="23574703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More examples:</a:t>
            </a:r>
            <a:endParaRPr lang="en-US" dirty="0"/>
          </a:p>
        </p:txBody>
      </p:sp>
      <p:sp>
        <p:nvSpPr>
          <p:cNvPr id="3" name="Content Placeholder 2"/>
          <p:cNvSpPr>
            <a:spLocks noGrp="1"/>
          </p:cNvSpPr>
          <p:nvPr>
            <p:ph type="body" idx="1"/>
          </p:nvPr>
        </p:nvSpPr>
        <p:spPr>
          <a:xfrm>
            <a:off x="457200" y="1600201"/>
            <a:ext cx="8229600" cy="964703"/>
          </a:xfrm>
        </p:spPr>
        <p:txBody>
          <a:bodyPr/>
          <a:lstStyle/>
          <a:p>
            <a:pPr marL="0" lvl="1" indent="0">
              <a:buNone/>
            </a:pPr>
            <a:r>
              <a:rPr lang="en-US" dirty="0" smtClean="0"/>
              <a:t>Given: A = 23, B = 16</a:t>
            </a:r>
          </a:p>
          <a:p>
            <a:pPr marL="0" indent="0">
              <a:buNone/>
            </a:pPr>
            <a:r>
              <a:rPr lang="en-US" dirty="0" smtClean="0"/>
              <a:t>Then:</a:t>
            </a:r>
          </a:p>
        </p:txBody>
      </p:sp>
      <p:pic>
        <p:nvPicPr>
          <p:cNvPr id="4" name="Picture 3" descr="A is greater than b is true. A is less than b is false. A is greater than or equal to b is true. A is less than or equal to b is false. A exclamation mark = b is true. A = = b is false."/>
          <p:cNvPicPr>
            <a:picLocks noChangeAspect="1"/>
          </p:cNvPicPr>
          <p:nvPr/>
        </p:nvPicPr>
        <p:blipFill>
          <a:blip r:embed="rId2"/>
          <a:stretch>
            <a:fillRect/>
          </a:stretch>
        </p:blipFill>
        <p:spPr>
          <a:xfrm>
            <a:off x="1763688" y="2582348"/>
            <a:ext cx="2124075" cy="2676525"/>
          </a:xfrm>
          <a:prstGeom prst="rect">
            <a:avLst/>
          </a:prstGeom>
        </p:spPr>
      </p:pic>
    </p:spTree>
    <p:extLst>
      <p:ext uri="{BB962C8B-B14F-4D97-AF65-F5344CB8AC3E}">
        <p14:creationId xmlns:p14="http://schemas.microsoft.com/office/powerpoint/2010/main" val="41039366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versus Assignment Operators</a:t>
            </a:r>
            <a:endParaRPr lang="en-US" dirty="0"/>
          </a:p>
        </p:txBody>
      </p:sp>
      <p:sp>
        <p:nvSpPr>
          <p:cNvPr id="3" name="Content Placeholder 2"/>
          <p:cNvSpPr>
            <a:spLocks noGrp="1"/>
          </p:cNvSpPr>
          <p:nvPr>
            <p:ph type="body" idx="1"/>
          </p:nvPr>
        </p:nvSpPr>
        <p:spPr/>
        <p:txBody>
          <a:bodyPr/>
          <a:lstStyle/>
          <a:p>
            <a:r>
              <a:rPr lang="en-US" sz="2200" dirty="0" smtClean="0"/>
              <a:t>There is a significant difference between the use of an equals sign (=) as the assignment operator and a double equals sign (==) as the comparison operator. </a:t>
            </a:r>
          </a:p>
          <a:p>
            <a:r>
              <a:rPr lang="en-US" sz="2200" dirty="0" smtClean="0"/>
              <a:t>As an </a:t>
            </a:r>
            <a:r>
              <a:rPr lang="en-US" sz="2200" b="1" dirty="0" smtClean="0"/>
              <a:t>assignment operator</a:t>
            </a:r>
            <a:r>
              <a:rPr lang="en-US" sz="2200" dirty="0" smtClean="0"/>
              <a:t>, the equals sign sets the value of an expression on the right side to the variable on the left side.</a:t>
            </a:r>
          </a:p>
          <a:p>
            <a:r>
              <a:rPr lang="en-US" sz="2200" dirty="0" smtClean="0"/>
              <a:t>As a </a:t>
            </a:r>
            <a:r>
              <a:rPr lang="en-US" sz="2200" b="1" dirty="0" smtClean="0"/>
              <a:t>comparison operator</a:t>
            </a:r>
            <a:r>
              <a:rPr lang="en-US" sz="2200" dirty="0" smtClean="0"/>
              <a:t>, the double equals sign asks the question, “Is the value of the variable on the left side the same as the value of the expression, number, or variable on the right side?”</a:t>
            </a:r>
          </a:p>
          <a:p>
            <a:r>
              <a:rPr lang="en-US" sz="2200" dirty="0" smtClean="0"/>
              <a:t>a single equals sign (=) signifies the </a:t>
            </a:r>
            <a:r>
              <a:rPr lang="en-US" sz="2200" b="1" dirty="0" smtClean="0"/>
              <a:t>assignment operator</a:t>
            </a:r>
          </a:p>
          <a:p>
            <a:r>
              <a:rPr lang="en-US" sz="2200" dirty="0" smtClean="0"/>
              <a:t>a double equals sign (==) signifies the </a:t>
            </a:r>
            <a:r>
              <a:rPr lang="en-US" sz="2200" b="1" dirty="0" smtClean="0"/>
              <a:t>comparison operator</a:t>
            </a:r>
          </a:p>
        </p:txBody>
      </p:sp>
    </p:spTree>
    <p:extLst>
      <p:ext uri="{BB962C8B-B14F-4D97-AF65-F5344CB8AC3E}">
        <p14:creationId xmlns:p14="http://schemas.microsoft.com/office/powerpoint/2010/main" val="30457240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Assignment Operator</a:t>
            </a:r>
            <a:endParaRPr lang="en-US" dirty="0"/>
          </a:p>
        </p:txBody>
      </p:sp>
      <p:sp>
        <p:nvSpPr>
          <p:cNvPr id="3" name="Content Placeholder 2"/>
          <p:cNvSpPr>
            <a:spLocks noGrp="1"/>
          </p:cNvSpPr>
          <p:nvPr>
            <p:ph type="body" idx="1"/>
          </p:nvPr>
        </p:nvSpPr>
        <p:spPr>
          <a:xfrm>
            <a:off x="457200" y="1600200"/>
            <a:ext cx="8229600" cy="4061047"/>
          </a:xfrm>
        </p:spPr>
        <p:txBody>
          <a:bodyPr/>
          <a:lstStyle/>
          <a:p>
            <a:pPr marL="0" indent="0">
              <a:buNone/>
            </a:pPr>
            <a:r>
              <a:rPr lang="en-US" dirty="0" smtClean="0"/>
              <a:t>Given:</a:t>
            </a:r>
            <a:r>
              <a:rPr lang="en-US" baseline="0" dirty="0" smtClean="0"/>
              <a:t> </a:t>
            </a:r>
            <a:r>
              <a:rPr lang="en-US" dirty="0" smtClean="0"/>
              <a:t>A = 14, B = 27</a:t>
            </a:r>
          </a:p>
          <a:p>
            <a:pPr marL="0" indent="0">
              <a:buNone/>
            </a:pPr>
            <a:r>
              <a:rPr lang="en-US" dirty="0" smtClean="0"/>
              <a:t>In programming code, the assignment statement:</a:t>
            </a:r>
          </a:p>
          <a:p>
            <a:pPr marL="0" indent="0" algn="ctr">
              <a:buNone/>
            </a:pPr>
            <a:r>
              <a:rPr lang="en-US" dirty="0" smtClean="0"/>
              <a:t>A = B </a:t>
            </a:r>
          </a:p>
          <a:p>
            <a:pPr marL="0" indent="0">
              <a:buNone/>
            </a:pPr>
            <a:r>
              <a:rPr lang="en-US" dirty="0" smtClean="0"/>
              <a:t>sets the value of B to the variable A. </a:t>
            </a:r>
          </a:p>
          <a:p>
            <a:pPr marL="0" indent="0">
              <a:buNone/>
            </a:pPr>
            <a:r>
              <a:rPr lang="en-US" dirty="0" smtClean="0"/>
              <a:t>In other words, after this statement is executed, both A = 27 and B = 27. </a:t>
            </a:r>
          </a:p>
          <a:p>
            <a:pPr marL="0" indent="0">
              <a:buNone/>
            </a:pPr>
            <a:r>
              <a:rPr lang="en-US" dirty="0" smtClean="0"/>
              <a:t>In this case, the equals sign is used as an </a:t>
            </a:r>
            <a:r>
              <a:rPr lang="en-US" b="1" dirty="0" smtClean="0"/>
              <a:t>assignment operator.</a:t>
            </a:r>
          </a:p>
        </p:txBody>
      </p:sp>
    </p:spTree>
    <p:extLst>
      <p:ext uri="{BB962C8B-B14F-4D97-AF65-F5344CB8AC3E}">
        <p14:creationId xmlns:p14="http://schemas.microsoft.com/office/powerpoint/2010/main" val="3230936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Comparison Operator</a:t>
            </a:r>
            <a:endParaRPr lang="en-US" dirty="0"/>
          </a:p>
        </p:txBody>
      </p:sp>
      <p:sp>
        <p:nvSpPr>
          <p:cNvPr id="3" name="Content Placeholder 2"/>
          <p:cNvSpPr>
            <a:spLocks noGrp="1"/>
          </p:cNvSpPr>
          <p:nvPr>
            <p:ph type="body" idx="1"/>
          </p:nvPr>
        </p:nvSpPr>
        <p:spPr/>
        <p:txBody>
          <a:bodyPr/>
          <a:lstStyle/>
          <a:p>
            <a:pPr marL="0" indent="0">
              <a:buNone/>
            </a:pPr>
            <a:r>
              <a:rPr lang="en-US" dirty="0" smtClean="0"/>
              <a:t>Given: A = 14, B = 27</a:t>
            </a:r>
          </a:p>
          <a:p>
            <a:pPr marL="0" indent="0">
              <a:buNone/>
            </a:pPr>
            <a:r>
              <a:rPr lang="en-US" dirty="0" smtClean="0"/>
              <a:t>Using </a:t>
            </a:r>
            <a:r>
              <a:rPr lang="en-US" b="1" dirty="0" smtClean="0"/>
              <a:t>relational operators,</a:t>
            </a:r>
            <a:r>
              <a:rPr lang="en-US" dirty="0" smtClean="0"/>
              <a:t> the statement:</a:t>
            </a:r>
          </a:p>
          <a:p>
            <a:pPr marL="0" indent="0" algn="ctr">
              <a:buNone/>
            </a:pPr>
            <a:r>
              <a:rPr lang="en-US" dirty="0" smtClean="0"/>
              <a:t>A == B</a:t>
            </a:r>
          </a:p>
          <a:p>
            <a:pPr marL="0" indent="0">
              <a:buNone/>
            </a:pPr>
            <a:r>
              <a:rPr lang="en-US" dirty="0" smtClean="0"/>
              <a:t>is a </a:t>
            </a:r>
            <a:r>
              <a:rPr lang="en-US" b="1" dirty="0" smtClean="0"/>
              <a:t>comparison</a:t>
            </a:r>
            <a:r>
              <a:rPr lang="en-US" dirty="0" smtClean="0"/>
              <a:t>. </a:t>
            </a:r>
          </a:p>
          <a:p>
            <a:pPr marL="0" indent="0">
              <a:buNone/>
            </a:pPr>
            <a:r>
              <a:rPr lang="en-US" dirty="0" smtClean="0"/>
              <a:t>This statement asks the question, “Is the value of A the same as the value of B?” In this case, since A and B have different values, the answer is “no” and the statement would result in a value of False.</a:t>
            </a:r>
          </a:p>
        </p:txBody>
      </p:sp>
    </p:spTree>
    <p:extLst>
      <p:ext uri="{BB962C8B-B14F-4D97-AF65-F5344CB8AC3E}">
        <p14:creationId xmlns:p14="http://schemas.microsoft.com/office/powerpoint/2010/main" val="7369286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ways to obtain a positive result</a:t>
            </a:r>
            <a:endParaRPr lang="en-US" dirty="0"/>
          </a:p>
        </p:txBody>
      </p:sp>
      <p:pic>
        <p:nvPicPr>
          <p:cNvPr id="4" name="Picture 3" descr="An example of code. The code has 5 lines. Line 1 if number is greater than = 0 then. Line 2. Indent 1. Write number. Line 3. Else. Line 4. Indent 1. Set p o s n u m = negative number. Line 4. Indent 1.  Write p o s n u m. Line 5. End if."/>
          <p:cNvPicPr>
            <a:picLocks noChangeAspect="1"/>
          </p:cNvPicPr>
          <p:nvPr/>
        </p:nvPicPr>
        <p:blipFill>
          <a:blip r:embed="rId2"/>
          <a:stretch>
            <a:fillRect/>
          </a:stretch>
        </p:blipFill>
        <p:spPr>
          <a:xfrm>
            <a:off x="683568" y="1845687"/>
            <a:ext cx="3105150" cy="3543300"/>
          </a:xfrm>
          <a:prstGeom prst="rect">
            <a:avLst/>
          </a:prstGeom>
        </p:spPr>
      </p:pic>
      <p:pic>
        <p:nvPicPr>
          <p:cNvPr id="6" name="Picture 5" descr="An example of code. The code has 5 lines. Line 1 if number is less than = 0 then. Line 2. Indent 1. Set p o s n u m = negative number. Line 3. Indent 1. Write p o s n u m. Line 4. Else. Line 5. End if."/>
          <p:cNvPicPr>
            <a:picLocks noChangeAspect="1"/>
          </p:cNvPicPr>
          <p:nvPr/>
        </p:nvPicPr>
        <p:blipFill>
          <a:blip r:embed="rId3"/>
          <a:stretch>
            <a:fillRect/>
          </a:stretch>
        </p:blipFill>
        <p:spPr>
          <a:xfrm>
            <a:off x="4432874" y="1782832"/>
            <a:ext cx="3267075" cy="3571875"/>
          </a:xfrm>
          <a:prstGeom prst="rect">
            <a:avLst/>
          </a:prstGeom>
        </p:spPr>
      </p:pic>
    </p:spTree>
    <p:extLst>
      <p:ext uri="{BB962C8B-B14F-4D97-AF65-F5344CB8AC3E}">
        <p14:creationId xmlns:p14="http://schemas.microsoft.com/office/powerpoint/2010/main" val="3668786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4.1 An Introduction to Selection </a:t>
            </a:r>
            <a:r>
              <a:rPr lang="en-US" dirty="0" smtClean="0"/>
              <a:t>Structures </a:t>
            </a:r>
            <a:endParaRPr lang="en-US" dirty="0"/>
          </a:p>
        </p:txBody>
      </p:sp>
    </p:spTree>
    <p:extLst>
      <p:ext uri="{BB962C8B-B14F-4D97-AF65-F5344CB8AC3E}">
        <p14:creationId xmlns:p14="http://schemas.microsoft.com/office/powerpoint/2010/main" val="4226623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careful! Do these two give the same result?</a:t>
            </a:r>
            <a:endParaRPr lang="en-US" dirty="0"/>
          </a:p>
        </p:txBody>
      </p:sp>
      <p:pic>
        <p:nvPicPr>
          <p:cNvPr id="4" name="Picture 3" descr="An example of code. The code has 6 lines. Line 1. If age is less than 16 then. Line 2. Indent 1. Write double quotation mark you can drive exclamation mark double quotation mark. Line 3. Else. Line 4. Indent 1. Write double quotation mark sorry comma you’re return mark. Line 5. Indent 2. Too young period double quotation mark. Line 6 end if."/>
          <p:cNvPicPr>
            <a:picLocks noChangeAspect="1"/>
          </p:cNvPicPr>
          <p:nvPr/>
        </p:nvPicPr>
        <p:blipFill>
          <a:blip r:embed="rId2"/>
          <a:stretch>
            <a:fillRect/>
          </a:stretch>
        </p:blipFill>
        <p:spPr>
          <a:xfrm>
            <a:off x="827584" y="1862877"/>
            <a:ext cx="2905125" cy="3676650"/>
          </a:xfrm>
          <a:prstGeom prst="rect">
            <a:avLst/>
          </a:prstGeom>
        </p:spPr>
      </p:pic>
      <p:pic>
        <p:nvPicPr>
          <p:cNvPr id="6" name="Picture 5" descr="An example of code. The code has 6 lines. Line 1. If age is less than 16 then. Line 2. Indent 1. Write double quotation mark sorry comma you’re return mark. Line 3. Indent 2. Too young period double quotation mark. Line 4. Else. Line 5. Indent 1. Write double quotation mark you can drive exclamation mark double quotation mark. Line 6. end if."/>
          <p:cNvPicPr>
            <a:picLocks noChangeAspect="1"/>
          </p:cNvPicPr>
          <p:nvPr/>
        </p:nvPicPr>
        <p:blipFill>
          <a:blip r:embed="rId3"/>
          <a:stretch>
            <a:fillRect/>
          </a:stretch>
        </p:blipFill>
        <p:spPr>
          <a:xfrm>
            <a:off x="4644008" y="2059454"/>
            <a:ext cx="2933700" cy="3476625"/>
          </a:xfrm>
          <a:prstGeom prst="rect">
            <a:avLst/>
          </a:prstGeom>
        </p:spPr>
      </p:pic>
    </p:spTree>
    <p:extLst>
      <p:ext uri="{BB962C8B-B14F-4D97-AF65-F5344CB8AC3E}">
        <p14:creationId xmlns:p14="http://schemas.microsoft.com/office/powerpoint/2010/main" val="14880436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Operators</a:t>
            </a:r>
            <a:endParaRPr lang="en-US" dirty="0"/>
          </a:p>
        </p:txBody>
      </p:sp>
      <p:sp>
        <p:nvSpPr>
          <p:cNvPr id="3" name="Content Placeholder 2"/>
          <p:cNvSpPr>
            <a:spLocks noGrp="1"/>
          </p:cNvSpPr>
          <p:nvPr>
            <p:ph type="body" idx="1"/>
          </p:nvPr>
        </p:nvSpPr>
        <p:spPr/>
        <p:txBody>
          <a:bodyPr/>
          <a:lstStyle/>
          <a:p>
            <a:r>
              <a:rPr lang="en-US" dirty="0" smtClean="0"/>
              <a:t>  Logical operators are used to connect simple conditions into a more complex condition called a </a:t>
            </a:r>
            <a:r>
              <a:rPr lang="en-US" b="1" dirty="0" smtClean="0"/>
              <a:t>compound condition.</a:t>
            </a:r>
          </a:p>
          <a:p>
            <a:r>
              <a:rPr lang="en-US" dirty="0" smtClean="0"/>
              <a:t>  The simple conditions each contain one relational operator.</a:t>
            </a:r>
          </a:p>
          <a:p>
            <a:r>
              <a:rPr lang="en-US" dirty="0" smtClean="0"/>
              <a:t>  Using compound conditions reduces the amount of code that must be written.</a:t>
            </a:r>
          </a:p>
          <a:p>
            <a:r>
              <a:rPr lang="en-US" dirty="0" smtClean="0"/>
              <a:t> Three logical operators we will use: A</a:t>
            </a:r>
            <a:r>
              <a:rPr lang="en-US" sz="100" dirty="0" smtClean="0"/>
              <a:t> </a:t>
            </a:r>
            <a:r>
              <a:rPr lang="en-US" dirty="0" smtClean="0"/>
              <a:t>N</a:t>
            </a:r>
            <a:r>
              <a:rPr lang="en-US" sz="100" dirty="0" smtClean="0"/>
              <a:t> </a:t>
            </a:r>
            <a:r>
              <a:rPr lang="en-US" dirty="0" smtClean="0"/>
              <a:t>D, O</a:t>
            </a:r>
            <a:r>
              <a:rPr lang="en-US" sz="100" dirty="0" smtClean="0"/>
              <a:t> </a:t>
            </a:r>
            <a:r>
              <a:rPr lang="en-US" dirty="0" smtClean="0"/>
              <a:t>R, N</a:t>
            </a:r>
            <a:r>
              <a:rPr lang="en-US" sz="100" dirty="0" smtClean="0"/>
              <a:t> </a:t>
            </a:r>
            <a:r>
              <a:rPr lang="en-US" dirty="0" smtClean="0"/>
              <a:t>O</a:t>
            </a:r>
            <a:r>
              <a:rPr lang="en-US" sz="100" dirty="0" smtClean="0"/>
              <a:t> </a:t>
            </a:r>
            <a:r>
              <a:rPr lang="en-US" dirty="0" smtClean="0"/>
              <a:t>T</a:t>
            </a:r>
            <a:endParaRPr lang="en-US" dirty="0"/>
          </a:p>
        </p:txBody>
      </p:sp>
    </p:spTree>
    <p:extLst>
      <p:ext uri="{BB962C8B-B14F-4D97-AF65-F5344CB8AC3E}">
        <p14:creationId xmlns:p14="http://schemas.microsoft.com/office/powerpoint/2010/main" val="28338867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operators can save space: The following are equivalent</a:t>
            </a:r>
            <a:endParaRPr lang="en-US" dirty="0"/>
          </a:p>
        </p:txBody>
      </p:sp>
      <p:pic>
        <p:nvPicPr>
          <p:cNvPr id="6" name="Picture 5" descr="An example of code. The code has 7 lines. Line 1. input x. Line 2. If x is less than 5 then. Line 3. Write double quotation mark ok double quotation mark. Line 4. End if. Line 5. If x is greater than 10 then. Line 6. Indent 1. Write double quotation mark ok double quotation mark. Line 7. End if."/>
          <p:cNvPicPr>
            <a:picLocks noChangeAspect="1"/>
          </p:cNvPicPr>
          <p:nvPr/>
        </p:nvPicPr>
        <p:blipFill>
          <a:blip r:embed="rId2"/>
          <a:stretch>
            <a:fillRect/>
          </a:stretch>
        </p:blipFill>
        <p:spPr>
          <a:xfrm>
            <a:off x="1115616" y="2060848"/>
            <a:ext cx="2743200" cy="3495675"/>
          </a:xfrm>
          <a:prstGeom prst="rect">
            <a:avLst/>
          </a:prstGeom>
        </p:spPr>
      </p:pic>
      <p:pic>
        <p:nvPicPr>
          <p:cNvPr id="8" name="Picture 7" descr="An example of code. The code has 4 lines. Line 1. Input x. Line 2. If left parenthesis c is less than 5 right parenthesis or left parenthesis x is greater than 10 right parenthesis then. Line 3. Indent 1. Write double quotation mark ok double quotation mark. Line 4. End if."/>
          <p:cNvPicPr>
            <a:picLocks noChangeAspect="1"/>
          </p:cNvPicPr>
          <p:nvPr/>
        </p:nvPicPr>
        <p:blipFill>
          <a:blip r:embed="rId3"/>
          <a:stretch>
            <a:fillRect/>
          </a:stretch>
        </p:blipFill>
        <p:spPr>
          <a:xfrm>
            <a:off x="4644008" y="2065716"/>
            <a:ext cx="3209925" cy="2466975"/>
          </a:xfrm>
          <a:prstGeom prst="rect">
            <a:avLst/>
          </a:prstGeom>
        </p:spPr>
      </p:pic>
    </p:spTree>
    <p:extLst>
      <p:ext uri="{BB962C8B-B14F-4D97-AF65-F5344CB8AC3E}">
        <p14:creationId xmlns:p14="http://schemas.microsoft.com/office/powerpoint/2010/main" val="36555619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AND Operator</a:t>
            </a:r>
            <a:endParaRPr lang="en-US" dirty="0"/>
          </a:p>
        </p:txBody>
      </p:sp>
      <p:sp>
        <p:nvSpPr>
          <p:cNvPr id="3" name="Content Placeholder 2"/>
          <p:cNvSpPr>
            <a:spLocks noGrp="1"/>
          </p:cNvSpPr>
          <p:nvPr>
            <p:ph type="body" idx="1"/>
          </p:nvPr>
        </p:nvSpPr>
        <p:spPr/>
        <p:txBody>
          <a:bodyPr/>
          <a:lstStyle/>
          <a:p>
            <a:pPr marL="0" indent="0">
              <a:buNone/>
            </a:pPr>
            <a:r>
              <a:rPr lang="en-US" dirty="0" smtClean="0"/>
              <a:t> A compound condition consisting of two simple conditions joined by an AND is true only if both simple conditions are true. </a:t>
            </a:r>
          </a:p>
          <a:p>
            <a:pPr marL="0" indent="0">
              <a:buNone/>
            </a:pPr>
            <a:r>
              <a:rPr lang="en-US" dirty="0" smtClean="0"/>
              <a:t>It is false if even one of the conditions is false. </a:t>
            </a:r>
          </a:p>
          <a:p>
            <a:pPr marL="0" indent="0">
              <a:buNone/>
            </a:pPr>
            <a:r>
              <a:rPr lang="en-US" dirty="0" smtClean="0"/>
              <a:t>The statement: </a:t>
            </a:r>
          </a:p>
          <a:p>
            <a:pPr marL="0" indent="0">
              <a:buNone/>
            </a:pPr>
            <a:r>
              <a:rPr lang="en-US" dirty="0" smtClean="0"/>
              <a:t>If (X &gt; 5) AND (X &lt; 10) Then …</a:t>
            </a:r>
          </a:p>
          <a:p>
            <a:pPr marL="0" indent="0">
              <a:buNone/>
            </a:pPr>
            <a:r>
              <a:rPr lang="en-US" dirty="0" smtClean="0"/>
              <a:t>is true only if X is 6, 7, 8, or 9. It has to be both greater than 5 and less than 10 at the same time. </a:t>
            </a:r>
            <a:endParaRPr lang="en-US" dirty="0"/>
          </a:p>
        </p:txBody>
      </p:sp>
    </p:spTree>
    <p:extLst>
      <p:ext uri="{BB962C8B-B14F-4D97-AF65-F5344CB8AC3E}">
        <p14:creationId xmlns:p14="http://schemas.microsoft.com/office/powerpoint/2010/main" val="41160631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OR Operator</a:t>
            </a:r>
            <a:endParaRPr lang="en-US" dirty="0"/>
          </a:p>
        </p:txBody>
      </p:sp>
      <p:sp>
        <p:nvSpPr>
          <p:cNvPr id="3" name="Content Placeholder 2"/>
          <p:cNvSpPr>
            <a:spLocks noGrp="1"/>
          </p:cNvSpPr>
          <p:nvPr>
            <p:ph type="body" idx="1"/>
          </p:nvPr>
        </p:nvSpPr>
        <p:spPr/>
        <p:txBody>
          <a:bodyPr/>
          <a:lstStyle/>
          <a:p>
            <a:pPr marL="0" indent="0">
              <a:buNone/>
            </a:pPr>
            <a:r>
              <a:rPr lang="en-US" dirty="0" smtClean="0"/>
              <a:t> A compound condition consisting of two simple conditions joined by an OR is true if even one of the simple conditions is true. </a:t>
            </a:r>
          </a:p>
          <a:p>
            <a:pPr marL="0" indent="0">
              <a:buNone/>
            </a:pPr>
            <a:r>
              <a:rPr lang="en-US" dirty="0" smtClean="0"/>
              <a:t>It is false only if both are false. </a:t>
            </a:r>
          </a:p>
          <a:p>
            <a:pPr marL="0" indent="0">
              <a:buNone/>
            </a:pPr>
            <a:r>
              <a:rPr lang="en-US" dirty="0" smtClean="0"/>
              <a:t>For example: </a:t>
            </a:r>
          </a:p>
          <a:p>
            <a:pPr marL="0" indent="0">
              <a:buNone/>
            </a:pPr>
            <a:r>
              <a:rPr lang="en-US" dirty="0" smtClean="0"/>
              <a:t>If (Response ==“Y”) OR (Response ==“y”) Then …</a:t>
            </a:r>
          </a:p>
          <a:p>
            <a:pPr marL="0" indent="0">
              <a:buNone/>
            </a:pPr>
            <a:r>
              <a:rPr lang="en-US" dirty="0" smtClean="0"/>
              <a:t>This is true if Response is uppercase (‘Y’) or lowercase (‘y’). For the above condition to be false, Response would have to be something other than either ‘Y’ or ‘y’. </a:t>
            </a:r>
            <a:endParaRPr lang="en-US" dirty="0"/>
          </a:p>
        </p:txBody>
      </p:sp>
    </p:spTree>
    <p:extLst>
      <p:ext uri="{BB962C8B-B14F-4D97-AF65-F5344CB8AC3E}">
        <p14:creationId xmlns:p14="http://schemas.microsoft.com/office/powerpoint/2010/main" val="9121937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NOT Operator</a:t>
            </a:r>
            <a:endParaRPr lang="en-US" dirty="0"/>
          </a:p>
        </p:txBody>
      </p:sp>
      <p:sp>
        <p:nvSpPr>
          <p:cNvPr id="3" name="Content Placeholder 2"/>
          <p:cNvSpPr>
            <a:spLocks noGrp="1"/>
          </p:cNvSpPr>
          <p:nvPr>
            <p:ph type="body" idx="1"/>
          </p:nvPr>
        </p:nvSpPr>
        <p:spPr>
          <a:xfrm>
            <a:off x="457200" y="1600200"/>
            <a:ext cx="8229600" cy="4637111"/>
          </a:xfrm>
        </p:spPr>
        <p:txBody>
          <a:bodyPr/>
          <a:lstStyle/>
          <a:p>
            <a:pPr marL="0" indent="0">
              <a:buNone/>
            </a:pPr>
            <a:r>
              <a:rPr lang="en-US" sz="2200" dirty="0" smtClean="0"/>
              <a:t>AND and OR affect 2 simple conditions.</a:t>
            </a:r>
          </a:p>
          <a:p>
            <a:pPr marL="0" indent="0">
              <a:buNone/>
            </a:pPr>
            <a:r>
              <a:rPr lang="en-US" sz="2200" dirty="0" smtClean="0"/>
              <a:t>NOT affects only one condition. If you need to negate more than one simple condition, you will need more than one NOT.</a:t>
            </a:r>
          </a:p>
          <a:p>
            <a:pPr marL="0" indent="0">
              <a:buNone/>
            </a:pPr>
            <a:r>
              <a:rPr lang="en-US" sz="2200" dirty="0" smtClean="0"/>
              <a:t>A condition with the NOT operator is true only if the condition is false.</a:t>
            </a:r>
          </a:p>
          <a:p>
            <a:pPr marL="0" indent="2173288">
              <a:buNone/>
            </a:pPr>
            <a:r>
              <a:rPr lang="en-US" sz="2200" dirty="0" smtClean="0"/>
              <a:t>NOT(A &lt; B)  </a:t>
            </a:r>
          </a:p>
          <a:p>
            <a:pPr marL="0" indent="-27432">
              <a:buNone/>
            </a:pPr>
            <a:r>
              <a:rPr lang="en-US" sz="2200" dirty="0" smtClean="0"/>
              <a:t>is true only if B is greater than or equal to A.</a:t>
            </a:r>
          </a:p>
          <a:p>
            <a:pPr marL="0" indent="1711325">
              <a:buNone/>
            </a:pPr>
            <a:r>
              <a:rPr lang="en-US" sz="2200" dirty="0" smtClean="0"/>
              <a:t>If (X &gt; 100) AND NOT(X == Y) Then…</a:t>
            </a:r>
          </a:p>
          <a:p>
            <a:pPr marL="0" indent="-27432">
              <a:buNone/>
            </a:pPr>
            <a:r>
              <a:rPr lang="en-US" sz="2200" dirty="0" smtClean="0"/>
              <a:t>is true only if X is greater than 100 but not equal to the value of Y. </a:t>
            </a:r>
            <a:endParaRPr lang="en-US" sz="2200" dirty="0"/>
          </a:p>
        </p:txBody>
      </p:sp>
    </p:spTree>
    <p:extLst>
      <p:ext uri="{BB962C8B-B14F-4D97-AF65-F5344CB8AC3E}">
        <p14:creationId xmlns:p14="http://schemas.microsoft.com/office/powerpoint/2010/main" val="3738327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itle 1"/>
          <p:cNvSpPr>
            <a:spLocks noGrp="1" noChangeArrowheads="1"/>
          </p:cNvSpPr>
          <p:nvPr>
            <p:ph type="title"/>
          </p:nvPr>
        </p:nvSpPr>
        <p:spPr/>
        <p:txBody>
          <a:bodyPr/>
          <a:lstStyle/>
          <a:p>
            <a:r>
              <a:rPr lang="en-US" dirty="0" smtClean="0"/>
              <a:t>Truth Tables for OR, AND, and NOT Operators</a:t>
            </a:r>
            <a:endParaRPr lang="en-US" dirty="0"/>
          </a:p>
        </p:txBody>
      </p:sp>
      <p:graphicFrame>
        <p:nvGraphicFramePr>
          <p:cNvPr id="173097" name="Table 2"/>
          <p:cNvGraphicFramePr>
            <a:graphicFrameLocks noGrp="1"/>
          </p:cNvGraphicFramePr>
          <p:nvPr>
            <p:ph type="tbl" idx="4294967295"/>
            <p:extLst>
              <p:ext uri="{D42A27DB-BD31-4B8C-83A1-F6EECF244321}">
                <p14:modId xmlns:p14="http://schemas.microsoft.com/office/powerpoint/2010/main" val="4138496839"/>
              </p:ext>
            </p:extLst>
          </p:nvPr>
        </p:nvGraphicFramePr>
        <p:xfrm>
          <a:off x="457201" y="1600201"/>
          <a:ext cx="8229599" cy="4205063"/>
        </p:xfrm>
        <a:graphic>
          <a:graphicData uri="http://schemas.openxmlformats.org/drawingml/2006/table">
            <a:tbl>
              <a:tblPr firstRow="1"/>
              <a:tblGrid>
                <a:gridCol w="1219026">
                  <a:extLst>
                    <a:ext uri="{9D8B030D-6E8A-4147-A177-3AD203B41FA5}">
                      <a16:colId xmlns:a16="http://schemas.microsoft.com/office/drawing/2014/main" val="20000"/>
                    </a:ext>
                  </a:extLst>
                </a:gridCol>
                <a:gridCol w="1447100">
                  <a:extLst>
                    <a:ext uri="{9D8B030D-6E8A-4147-A177-3AD203B41FA5}">
                      <a16:colId xmlns:a16="http://schemas.microsoft.com/office/drawing/2014/main" val="20001"/>
                    </a:ext>
                  </a:extLst>
                </a:gridCol>
                <a:gridCol w="2058972">
                  <a:extLst>
                    <a:ext uri="{9D8B030D-6E8A-4147-A177-3AD203B41FA5}">
                      <a16:colId xmlns:a16="http://schemas.microsoft.com/office/drawing/2014/main" val="20002"/>
                    </a:ext>
                  </a:extLst>
                </a:gridCol>
                <a:gridCol w="1859210">
                  <a:extLst>
                    <a:ext uri="{9D8B030D-6E8A-4147-A177-3AD203B41FA5}">
                      <a16:colId xmlns:a16="http://schemas.microsoft.com/office/drawing/2014/main" val="20003"/>
                    </a:ext>
                  </a:extLst>
                </a:gridCol>
                <a:gridCol w="1645291">
                  <a:extLst>
                    <a:ext uri="{9D8B030D-6E8A-4147-A177-3AD203B41FA5}">
                      <a16:colId xmlns:a16="http://schemas.microsoft.com/office/drawing/2014/main" val="20004"/>
                    </a:ext>
                  </a:extLst>
                </a:gridCol>
              </a:tblGrid>
              <a:tr h="840685">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n-lt"/>
                          <a:ea typeface="ヒラギノ角ゴ Pro W3" pitchFamily="-48" charset="-128"/>
                          <a:cs typeface="Arial" panose="020B0604020202020204" pitchFamily="34" charset="0"/>
                        </a:rPr>
                        <a:t>X</a:t>
                      </a: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kern="1200" cap="none" normalizeH="0" baseline="0" dirty="0" smtClean="0">
                          <a:ln>
                            <a:noFill/>
                          </a:ln>
                          <a:solidFill>
                            <a:schemeClr val="tx1"/>
                          </a:solidFill>
                          <a:effectLst/>
                          <a:latin typeface="+mn-lt"/>
                          <a:ea typeface="ヒラギノ角ゴ Pro W3" pitchFamily="-48" charset="-128"/>
                          <a:cs typeface="Arial" panose="020B0604020202020204" pitchFamily="34" charset="0"/>
                        </a:rPr>
                        <a:t>Y</a:t>
                      </a:r>
                      <a:r>
                        <a:rPr kumimoji="0" lang="en-US" sz="1800" b="0" i="0" u="none" strike="noStrike" cap="none" normalizeH="0" baseline="0" dirty="0" smtClean="0">
                          <a:ln>
                            <a:noFill/>
                          </a:ln>
                          <a:solidFill>
                            <a:schemeClr val="tx1"/>
                          </a:solidFill>
                          <a:effectLst/>
                          <a:latin typeface="+mn-lt"/>
                          <a:ea typeface="ヒラギノ角ゴ Pro W3" pitchFamily="-48" charset="-128"/>
                          <a:cs typeface="Arial" panose="020B0604020202020204" pitchFamily="34" charset="0"/>
                        </a:rPr>
                        <a:t> </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kern="1200" cap="none" normalizeH="0" baseline="0" dirty="0" smtClean="0">
                          <a:ln>
                            <a:noFill/>
                          </a:ln>
                          <a:solidFill>
                            <a:schemeClr val="tx1"/>
                          </a:solidFill>
                          <a:effectLst/>
                          <a:latin typeface="+mn-lt"/>
                          <a:ea typeface="ヒラギノ角ゴ Pro W3" pitchFamily="-48" charset="-128"/>
                          <a:cs typeface="Arial" panose="020B0604020202020204" pitchFamily="34" charset="0"/>
                        </a:rPr>
                        <a:t>X</a:t>
                      </a:r>
                      <a:r>
                        <a:rPr kumimoji="0" lang="en-US" sz="1800" b="0" i="0" u="none" strike="noStrike" cap="none" normalizeH="0" baseline="0" dirty="0" smtClean="0">
                          <a:ln>
                            <a:noFill/>
                          </a:ln>
                          <a:solidFill>
                            <a:schemeClr val="tx1"/>
                          </a:solidFill>
                          <a:effectLst/>
                          <a:latin typeface="+mn-lt"/>
                          <a:ea typeface="ヒラギノ角ゴ Pro W3" pitchFamily="-48" charset="-128"/>
                          <a:cs typeface="Arial" panose="020B0604020202020204" pitchFamily="34" charset="0"/>
                        </a:rPr>
                        <a:t> </a:t>
                      </a:r>
                      <a:r>
                        <a:rPr kumimoji="0" lang="en-US" sz="1800" b="0" i="0" u="none" strike="noStrike" kern="1200" cap="none" normalizeH="0" baseline="0" dirty="0" smtClean="0">
                          <a:ln>
                            <a:noFill/>
                          </a:ln>
                          <a:solidFill>
                            <a:schemeClr val="tx1"/>
                          </a:solidFill>
                          <a:effectLst/>
                          <a:latin typeface="+mn-lt"/>
                          <a:ea typeface="ヒラギノ角ゴ Pro W3" pitchFamily="-48" charset="-128"/>
                          <a:cs typeface="Arial" panose="020B0604020202020204" pitchFamily="34" charset="0"/>
                        </a:rPr>
                        <a:t>or</a:t>
                      </a:r>
                      <a:r>
                        <a:rPr kumimoji="0" lang="en-US" sz="1800" b="0" i="0" u="none" strike="noStrike" cap="none" normalizeH="0" baseline="0" dirty="0" smtClean="0">
                          <a:ln>
                            <a:noFill/>
                          </a:ln>
                          <a:solidFill>
                            <a:schemeClr val="tx1"/>
                          </a:solidFill>
                          <a:effectLst/>
                          <a:latin typeface="+mn-lt"/>
                          <a:ea typeface="ヒラギノ角ゴ Pro W3" pitchFamily="-48" charset="-128"/>
                          <a:cs typeface="Arial" panose="020B0604020202020204" pitchFamily="34" charset="0"/>
                        </a:rPr>
                        <a:t> </a:t>
                      </a:r>
                      <a:r>
                        <a:rPr kumimoji="0" lang="en-US" sz="1800" b="1" i="0" u="none" strike="noStrike" kern="1200" cap="none" normalizeH="0" baseline="0" dirty="0" smtClean="0">
                          <a:ln>
                            <a:noFill/>
                          </a:ln>
                          <a:solidFill>
                            <a:schemeClr val="tx1"/>
                          </a:solidFill>
                          <a:effectLst/>
                          <a:latin typeface="+mn-lt"/>
                          <a:ea typeface="ヒラギノ角ゴ Pro W3" pitchFamily="-48" charset="-128"/>
                          <a:cs typeface="Arial" panose="020B0604020202020204" pitchFamily="34" charset="0"/>
                        </a:rPr>
                        <a:t>y</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kern="1200" cap="none" normalizeH="0" baseline="0" dirty="0" smtClean="0">
                          <a:ln>
                            <a:noFill/>
                          </a:ln>
                          <a:solidFill>
                            <a:schemeClr val="tx1"/>
                          </a:solidFill>
                          <a:effectLst/>
                          <a:latin typeface="+mn-lt"/>
                          <a:ea typeface="ヒラギノ角ゴ Pro W3" pitchFamily="-48" charset="-128"/>
                          <a:cs typeface="Arial" panose="020B0604020202020204" pitchFamily="34" charset="0"/>
                        </a:rPr>
                        <a:t>X</a:t>
                      </a:r>
                      <a:r>
                        <a:rPr kumimoji="0" lang="en-US" sz="1800" b="0" i="0" u="none" strike="noStrike" cap="none" normalizeH="0" baseline="0" dirty="0" smtClean="0">
                          <a:ln>
                            <a:noFill/>
                          </a:ln>
                          <a:solidFill>
                            <a:schemeClr val="tx1"/>
                          </a:solidFill>
                          <a:effectLst/>
                          <a:latin typeface="+mn-lt"/>
                          <a:ea typeface="ヒラギノ角ゴ Pro W3" pitchFamily="-48" charset="-128"/>
                          <a:cs typeface="Arial" panose="020B0604020202020204" pitchFamily="34" charset="0"/>
                        </a:rPr>
                        <a:t> </a:t>
                      </a:r>
                      <a:r>
                        <a:rPr kumimoji="0" lang="en-US" sz="1800" b="0" i="0" u="none" strike="noStrike" kern="1200" cap="none" normalizeH="0" baseline="0" dirty="0" smtClean="0">
                          <a:ln>
                            <a:noFill/>
                          </a:ln>
                          <a:solidFill>
                            <a:schemeClr val="tx1"/>
                          </a:solidFill>
                          <a:effectLst/>
                          <a:latin typeface="+mn-lt"/>
                          <a:ea typeface="ヒラギノ角ゴ Pro W3" pitchFamily="-48" charset="-128"/>
                          <a:cs typeface="Arial" panose="020B0604020202020204" pitchFamily="34" charset="0"/>
                        </a:rPr>
                        <a:t>and</a:t>
                      </a:r>
                      <a:r>
                        <a:rPr kumimoji="0" lang="en-US" sz="1800" b="0" i="0" u="none" strike="noStrike" cap="none" normalizeH="0" baseline="0" dirty="0" smtClean="0">
                          <a:ln>
                            <a:noFill/>
                          </a:ln>
                          <a:solidFill>
                            <a:schemeClr val="tx1"/>
                          </a:solidFill>
                          <a:effectLst/>
                          <a:latin typeface="+mn-lt"/>
                          <a:ea typeface="ヒラギノ角ゴ Pro W3" pitchFamily="-48" charset="-128"/>
                          <a:cs typeface="Arial" panose="020B0604020202020204" pitchFamily="34" charset="0"/>
                        </a:rPr>
                        <a:t> </a:t>
                      </a:r>
                      <a:r>
                        <a:rPr kumimoji="0" lang="en-US" sz="1800" b="1" i="0" u="none" strike="noStrike" kern="1200" cap="none" normalizeH="0" baseline="0" dirty="0" smtClean="0">
                          <a:ln>
                            <a:noFill/>
                          </a:ln>
                          <a:solidFill>
                            <a:schemeClr val="tx1"/>
                          </a:solidFill>
                          <a:effectLst/>
                          <a:latin typeface="+mn-lt"/>
                          <a:ea typeface="ヒラギノ角ゴ Pro W3" pitchFamily="-48" charset="-128"/>
                          <a:cs typeface="Arial" panose="020B0604020202020204" pitchFamily="34" charset="0"/>
                        </a:rPr>
                        <a:t>y</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mn-lt"/>
                          <a:ea typeface="ヒラギノ角ゴ Pro W3" pitchFamily="-48" charset="-128"/>
                          <a:cs typeface="Arial" panose="020B0604020202020204" pitchFamily="34" charset="0"/>
                        </a:rPr>
                        <a:t>Not</a:t>
                      </a:r>
                      <a:r>
                        <a:rPr kumimoji="0" lang="en-US" sz="1800" b="0" i="0" u="none" strike="noStrike" cap="none" normalizeH="0" baseline="0" dirty="0" smtClean="0">
                          <a:ln>
                            <a:noFill/>
                          </a:ln>
                          <a:solidFill>
                            <a:schemeClr val="tx1"/>
                          </a:solidFill>
                          <a:effectLst/>
                          <a:latin typeface="+mn-lt"/>
                          <a:ea typeface="ヒラギノ角ゴ Pro W3" pitchFamily="-48" charset="-128"/>
                          <a:cs typeface="Arial" panose="020B0604020202020204" pitchFamily="34" charset="0"/>
                        </a:rPr>
                        <a:t> </a:t>
                      </a:r>
                      <a:r>
                        <a:rPr kumimoji="0" lang="en-US" sz="1800" b="1" i="0" u="none" strike="noStrike" kern="1200" cap="none" normalizeH="0" baseline="0" dirty="0" smtClean="0">
                          <a:ln>
                            <a:noFill/>
                          </a:ln>
                          <a:solidFill>
                            <a:schemeClr val="tx1"/>
                          </a:solidFill>
                          <a:effectLst/>
                          <a:latin typeface="+mn-lt"/>
                          <a:ea typeface="ヒラギノ角ゴ Pro W3" pitchFamily="-48" charset="-128"/>
                          <a:cs typeface="Arial" panose="020B0604020202020204" pitchFamily="34" charset="0"/>
                        </a:rPr>
                        <a:t>x</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40685">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ea typeface="ヒラギノ角ゴ Pro W3" pitchFamily="-48" charset="-128"/>
                          <a:cs typeface="Arial" panose="020B0604020202020204" pitchFamily="34" charset="0"/>
                        </a:rPr>
                        <a:t>True</a:t>
                      </a: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ea typeface="ヒラギノ角ゴ Pro W3" pitchFamily="-48" charset="-128"/>
                          <a:cs typeface="Arial" panose="020B0604020202020204" pitchFamily="34" charset="0"/>
                        </a:rPr>
                        <a:t>True</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ea typeface="ヒラギノ角ゴ Pro W3" pitchFamily="-48" charset="-128"/>
                          <a:cs typeface="Arial" panose="020B0604020202020204" pitchFamily="34" charset="0"/>
                        </a:rPr>
                        <a:t>True</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ea typeface="ヒラギノ角ゴ Pro W3" pitchFamily="-48" charset="-128"/>
                          <a:cs typeface="Arial" panose="020B0604020202020204" pitchFamily="34" charset="0"/>
                        </a:rPr>
                        <a:t>True</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ea typeface="ヒラギノ角ゴ Pro W3" pitchFamily="-48" charset="-128"/>
                          <a:cs typeface="Arial" panose="020B0604020202020204" pitchFamily="34" charset="0"/>
                        </a:rPr>
                        <a:t>False</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42323">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ea typeface="ヒラギノ角ゴ Pro W3" pitchFamily="-48" charset="-128"/>
                          <a:cs typeface="Arial" panose="020B0604020202020204" pitchFamily="34" charset="0"/>
                        </a:rPr>
                        <a:t>True</a:t>
                      </a: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ea typeface="ヒラギノ角ゴ Pro W3" pitchFamily="-48" charset="-128"/>
                          <a:cs typeface="Arial" panose="020B0604020202020204" pitchFamily="34" charset="0"/>
                        </a:rPr>
                        <a:t>False</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ea typeface="ヒラギノ角ゴ Pro W3" pitchFamily="-48" charset="-128"/>
                          <a:cs typeface="Arial" panose="020B0604020202020204" pitchFamily="34" charset="0"/>
                        </a:rPr>
                        <a:t>True</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ea typeface="ヒラギノ角ゴ Pro W3" pitchFamily="-48" charset="-128"/>
                          <a:cs typeface="Arial" panose="020B0604020202020204" pitchFamily="34" charset="0"/>
                        </a:rPr>
                        <a:t>False</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ea typeface="ヒラギノ角ゴ Pro W3" pitchFamily="-48" charset="-128"/>
                          <a:cs typeface="Arial" panose="020B0604020202020204" pitchFamily="34" charset="0"/>
                        </a:rPr>
                        <a:t>False</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40685">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ea typeface="ヒラギノ角ゴ Pro W3" pitchFamily="-48" charset="-128"/>
                          <a:cs typeface="Arial" panose="020B0604020202020204" pitchFamily="34" charset="0"/>
                        </a:rPr>
                        <a:t>False</a:t>
                      </a: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ea typeface="ヒラギノ角ゴ Pro W3" pitchFamily="-48" charset="-128"/>
                          <a:cs typeface="Arial" panose="020B0604020202020204" pitchFamily="34" charset="0"/>
                        </a:rPr>
                        <a:t>True</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ea typeface="ヒラギノ角ゴ Pro W3" pitchFamily="-48" charset="-128"/>
                          <a:cs typeface="Arial" panose="020B0604020202020204" pitchFamily="34" charset="0"/>
                        </a:rPr>
                        <a:t>True</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ea typeface="ヒラギノ角ゴ Pro W3" pitchFamily="-48" charset="-128"/>
                          <a:cs typeface="Arial" panose="020B0604020202020204" pitchFamily="34" charset="0"/>
                        </a:rPr>
                        <a:t>False</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ea typeface="ヒラギノ角ゴ Pro W3" pitchFamily="-48" charset="-128"/>
                          <a:cs typeface="Arial" panose="020B0604020202020204" pitchFamily="34" charset="0"/>
                        </a:rPr>
                        <a:t>True</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40685">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ea typeface="ヒラギノ角ゴ Pro W3" pitchFamily="-48" charset="-128"/>
                          <a:cs typeface="Arial" panose="020B0604020202020204" pitchFamily="34" charset="0"/>
                        </a:rPr>
                        <a:t>False</a:t>
                      </a: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ea typeface="ヒラギノ角ゴ Pro W3" pitchFamily="-48" charset="-128"/>
                          <a:cs typeface="Arial" panose="020B0604020202020204" pitchFamily="34" charset="0"/>
                        </a:rPr>
                        <a:t>False</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ea typeface="ヒラギノ角ゴ Pro W3" pitchFamily="-48" charset="-128"/>
                          <a:cs typeface="Arial" panose="020B0604020202020204" pitchFamily="34" charset="0"/>
                        </a:rPr>
                        <a:t>False</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ea typeface="ヒラギノ角ゴ Pro W3" pitchFamily="-48" charset="-128"/>
                          <a:cs typeface="Arial" panose="020B0604020202020204" pitchFamily="34" charset="0"/>
                        </a:rPr>
                        <a:t>False</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ea typeface="ヒラギノ角ゴ Pro W3" pitchFamily="-48" charset="-128"/>
                          <a:cs typeface="Arial" panose="020B0604020202020204" pitchFamily="34" charset="0"/>
                        </a:rPr>
                        <a:t>True</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226825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Hints </a:t>
            </a:r>
            <a:r>
              <a:rPr lang="en-US" sz="2000" b="0" dirty="0"/>
              <a:t>(1 of 2)</a:t>
            </a:r>
            <a:endParaRPr lang="en-US" dirty="0"/>
          </a:p>
        </p:txBody>
      </p:sp>
      <p:sp>
        <p:nvSpPr>
          <p:cNvPr id="3" name="Content Placeholder 2"/>
          <p:cNvSpPr>
            <a:spLocks noGrp="1"/>
          </p:cNvSpPr>
          <p:nvPr>
            <p:ph type="body" idx="1"/>
          </p:nvPr>
        </p:nvSpPr>
        <p:spPr>
          <a:xfrm>
            <a:off x="457200" y="1600200"/>
            <a:ext cx="8229600" cy="2980927"/>
          </a:xfrm>
        </p:spPr>
        <p:txBody>
          <a:bodyPr/>
          <a:lstStyle/>
          <a:p>
            <a:pPr marL="0" indent="0">
              <a:buNone/>
            </a:pPr>
            <a:r>
              <a:rPr lang="en-US" dirty="0" smtClean="0"/>
              <a:t>In a compound condition, it is necessary to use complete simple conditions.</a:t>
            </a:r>
          </a:p>
          <a:p>
            <a:pPr marL="0" indent="0">
              <a:buNone/>
            </a:pPr>
            <a:r>
              <a:rPr lang="en-US" dirty="0" smtClean="0"/>
              <a:t>This is correct:</a:t>
            </a:r>
          </a:p>
          <a:p>
            <a:pPr marL="459486" lvl="1" indent="0">
              <a:buNone/>
            </a:pPr>
            <a:r>
              <a:rPr lang="en-US" dirty="0" smtClean="0"/>
              <a:t>		If (X &lt; 5) OR (X &gt; 10) Then …</a:t>
            </a:r>
          </a:p>
          <a:p>
            <a:pPr marL="0" indent="0">
              <a:buNone/>
            </a:pPr>
            <a:r>
              <a:rPr lang="en-US" dirty="0" smtClean="0"/>
              <a:t>This is not correct:</a:t>
            </a:r>
          </a:p>
          <a:p>
            <a:pPr marL="459486" lvl="1" indent="0">
              <a:buNone/>
            </a:pPr>
            <a:r>
              <a:rPr lang="en-US" dirty="0" smtClean="0"/>
              <a:t>		If (X &lt; 5 OR &gt; 10) Then …</a:t>
            </a:r>
          </a:p>
        </p:txBody>
      </p:sp>
    </p:spTree>
    <p:extLst>
      <p:ext uri="{BB962C8B-B14F-4D97-AF65-F5344CB8AC3E}">
        <p14:creationId xmlns:p14="http://schemas.microsoft.com/office/powerpoint/2010/main" val="19726476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First way using AND</a:t>
            </a:r>
            <a:endParaRPr lang="en-US" dirty="0"/>
          </a:p>
        </p:txBody>
      </p:sp>
      <p:sp>
        <p:nvSpPr>
          <p:cNvPr id="3" name="Content Placeholder 2"/>
          <p:cNvSpPr>
            <a:spLocks noGrp="1"/>
          </p:cNvSpPr>
          <p:nvPr>
            <p:ph type="body" idx="1"/>
          </p:nvPr>
        </p:nvSpPr>
        <p:spPr>
          <a:xfrm>
            <a:off x="457200" y="1600201"/>
            <a:ext cx="8229600" cy="1468760"/>
          </a:xfrm>
        </p:spPr>
        <p:txBody>
          <a:bodyPr/>
          <a:lstStyle/>
          <a:p>
            <a:pPr marL="0" indent="0">
              <a:buNone/>
            </a:pPr>
            <a:r>
              <a:rPr lang="en-US" sz="1800" dirty="0"/>
              <a:t>Workers who earn less than $10 per hour are paid 1.5 times their normal rate for overtime hours.</a:t>
            </a:r>
            <a:br>
              <a:rPr lang="en-US" sz="1800" dirty="0"/>
            </a:br>
            <a:r>
              <a:rPr lang="en-US" sz="1800" dirty="0"/>
              <a:t>Workers who earn $10 or more per hour are paid their regular hourly rate regardless of number hours worked.</a:t>
            </a:r>
            <a:br>
              <a:rPr lang="en-US" sz="1800" dirty="0"/>
            </a:br>
            <a:r>
              <a:rPr lang="en-US" sz="1800" dirty="0"/>
              <a:t>Working more than 40 hours per week is considered overtime.</a:t>
            </a:r>
          </a:p>
        </p:txBody>
      </p:sp>
      <p:pic>
        <p:nvPicPr>
          <p:cNvPr id="7" name="Picture 6" descr="Computer code. The code has 7 lines. The lines read as follows. Line 1. If left parenthesis pay rate less than sign 10 right parenthesis AND left parenthesis hours greater than sign40 right parenthesis Then. Line 2, indented once. Set overtime Hours equals hours minus 40. Line 3, indented once. Set Overtime pay equals over time hours asterisk 1 period 5. asterisk pay rate. Line 4, indented once. Set Total pay equals 40 asterisk pay rate pus overtime pay. Line 5. Else. Line 6. Set total pay equals hours asterisk pay rate. Line 7. End 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352295"/>
            <a:ext cx="8229600" cy="2889042"/>
          </a:xfrm>
          <a:prstGeom prst="rect">
            <a:avLst/>
          </a:prstGeom>
        </p:spPr>
      </p:pic>
    </p:spTree>
    <p:extLst>
      <p:ext uri="{BB962C8B-B14F-4D97-AF65-F5344CB8AC3E}">
        <p14:creationId xmlns:p14="http://schemas.microsoft.com/office/powerpoint/2010/main" val="601639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Second way using OR</a:t>
            </a:r>
            <a:endParaRPr lang="en-US" dirty="0"/>
          </a:p>
        </p:txBody>
      </p:sp>
      <p:sp>
        <p:nvSpPr>
          <p:cNvPr id="3" name="Content Placeholder 2"/>
          <p:cNvSpPr>
            <a:spLocks noGrp="1"/>
          </p:cNvSpPr>
          <p:nvPr>
            <p:ph type="body" idx="1"/>
          </p:nvPr>
        </p:nvSpPr>
        <p:spPr>
          <a:xfrm>
            <a:off x="457200" y="1600201"/>
            <a:ext cx="8229600" cy="1468760"/>
          </a:xfrm>
        </p:spPr>
        <p:txBody>
          <a:bodyPr/>
          <a:lstStyle/>
          <a:p>
            <a:pPr marL="0" indent="0">
              <a:buNone/>
            </a:pPr>
            <a:r>
              <a:rPr lang="en-US" sz="1800" dirty="0"/>
              <a:t>Workers who earn less than $10 per hour are paid 1.5 times their normal rate for overtime hours.</a:t>
            </a:r>
            <a:br>
              <a:rPr lang="en-US" sz="1800" dirty="0"/>
            </a:br>
            <a:r>
              <a:rPr lang="en-US" sz="1800" dirty="0"/>
              <a:t>Workers who earn $10 or more per hour are paid their regular hourly rate regardless of number hours worked.</a:t>
            </a:r>
            <a:br>
              <a:rPr lang="en-US" sz="1800" dirty="0"/>
            </a:br>
            <a:r>
              <a:rPr lang="en-US" sz="1800" dirty="0"/>
              <a:t>Working more than 40 hours per week is considered overtime.</a:t>
            </a:r>
          </a:p>
        </p:txBody>
      </p:sp>
      <p:pic>
        <p:nvPicPr>
          <p:cNvPr id="7" name="Picture 6" descr="Computer code. The code has 7 lines. The lines read as follows. Line 1. If left parenthesis pay rate greater than sign equals 10 right parentheses OR left parenthesis hours less than sign equals 40 right parenthesis Then. Line 2, indented once. Set Total pay equals hours asterisk pay rate. Line 3. else. Line 4, indented once. Set overtime hours equals hours minus 40. Line 5, indented once. Set over time pay equals overtime hours asterisk 1 period 5 asterisk pay rate. Line 6, indented once. Set total pay equals 40 asterisk pay rate plus overtime pay. Line 7. End 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284984"/>
            <a:ext cx="8229600" cy="2840428"/>
          </a:xfrm>
          <a:prstGeom prst="rect">
            <a:avLst/>
          </a:prstGeom>
        </p:spPr>
      </p:pic>
    </p:spTree>
    <p:extLst>
      <p:ext uri="{BB962C8B-B14F-4D97-AF65-F5344CB8AC3E}">
        <p14:creationId xmlns:p14="http://schemas.microsoft.com/office/powerpoint/2010/main" val="6614279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 An Introduction to Selection Structures</a:t>
            </a:r>
            <a:endParaRPr lang="en-US" dirty="0"/>
          </a:p>
        </p:txBody>
      </p:sp>
      <p:sp>
        <p:nvSpPr>
          <p:cNvPr id="3" name="Content Placeholder 2"/>
          <p:cNvSpPr>
            <a:spLocks noGrp="1"/>
          </p:cNvSpPr>
          <p:nvPr>
            <p:ph idx="1"/>
          </p:nvPr>
        </p:nvSpPr>
        <p:spPr>
          <a:xfrm>
            <a:off x="457200" y="1600201"/>
            <a:ext cx="8229600" cy="4205063"/>
          </a:xfrm>
        </p:spPr>
        <p:txBody>
          <a:bodyPr/>
          <a:lstStyle/>
          <a:p>
            <a:r>
              <a:rPr lang="en-US" dirty="0" smtClean="0"/>
              <a:t>Single-alternative (If-Then)</a:t>
            </a:r>
          </a:p>
          <a:p>
            <a:pPr lvl="1"/>
            <a:r>
              <a:rPr lang="en-US" dirty="0" smtClean="0"/>
              <a:t>A single block of statements to be executed or skipped</a:t>
            </a:r>
          </a:p>
          <a:p>
            <a:r>
              <a:rPr lang="en-US" dirty="0" smtClean="0"/>
              <a:t>Dual-alternative (If-Then-Else)</a:t>
            </a:r>
          </a:p>
          <a:p>
            <a:pPr lvl="1"/>
            <a:r>
              <a:rPr lang="en-US" dirty="0" smtClean="0"/>
              <a:t> Two blocks of statements, one of which is to be executed, while the other one is to be skipped</a:t>
            </a:r>
          </a:p>
          <a:p>
            <a:r>
              <a:rPr lang="en-US" dirty="0" smtClean="0"/>
              <a:t>Multiple-alternative (If-Then-Else-If or Case/Switch) </a:t>
            </a:r>
          </a:p>
          <a:p>
            <a:pPr lvl="1"/>
            <a:r>
              <a:rPr lang="en-US" dirty="0" smtClean="0"/>
              <a:t>More than two blocks of statements, only one of which is to be executed and the rest skipped</a:t>
            </a:r>
            <a:endParaRPr lang="en-US" dirty="0"/>
          </a:p>
        </p:txBody>
      </p:sp>
    </p:spTree>
    <p:extLst>
      <p:ext uri="{BB962C8B-B14F-4D97-AF65-F5344CB8AC3E}">
        <p14:creationId xmlns:p14="http://schemas.microsoft.com/office/powerpoint/2010/main" val="13984725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Flowcharts for the two ways:</a:t>
            </a:r>
            <a:endParaRPr lang="en-US" dirty="0"/>
          </a:p>
        </p:txBody>
      </p:sp>
      <p:pic>
        <p:nvPicPr>
          <p:cNvPr id="5" name="Picture 2" descr="Two flowcharts, first for example 4.7 and second for example 4.8. Example 4.7: Step 1. Enter. Step 2. Is pay rate less than 10 and hours greater than 40? Step 3. If answer is yes, Set overtime = hours minus 40. Step 4. Overtime pay = Overtime hours times 1.5 times pay rate. Step 5. Total pay = 40 times pay rate + overtime pay. Step 6. If the answer is no, total pay = hours times pay rate. Step 7. Exit. Example 4.8: Step 1. Enter. Step 2. Is pay rate greater than or equal to 10 or hours less than or equal to 40? Step 3. If answer is yes, total pay = hours times pay rate. Step 4. If the answer is no, Set overtime = hours minus 40. Step 5. Overtime pay = Overtime hours times 1.5 times pay rate. Step 5. Total pay = 40 times pay rate + overtime pay. Step 7. Exit."/>
          <p:cNvPicPr>
            <a:picLocks noGrp="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2051720" y="1700808"/>
            <a:ext cx="5040560" cy="4471342"/>
          </a:xfrm>
          <a:prstGeom prst="rect">
            <a:avLst/>
          </a:prstGeom>
          <a:noFill/>
          <a:ln>
            <a:noFill/>
          </a:ln>
        </p:spPr>
      </p:pic>
    </p:spTree>
    <p:extLst>
      <p:ext uri="{BB962C8B-B14F-4D97-AF65-F5344CB8AC3E}">
        <p14:creationId xmlns:p14="http://schemas.microsoft.com/office/powerpoint/2010/main" val="4896704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Operations (Order of Precedence)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507636456"/>
              </p:ext>
            </p:extLst>
          </p:nvPr>
        </p:nvGraphicFramePr>
        <p:xfrm>
          <a:off x="457200" y="1397001"/>
          <a:ext cx="8229600" cy="4840313"/>
        </p:xfrm>
        <a:graphic>
          <a:graphicData uri="http://schemas.openxmlformats.org/drawingml/2006/table">
            <a:tbl>
              <a:tblPr firstRow="1" bandRow="1">
                <a:tableStyleId>{5940675A-B579-460E-94D1-54222C63F5DA}</a:tableStyleId>
              </a:tblPr>
              <a:tblGrid>
                <a:gridCol w="6779096">
                  <a:extLst>
                    <a:ext uri="{9D8B030D-6E8A-4147-A177-3AD203B41FA5}">
                      <a16:colId xmlns:a16="http://schemas.microsoft.com/office/drawing/2014/main" val="1438379631"/>
                    </a:ext>
                  </a:extLst>
                </a:gridCol>
                <a:gridCol w="1450504">
                  <a:extLst>
                    <a:ext uri="{9D8B030D-6E8A-4147-A177-3AD203B41FA5}">
                      <a16:colId xmlns:a16="http://schemas.microsoft.com/office/drawing/2014/main" val="3347292920"/>
                    </a:ext>
                  </a:extLst>
                </a:gridCol>
              </a:tblGrid>
              <a:tr h="282139">
                <a:tc>
                  <a:txBody>
                    <a:bodyPr/>
                    <a:lstStyle/>
                    <a:p>
                      <a:r>
                        <a:rPr lang="en-US" sz="1200" dirty="0" smtClean="0"/>
                        <a:t>Description</a:t>
                      </a:r>
                      <a:endParaRPr lang="en-US" sz="1200" dirty="0"/>
                    </a:p>
                  </a:txBody>
                  <a:tcPr/>
                </a:tc>
                <a:tc>
                  <a:txBody>
                    <a:bodyPr/>
                    <a:lstStyle/>
                    <a:p>
                      <a:r>
                        <a:rPr lang="en-US" sz="1200" dirty="0" smtClean="0"/>
                        <a:t>Symbol</a:t>
                      </a:r>
                      <a:endParaRPr lang="en-US" sz="1200" dirty="0"/>
                    </a:p>
                  </a:txBody>
                  <a:tcPr/>
                </a:tc>
                <a:extLst>
                  <a:ext uri="{0D108BD9-81ED-4DB2-BD59-A6C34878D82A}">
                    <a16:rowId xmlns:a16="http://schemas.microsoft.com/office/drawing/2014/main" val="102557238"/>
                  </a:ext>
                </a:extLst>
              </a:tr>
              <a:tr h="282139">
                <a:tc>
                  <a:txBody>
                    <a:bodyPr/>
                    <a:lstStyle/>
                    <a:p>
                      <a:r>
                        <a:rPr lang="en-US" sz="1200" dirty="0" smtClean="0"/>
                        <a:t>Arithmetic Operators are evaluated first in the order</a:t>
                      </a:r>
                      <a:r>
                        <a:rPr lang="en-US" sz="1200" baseline="0" dirty="0" smtClean="0"/>
                        <a:t> listed</a:t>
                      </a:r>
                      <a:endParaRPr lang="en-US" sz="1200" dirty="0"/>
                    </a:p>
                  </a:txBody>
                  <a:tcPr/>
                </a:tc>
                <a:tc>
                  <a:txBody>
                    <a:bodyPr/>
                    <a:lstStyle/>
                    <a:p>
                      <a:r>
                        <a:rPr lang="en-US" sz="1200" dirty="0" smtClean="0">
                          <a:solidFill>
                            <a:schemeClr val="bg1"/>
                          </a:solidFill>
                        </a:rPr>
                        <a:t>blank</a:t>
                      </a:r>
                      <a:endParaRPr lang="en-US" sz="1200" dirty="0">
                        <a:solidFill>
                          <a:schemeClr val="bg1"/>
                        </a:solidFill>
                      </a:endParaRPr>
                    </a:p>
                  </a:txBody>
                  <a:tcPr/>
                </a:tc>
                <a:extLst>
                  <a:ext uri="{0D108BD9-81ED-4DB2-BD59-A6C34878D82A}">
                    <a16:rowId xmlns:a16="http://schemas.microsoft.com/office/drawing/2014/main" val="2589157632"/>
                  </a:ext>
                </a:extLst>
              </a:tr>
              <a:tr h="282139">
                <a:tc>
                  <a:txBody>
                    <a:bodyPr/>
                    <a:lstStyle/>
                    <a:p>
                      <a:r>
                        <a:rPr lang="en-US" sz="1200" dirty="0" smtClean="0"/>
                        <a:t>First</a:t>
                      </a:r>
                      <a:r>
                        <a:rPr lang="en-US" sz="1200" baseline="0" dirty="0" smtClean="0"/>
                        <a:t>: Parentheses</a:t>
                      </a:r>
                      <a:endParaRPr lang="en-US" sz="1200" dirty="0"/>
                    </a:p>
                  </a:txBody>
                  <a:tcPr/>
                </a:tc>
                <a:tc>
                  <a:txBody>
                    <a:bodyPr/>
                    <a:lstStyle/>
                    <a:p>
                      <a:r>
                        <a:rPr lang="en-US" sz="1200" dirty="0" smtClean="0"/>
                        <a:t>()</a:t>
                      </a:r>
                      <a:endParaRPr lang="en-US" sz="1200" dirty="0"/>
                    </a:p>
                  </a:txBody>
                  <a:tcPr/>
                </a:tc>
                <a:extLst>
                  <a:ext uri="{0D108BD9-81ED-4DB2-BD59-A6C34878D82A}">
                    <a16:rowId xmlns:a16="http://schemas.microsoft.com/office/drawing/2014/main" val="2184905947"/>
                  </a:ext>
                </a:extLst>
              </a:tr>
              <a:tr h="282139">
                <a:tc>
                  <a:txBody>
                    <a:bodyPr/>
                    <a:lstStyle/>
                    <a:p>
                      <a:r>
                        <a:rPr lang="en-US" sz="1200" dirty="0" smtClean="0"/>
                        <a:t>Second: Exponents</a:t>
                      </a:r>
                      <a:endParaRPr lang="en-US" sz="1200" dirty="0"/>
                    </a:p>
                  </a:txBody>
                  <a:tcPr/>
                </a:tc>
                <a:tc>
                  <a:txBody>
                    <a:bodyPr/>
                    <a:lstStyle/>
                    <a:p>
                      <a:r>
                        <a:rPr lang="en-US" sz="1200" dirty="0" smtClean="0"/>
                        <a:t>^</a:t>
                      </a:r>
                      <a:endParaRPr lang="en-US" sz="1200" dirty="0"/>
                    </a:p>
                  </a:txBody>
                  <a:tcPr/>
                </a:tc>
                <a:extLst>
                  <a:ext uri="{0D108BD9-81ED-4DB2-BD59-A6C34878D82A}">
                    <a16:rowId xmlns:a16="http://schemas.microsoft.com/office/drawing/2014/main" val="3442881988"/>
                  </a:ext>
                </a:extLst>
              </a:tr>
              <a:tr h="282139">
                <a:tc>
                  <a:txBody>
                    <a:bodyPr/>
                    <a:lstStyle/>
                    <a:p>
                      <a:r>
                        <a:rPr lang="en-US" sz="1200" dirty="0" smtClean="0"/>
                        <a:t>Third</a:t>
                      </a:r>
                      <a:r>
                        <a:rPr lang="en-US" sz="1200" baseline="0" dirty="0" smtClean="0"/>
                        <a:t>: Multiplication/ Division/ Modules</a:t>
                      </a:r>
                      <a:endParaRPr lang="en-US" sz="1200" dirty="0"/>
                    </a:p>
                  </a:txBody>
                  <a:tcPr/>
                </a:tc>
                <a:tc>
                  <a:txBody>
                    <a:bodyPr/>
                    <a:lstStyle/>
                    <a:p>
                      <a:r>
                        <a:rPr lang="en-US" sz="1200" dirty="0" smtClean="0"/>
                        <a:t>*, /,</a:t>
                      </a:r>
                      <a:r>
                        <a:rPr lang="en-US" sz="1200" baseline="0" dirty="0" smtClean="0"/>
                        <a:t> %</a:t>
                      </a:r>
                      <a:endParaRPr lang="en-US" sz="1200" dirty="0"/>
                    </a:p>
                  </a:txBody>
                  <a:tcPr/>
                </a:tc>
                <a:extLst>
                  <a:ext uri="{0D108BD9-81ED-4DB2-BD59-A6C34878D82A}">
                    <a16:rowId xmlns:a16="http://schemas.microsoft.com/office/drawing/2014/main" val="3024584745"/>
                  </a:ext>
                </a:extLst>
              </a:tr>
              <a:tr h="282139">
                <a:tc>
                  <a:txBody>
                    <a:bodyPr/>
                    <a:lstStyle/>
                    <a:p>
                      <a:r>
                        <a:rPr lang="en-US" sz="1200" dirty="0" smtClean="0"/>
                        <a:t>Fourth: Addition/ Subtraction</a:t>
                      </a:r>
                      <a:endParaRPr lang="en-US" sz="1200" dirty="0"/>
                    </a:p>
                  </a:txBody>
                  <a:tcPr/>
                </a:tc>
                <a:tc>
                  <a:txBody>
                    <a:bodyPr/>
                    <a:lstStyle/>
                    <a:p>
                      <a:r>
                        <a:rPr lang="en-US" sz="1200" dirty="0" smtClean="0"/>
                        <a:t>+ −</a:t>
                      </a:r>
                      <a:endParaRPr lang="en-US" sz="1200" dirty="0"/>
                    </a:p>
                  </a:txBody>
                  <a:tcPr/>
                </a:tc>
                <a:extLst>
                  <a:ext uri="{0D108BD9-81ED-4DB2-BD59-A6C34878D82A}">
                    <a16:rowId xmlns:a16="http://schemas.microsoft.com/office/drawing/2014/main" val="4184457302"/>
                  </a:ext>
                </a:extLst>
              </a:tr>
              <a:tr h="277473">
                <a:tc>
                  <a:txBody>
                    <a:bodyPr/>
                    <a:lstStyle/>
                    <a:p>
                      <a:r>
                        <a:rPr lang="en-US" sz="1200" dirty="0" smtClean="0"/>
                        <a:t>Relational Operators are evaluated second</a:t>
                      </a:r>
                      <a:r>
                        <a:rPr lang="en-US" sz="1200" baseline="0" dirty="0" smtClean="0"/>
                        <a:t> and all relational operators have the same precedence</a:t>
                      </a:r>
                      <a:endParaRPr lang="en-US" sz="1200" dirty="0"/>
                    </a:p>
                  </a:txBody>
                  <a:tcPr/>
                </a:tc>
                <a:tc>
                  <a:txBody>
                    <a:bodyPr/>
                    <a:lstStyle/>
                    <a:p>
                      <a:r>
                        <a:rPr lang="en-US" sz="1200" dirty="0" smtClean="0">
                          <a:solidFill>
                            <a:schemeClr val="bg1"/>
                          </a:solidFill>
                        </a:rPr>
                        <a:t>blank</a:t>
                      </a:r>
                      <a:endParaRPr lang="en-US" sz="1200" dirty="0">
                        <a:solidFill>
                          <a:schemeClr val="bg1"/>
                        </a:solidFill>
                      </a:endParaRPr>
                    </a:p>
                  </a:txBody>
                  <a:tcPr/>
                </a:tc>
                <a:extLst>
                  <a:ext uri="{0D108BD9-81ED-4DB2-BD59-A6C34878D82A}">
                    <a16:rowId xmlns:a16="http://schemas.microsoft.com/office/drawing/2014/main" val="3192308905"/>
                  </a:ext>
                </a:extLst>
              </a:tr>
              <a:tr h="282139">
                <a:tc>
                  <a:txBody>
                    <a:bodyPr/>
                    <a:lstStyle/>
                    <a:p>
                      <a:r>
                        <a:rPr lang="en-US" sz="1200" dirty="0" smtClean="0"/>
                        <a:t>Less then</a:t>
                      </a:r>
                      <a:endParaRPr lang="en-US" sz="1200" dirty="0"/>
                    </a:p>
                  </a:txBody>
                  <a:tcPr/>
                </a:tc>
                <a:tc>
                  <a:txBody>
                    <a:bodyPr/>
                    <a:lstStyle/>
                    <a:p>
                      <a:r>
                        <a:rPr lang="en-US" sz="1200" dirty="0" smtClean="0"/>
                        <a:t>&lt;</a:t>
                      </a:r>
                      <a:endParaRPr lang="en-US" sz="1200" dirty="0"/>
                    </a:p>
                  </a:txBody>
                  <a:tcPr/>
                </a:tc>
                <a:extLst>
                  <a:ext uri="{0D108BD9-81ED-4DB2-BD59-A6C34878D82A}">
                    <a16:rowId xmlns:a16="http://schemas.microsoft.com/office/drawing/2014/main" val="2715472678"/>
                  </a:ext>
                </a:extLst>
              </a:tr>
              <a:tr h="282139">
                <a:tc>
                  <a:txBody>
                    <a:bodyPr/>
                    <a:lstStyle/>
                    <a:p>
                      <a:r>
                        <a:rPr lang="en-US" sz="1200" dirty="0" smtClean="0"/>
                        <a:t>Less then or equal to</a:t>
                      </a:r>
                      <a:endParaRPr lang="en-US" sz="1200" dirty="0"/>
                    </a:p>
                  </a:txBody>
                  <a:tcPr/>
                </a:tc>
                <a:tc>
                  <a:txBody>
                    <a:bodyPr/>
                    <a:lstStyle/>
                    <a:p>
                      <a:r>
                        <a:rPr lang="en-US" sz="1200" dirty="0" smtClean="0"/>
                        <a:t>&lt;=</a:t>
                      </a:r>
                      <a:endParaRPr lang="en-US" sz="1200" dirty="0"/>
                    </a:p>
                  </a:txBody>
                  <a:tcPr/>
                </a:tc>
                <a:extLst>
                  <a:ext uri="{0D108BD9-81ED-4DB2-BD59-A6C34878D82A}">
                    <a16:rowId xmlns:a16="http://schemas.microsoft.com/office/drawing/2014/main" val="82994091"/>
                  </a:ext>
                </a:extLst>
              </a:tr>
              <a:tr h="282139">
                <a:tc>
                  <a:txBody>
                    <a:bodyPr/>
                    <a:lstStyle/>
                    <a:p>
                      <a:r>
                        <a:rPr lang="en-US" sz="1200" dirty="0" smtClean="0"/>
                        <a:t>Greater than</a:t>
                      </a:r>
                      <a:endParaRPr lang="en-US" sz="1200" dirty="0"/>
                    </a:p>
                  </a:txBody>
                  <a:tcPr/>
                </a:tc>
                <a:tc>
                  <a:txBody>
                    <a:bodyPr/>
                    <a:lstStyle/>
                    <a:p>
                      <a:r>
                        <a:rPr lang="en-US" sz="1200" dirty="0" smtClean="0"/>
                        <a:t>&gt;</a:t>
                      </a:r>
                    </a:p>
                  </a:txBody>
                  <a:tcPr/>
                </a:tc>
                <a:extLst>
                  <a:ext uri="{0D108BD9-81ED-4DB2-BD59-A6C34878D82A}">
                    <a16:rowId xmlns:a16="http://schemas.microsoft.com/office/drawing/2014/main" val="1912648490"/>
                  </a:ext>
                </a:extLst>
              </a:tr>
              <a:tr h="282139">
                <a:tc>
                  <a:txBody>
                    <a:bodyPr/>
                    <a:lstStyle/>
                    <a:p>
                      <a:r>
                        <a:rPr lang="en-US" sz="1200" dirty="0" smtClean="0"/>
                        <a:t>Greater than or equal</a:t>
                      </a:r>
                      <a:r>
                        <a:rPr lang="en-US" sz="1200" baseline="0" dirty="0" smtClean="0"/>
                        <a:t> to</a:t>
                      </a:r>
                      <a:endParaRPr lang="en-US" sz="1200" dirty="0"/>
                    </a:p>
                  </a:txBody>
                  <a:tcPr/>
                </a:tc>
                <a:tc>
                  <a:txBody>
                    <a:bodyPr/>
                    <a:lstStyle/>
                    <a:p>
                      <a:r>
                        <a:rPr lang="en-US" sz="1200" dirty="0" smtClean="0"/>
                        <a:t>&gt;=</a:t>
                      </a:r>
                      <a:endParaRPr lang="en-US" sz="1200" dirty="0"/>
                    </a:p>
                  </a:txBody>
                  <a:tcPr/>
                </a:tc>
                <a:extLst>
                  <a:ext uri="{0D108BD9-81ED-4DB2-BD59-A6C34878D82A}">
                    <a16:rowId xmlns:a16="http://schemas.microsoft.com/office/drawing/2014/main" val="3217728939"/>
                  </a:ext>
                </a:extLst>
              </a:tr>
              <a:tr h="282139">
                <a:tc>
                  <a:txBody>
                    <a:bodyPr/>
                    <a:lstStyle/>
                    <a:p>
                      <a:r>
                        <a:rPr lang="en-US" sz="1200" dirty="0" smtClean="0"/>
                        <a:t>The same as, equal to</a:t>
                      </a:r>
                      <a:endParaRPr lang="en-US" sz="1200" dirty="0"/>
                    </a:p>
                  </a:txBody>
                  <a:tcPr/>
                </a:tc>
                <a:tc>
                  <a:txBody>
                    <a:bodyPr/>
                    <a:lstStyle/>
                    <a:p>
                      <a:r>
                        <a:rPr lang="en-US" sz="1200" dirty="0" smtClean="0"/>
                        <a:t>==</a:t>
                      </a:r>
                      <a:endParaRPr lang="en-US" sz="1200" dirty="0"/>
                    </a:p>
                  </a:txBody>
                  <a:tcPr/>
                </a:tc>
                <a:extLst>
                  <a:ext uri="{0D108BD9-81ED-4DB2-BD59-A6C34878D82A}">
                    <a16:rowId xmlns:a16="http://schemas.microsoft.com/office/drawing/2014/main" val="3932780695"/>
                  </a:ext>
                </a:extLst>
              </a:tr>
              <a:tr h="282139">
                <a:tc>
                  <a:txBody>
                    <a:bodyPr/>
                    <a:lstStyle/>
                    <a:p>
                      <a:r>
                        <a:rPr lang="en-US" sz="1200" dirty="0" smtClean="0"/>
                        <a:t>Not the</a:t>
                      </a:r>
                      <a:r>
                        <a:rPr lang="en-US" sz="1200" baseline="0" dirty="0" smtClean="0"/>
                        <a:t> same as</a:t>
                      </a:r>
                      <a:endParaRPr lang="en-US" sz="1200" dirty="0"/>
                    </a:p>
                  </a:txBody>
                  <a:tcPr/>
                </a:tc>
                <a:tc>
                  <a:txBody>
                    <a:bodyPr/>
                    <a:lstStyle/>
                    <a:p>
                      <a:r>
                        <a:rPr lang="en-US" sz="1200" dirty="0" smtClean="0"/>
                        <a:t>!=</a:t>
                      </a:r>
                      <a:endParaRPr lang="en-US" sz="1200" dirty="0"/>
                    </a:p>
                  </a:txBody>
                  <a:tcPr/>
                </a:tc>
                <a:extLst>
                  <a:ext uri="{0D108BD9-81ED-4DB2-BD59-A6C34878D82A}">
                    <a16:rowId xmlns:a16="http://schemas.microsoft.com/office/drawing/2014/main" val="646663142"/>
                  </a:ext>
                </a:extLst>
              </a:tr>
              <a:tr h="282139">
                <a:tc>
                  <a:txBody>
                    <a:bodyPr/>
                    <a:lstStyle/>
                    <a:p>
                      <a:r>
                        <a:rPr lang="en-US" sz="1200" dirty="0" smtClean="0"/>
                        <a:t>Logical Operators are evaluated last in the order listed</a:t>
                      </a:r>
                      <a:endParaRPr lang="en-US" sz="1200" dirty="0"/>
                    </a:p>
                  </a:txBody>
                  <a:tcPr/>
                </a:tc>
                <a:tc>
                  <a:txBody>
                    <a:bodyPr/>
                    <a:lstStyle/>
                    <a:p>
                      <a:r>
                        <a:rPr lang="en-US" sz="1200" dirty="0" smtClean="0">
                          <a:solidFill>
                            <a:schemeClr val="bg1"/>
                          </a:solidFill>
                        </a:rPr>
                        <a:t>blank</a:t>
                      </a:r>
                      <a:endParaRPr lang="en-US" sz="1200" dirty="0">
                        <a:solidFill>
                          <a:schemeClr val="bg1"/>
                        </a:solidFill>
                      </a:endParaRPr>
                    </a:p>
                  </a:txBody>
                  <a:tcPr/>
                </a:tc>
                <a:extLst>
                  <a:ext uri="{0D108BD9-81ED-4DB2-BD59-A6C34878D82A}">
                    <a16:rowId xmlns:a16="http://schemas.microsoft.com/office/drawing/2014/main" val="3777890951"/>
                  </a:ext>
                </a:extLst>
              </a:tr>
              <a:tr h="282139">
                <a:tc>
                  <a:txBody>
                    <a:bodyPr/>
                    <a:lstStyle/>
                    <a:p>
                      <a:r>
                        <a:rPr lang="en-US" sz="1200" dirty="0" smtClean="0"/>
                        <a:t>First: NOT</a:t>
                      </a:r>
                      <a:endParaRPr lang="en-US" sz="1200" dirty="0"/>
                    </a:p>
                  </a:txBody>
                  <a:tcPr/>
                </a:tc>
                <a:tc>
                  <a:txBody>
                    <a:bodyPr/>
                    <a:lstStyle/>
                    <a:p>
                      <a:r>
                        <a:rPr lang="en-US" sz="1200" dirty="0" smtClean="0"/>
                        <a:t>! or</a:t>
                      </a:r>
                      <a:r>
                        <a:rPr lang="en-US" sz="1200" baseline="0" dirty="0" smtClean="0"/>
                        <a:t> NOT or not</a:t>
                      </a:r>
                      <a:endParaRPr lang="en-US" sz="1200" dirty="0"/>
                    </a:p>
                  </a:txBody>
                  <a:tcPr/>
                </a:tc>
                <a:extLst>
                  <a:ext uri="{0D108BD9-81ED-4DB2-BD59-A6C34878D82A}">
                    <a16:rowId xmlns:a16="http://schemas.microsoft.com/office/drawing/2014/main" val="2397302440"/>
                  </a:ext>
                </a:extLst>
              </a:tr>
              <a:tr h="282139">
                <a:tc>
                  <a:txBody>
                    <a:bodyPr/>
                    <a:lstStyle/>
                    <a:p>
                      <a:r>
                        <a:rPr lang="en-US" sz="1200" dirty="0" smtClean="0"/>
                        <a:t>Second: AND</a:t>
                      </a:r>
                      <a:endParaRPr lang="en-US" sz="1200" dirty="0"/>
                    </a:p>
                  </a:txBody>
                  <a:tcPr/>
                </a:tc>
                <a:tc>
                  <a:txBody>
                    <a:bodyPr/>
                    <a:lstStyle/>
                    <a:p>
                      <a:r>
                        <a:rPr lang="en-US" sz="1200" dirty="0" smtClean="0"/>
                        <a:t>&amp;&amp; or AND or and</a:t>
                      </a:r>
                      <a:endParaRPr lang="en-US" sz="1200" dirty="0"/>
                    </a:p>
                  </a:txBody>
                  <a:tcPr/>
                </a:tc>
                <a:extLst>
                  <a:ext uri="{0D108BD9-81ED-4DB2-BD59-A6C34878D82A}">
                    <a16:rowId xmlns:a16="http://schemas.microsoft.com/office/drawing/2014/main" val="2464530098"/>
                  </a:ext>
                </a:extLst>
              </a:tr>
              <a:tr h="330755">
                <a:tc>
                  <a:txBody>
                    <a:bodyPr/>
                    <a:lstStyle/>
                    <a:p>
                      <a:r>
                        <a:rPr lang="en-US" sz="1200" dirty="0" smtClean="0"/>
                        <a:t>Third:</a:t>
                      </a:r>
                      <a:r>
                        <a:rPr lang="en-US" sz="1200" baseline="0" dirty="0" smtClean="0"/>
                        <a:t> OR</a:t>
                      </a:r>
                      <a:endParaRPr lang="en-US" sz="1200" dirty="0"/>
                    </a:p>
                  </a:txBody>
                  <a:tcPr/>
                </a:tc>
                <a:tc>
                  <a:txBody>
                    <a:bodyPr/>
                    <a:lstStyle/>
                    <a:p>
                      <a:r>
                        <a:rPr lang="en-US" sz="1200" dirty="0" smtClean="0"/>
                        <a:t>|| or </a:t>
                      </a:r>
                      <a:r>
                        <a:rPr lang="en-US" sz="1200" dirty="0" err="1" smtClean="0"/>
                        <a:t>OR</a:t>
                      </a:r>
                      <a:r>
                        <a:rPr lang="en-US" sz="1200" dirty="0" smtClean="0"/>
                        <a:t> </a:t>
                      </a:r>
                      <a:r>
                        <a:rPr lang="en-US" sz="1200" dirty="0" err="1" smtClean="0"/>
                        <a:t>or</a:t>
                      </a:r>
                      <a:r>
                        <a:rPr lang="en-US" sz="1200" dirty="0" smtClean="0"/>
                        <a:t> </a:t>
                      </a:r>
                      <a:r>
                        <a:rPr lang="en-US" sz="1200" dirty="0" err="1" smtClean="0"/>
                        <a:t>or</a:t>
                      </a:r>
                      <a:endParaRPr lang="en-US" sz="1200" dirty="0"/>
                    </a:p>
                  </a:txBody>
                  <a:tcPr/>
                </a:tc>
                <a:extLst>
                  <a:ext uri="{0D108BD9-81ED-4DB2-BD59-A6C34878D82A}">
                    <a16:rowId xmlns:a16="http://schemas.microsoft.com/office/drawing/2014/main" val="1631047468"/>
                  </a:ext>
                </a:extLst>
              </a:tr>
            </a:tbl>
          </a:graphicData>
        </a:graphic>
      </p:graphicFrame>
    </p:spTree>
    <p:extLst>
      <p:ext uri="{BB962C8B-B14F-4D97-AF65-F5344CB8AC3E}">
        <p14:creationId xmlns:p14="http://schemas.microsoft.com/office/powerpoint/2010/main" val="31384254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Logical and Relational Operators</a:t>
            </a:r>
            <a:endParaRPr lang="en-US" dirty="0"/>
          </a:p>
        </p:txBody>
      </p:sp>
      <p:sp>
        <p:nvSpPr>
          <p:cNvPr id="3" name="Content Placeholder 2"/>
          <p:cNvSpPr>
            <a:spLocks noGrp="1"/>
          </p:cNvSpPr>
          <p:nvPr>
            <p:ph type="body" idx="1"/>
          </p:nvPr>
        </p:nvSpPr>
        <p:spPr/>
        <p:txBody>
          <a:bodyPr/>
          <a:lstStyle/>
          <a:p>
            <a:pPr marL="0" indent="0">
              <a:buNone/>
            </a:pPr>
            <a:r>
              <a:rPr lang="en-US" dirty="0" smtClean="0"/>
              <a:t>Example:</a:t>
            </a:r>
          </a:p>
          <a:p>
            <a:pPr marL="0" indent="0">
              <a:buNone/>
            </a:pPr>
            <a:r>
              <a:rPr lang="en-US" dirty="0" smtClean="0"/>
              <a:t>Let Q = 3 and let R = 5</a:t>
            </a:r>
          </a:p>
          <a:p>
            <a:pPr marL="0" indent="0">
              <a:buNone/>
            </a:pPr>
            <a:r>
              <a:rPr lang="en-US" dirty="0" smtClean="0"/>
              <a:t>Is the following expression true or false?</a:t>
            </a:r>
          </a:p>
          <a:p>
            <a:pPr marL="1484313" indent="0">
              <a:buNone/>
            </a:pPr>
            <a:r>
              <a:rPr lang="en-US" dirty="0" smtClean="0"/>
              <a:t>NOT Q &gt; 3 OR R &lt; 3 AND Q – R &lt;= 0</a:t>
            </a:r>
          </a:p>
          <a:p>
            <a:pPr marL="459486" lvl="1" indent="0">
              <a:buNone/>
            </a:pPr>
            <a:r>
              <a:rPr lang="en-US" dirty="0" smtClean="0"/>
              <a:t>Step 1: (NOT(false)) OR  (false AND true)</a:t>
            </a:r>
          </a:p>
          <a:p>
            <a:pPr marL="459486" lvl="1" indent="0">
              <a:buNone/>
            </a:pPr>
            <a:r>
              <a:rPr lang="en-US" dirty="0" smtClean="0"/>
              <a:t>Step 2: true OR (false AND true)</a:t>
            </a:r>
          </a:p>
          <a:p>
            <a:pPr marL="459486" lvl="1" indent="0">
              <a:buNone/>
            </a:pPr>
            <a:r>
              <a:rPr lang="en-US" dirty="0" smtClean="0"/>
              <a:t>Step 3:  true OR false</a:t>
            </a:r>
          </a:p>
          <a:p>
            <a:pPr marL="459486" lvl="1" indent="0">
              <a:buNone/>
            </a:pPr>
            <a:r>
              <a:rPr lang="en-US" dirty="0" smtClean="0"/>
              <a:t>Step 4:  true </a:t>
            </a:r>
            <a:endParaRPr lang="en-US" dirty="0"/>
          </a:p>
        </p:txBody>
      </p:sp>
    </p:spTree>
    <p:extLst>
      <p:ext uri="{BB962C8B-B14F-4D97-AF65-F5344CB8AC3E}">
        <p14:creationId xmlns:p14="http://schemas.microsoft.com/office/powerpoint/2010/main" val="966663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Boolean Type</a:t>
            </a:r>
            <a:endParaRPr lang="en-US" dirty="0"/>
          </a:p>
        </p:txBody>
      </p:sp>
      <p:sp>
        <p:nvSpPr>
          <p:cNvPr id="3" name="Content Placeholder 2"/>
          <p:cNvSpPr>
            <a:spLocks noGrp="1"/>
          </p:cNvSpPr>
          <p:nvPr>
            <p:ph type="body" idx="1"/>
          </p:nvPr>
        </p:nvSpPr>
        <p:spPr>
          <a:xfrm>
            <a:off x="457200" y="1600200"/>
            <a:ext cx="8229600" cy="4709120"/>
          </a:xfrm>
        </p:spPr>
        <p:txBody>
          <a:bodyPr/>
          <a:lstStyle/>
          <a:p>
            <a:pPr marL="0" indent="0">
              <a:buNone/>
            </a:pPr>
            <a:r>
              <a:rPr lang="en-US" sz="1800" dirty="0" smtClean="0"/>
              <a:t>Most programming languages allow variables to be of logical (or </a:t>
            </a:r>
            <a:r>
              <a:rPr lang="en-IN" sz="1800" dirty="0" smtClean="0"/>
              <a:t>Boolean</a:t>
            </a:r>
            <a:r>
              <a:rPr lang="en-US" sz="1800" dirty="0" smtClean="0"/>
              <a:t>) type. </a:t>
            </a:r>
          </a:p>
          <a:p>
            <a:pPr marL="0" indent="0">
              <a:buNone/>
            </a:pPr>
            <a:r>
              <a:rPr lang="en-US" sz="1800" dirty="0" smtClean="0"/>
              <a:t>A Boolean variable may only be either </a:t>
            </a:r>
            <a:r>
              <a:rPr lang="en-IN" sz="1800" dirty="0" smtClean="0"/>
              <a:t>true</a:t>
            </a:r>
            <a:r>
              <a:rPr lang="en-US" sz="1800" dirty="0" smtClean="0"/>
              <a:t> or </a:t>
            </a:r>
            <a:r>
              <a:rPr lang="en-IN" sz="1800" dirty="0" smtClean="0"/>
              <a:t>false</a:t>
            </a:r>
            <a:r>
              <a:rPr lang="en-US" sz="1800" dirty="0" smtClean="0"/>
              <a:t>. </a:t>
            </a:r>
          </a:p>
          <a:p>
            <a:pPr marL="0" indent="0">
              <a:buNone/>
            </a:pPr>
            <a:r>
              <a:rPr lang="en-US" sz="1800" dirty="0" smtClean="0"/>
              <a:t>Example: Can declare a variable, </a:t>
            </a:r>
            <a:r>
              <a:rPr lang="en-IN" sz="1800" dirty="0" smtClean="0"/>
              <a:t>Answer</a:t>
            </a:r>
            <a:r>
              <a:rPr lang="en-US" sz="1800" dirty="0" smtClean="0"/>
              <a:t>, to be of </a:t>
            </a:r>
            <a:r>
              <a:rPr lang="en-IN" sz="1800" dirty="0" smtClean="0"/>
              <a:t>Boolean</a:t>
            </a:r>
            <a:r>
              <a:rPr lang="en-US" sz="1800" dirty="0" smtClean="0"/>
              <a:t> type and use it in a statement anywhere that a value of </a:t>
            </a:r>
            <a:r>
              <a:rPr lang="en-IN" sz="1800" dirty="0" smtClean="0"/>
              <a:t>true</a:t>
            </a:r>
            <a:r>
              <a:rPr lang="en-US" sz="1800" dirty="0" smtClean="0"/>
              <a:t> or </a:t>
            </a:r>
            <a:r>
              <a:rPr lang="en-IN" sz="1800" dirty="0" smtClean="0"/>
              <a:t>false</a:t>
            </a:r>
            <a:r>
              <a:rPr lang="en-US" sz="1800" dirty="0" smtClean="0"/>
              <a:t> is valid, such as the following C++ snippet:</a:t>
            </a:r>
          </a:p>
          <a:p>
            <a:pPr marL="914400" lvl="2" indent="0">
              <a:buNone/>
            </a:pPr>
            <a:r>
              <a:rPr lang="en-US" sz="1800" dirty="0" smtClean="0"/>
              <a:t>	bool </a:t>
            </a:r>
            <a:r>
              <a:rPr lang="en-IN" sz="1800" dirty="0" smtClean="0"/>
              <a:t>Answer</a:t>
            </a:r>
            <a:r>
              <a:rPr lang="en-US" sz="1800" dirty="0" smtClean="0"/>
              <a:t>;</a:t>
            </a:r>
          </a:p>
          <a:p>
            <a:pPr marL="914400" lvl="2" indent="0">
              <a:buNone/>
            </a:pPr>
            <a:r>
              <a:rPr lang="en-IN" sz="1800" dirty="0" smtClean="0"/>
              <a:t>	Answer</a:t>
            </a:r>
            <a:r>
              <a:rPr lang="en-US" sz="1800" dirty="0" smtClean="0"/>
              <a:t> = true;</a:t>
            </a:r>
          </a:p>
          <a:p>
            <a:pPr marL="914400" lvl="2" indent="0">
              <a:buNone/>
            </a:pPr>
            <a:r>
              <a:rPr lang="en-US" sz="1800" dirty="0" smtClean="0"/>
              <a:t>	if(</a:t>
            </a:r>
            <a:r>
              <a:rPr lang="en-IN" sz="1800" dirty="0" smtClean="0"/>
              <a:t>Answer</a:t>
            </a:r>
            <a:r>
              <a:rPr lang="en-US" sz="1800" dirty="0" smtClean="0"/>
              <a:t>) cout &lt;&lt; “Congratulations!”;</a:t>
            </a:r>
          </a:p>
          <a:p>
            <a:pPr marL="0" indent="0">
              <a:buNone/>
            </a:pPr>
            <a:r>
              <a:rPr lang="en-US" sz="1800" dirty="0" smtClean="0"/>
              <a:t>This means: If the value of </a:t>
            </a:r>
            <a:r>
              <a:rPr lang="en-IN" sz="1800" dirty="0" smtClean="0"/>
              <a:t>Answer</a:t>
            </a:r>
            <a:r>
              <a:rPr lang="en-US" sz="1800" dirty="0" smtClean="0"/>
              <a:t> is true, then write </a:t>
            </a:r>
            <a:r>
              <a:rPr lang="en-IN" sz="1800" dirty="0" smtClean="0"/>
              <a:t>“Congratulations!”</a:t>
            </a:r>
            <a:r>
              <a:rPr lang="en-US" sz="1800" dirty="0" smtClean="0"/>
              <a:t> to the screen. </a:t>
            </a:r>
          </a:p>
          <a:p>
            <a:pPr marL="0" indent="0">
              <a:buNone/>
            </a:pPr>
            <a:r>
              <a:rPr lang="en-US" sz="1800" dirty="0" smtClean="0"/>
              <a:t>The following C++ statement is equivalent to the if statement shown above and may be clearer:</a:t>
            </a:r>
          </a:p>
          <a:p>
            <a:pPr marL="459486" lvl="1" indent="0">
              <a:buNone/>
            </a:pPr>
            <a:r>
              <a:rPr lang="en-US" sz="1800" dirty="0" smtClean="0"/>
              <a:t>	if (</a:t>
            </a:r>
            <a:r>
              <a:rPr lang="en-IN" sz="1800" dirty="0" smtClean="0"/>
              <a:t>Answer</a:t>
            </a:r>
            <a:r>
              <a:rPr lang="en-US" sz="1800" dirty="0" smtClean="0"/>
              <a:t> == “true”) cout &lt;&lt; “Congratulations!”;</a:t>
            </a:r>
            <a:endParaRPr lang="en-US" sz="1800" dirty="0"/>
          </a:p>
        </p:txBody>
      </p:sp>
    </p:spTree>
    <p:extLst>
      <p:ext uri="{BB962C8B-B14F-4D97-AF65-F5344CB8AC3E}">
        <p14:creationId xmlns:p14="http://schemas.microsoft.com/office/powerpoint/2010/main" val="24222534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4.3 </a:t>
            </a:r>
            <a:r>
              <a:rPr lang="en-US" dirty="0" smtClean="0"/>
              <a:t>ASCII </a:t>
            </a:r>
            <a:r>
              <a:rPr lang="en-US" dirty="0"/>
              <a:t>Code and Comparing </a:t>
            </a:r>
            <a:r>
              <a:rPr lang="en-US" dirty="0" smtClean="0"/>
              <a:t>Strings </a:t>
            </a:r>
            <a:endParaRPr lang="en-US" dirty="0"/>
          </a:p>
        </p:txBody>
      </p:sp>
    </p:spTree>
    <p:extLst>
      <p:ext uri="{BB962C8B-B14F-4D97-AF65-F5344CB8AC3E}">
        <p14:creationId xmlns:p14="http://schemas.microsoft.com/office/powerpoint/2010/main" val="4246387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4.3 ASCII Code and Comparing Strings</a:t>
            </a:r>
            <a:endParaRPr lang="en-US" dirty="0"/>
          </a:p>
        </p:txBody>
      </p:sp>
      <p:sp>
        <p:nvSpPr>
          <p:cNvPr id="3" name="Content Placeholder 2"/>
          <p:cNvSpPr>
            <a:spLocks noGrp="1"/>
          </p:cNvSpPr>
          <p:nvPr>
            <p:ph type="body" idx="1"/>
          </p:nvPr>
        </p:nvSpPr>
        <p:spPr/>
        <p:txBody>
          <a:bodyPr/>
          <a:lstStyle/>
          <a:p>
            <a:r>
              <a:rPr lang="en-US" dirty="0" smtClean="0"/>
              <a:t>A character can be defined as any symbol that can be typed on the keyboard. </a:t>
            </a:r>
          </a:p>
          <a:p>
            <a:r>
              <a:rPr lang="en-US" dirty="0" smtClean="0"/>
              <a:t>These symbols include special characters like asterisks (*), ampersands (&amp;), @ signs, as well as letters, digits, punctuation marks, and blank spaces. </a:t>
            </a:r>
          </a:p>
          <a:p>
            <a:r>
              <a:rPr lang="en-US" dirty="0" smtClean="0"/>
              <a:t>There is a more precise definition of a character using how characters are represented in a computer’s memory. </a:t>
            </a:r>
          </a:p>
          <a:p>
            <a:r>
              <a:rPr lang="en-US" dirty="0" smtClean="0"/>
              <a:t>Relational operators &lt;, &lt;=, &gt;, !=,==, and &gt;= can be applied to any string of characters.</a:t>
            </a:r>
            <a:endParaRPr lang="en-US" dirty="0"/>
          </a:p>
        </p:txBody>
      </p:sp>
    </p:spTree>
    <p:extLst>
      <p:ext uri="{BB962C8B-B14F-4D97-AF65-F5344CB8AC3E}">
        <p14:creationId xmlns:p14="http://schemas.microsoft.com/office/powerpoint/2010/main" val="25224386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ASCII Code</a:t>
            </a:r>
            <a:endParaRPr lang="en-US" dirty="0"/>
          </a:p>
        </p:txBody>
      </p:sp>
      <p:sp>
        <p:nvSpPr>
          <p:cNvPr id="3" name="Content Placeholder 2"/>
          <p:cNvSpPr>
            <a:spLocks noGrp="1"/>
          </p:cNvSpPr>
          <p:nvPr>
            <p:ph type="body" idx="1"/>
          </p:nvPr>
        </p:nvSpPr>
        <p:spPr>
          <a:xfrm>
            <a:off x="457200" y="1560444"/>
            <a:ext cx="8229600" cy="4892892"/>
          </a:xfrm>
        </p:spPr>
        <p:txBody>
          <a:bodyPr/>
          <a:lstStyle/>
          <a:p>
            <a:r>
              <a:rPr lang="en-US" sz="1800" dirty="0" smtClean="0"/>
              <a:t>A programming language uses a scheme to associate each character with a number. </a:t>
            </a:r>
          </a:p>
          <a:p>
            <a:r>
              <a:rPr lang="en-US" sz="1800" dirty="0" smtClean="0"/>
              <a:t>The standard is </a:t>
            </a:r>
            <a:r>
              <a:rPr lang="en-US" sz="1800" b="1" dirty="0" smtClean="0">
                <a:solidFill>
                  <a:schemeClr val="tx1"/>
                </a:solidFill>
              </a:rPr>
              <a:t>the American Standard Code for Information Interchange </a:t>
            </a:r>
            <a:r>
              <a:rPr lang="en-US" sz="1800" dirty="0" smtClean="0"/>
              <a:t>(</a:t>
            </a:r>
            <a:r>
              <a:rPr lang="en-US" sz="1800" b="1" dirty="0" smtClean="0"/>
              <a:t>A</a:t>
            </a:r>
            <a:r>
              <a:rPr lang="en-US" sz="100" b="1" dirty="0" smtClean="0"/>
              <a:t> </a:t>
            </a:r>
            <a:r>
              <a:rPr lang="en-US" sz="1800" b="1" dirty="0" smtClean="0"/>
              <a:t>S</a:t>
            </a:r>
            <a:r>
              <a:rPr lang="en-US" sz="100" b="1" dirty="0" smtClean="0"/>
              <a:t> </a:t>
            </a:r>
            <a:r>
              <a:rPr lang="en-US" sz="1800" b="1" dirty="0" smtClean="0"/>
              <a:t>C</a:t>
            </a:r>
            <a:r>
              <a:rPr lang="en-US" sz="100" b="1" dirty="0" smtClean="0"/>
              <a:t> </a:t>
            </a:r>
            <a:r>
              <a:rPr lang="en-US" sz="1800" b="1" dirty="0" smtClean="0"/>
              <a:t>I</a:t>
            </a:r>
            <a:r>
              <a:rPr lang="en-US" sz="100" b="1" dirty="0" smtClean="0"/>
              <a:t> </a:t>
            </a:r>
            <a:r>
              <a:rPr lang="en-US" sz="1800" b="1" dirty="0" err="1" smtClean="0"/>
              <a:t>I</a:t>
            </a:r>
            <a:r>
              <a:rPr lang="en-US" sz="1800" b="1" dirty="0" smtClean="0"/>
              <a:t> code</a:t>
            </a:r>
            <a:r>
              <a:rPr lang="en-US" sz="1800" dirty="0" smtClean="0"/>
              <a:t>). </a:t>
            </a:r>
          </a:p>
          <a:p>
            <a:r>
              <a:rPr lang="en-US" sz="1800" dirty="0" smtClean="0"/>
              <a:t>All data, including characters, are stored in the computer’s memory in binary form. </a:t>
            </a:r>
          </a:p>
          <a:p>
            <a:r>
              <a:rPr lang="en-US" sz="1800" dirty="0" smtClean="0"/>
              <a:t>It is pronounced “askey.”</a:t>
            </a:r>
          </a:p>
          <a:p>
            <a:r>
              <a:rPr lang="en-US" sz="1800" dirty="0" smtClean="0"/>
              <a:t>Each character is associated with a number from 0 to 127. </a:t>
            </a:r>
          </a:p>
          <a:p>
            <a:pPr marL="0" indent="0">
              <a:buNone/>
            </a:pPr>
            <a:r>
              <a:rPr lang="en-US" sz="1800" dirty="0" smtClean="0">
                <a:solidFill>
                  <a:schemeClr val="tx1"/>
                </a:solidFill>
              </a:rPr>
              <a:t>Examples:</a:t>
            </a:r>
          </a:p>
          <a:p>
            <a:pPr marL="0" indent="0">
              <a:buNone/>
            </a:pPr>
            <a:r>
              <a:rPr lang="en-US" sz="1800" dirty="0" smtClean="0">
                <a:solidFill>
                  <a:schemeClr val="tx1"/>
                </a:solidFill>
              </a:rPr>
              <a:t>	Uppercase A is 65 </a:t>
            </a:r>
          </a:p>
          <a:p>
            <a:pPr marL="0" indent="0">
              <a:buNone/>
            </a:pPr>
            <a:r>
              <a:rPr lang="en-US" sz="1800" dirty="0" smtClean="0">
                <a:solidFill>
                  <a:schemeClr val="tx1"/>
                </a:solidFill>
              </a:rPr>
              <a:t>	Uppercase Z is 90 </a:t>
            </a:r>
          </a:p>
          <a:p>
            <a:pPr marL="0" indent="0">
              <a:buNone/>
            </a:pPr>
            <a:r>
              <a:rPr lang="en-US" sz="1800" dirty="0" smtClean="0">
                <a:solidFill>
                  <a:schemeClr val="tx1"/>
                </a:solidFill>
              </a:rPr>
              <a:t>	Digits have codes from 48 </a:t>
            </a:r>
            <a:r>
              <a:rPr lang="en-US" sz="1800" dirty="0" smtClean="0"/>
              <a:t>(“0”) to 57 (“9”)</a:t>
            </a:r>
            <a:endParaRPr lang="en-US" sz="1800" dirty="0"/>
          </a:p>
        </p:txBody>
      </p:sp>
    </p:spTree>
    <p:extLst>
      <p:ext uri="{BB962C8B-B14F-4D97-AF65-F5344CB8AC3E}">
        <p14:creationId xmlns:p14="http://schemas.microsoft.com/office/powerpoint/2010/main" val="22476301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Ordering Arbitrary Strings</a:t>
            </a:r>
            <a:endParaRPr lang="en-US" dirty="0"/>
          </a:p>
        </p:txBody>
      </p:sp>
      <p:sp>
        <p:nvSpPr>
          <p:cNvPr id="3" name="Content Placeholder 2"/>
          <p:cNvSpPr>
            <a:spLocks noGrp="1"/>
          </p:cNvSpPr>
          <p:nvPr>
            <p:ph type="body" idx="1"/>
          </p:nvPr>
        </p:nvSpPr>
        <p:spPr>
          <a:xfrm>
            <a:off x="457200" y="1600200"/>
            <a:ext cx="8229600" cy="4565103"/>
          </a:xfrm>
        </p:spPr>
        <p:txBody>
          <a:bodyPr/>
          <a:lstStyle/>
          <a:p>
            <a:r>
              <a:rPr lang="en-US" dirty="0" smtClean="0"/>
              <a:t>Letters are in alphabetical order.</a:t>
            </a:r>
          </a:p>
          <a:p>
            <a:r>
              <a:rPr lang="en-US" dirty="0" smtClean="0"/>
              <a:t>All uppercase letters precede all lowercase letters.</a:t>
            </a:r>
          </a:p>
          <a:p>
            <a:r>
              <a:rPr lang="en-US" dirty="0" smtClean="0"/>
              <a:t>Digits (viewed as characters) retain their natural order. </a:t>
            </a:r>
          </a:p>
          <a:p>
            <a:pPr marL="459486" lvl="1" indent="0">
              <a:buNone/>
            </a:pPr>
            <a:r>
              <a:rPr lang="en-US" dirty="0" smtClean="0"/>
              <a:t>	For example, “1” &lt; “2”, “2” &lt; “3”</a:t>
            </a:r>
          </a:p>
          <a:p>
            <a:r>
              <a:rPr lang="en-US" dirty="0" smtClean="0"/>
              <a:t>The blank precedes all digits and letters.</a:t>
            </a:r>
          </a:p>
          <a:p>
            <a:r>
              <a:rPr lang="en-US" dirty="0" smtClean="0"/>
              <a:t>Examples: All of the following conditions are true:</a:t>
            </a:r>
          </a:p>
          <a:p>
            <a:pPr marL="1371600" lvl="3" indent="-1371600" algn="ctr">
              <a:buNone/>
            </a:pPr>
            <a:r>
              <a:rPr lang="en-US" dirty="0" smtClean="0"/>
              <a:t>“a” &gt; “B”</a:t>
            </a:r>
          </a:p>
          <a:p>
            <a:pPr marL="1371600" lvl="3" indent="-1371600" algn="ctr">
              <a:buNone/>
            </a:pPr>
            <a:r>
              <a:rPr lang="en-US" dirty="0" smtClean="0"/>
              <a:t>“1” &lt;= “5”</a:t>
            </a:r>
          </a:p>
          <a:p>
            <a:pPr marL="1371600" lvl="3" indent="-1371600" algn="ctr">
              <a:buNone/>
            </a:pPr>
            <a:r>
              <a:rPr lang="en-US" dirty="0" smtClean="0"/>
              <a:t>“2” &gt;= “2”</a:t>
            </a:r>
            <a:endParaRPr lang="en-US" dirty="0"/>
          </a:p>
        </p:txBody>
      </p:sp>
    </p:spTree>
    <p:extLst>
      <p:ext uri="{BB962C8B-B14F-4D97-AF65-F5344CB8AC3E}">
        <p14:creationId xmlns:p14="http://schemas.microsoft.com/office/powerpoint/2010/main" val="23027820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for Ordering Strings </a:t>
            </a:r>
            <a:r>
              <a:rPr lang="en-US" sz="2000" b="0" dirty="0" smtClean="0"/>
              <a:t>(1 of 2)</a:t>
            </a:r>
            <a:endParaRPr lang="en-US" sz="2000" b="0" dirty="0"/>
          </a:p>
        </p:txBody>
      </p:sp>
      <p:sp>
        <p:nvSpPr>
          <p:cNvPr id="3" name="Content Placeholder 2"/>
          <p:cNvSpPr>
            <a:spLocks noGrp="1"/>
          </p:cNvSpPr>
          <p:nvPr>
            <p:ph type="body" idx="1"/>
          </p:nvPr>
        </p:nvSpPr>
        <p:spPr/>
        <p:txBody>
          <a:bodyPr/>
          <a:lstStyle/>
          <a:p>
            <a:pPr marL="0" indent="0">
              <a:buNone/>
            </a:pPr>
            <a:r>
              <a:rPr lang="en-US" sz="2000" dirty="0" smtClean="0"/>
              <a:t>Two strings, </a:t>
            </a:r>
            <a:r>
              <a:rPr lang="en-IN" sz="2000" dirty="0" smtClean="0"/>
              <a:t>S1 </a:t>
            </a:r>
            <a:r>
              <a:rPr lang="en-US" sz="2000" dirty="0" smtClean="0"/>
              <a:t>and </a:t>
            </a:r>
            <a:r>
              <a:rPr lang="en-IN" sz="2000" dirty="0" smtClean="0"/>
              <a:t>S2</a:t>
            </a:r>
            <a:r>
              <a:rPr lang="en-US" sz="2000" dirty="0" smtClean="0"/>
              <a:t>, are equal (</a:t>
            </a:r>
            <a:r>
              <a:rPr lang="en-IN" sz="2000" dirty="0" smtClean="0"/>
              <a:t>S1</a:t>
            </a:r>
            <a:r>
              <a:rPr lang="en-US" sz="2000" dirty="0" smtClean="0"/>
              <a:t> == </a:t>
            </a:r>
            <a:r>
              <a:rPr lang="en-IN" sz="2000" dirty="0" smtClean="0"/>
              <a:t>S2</a:t>
            </a:r>
            <a:r>
              <a:rPr lang="en-US" sz="2000" dirty="0" smtClean="0"/>
              <a:t>) if they have exactly the same characters in exactly the same order; they are not equal (</a:t>
            </a:r>
            <a:r>
              <a:rPr lang="en-IN" sz="2000" dirty="0" smtClean="0"/>
              <a:t>S1</a:t>
            </a:r>
            <a:r>
              <a:rPr lang="en-US" sz="2000" dirty="0" smtClean="0"/>
              <a:t> != </a:t>
            </a:r>
            <a:r>
              <a:rPr lang="en-IN" sz="2000" dirty="0" smtClean="0"/>
              <a:t>S2</a:t>
            </a:r>
            <a:r>
              <a:rPr lang="en-US" sz="2000" dirty="0" smtClean="0"/>
              <a:t>) otherwise. To see which of two unequal strings comes first, use the following procedure:</a:t>
            </a:r>
          </a:p>
          <a:p>
            <a:pPr marL="429768" indent="-429768">
              <a:buFont typeface="+mj-lt"/>
              <a:buAutoNum type="arabicPeriod"/>
            </a:pPr>
            <a:r>
              <a:rPr lang="en-US" sz="2000" dirty="0" smtClean="0"/>
              <a:t>Scan strings from left to right, stopping at the first position for which the corresponding characters differ or when one of the strings ends.</a:t>
            </a:r>
          </a:p>
          <a:p>
            <a:pPr marL="429768" indent="-429768">
              <a:buFont typeface="+mj-lt"/>
              <a:buAutoNum type="arabicPeriod"/>
            </a:pPr>
            <a:r>
              <a:rPr lang="en-US" sz="2000" dirty="0" smtClean="0"/>
              <a:t>If two corresponding characters differ before either string ends, the ordering of these characters determines the ordering of the given strings.</a:t>
            </a:r>
          </a:p>
          <a:p>
            <a:pPr marL="429768" indent="-429768">
              <a:buFont typeface="+mj-lt"/>
              <a:buAutoNum type="arabicPeriod"/>
            </a:pPr>
            <a:r>
              <a:rPr lang="en-US" sz="2000" dirty="0" smtClean="0"/>
              <a:t>If one string ends before any pair of corresponding characters differ, then the shorter string precedes the longer one.</a:t>
            </a:r>
          </a:p>
        </p:txBody>
      </p:sp>
    </p:spTree>
    <p:extLst>
      <p:ext uri="{BB962C8B-B14F-4D97-AF65-F5344CB8AC3E}">
        <p14:creationId xmlns:p14="http://schemas.microsoft.com/office/powerpoint/2010/main" val="11539801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for Ordering Strings </a:t>
            </a:r>
            <a:r>
              <a:rPr lang="en-US" sz="2000" b="0" dirty="0" smtClean="0"/>
              <a:t>(2 </a:t>
            </a:r>
            <a:r>
              <a:rPr lang="en-US" sz="2000" b="0" dirty="0"/>
              <a:t>of 2)</a:t>
            </a:r>
            <a:endParaRPr lang="en-US" dirty="0"/>
          </a:p>
        </p:txBody>
      </p:sp>
      <p:sp>
        <p:nvSpPr>
          <p:cNvPr id="3" name="Content Placeholder 2"/>
          <p:cNvSpPr>
            <a:spLocks noGrp="1"/>
          </p:cNvSpPr>
          <p:nvPr>
            <p:ph type="body" idx="1"/>
          </p:nvPr>
        </p:nvSpPr>
        <p:spPr/>
        <p:txBody>
          <a:bodyPr/>
          <a:lstStyle/>
          <a:p>
            <a:r>
              <a:rPr lang="en-US" dirty="0" smtClean="0"/>
              <a:t>When applying this procedure, the following is true:</a:t>
            </a:r>
          </a:p>
          <a:p>
            <a:pPr lvl="1"/>
            <a:r>
              <a:rPr lang="en-US" dirty="0" smtClean="0"/>
              <a:t>If string </a:t>
            </a:r>
            <a:r>
              <a:rPr lang="en-IN" dirty="0" smtClean="0"/>
              <a:t>S1 </a:t>
            </a:r>
            <a:r>
              <a:rPr lang="en-US" dirty="0" smtClean="0"/>
              <a:t>precedes string </a:t>
            </a:r>
            <a:r>
              <a:rPr lang="en-IN" dirty="0" smtClean="0"/>
              <a:t>S2</a:t>
            </a:r>
            <a:r>
              <a:rPr lang="en-US" dirty="0" smtClean="0"/>
              <a:t>, then </a:t>
            </a:r>
            <a:r>
              <a:rPr lang="en-IN" dirty="0" smtClean="0"/>
              <a:t>S1</a:t>
            </a:r>
            <a:r>
              <a:rPr lang="en-US" dirty="0" smtClean="0"/>
              <a:t> &lt; </a:t>
            </a:r>
            <a:r>
              <a:rPr lang="en-IN" dirty="0" smtClean="0"/>
              <a:t>S2</a:t>
            </a:r>
            <a:r>
              <a:rPr lang="en-US" dirty="0" smtClean="0"/>
              <a:t>.</a:t>
            </a:r>
          </a:p>
          <a:p>
            <a:pPr lvl="1"/>
            <a:r>
              <a:rPr lang="en-US" dirty="0" smtClean="0"/>
              <a:t>If string </a:t>
            </a:r>
            <a:r>
              <a:rPr lang="en-IN" dirty="0" smtClean="0"/>
              <a:t>S1</a:t>
            </a:r>
            <a:r>
              <a:rPr lang="en-US" dirty="0" smtClean="0"/>
              <a:t> follows string </a:t>
            </a:r>
            <a:r>
              <a:rPr lang="en-IN" dirty="0" smtClean="0"/>
              <a:t>S2</a:t>
            </a:r>
            <a:r>
              <a:rPr lang="en-US" dirty="0" smtClean="0"/>
              <a:t>, then </a:t>
            </a:r>
            <a:r>
              <a:rPr lang="en-IN" dirty="0" smtClean="0"/>
              <a:t>S1</a:t>
            </a:r>
            <a:r>
              <a:rPr lang="en-US" dirty="0" smtClean="0"/>
              <a:t> &gt; </a:t>
            </a:r>
            <a:r>
              <a:rPr lang="en-IN" dirty="0" smtClean="0"/>
              <a:t>S2</a:t>
            </a:r>
            <a:r>
              <a:rPr lang="en-US" dirty="0" smtClean="0"/>
              <a:t>.</a:t>
            </a:r>
            <a:endParaRPr lang="en-US" dirty="0"/>
          </a:p>
        </p:txBody>
      </p:sp>
    </p:spTree>
    <p:extLst>
      <p:ext uri="{BB962C8B-B14F-4D97-AF65-F5344CB8AC3E}">
        <p14:creationId xmlns:p14="http://schemas.microsoft.com/office/powerpoint/2010/main" val="17941504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tx2"/>
                </a:solidFill>
              </a:rPr>
              <a:t>Single Alternative</a:t>
            </a:r>
            <a:endParaRPr lang="en-US" b="1" dirty="0">
              <a:solidFill>
                <a:schemeClr val="tx2"/>
              </a:solidFill>
            </a:endParaRPr>
          </a:p>
        </p:txBody>
      </p:sp>
      <p:sp>
        <p:nvSpPr>
          <p:cNvPr id="3" name="Content Placeholder 2"/>
          <p:cNvSpPr>
            <a:spLocks noGrp="1"/>
          </p:cNvSpPr>
          <p:nvPr>
            <p:ph type="body" idx="1"/>
          </p:nvPr>
        </p:nvSpPr>
        <p:spPr>
          <a:xfrm>
            <a:off x="457200" y="1600201"/>
            <a:ext cx="3466728" cy="3708004"/>
          </a:xfrm>
        </p:spPr>
        <p:txBody>
          <a:bodyPr>
            <a:normAutofit/>
          </a:bodyPr>
          <a:lstStyle/>
          <a:p>
            <a:pPr>
              <a:buFont typeface="Times" panose="02020603050405020304" pitchFamily="18" charset="0"/>
              <a:buNone/>
            </a:pPr>
            <a:r>
              <a:rPr lang="en-US" sz="2400" dirty="0" smtClean="0">
                <a:solidFill>
                  <a:schemeClr val="tx1"/>
                </a:solidFill>
                <a:latin typeface="+mn-lt"/>
              </a:rPr>
              <a:t>If </a:t>
            </a:r>
            <a:r>
              <a:rPr lang="en-US" sz="2400" dirty="0">
                <a:solidFill>
                  <a:schemeClr val="tx1"/>
                </a:solidFill>
                <a:latin typeface="+mn-lt"/>
              </a:rPr>
              <a:t>something is true Then</a:t>
            </a:r>
          </a:p>
          <a:p>
            <a:pPr lvl="1">
              <a:buFontTx/>
              <a:buNone/>
            </a:pPr>
            <a:r>
              <a:rPr lang="en-US" sz="2400" dirty="0">
                <a:solidFill>
                  <a:schemeClr val="tx1"/>
                </a:solidFill>
                <a:latin typeface="+mn-lt"/>
              </a:rPr>
              <a:t>    Do something (any </a:t>
            </a:r>
          </a:p>
          <a:p>
            <a:pPr lvl="1">
              <a:buFontTx/>
              <a:buNone/>
            </a:pPr>
            <a:r>
              <a:rPr lang="en-US" sz="2400" dirty="0">
                <a:solidFill>
                  <a:schemeClr val="tx1"/>
                </a:solidFill>
                <a:latin typeface="+mn-lt"/>
              </a:rPr>
              <a:t>    number of statements)</a:t>
            </a:r>
          </a:p>
          <a:p>
            <a:pPr>
              <a:buFont typeface="Times" panose="02020603050405020304" pitchFamily="18" charset="0"/>
              <a:buNone/>
            </a:pPr>
            <a:r>
              <a:rPr lang="en-US" sz="2400" dirty="0">
                <a:solidFill>
                  <a:schemeClr val="tx1"/>
                </a:solidFill>
                <a:latin typeface="+mn-lt"/>
              </a:rPr>
              <a:t>End If </a:t>
            </a:r>
          </a:p>
        </p:txBody>
      </p:sp>
      <p:pic>
        <p:nvPicPr>
          <p:cNvPr id="7" name="Picture 6" descr="Computer code has 7 lines. The lines read as follows. Line 1. Write double quote How old are you question mark double quote. Line 2. Input Age. Line 3. If Age greater than sign equals 18. Line 4, indented once. Set Eligibility equals double quote Yes double quote. Line 5, indented once. Write double quote You can vote period double quote. Line 6, indented once. Do other things ellipsis. Line 7. End 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6827" y="1916832"/>
            <a:ext cx="4276936" cy="3391373"/>
          </a:xfrm>
          <a:prstGeom prst="rect">
            <a:avLst/>
          </a:prstGeom>
        </p:spPr>
      </p:pic>
    </p:spTree>
    <p:extLst>
      <p:ext uri="{BB962C8B-B14F-4D97-AF65-F5344CB8AC3E}">
        <p14:creationId xmlns:p14="http://schemas.microsoft.com/office/powerpoint/2010/main" val="42358557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Beware of Strings of Digits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type="body" idx="1"/>
          </p:nvPr>
        </p:nvSpPr>
        <p:spPr>
          <a:xfrm>
            <a:off x="457200" y="1600201"/>
            <a:ext cx="8229600" cy="3763932"/>
          </a:xfrm>
        </p:spPr>
        <p:txBody>
          <a:bodyPr/>
          <a:lstStyle/>
          <a:p>
            <a:r>
              <a:rPr lang="en-US" sz="1800" dirty="0" smtClean="0"/>
              <a:t>A character string may be numbers like “123”. But “123” is not the same as 123. </a:t>
            </a:r>
          </a:p>
          <a:p>
            <a:r>
              <a:rPr lang="en-US" sz="1800" dirty="0" smtClean="0"/>
              <a:t>The numeric constant is stored in memory by storing the binary equivalent of 123, but the string constant is stored in memory by successively storing the ASCII codes for “1”, “2”, and “3”. </a:t>
            </a:r>
          </a:p>
          <a:p>
            <a:pPr marL="0" indent="0">
              <a:buNone/>
            </a:pPr>
            <a:r>
              <a:rPr lang="en-US" sz="1800" dirty="0" smtClean="0"/>
              <a:t>There is no mechanism to compare numbers with strings so, if the variable (</a:t>
            </a:r>
            <a:r>
              <a:rPr lang="en-IN" sz="1800" b="1" dirty="0" smtClean="0"/>
              <a:t>Num</a:t>
            </a:r>
            <a:r>
              <a:rPr lang="en-US" sz="1800" dirty="0" smtClean="0"/>
              <a:t>) is a numeric variable, statements like the following:</a:t>
            </a:r>
          </a:p>
          <a:p>
            <a:pPr marL="0" indent="0" algn="ctr">
              <a:buNone/>
            </a:pPr>
            <a:r>
              <a:rPr lang="en-IN" sz="1800" b="1" dirty="0" err="1" smtClean="0"/>
              <a:t>Num</a:t>
            </a:r>
            <a:r>
              <a:rPr lang="en-US" sz="1800" dirty="0" smtClean="0"/>
              <a:t> == “123” </a:t>
            </a:r>
          </a:p>
          <a:p>
            <a:pPr marL="0" indent="0">
              <a:buNone/>
            </a:pPr>
            <a:r>
              <a:rPr lang="en-US" sz="1800" dirty="0" smtClean="0"/>
              <a:t>make no sense, and will lead to an error message if used in a program.</a:t>
            </a:r>
          </a:p>
          <a:p>
            <a:pPr marL="0" indent="0">
              <a:spcBef>
                <a:spcPts val="600"/>
              </a:spcBef>
              <a:buNone/>
            </a:pPr>
            <a:r>
              <a:rPr lang="en-US" sz="1800" dirty="0" smtClean="0"/>
              <a:t>Also, using the procedure given for ordering strings, we see that:</a:t>
            </a:r>
          </a:p>
        </p:txBody>
      </p:sp>
      <p:pic>
        <p:nvPicPr>
          <p:cNvPr id="4" name="Picture 3" descr="123 less than 25 and 24.0 is not equal to 24."/>
          <p:cNvPicPr>
            <a:picLocks noChangeAspect="1"/>
          </p:cNvPicPr>
          <p:nvPr/>
        </p:nvPicPr>
        <p:blipFill>
          <a:blip r:embed="rId2"/>
          <a:stretch>
            <a:fillRect/>
          </a:stretch>
        </p:blipFill>
        <p:spPr>
          <a:xfrm>
            <a:off x="2915816" y="5454015"/>
            <a:ext cx="3286125" cy="333375"/>
          </a:xfrm>
          <a:prstGeom prst="rect">
            <a:avLst/>
          </a:prstGeom>
        </p:spPr>
      </p:pic>
      <p:sp>
        <p:nvSpPr>
          <p:cNvPr id="5" name="Text Placeholder 4"/>
          <p:cNvSpPr>
            <a:spLocks noGrp="1"/>
          </p:cNvSpPr>
          <p:nvPr>
            <p:ph type="body" idx="10"/>
          </p:nvPr>
        </p:nvSpPr>
        <p:spPr>
          <a:xfrm>
            <a:off x="457200" y="5877272"/>
            <a:ext cx="8229600" cy="432048"/>
          </a:xfrm>
        </p:spPr>
        <p:txBody>
          <a:bodyPr/>
          <a:lstStyle/>
          <a:p>
            <a:pPr marL="0" lvl="0" indent="0">
              <a:buNone/>
            </a:pPr>
            <a:r>
              <a:rPr lang="en-US" sz="1800" dirty="0">
                <a:solidFill>
                  <a:srgbClr val="000000"/>
                </a:solidFill>
              </a:rPr>
              <a:t>are both true statements</a:t>
            </a:r>
            <a:r>
              <a:rPr lang="en-US" sz="1800" dirty="0" smtClean="0">
                <a:solidFill>
                  <a:srgbClr val="000000"/>
                </a:solidFill>
              </a:rPr>
              <a:t>!</a:t>
            </a:r>
            <a:endParaRPr lang="en-US" sz="1800" dirty="0">
              <a:solidFill>
                <a:srgbClr val="000000"/>
              </a:solidFill>
            </a:endParaRPr>
          </a:p>
        </p:txBody>
      </p:sp>
    </p:spTree>
    <p:extLst>
      <p:ext uri="{BB962C8B-B14F-4D97-AF65-F5344CB8AC3E}">
        <p14:creationId xmlns:p14="http://schemas.microsoft.com/office/powerpoint/2010/main" val="2817493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4.4 Selecting from Several </a:t>
            </a:r>
            <a:r>
              <a:rPr lang="en-US" dirty="0" smtClean="0"/>
              <a:t>Alternatives </a:t>
            </a:r>
            <a:endParaRPr lang="en-US" dirty="0"/>
          </a:p>
        </p:txBody>
      </p:sp>
    </p:spTree>
    <p:extLst>
      <p:ext uri="{BB962C8B-B14F-4D97-AF65-F5344CB8AC3E}">
        <p14:creationId xmlns:p14="http://schemas.microsoft.com/office/powerpoint/2010/main" val="11574627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4.4 Selecting from Several Alternatives</a:t>
            </a:r>
            <a:endParaRPr lang="en-US" dirty="0"/>
          </a:p>
        </p:txBody>
      </p:sp>
      <p:sp>
        <p:nvSpPr>
          <p:cNvPr id="6" name="Content Placeholder 5"/>
          <p:cNvSpPr>
            <a:spLocks noGrp="1"/>
          </p:cNvSpPr>
          <p:nvPr>
            <p:ph type="body" idx="1"/>
          </p:nvPr>
        </p:nvSpPr>
        <p:spPr>
          <a:xfrm>
            <a:off x="457200" y="1600201"/>
            <a:ext cx="8229600" cy="748679"/>
          </a:xfrm>
        </p:spPr>
        <p:txBody>
          <a:bodyPr/>
          <a:lstStyle/>
          <a:p>
            <a:pPr marL="0" indent="0">
              <a:buNone/>
            </a:pPr>
            <a:r>
              <a:rPr lang="en-US" sz="2000" dirty="0" smtClean="0"/>
              <a:t>To handle more than two options in a program we use multiple If-Then statements or multiple If-Then-Else statements.</a:t>
            </a:r>
          </a:p>
        </p:txBody>
      </p:sp>
      <p:pic>
        <p:nvPicPr>
          <p:cNvPr id="3" name="Picture 2" descr="An example of code. The code has 10 lines. Line 1 if left parenthesis something is true right parenthesis then. Line 2. Indent 2. Do something. Line 3. Indent 2. Else. Line 4. Indent 3. If left parenthesis something else is true right parenthesis then. Line 5. Indent 4. Do something else. Line 6. Indent 3. Else. Line 7. Indent 4. Do a different something. Line 8. Indent 1. Else. Line 9. Indent 3. End if. Line 10. Indent 2. End if."/>
          <p:cNvPicPr>
            <a:picLocks noChangeAspect="1"/>
          </p:cNvPicPr>
          <p:nvPr/>
        </p:nvPicPr>
        <p:blipFill rotWithShape="1">
          <a:blip r:embed="rId2"/>
          <a:srcRect t="3897"/>
          <a:stretch/>
        </p:blipFill>
        <p:spPr>
          <a:xfrm>
            <a:off x="1373622" y="2645356"/>
            <a:ext cx="6396756" cy="3441881"/>
          </a:xfrm>
          <a:prstGeom prst="rect">
            <a:avLst/>
          </a:prstGeom>
        </p:spPr>
      </p:pic>
    </p:spTree>
    <p:extLst>
      <p:ext uri="{BB962C8B-B14F-4D97-AF65-F5344CB8AC3E}">
        <p14:creationId xmlns:p14="http://schemas.microsoft.com/office/powerpoint/2010/main" val="210107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sz="2000" b="0" dirty="0" smtClean="0"/>
              <a:t>(2 </a:t>
            </a:r>
            <a:r>
              <a:rPr lang="en-US" sz="2000" b="0" dirty="0"/>
              <a:t>of 2)</a:t>
            </a:r>
            <a:endParaRPr lang="en-US" dirty="0"/>
          </a:p>
        </p:txBody>
      </p:sp>
      <p:pic>
        <p:nvPicPr>
          <p:cNvPr id="5" name="Picture 4" descr="An example of code. The code has 9 lines. Line 1. If age is greater than or equal to 18 then. Line 2. Indent 1. Set eligibility = double quotation mark yes double quotation mark.  Line 3. Else. Line 4. Indent 1. If age is greater than 15 then. Line 5. Indent 2. Set eligibility = double quotation mark maybe double quotation mark. Line 6. Indent 1. Else. Line 7. Indent 2. Set eligibility = double quotation mark no double quotation mark. Line 8. Indent 1. End if. Line 9. End if."/>
          <p:cNvPicPr>
            <a:picLocks noChangeAspect="1"/>
          </p:cNvPicPr>
          <p:nvPr/>
        </p:nvPicPr>
        <p:blipFill>
          <a:blip r:embed="rId2"/>
          <a:stretch>
            <a:fillRect/>
          </a:stretch>
        </p:blipFill>
        <p:spPr>
          <a:xfrm>
            <a:off x="1524000" y="1700808"/>
            <a:ext cx="6096000" cy="4181475"/>
          </a:xfrm>
          <a:prstGeom prst="rect">
            <a:avLst/>
          </a:prstGeom>
        </p:spPr>
      </p:pic>
    </p:spTree>
    <p:extLst>
      <p:ext uri="{BB962C8B-B14F-4D97-AF65-F5344CB8AC3E}">
        <p14:creationId xmlns:p14="http://schemas.microsoft.com/office/powerpoint/2010/main" val="6545638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Hints </a:t>
            </a:r>
            <a:r>
              <a:rPr lang="en-US" sz="2000" b="0" dirty="0" smtClean="0"/>
              <a:t>(2 </a:t>
            </a:r>
            <a:r>
              <a:rPr lang="en-US" sz="2000" b="0" dirty="0"/>
              <a:t>of 2)</a:t>
            </a:r>
            <a:endParaRPr lang="en-US" dirty="0"/>
          </a:p>
        </p:txBody>
      </p:sp>
      <p:sp>
        <p:nvSpPr>
          <p:cNvPr id="6" name="Content Placeholder 5"/>
          <p:cNvSpPr>
            <a:spLocks noGrp="1"/>
          </p:cNvSpPr>
          <p:nvPr>
            <p:ph type="body" idx="1"/>
          </p:nvPr>
        </p:nvSpPr>
        <p:spPr/>
        <p:txBody>
          <a:bodyPr/>
          <a:lstStyle/>
          <a:p>
            <a:r>
              <a:rPr lang="en-US" dirty="0" smtClean="0"/>
              <a:t> The number of End If’s must equal the number of If’s. </a:t>
            </a:r>
          </a:p>
          <a:p>
            <a:r>
              <a:rPr lang="en-US" dirty="0" smtClean="0"/>
              <a:t> You can draw a line to connect them to check.</a:t>
            </a:r>
          </a:p>
          <a:p>
            <a:r>
              <a:rPr lang="en-US" dirty="0" smtClean="0"/>
              <a:t> In the previous example, the check for </a:t>
            </a:r>
            <a:r>
              <a:rPr lang="en-US" b="1" dirty="0" smtClean="0"/>
              <a:t>Age</a:t>
            </a:r>
            <a:r>
              <a:rPr lang="en-US" dirty="0" smtClean="0"/>
              <a:t> &gt;15 will never be done if the </a:t>
            </a:r>
            <a:r>
              <a:rPr lang="en-US" b="1" dirty="0" smtClean="0"/>
              <a:t>Age</a:t>
            </a:r>
            <a:r>
              <a:rPr lang="en-US" dirty="0" smtClean="0"/>
              <a:t> is &gt;= 18.</a:t>
            </a:r>
          </a:p>
          <a:p>
            <a:r>
              <a:rPr lang="en-US" dirty="0" smtClean="0"/>
              <a:t> Regardless of how many possible conditions are included, only one will ever be executed.</a:t>
            </a:r>
            <a:endParaRPr lang="en-US" dirty="0"/>
          </a:p>
        </p:txBody>
      </p:sp>
    </p:spTree>
    <p:extLst>
      <p:ext uri="{BB962C8B-B14F-4D97-AF65-F5344CB8AC3E}">
        <p14:creationId xmlns:p14="http://schemas.microsoft.com/office/powerpoint/2010/main" val="32144419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Assigning Ratings the Long </a:t>
            </a:r>
            <a:r>
              <a:rPr lang="en-US" dirty="0" smtClean="0"/>
              <a:t>Way </a:t>
            </a:r>
            <a:r>
              <a:rPr lang="en-US" sz="2000" b="0" dirty="0"/>
              <a:t>(1 of 2)</a:t>
            </a:r>
            <a:endParaRPr lang="en-US" dirty="0"/>
          </a:p>
        </p:txBody>
      </p:sp>
      <p:pic>
        <p:nvPicPr>
          <p:cNvPr id="8" name="Picture 7" descr="Computer code has 16 lines. The lines read as follows. Line 1. Declare Score As Integer. Line 2. Declare Rating As Character. Line 3. Write double quote Enter score colon double quote. Line 4. Input Score. Line 5. If Score equals equals 10 Then. Line 6, indented once. Set Rating equals equals double quote A double quote. Line 7. End If. Line 8. If left parenthesis Score equals equals 8 right parenthesis OR left parenthesis Score equals equals 9 right parenthesis Then. Line 9, indented once. Set Rating equals double quote B double quote. Line 10. End if. Line 11. If left parenthesis Score equals equals 6 right parenthesis OR left parenthesis Score equals equals 7 right parenthesis Then. Line 12, indented once. Set Rating equals double quote C double quote. Line 13. End If. Line 14. If left parenthesis Score right angle bracket equals 1 right parenthesis AND left parenthesis Score left angle bracket equals 5 right parenthesis Then. Line 15, indented once. Set Rating equals double quote D double quote. Line 16. End 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206" y="1335470"/>
            <a:ext cx="6363588" cy="4915586"/>
          </a:xfrm>
          <a:prstGeom prst="rect">
            <a:avLst/>
          </a:prstGeom>
        </p:spPr>
      </p:pic>
    </p:spTree>
    <p:extLst>
      <p:ext uri="{BB962C8B-B14F-4D97-AF65-F5344CB8AC3E}">
        <p14:creationId xmlns:p14="http://schemas.microsoft.com/office/powerpoint/2010/main" val="29722660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Assigning Ratings the </a:t>
            </a:r>
            <a:r>
              <a:rPr lang="en-US" dirty="0" smtClean="0"/>
              <a:t>Long Way </a:t>
            </a:r>
            <a:r>
              <a:rPr lang="en-US" sz="2000" b="0" dirty="0" smtClean="0"/>
              <a:t>(2 </a:t>
            </a:r>
            <a:r>
              <a:rPr lang="en-US" sz="2000" b="0" dirty="0"/>
              <a:t>of 2)</a:t>
            </a:r>
            <a:endParaRPr lang="en-US" dirty="0"/>
          </a:p>
        </p:txBody>
      </p:sp>
      <p:pic>
        <p:nvPicPr>
          <p:cNvPr id="6" name="Picture 5" descr="A flowchart. Step 1. Enter. Step 2. Is score = 10? Step 3. If answer equals yes, set rating = “A.” Step 4. If answer equals no, Is score = 8 or 9? Step 5. If answer equals yes, set rating = “B.” Step 6. If answer equals no, Is score = 6 or 7? Step 7. If answer equals yes, set rating = “C.” Step 8. If answer equals no, Is score = 1, 2, 3, 4, 5? Step 9. If answer equals yes, set rating = “D.” Step 10. If answer equals no, Exit."/>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873650"/>
            <a:ext cx="4752528" cy="3952938"/>
          </a:xfrm>
          <a:prstGeom prst="rect">
            <a:avLst/>
          </a:prstGeom>
          <a:noFill/>
          <a:ln>
            <a:noFill/>
          </a:ln>
        </p:spPr>
      </p:pic>
    </p:spTree>
    <p:extLst>
      <p:ext uri="{BB962C8B-B14F-4D97-AF65-F5344CB8AC3E}">
        <p14:creationId xmlns:p14="http://schemas.microsoft.com/office/powerpoint/2010/main" val="17142629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Assigning Ratings the Nested If-Then-Else </a:t>
            </a:r>
            <a:r>
              <a:rPr lang="en-US" dirty="0" smtClean="0"/>
              <a:t>Way </a:t>
            </a:r>
            <a:r>
              <a:rPr lang="en-US" sz="2000" b="0" dirty="0"/>
              <a:t>(1 of 2)</a:t>
            </a:r>
            <a:endParaRPr lang="en-US" dirty="0"/>
          </a:p>
        </p:txBody>
      </p:sp>
      <p:pic>
        <p:nvPicPr>
          <p:cNvPr id="8" name="Picture 7" descr="Computer code has 17 lines. The lines read as follows. Line 1. Declare Score As Integer. Line 2. Declare Rating As Character. Line 3. Write double quote Enter score colon double quote. Line 4. Input Score. Line 5. If Score equals equals 10 Then. Line 6, indented once. Set Rating equals double quote A double quote. Line 7. Else. Line 8, indented once. If left parenthesis Score equals equals 8 right parenthesis OR left parenthesis Score equals equals 9 right parenthesis Then. Line 9, indented twice. Set Rating equals double quote B double quote. Line 10, indented once. Else. Line 11, indented twice. If left parenthesis Score equals equals 6 right parenthesis OR left parenthesis Score equals equals 7 right parentheses Then. Line 12, indented 3 times. Set Rating equals double quote C double quote. Line 13, indented twice. Else. Line 14, indented 3 times. Set Rating equals double quote D double quote. Line 15, indented twice. End If. Line 16, indented once. End If. Line 17. End 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810" y="1312650"/>
            <a:ext cx="7192379" cy="4982270"/>
          </a:xfrm>
          <a:prstGeom prst="rect">
            <a:avLst/>
          </a:prstGeom>
        </p:spPr>
      </p:pic>
    </p:spTree>
    <p:extLst>
      <p:ext uri="{BB962C8B-B14F-4D97-AF65-F5344CB8AC3E}">
        <p14:creationId xmlns:p14="http://schemas.microsoft.com/office/powerpoint/2010/main" val="39858866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Assigning Ratings the </a:t>
            </a:r>
            <a:r>
              <a:rPr lang="en-US" dirty="0" smtClean="0"/>
              <a:t>Nested </a:t>
            </a:r>
            <a:r>
              <a:rPr lang="en-US" dirty="0"/>
              <a:t>If-Then-Else </a:t>
            </a:r>
            <a:r>
              <a:rPr lang="en-US" dirty="0" smtClean="0"/>
              <a:t>Way </a:t>
            </a:r>
            <a:r>
              <a:rPr lang="en-US" sz="2000" b="0" dirty="0" smtClean="0"/>
              <a:t>(2 </a:t>
            </a:r>
            <a:r>
              <a:rPr lang="en-US" sz="2000" b="0" dirty="0"/>
              <a:t>of 2)</a:t>
            </a:r>
            <a:endParaRPr lang="en-US" dirty="0"/>
          </a:p>
        </p:txBody>
      </p:sp>
      <p:pic>
        <p:nvPicPr>
          <p:cNvPr id="5" name="Picture 4" descr="A flowchart. Step 1. Enter. Step 2. Decision, Is score = 10? Step 3. if the answer is yes, Set Rating = “A” then exit. Step 4. If the answer is no, Is score = 8 or 9? Step 5. if the answer equals yes, Set rating = “B” then exit. Step 6. If the answer equals no, Is score = 6 or 7? Step 7. If the answer is yes, Set rating = “C” then exit. If the answer equals no, Set Rating = “D”. Step 8. exit."/>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596335"/>
            <a:ext cx="3744416" cy="4711898"/>
          </a:xfrm>
          <a:prstGeom prst="rect">
            <a:avLst/>
          </a:prstGeom>
          <a:noFill/>
          <a:ln>
            <a:noFill/>
          </a:ln>
        </p:spPr>
      </p:pic>
    </p:spTree>
    <p:extLst>
      <p:ext uri="{BB962C8B-B14F-4D97-AF65-F5344CB8AC3E}">
        <p14:creationId xmlns:p14="http://schemas.microsoft.com/office/powerpoint/2010/main" val="17317258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Case-Like (or Switch) Statements </a:t>
            </a:r>
            <a:endParaRPr lang="en-US" dirty="0"/>
          </a:p>
        </p:txBody>
      </p:sp>
      <p:pic>
        <p:nvPicPr>
          <p:cNvPr id="14" name="Picture 13" descr="Computer code has 12 lines. The lines read as follows. Line 1. Select Case Of question mark question mark question mark, test expression to be evaluated. Line 2. Case 1st value colon. Line 3, indented once. Statements Break out of Cases, execute if test expression is a match. Line 4. Case 2nd value colon. Line 5, indented once. Statements Break out of Cases, execute if test expression is a match. Line 6. Cases Case 3rd value colon. Line 7, indented once. Statements Break out of Cases, execute if test expression is a match. Line 8. Unspecified, all the rest of the values that can be chosen. Line 9. Case nth value colon. Line 10, indented once. Statements Break out of Cases, execute if test expression is a match. Line 11. Default colon. Line 12, indented once. Statements, execute if test expression does not match any of the above. Line 13. End Cas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844824"/>
            <a:ext cx="8229600" cy="4197850"/>
          </a:xfrm>
          <a:prstGeom prst="rect">
            <a:avLst/>
          </a:prstGeom>
        </p:spPr>
      </p:pic>
    </p:spTree>
    <p:extLst>
      <p:ext uri="{BB962C8B-B14F-4D97-AF65-F5344CB8AC3E}">
        <p14:creationId xmlns:p14="http://schemas.microsoft.com/office/powerpoint/2010/main" val="40926299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tx2"/>
                </a:solidFill>
              </a:rPr>
              <a:t>Dual Alternative</a:t>
            </a:r>
            <a:endParaRPr lang="en-US" b="1" dirty="0">
              <a:solidFill>
                <a:schemeClr val="tx2"/>
              </a:solidFill>
            </a:endParaRPr>
          </a:p>
        </p:txBody>
      </p:sp>
      <p:sp>
        <p:nvSpPr>
          <p:cNvPr id="3" name="Content Placeholder 2"/>
          <p:cNvSpPr>
            <a:spLocks noGrp="1"/>
          </p:cNvSpPr>
          <p:nvPr>
            <p:ph type="body" idx="1"/>
          </p:nvPr>
        </p:nvSpPr>
        <p:spPr>
          <a:xfrm>
            <a:off x="457200" y="1600201"/>
            <a:ext cx="3682752" cy="3124943"/>
          </a:xfrm>
        </p:spPr>
        <p:txBody>
          <a:bodyPr>
            <a:noAutofit/>
          </a:bodyPr>
          <a:lstStyle/>
          <a:p>
            <a:pPr>
              <a:buNone/>
            </a:pPr>
            <a:r>
              <a:rPr lang="en-US" sz="2400" dirty="0" smtClean="0">
                <a:solidFill>
                  <a:schemeClr val="tx1"/>
                </a:solidFill>
                <a:latin typeface="+mn-lt"/>
              </a:rPr>
              <a:t>If </a:t>
            </a:r>
            <a:r>
              <a:rPr lang="en-US" sz="2400" dirty="0">
                <a:solidFill>
                  <a:schemeClr val="tx1"/>
                </a:solidFill>
                <a:latin typeface="+mn-lt"/>
              </a:rPr>
              <a:t>something is true Then</a:t>
            </a:r>
          </a:p>
          <a:p>
            <a:pPr lvl="1">
              <a:buNone/>
            </a:pPr>
            <a:r>
              <a:rPr lang="en-US" sz="2400" dirty="0">
                <a:solidFill>
                  <a:schemeClr val="tx1"/>
                </a:solidFill>
                <a:latin typeface="+mn-lt"/>
              </a:rPr>
              <a:t>	   Do something</a:t>
            </a:r>
          </a:p>
          <a:p>
            <a:pPr>
              <a:buNone/>
            </a:pPr>
            <a:r>
              <a:rPr lang="en-US" sz="2400" dirty="0">
                <a:solidFill>
                  <a:schemeClr val="tx1"/>
                </a:solidFill>
                <a:latin typeface="+mn-lt"/>
              </a:rPr>
              <a:t>Else</a:t>
            </a:r>
          </a:p>
          <a:p>
            <a:pPr lvl="1">
              <a:buNone/>
            </a:pPr>
            <a:r>
              <a:rPr lang="en-US" sz="2400" dirty="0">
                <a:solidFill>
                  <a:schemeClr val="tx1"/>
                </a:solidFill>
                <a:latin typeface="+mn-lt"/>
              </a:rPr>
              <a:t>	   Do something else</a:t>
            </a:r>
          </a:p>
          <a:p>
            <a:pPr>
              <a:buNone/>
            </a:pPr>
            <a:r>
              <a:rPr lang="en-US" sz="2400" dirty="0">
                <a:solidFill>
                  <a:schemeClr val="tx1"/>
                </a:solidFill>
                <a:latin typeface="+mn-lt"/>
              </a:rPr>
              <a:t>End If </a:t>
            </a:r>
          </a:p>
        </p:txBody>
      </p:sp>
      <p:pic>
        <p:nvPicPr>
          <p:cNvPr id="7" name="Picture 6" descr="Computer code has 9 lines. The lines read as follows. Line 1. Write double quote How old are you question mark double quote. Line 2. Input Age. Line 3. If Age greater than sign equals 18. Line 4, indented once. Set Eligibility equals double quote Yes double quote. Line 5, indented once. Write double quote You can vote period double quote. Line 6. Else. Line 7, indented once. Set eligibility equals double quote no double quote. Line 8, indented once. Write double quote you’re too young double quote. Line 9. End 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9557" y="1620209"/>
            <a:ext cx="4083394" cy="4505954"/>
          </a:xfrm>
          <a:prstGeom prst="rect">
            <a:avLst/>
          </a:prstGeom>
        </p:spPr>
      </p:pic>
    </p:spTree>
    <p:extLst>
      <p:ext uri="{BB962C8B-B14F-4D97-AF65-F5344CB8AC3E}">
        <p14:creationId xmlns:p14="http://schemas.microsoft.com/office/powerpoint/2010/main" val="12527647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Assigning Ratings Using a Case </a:t>
            </a:r>
            <a:r>
              <a:rPr lang="en-US" dirty="0" smtClean="0"/>
              <a:t>Statement</a:t>
            </a:r>
            <a:br>
              <a:rPr lang="en-US" dirty="0" smtClean="0"/>
            </a:br>
            <a:r>
              <a:rPr lang="en-US" sz="2000" b="0" dirty="0"/>
              <a:t>(1 of 2)</a:t>
            </a:r>
            <a:endParaRPr lang="en-US" dirty="0"/>
          </a:p>
        </p:txBody>
      </p:sp>
      <p:pic>
        <p:nvPicPr>
          <p:cNvPr id="8" name="Picture 7" descr="Computer code has 18 lines. The lines read as follows. Line 1. Declare Score As Integer. Line 2. Declare Rating As Character. Line 3. Write double quote Enter score colon double quote. Line 4. Input Score. Line 5. Select Case Of Score. Line 6, indented once. Case 10 colon. Line 7, indented twice. Set Rating equals double quote A double quote. Line 8, indented twice. Break. Line 9, indented once. Case 8 comma 9 colon. Line 10, indented twice. Set Rating equals double quote B double quote. Line 11, indented twice. Break. Line 12, indented once. Case 6 comma 7 colon. Line 13, indented twice. Set Rating equals double quote C double quote. Line 14, indented twice. Break. Line 15, indented once. Case 1 hyphen 5 colon. Line 16, indented twice. Set Rating equals double quote D double quote. Line 17, indented twice. Break. Line 18. End Cas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6654" y="1412776"/>
            <a:ext cx="4410691" cy="4963218"/>
          </a:xfrm>
          <a:prstGeom prst="rect">
            <a:avLst/>
          </a:prstGeom>
        </p:spPr>
      </p:pic>
    </p:spTree>
    <p:extLst>
      <p:ext uri="{BB962C8B-B14F-4D97-AF65-F5344CB8AC3E}">
        <p14:creationId xmlns:p14="http://schemas.microsoft.com/office/powerpoint/2010/main" val="12343737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Assigning Ratings using </a:t>
            </a:r>
            <a:r>
              <a:rPr lang="en-US" dirty="0" smtClean="0"/>
              <a:t>A </a:t>
            </a:r>
            <a:r>
              <a:rPr lang="en-US" dirty="0"/>
              <a:t>Case </a:t>
            </a:r>
            <a:r>
              <a:rPr lang="en-US" dirty="0" smtClean="0"/>
              <a:t>Statement</a:t>
            </a:r>
            <a:br>
              <a:rPr lang="en-US" dirty="0" smtClean="0"/>
            </a:br>
            <a:r>
              <a:rPr lang="en-US" sz="2000" b="0" dirty="0" smtClean="0"/>
              <a:t>(2 </a:t>
            </a:r>
            <a:r>
              <a:rPr lang="en-US" sz="2000" b="0" dirty="0"/>
              <a:t>of 2)</a:t>
            </a:r>
            <a:endParaRPr lang="en-US" dirty="0"/>
          </a:p>
        </p:txBody>
      </p:sp>
      <p:pic>
        <p:nvPicPr>
          <p:cNvPr id="6" name="Picture 5" descr="A flowchart. Step 1. Enter. Step 2. Decision, Value of score. Step 3. If the value of score is 10, Set rating =”A”. Step 4. If the value of score is 8, 9, Set rating =”B”. Step 5. If the value of score is 6, 7, Set rating =”C”. Step 6. If the value of score is 1, 2, 3, 4, 5, Set rating =”D”. Step 7. Exit."/>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795500"/>
            <a:ext cx="5328592" cy="4153780"/>
          </a:xfrm>
          <a:prstGeom prst="rect">
            <a:avLst/>
          </a:prstGeom>
          <a:noFill/>
          <a:ln>
            <a:noFill/>
          </a:ln>
        </p:spPr>
      </p:pic>
    </p:spTree>
    <p:extLst>
      <p:ext uri="{BB962C8B-B14F-4D97-AF65-F5344CB8AC3E}">
        <p14:creationId xmlns:p14="http://schemas.microsoft.com/office/powerpoint/2010/main" val="17951278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4.5 Applications of Selection </a:t>
            </a:r>
            <a:r>
              <a:rPr lang="en-US" dirty="0" smtClean="0"/>
              <a:t>Structures </a:t>
            </a:r>
            <a:endParaRPr lang="en-US" dirty="0"/>
          </a:p>
        </p:txBody>
      </p:sp>
    </p:spTree>
    <p:extLst>
      <p:ext uri="{BB962C8B-B14F-4D97-AF65-F5344CB8AC3E}">
        <p14:creationId xmlns:p14="http://schemas.microsoft.com/office/powerpoint/2010/main" val="20935379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4.5 Applications of Selection Structures</a:t>
            </a:r>
            <a:endParaRPr lang="en-US" dirty="0"/>
          </a:p>
        </p:txBody>
      </p:sp>
      <p:sp>
        <p:nvSpPr>
          <p:cNvPr id="6" name="Content Placeholder 5"/>
          <p:cNvSpPr>
            <a:spLocks noGrp="1"/>
          </p:cNvSpPr>
          <p:nvPr>
            <p:ph type="body" idx="1"/>
          </p:nvPr>
        </p:nvSpPr>
        <p:spPr>
          <a:xfrm>
            <a:off x="457200" y="1600201"/>
            <a:ext cx="8229600" cy="2044824"/>
          </a:xfrm>
        </p:spPr>
        <p:txBody>
          <a:bodyPr/>
          <a:lstStyle/>
          <a:p>
            <a:pPr marL="0" indent="0">
              <a:buNone/>
            </a:pPr>
            <a:r>
              <a:rPr lang="en-US" sz="2000" b="1" dirty="0" smtClean="0"/>
              <a:t>Defensive Programming</a:t>
            </a:r>
            <a:r>
              <a:rPr lang="en-US" sz="2000" dirty="0" smtClean="0"/>
              <a:t>:</a:t>
            </a:r>
          </a:p>
          <a:p>
            <a:pPr marL="0" indent="0">
              <a:buNone/>
            </a:pPr>
            <a:r>
              <a:rPr lang="en-US" sz="2000" dirty="0" smtClean="0"/>
              <a:t>Program defensively in order to prevent bad data from entering our program. To do this, set </a:t>
            </a:r>
            <a:r>
              <a:rPr lang="en-US" sz="2000" b="1" dirty="0" smtClean="0"/>
              <a:t>error traps</a:t>
            </a:r>
            <a:r>
              <a:rPr lang="en-US" sz="2000" dirty="0" smtClean="0"/>
              <a:t>.</a:t>
            </a:r>
          </a:p>
          <a:p>
            <a:pPr marL="0" indent="0">
              <a:buNone/>
            </a:pPr>
            <a:r>
              <a:rPr lang="en-US" sz="2000" dirty="0" smtClean="0"/>
              <a:t>If our program should accept only a Cost greater than 0, we can stop any other value from entering with the following trap:</a:t>
            </a:r>
          </a:p>
        </p:txBody>
      </p:sp>
      <p:pic>
        <p:nvPicPr>
          <p:cNvPr id="3" name="Picture 2" descr="An example of code. The code has 6 lines. Line 1. Input cost. Line 2. if cost is less than or equal to 0 then. Line 3. Indent 1. Write double quotation mark invalid cost double quotation mark. Line 4. Else. Line 5 indent 1. Write double quotation mark the cost is double quotation mark + cost. Line 6. End if."/>
          <p:cNvPicPr>
            <a:picLocks noChangeAspect="1"/>
          </p:cNvPicPr>
          <p:nvPr/>
        </p:nvPicPr>
        <p:blipFill>
          <a:blip r:embed="rId2">
            <a:biLevel thresh="75000"/>
          </a:blip>
          <a:stretch>
            <a:fillRect/>
          </a:stretch>
        </p:blipFill>
        <p:spPr>
          <a:xfrm>
            <a:off x="2052637" y="3932576"/>
            <a:ext cx="5038725" cy="2219325"/>
          </a:xfrm>
          <a:prstGeom prst="rect">
            <a:avLst/>
          </a:prstGeom>
        </p:spPr>
      </p:pic>
    </p:spTree>
    <p:extLst>
      <p:ext uri="{BB962C8B-B14F-4D97-AF65-F5344CB8AC3E}">
        <p14:creationId xmlns:p14="http://schemas.microsoft.com/office/powerpoint/2010/main" val="293332167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Trap for a Division by Zero Error </a:t>
            </a:r>
            <a:endParaRPr lang="en-US" dirty="0"/>
          </a:p>
        </p:txBody>
      </p:sp>
      <p:sp>
        <p:nvSpPr>
          <p:cNvPr id="6" name="Content Placeholder 5"/>
          <p:cNvSpPr>
            <a:spLocks noGrp="1"/>
          </p:cNvSpPr>
          <p:nvPr>
            <p:ph type="body" idx="1"/>
          </p:nvPr>
        </p:nvSpPr>
        <p:spPr>
          <a:xfrm>
            <a:off x="457200" y="1600201"/>
            <a:ext cx="8229600" cy="1612775"/>
          </a:xfrm>
        </p:spPr>
        <p:txBody>
          <a:bodyPr/>
          <a:lstStyle/>
          <a:p>
            <a:pPr marL="0" indent="0">
              <a:buNone/>
            </a:pPr>
            <a:r>
              <a:rPr lang="en-US" dirty="0" smtClean="0"/>
              <a:t>The reciprocal of a number is 1 divided by that number. But division by zero is not allowed ao the reciprocal of 0 is undefined. The following example will display the reciprocal of any number:</a:t>
            </a:r>
          </a:p>
        </p:txBody>
      </p:sp>
      <p:pic>
        <p:nvPicPr>
          <p:cNvPr id="7" name="Picture 6" descr="Computer code has 9 lines. The lines read as follows. Line 1. Write double quote Enter a number period double quote. Line 2. Write double quote This program will display its reciprocal period double quote. Line 3. Input Number. Line 4. If Number exclamation point equals 0 Then. Line 5, indented once. Set Reciprocal equals 1 forward slash Number. Line 6, indented once. Write double quote The reciprocal of double quote plus Number plus double quote is double quote plus Reciprocal. Line 7. Else. Line 8, indented once. Write double quote The reciprocal of 0 is not defined period double quote. Line 9. End 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284984"/>
            <a:ext cx="8229600" cy="2768206"/>
          </a:xfrm>
          <a:prstGeom prst="rect">
            <a:avLst/>
          </a:prstGeom>
        </p:spPr>
      </p:pic>
    </p:spTree>
    <p:extLst>
      <p:ext uri="{BB962C8B-B14F-4D97-AF65-F5344CB8AC3E}">
        <p14:creationId xmlns:p14="http://schemas.microsoft.com/office/powerpoint/2010/main" val="241393444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Avoiding Illegal Operations: the </a:t>
            </a:r>
            <a:r>
              <a:rPr lang="en-US" dirty="0" err="1" smtClean="0"/>
              <a:t>Sqrt</a:t>
            </a:r>
            <a:r>
              <a:rPr lang="en-US" dirty="0" smtClean="0"/>
              <a:t>() function</a:t>
            </a:r>
            <a:endParaRPr lang="en-US" dirty="0"/>
          </a:p>
        </p:txBody>
      </p:sp>
      <p:sp>
        <p:nvSpPr>
          <p:cNvPr id="6" name="Content Placeholder 5"/>
          <p:cNvSpPr>
            <a:spLocks noGrp="1"/>
          </p:cNvSpPr>
          <p:nvPr>
            <p:ph type="body" idx="1"/>
          </p:nvPr>
        </p:nvSpPr>
        <p:spPr>
          <a:xfrm>
            <a:off x="457200" y="1600201"/>
            <a:ext cx="8229600" cy="892696"/>
          </a:xfrm>
        </p:spPr>
        <p:txBody>
          <a:bodyPr/>
          <a:lstStyle/>
          <a:p>
            <a:pPr marL="0" indent="0">
              <a:buNone/>
            </a:pPr>
            <a:r>
              <a:rPr lang="en-US" dirty="0" smtClean="0"/>
              <a:t>The following program segment displays the square root of a number unless the number is negative:</a:t>
            </a:r>
          </a:p>
        </p:txBody>
      </p:sp>
      <p:pic>
        <p:nvPicPr>
          <p:cNvPr id="7" name="Picture 6" descr="Computer code has 9 lines. The lines read as follows. Line 1. Write double quote Enter a number period double quote. Line 2. Write double quote This program will display square root period double quote. Line 3. Input Number. Line 4. If Number right angle bracket equals 0 Then. Line 5, indented once. Write double quote The square root of double quote plus Number plus double quote is double quote plus. Line 6, indented 3 times. S q r t left parenthesis Number right parenthesis. Line 7. Else. Line 8, indented once. Write double quote The square root of double quote plus Number plus double quote is not defined period double quote. Line 9. End 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37893"/>
            <a:ext cx="8229600" cy="2833984"/>
          </a:xfrm>
          <a:prstGeom prst="rect">
            <a:avLst/>
          </a:prstGeom>
        </p:spPr>
      </p:pic>
    </p:spTree>
    <p:extLst>
      <p:ext uri="{BB962C8B-B14F-4D97-AF65-F5344CB8AC3E}">
        <p14:creationId xmlns:p14="http://schemas.microsoft.com/office/powerpoint/2010/main" val="21057626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Defensive Programming</a:t>
            </a:r>
            <a:endParaRPr lang="en-US" dirty="0"/>
          </a:p>
        </p:txBody>
      </p:sp>
      <p:sp>
        <p:nvSpPr>
          <p:cNvPr id="3" name="Content Placeholder 2"/>
          <p:cNvSpPr>
            <a:spLocks noGrp="1"/>
          </p:cNvSpPr>
          <p:nvPr>
            <p:ph type="body" idx="1"/>
          </p:nvPr>
        </p:nvSpPr>
        <p:spPr/>
        <p:txBody>
          <a:bodyPr/>
          <a:lstStyle/>
          <a:p>
            <a:r>
              <a:rPr lang="en-US" dirty="0" smtClean="0"/>
              <a:t>Be sure to test your program by “</a:t>
            </a:r>
            <a:r>
              <a:rPr lang="en-US" b="1" dirty="0" smtClean="0"/>
              <a:t>playing computer</a:t>
            </a:r>
            <a:r>
              <a:rPr lang="en-US" dirty="0" smtClean="0"/>
              <a:t>.”</a:t>
            </a:r>
          </a:p>
          <a:p>
            <a:r>
              <a:rPr lang="en-US" dirty="0" smtClean="0"/>
              <a:t>This is also called “</a:t>
            </a:r>
            <a:r>
              <a:rPr lang="en-US" b="1" dirty="0" smtClean="0"/>
              <a:t>desk checking</a:t>
            </a:r>
            <a:r>
              <a:rPr lang="en-US" dirty="0" smtClean="0"/>
              <a:t>.”</a:t>
            </a:r>
          </a:p>
          <a:p>
            <a:r>
              <a:rPr lang="en-US" dirty="0" smtClean="0"/>
              <a:t>Perform all calculations multiple times manually or with a calculator.</a:t>
            </a:r>
          </a:p>
          <a:p>
            <a:r>
              <a:rPr lang="en-US" dirty="0" smtClean="0"/>
              <a:t>Use data that will show the results when each branch of each selection structure is executed at least once.</a:t>
            </a:r>
          </a:p>
          <a:p>
            <a:r>
              <a:rPr lang="en-US" dirty="0" smtClean="0"/>
              <a:t>Check for division by zero, negative values for a square root function, and any other special conditions.</a:t>
            </a:r>
            <a:endParaRPr lang="en-US" dirty="0"/>
          </a:p>
        </p:txBody>
      </p:sp>
    </p:spTree>
    <p:extLst>
      <p:ext uri="{BB962C8B-B14F-4D97-AF65-F5344CB8AC3E}">
        <p14:creationId xmlns:p14="http://schemas.microsoft.com/office/powerpoint/2010/main" val="75829745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Menu-Driven Programs</a:t>
            </a:r>
            <a:endParaRPr lang="en-US" dirty="0"/>
          </a:p>
        </p:txBody>
      </p:sp>
      <p:sp>
        <p:nvSpPr>
          <p:cNvPr id="3" name="Content Placeholder 2"/>
          <p:cNvSpPr>
            <a:spLocks noGrp="1"/>
          </p:cNvSpPr>
          <p:nvPr>
            <p:ph type="body" idx="1"/>
          </p:nvPr>
        </p:nvSpPr>
        <p:spPr/>
        <p:txBody>
          <a:bodyPr/>
          <a:lstStyle/>
          <a:p>
            <a:r>
              <a:rPr lang="en-US" sz="2200" dirty="0" smtClean="0"/>
              <a:t> A major goal of a programmer is to create </a:t>
            </a:r>
            <a:r>
              <a:rPr lang="en-US" sz="2200" b="1" dirty="0" smtClean="0"/>
              <a:t>user friendly </a:t>
            </a:r>
            <a:r>
              <a:rPr lang="en-US" sz="2200" dirty="0" smtClean="0"/>
              <a:t>programs.</a:t>
            </a:r>
          </a:p>
          <a:p>
            <a:r>
              <a:rPr lang="en-US" sz="2200" dirty="0" smtClean="0"/>
              <a:t> When the user has many options, </a:t>
            </a:r>
            <a:r>
              <a:rPr lang="en-US" sz="2200" b="1" dirty="0" smtClean="0"/>
              <a:t>menus</a:t>
            </a:r>
            <a:r>
              <a:rPr lang="en-US" sz="2200" dirty="0" smtClean="0"/>
              <a:t> are often used. </a:t>
            </a:r>
          </a:p>
          <a:p>
            <a:r>
              <a:rPr lang="en-US" sz="2200" dirty="0" smtClean="0"/>
              <a:t> Such programs are </a:t>
            </a:r>
            <a:r>
              <a:rPr lang="en-US" sz="2200" b="1" dirty="0" smtClean="0"/>
              <a:t>menu-driven</a:t>
            </a:r>
            <a:r>
              <a:rPr lang="en-US" sz="2200" dirty="0" smtClean="0"/>
              <a:t>.</a:t>
            </a:r>
          </a:p>
          <a:p>
            <a:r>
              <a:rPr lang="en-US" sz="2200" dirty="0" smtClean="0"/>
              <a:t> Menus are usually arranged in a row near the top of the screen.</a:t>
            </a:r>
          </a:p>
          <a:p>
            <a:r>
              <a:rPr lang="en-US" sz="2200" dirty="0" smtClean="0"/>
              <a:t> The user clicks the mouse on the desired choice.</a:t>
            </a:r>
          </a:p>
          <a:p>
            <a:r>
              <a:rPr lang="en-US" sz="2200" dirty="0" smtClean="0"/>
              <a:t> The </a:t>
            </a:r>
            <a:r>
              <a:rPr lang="en-US" sz="2200" b="1" dirty="0" smtClean="0"/>
              <a:t>main menu </a:t>
            </a:r>
            <a:r>
              <a:rPr lang="en-US" sz="2200" dirty="0" smtClean="0"/>
              <a:t>(a list of the program’s major functions) is usually the first thing the user sees.</a:t>
            </a:r>
          </a:p>
        </p:txBody>
      </p:sp>
    </p:spTree>
    <p:extLst>
      <p:ext uri="{BB962C8B-B14F-4D97-AF65-F5344CB8AC3E}">
        <p14:creationId xmlns:p14="http://schemas.microsoft.com/office/powerpoint/2010/main" val="22087220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Menu</a:t>
            </a:r>
            <a:endParaRPr lang="en-US" dirty="0"/>
          </a:p>
        </p:txBody>
      </p:sp>
      <p:sp>
        <p:nvSpPr>
          <p:cNvPr id="3" name="Content Placeholder 2"/>
          <p:cNvSpPr>
            <a:spLocks noGrp="1"/>
          </p:cNvSpPr>
          <p:nvPr>
            <p:ph type="body" idx="1"/>
          </p:nvPr>
        </p:nvSpPr>
        <p:spPr/>
        <p:txBody>
          <a:bodyPr/>
          <a:lstStyle/>
          <a:p>
            <a:pPr marL="0" indent="0">
              <a:buNone/>
            </a:pPr>
            <a:r>
              <a:rPr lang="en-US" dirty="0" smtClean="0"/>
              <a:t>The Legendary Lawn Mower Company Inventory Control</a:t>
            </a:r>
          </a:p>
          <a:p>
            <a:pPr marL="60325" indent="0" algn="ctr">
              <a:buNone/>
            </a:pPr>
            <a:r>
              <a:rPr lang="en-US" dirty="0" smtClean="0"/>
              <a:t>Leave the program ...................Enter 0</a:t>
            </a:r>
          </a:p>
          <a:p>
            <a:pPr marL="0" indent="0" algn="ctr">
              <a:buNone/>
            </a:pPr>
            <a:r>
              <a:rPr lang="en-US" dirty="0" smtClean="0"/>
              <a:t> Add an item to the list .............. Enter 1</a:t>
            </a:r>
          </a:p>
          <a:p>
            <a:pPr marL="0" indent="0" algn="ctr">
              <a:buNone/>
            </a:pPr>
            <a:r>
              <a:rPr lang="en-US" dirty="0" smtClean="0"/>
              <a:t> Delete an item from the list ...... Enter 2</a:t>
            </a:r>
          </a:p>
          <a:p>
            <a:pPr marL="0" indent="0" algn="ctr">
              <a:buNone/>
            </a:pPr>
            <a:r>
              <a:rPr lang="en-US" dirty="0" smtClean="0"/>
              <a:t> Change an item on the list ........Enter 3</a:t>
            </a:r>
          </a:p>
        </p:txBody>
      </p:sp>
    </p:spTree>
    <p:extLst>
      <p:ext uri="{BB962C8B-B14F-4D97-AF65-F5344CB8AC3E}">
        <p14:creationId xmlns:p14="http://schemas.microsoft.com/office/powerpoint/2010/main" val="362129666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latin typeface="Times New Roman" panose="02020603050405020304" pitchFamily="18" charset="0"/>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title="Copyright Notice"/>
          <p:cNvPicPr preferRelativeResize="0"/>
          <p:nvPr/>
        </p:nvPicPr>
        <p:blipFill>
          <a:blip r:embed="rId3">
            <a:alphaModFix/>
          </a:blip>
          <a:stretch>
            <a:fillRect/>
          </a:stretch>
        </p:blipFill>
        <p:spPr>
          <a:xfrm>
            <a:off x="862012" y="2209800"/>
            <a:ext cx="7419975" cy="2466975"/>
          </a:xfrm>
          <a:prstGeom prst="rect">
            <a:avLst/>
          </a:prstGeom>
          <a:noFill/>
          <a:ln>
            <a:noFill/>
          </a:ln>
        </p:spPr>
      </p:pic>
    </p:spTree>
    <p:extLst>
      <p:ext uri="{BB962C8B-B14F-4D97-AF65-F5344CB8AC3E}">
        <p14:creationId xmlns:p14="http://schemas.microsoft.com/office/powerpoint/2010/main" val="2382573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Flowcharts for Selection Structures:</a:t>
            </a:r>
            <a:br>
              <a:rPr lang="en-US" dirty="0" smtClean="0"/>
            </a:br>
            <a:r>
              <a:rPr lang="en-US" dirty="0" smtClean="0"/>
              <a:t>Single Alternative and Dual Alternatives</a:t>
            </a:r>
            <a:endParaRPr lang="en-US" dirty="0"/>
          </a:p>
        </p:txBody>
      </p:sp>
      <p:pic>
        <p:nvPicPr>
          <p:cNvPr id="5" name="Picture 6" descr="Two flowcharts explain If-then structure and If-then-Else Structure. If-then structure: step 1. Enter. Step 2. Is condition true. Step 3. If the answer is yes, Execute Then clause. Step 4. If the answer is no, Exit. If-Then-Else structure: step 1. Enter. Step 2. Is condition true. Step 3. If the answer is yes, Execute Then clause. Step 4. If the answer is no, Execute Else clause. Step 5. Exit. "/>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819010" y="1916832"/>
            <a:ext cx="5505980" cy="3774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147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Flowcharts for Selection Structures:</a:t>
            </a:r>
            <a:br>
              <a:rPr lang="en-US" dirty="0" smtClean="0"/>
            </a:br>
            <a:r>
              <a:rPr lang="en-US" dirty="0" smtClean="0"/>
              <a:t>Multiple Alternative</a:t>
            </a:r>
            <a:endParaRPr lang="en-US" dirty="0"/>
          </a:p>
        </p:txBody>
      </p:sp>
      <p:pic>
        <p:nvPicPr>
          <p:cNvPr id="6" name="Picture 5" descr="A flowchart. Step 1. Enter. Step 2. Value of condition. Step 3. For value 1, Execute Case 1, For value 2, Execute Case 2, and similarly up to value n, Execute Case n. Step 4. Ex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0868" y="1985691"/>
            <a:ext cx="6322264" cy="3819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0414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a:t>
            </a:r>
            <a:endParaRPr lang="en-US" dirty="0"/>
          </a:p>
        </p:txBody>
      </p:sp>
      <p:sp>
        <p:nvSpPr>
          <p:cNvPr id="3" name="Content Placeholder 2"/>
          <p:cNvSpPr>
            <a:spLocks noGrp="1"/>
          </p:cNvSpPr>
          <p:nvPr>
            <p:ph idx="1"/>
          </p:nvPr>
        </p:nvSpPr>
        <p:spPr/>
        <p:txBody>
          <a:bodyPr/>
          <a:lstStyle/>
          <a:p>
            <a:r>
              <a:rPr lang="en-US" dirty="0" smtClean="0"/>
              <a:t> An </a:t>
            </a:r>
            <a:r>
              <a:rPr lang="en-US" b="1" dirty="0" smtClean="0"/>
              <a:t>Else</a:t>
            </a:r>
            <a:r>
              <a:rPr lang="en-US" dirty="0" smtClean="0"/>
              <a:t> condition does not have to exist. Sometimes we only want to do something if something is true and do nothing if it is not true.</a:t>
            </a:r>
          </a:p>
          <a:p>
            <a:r>
              <a:rPr lang="en-US" dirty="0" smtClean="0"/>
              <a:t> Do not manufacture alternative conditions.</a:t>
            </a:r>
          </a:p>
          <a:p>
            <a:r>
              <a:rPr lang="en-US" dirty="0" smtClean="0"/>
              <a:t> In an </a:t>
            </a:r>
            <a:r>
              <a:rPr lang="en-US" b="1" dirty="0" smtClean="0"/>
              <a:t>If</a:t>
            </a:r>
            <a:r>
              <a:rPr lang="en-US" dirty="0" smtClean="0"/>
              <a:t> statement, the body of the </a:t>
            </a:r>
            <a:r>
              <a:rPr lang="en-US" b="1" dirty="0" smtClean="0"/>
              <a:t>If</a:t>
            </a:r>
            <a:r>
              <a:rPr lang="en-US" dirty="0" smtClean="0"/>
              <a:t> is executed if, and only if, the test condition is true. Otherwise, no action is taken.</a:t>
            </a:r>
          </a:p>
          <a:p>
            <a:r>
              <a:rPr lang="en-US" dirty="0" smtClean="0"/>
              <a:t> Be sure to indent for readability.</a:t>
            </a:r>
            <a:endParaRPr lang="en-US" dirty="0"/>
          </a:p>
        </p:txBody>
      </p:sp>
    </p:spTree>
    <p:extLst>
      <p:ext uri="{BB962C8B-B14F-4D97-AF65-F5344CB8AC3E}">
        <p14:creationId xmlns:p14="http://schemas.microsoft.com/office/powerpoint/2010/main" val="10835088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two ways to write a test condition</a:t>
            </a:r>
            <a:endParaRPr lang="en-US" dirty="0"/>
          </a:p>
        </p:txBody>
      </p:sp>
      <p:pic>
        <p:nvPicPr>
          <p:cNvPr id="15" name="Picture 14" descr="Computer code. The code has 9 lines. The lines read as follows. Type 1. Line 1. Write double quote Do you have any children? Enter sign type Y for yes comma N for no double quote. Line 2. Input response. Line 3. If response is double quote Y double quote then. Line 4, indented once. Write double quote how many question mark double quotes. Line 5, indented once. Input Number children. Line 6. End if. Line 7. Write double quote Questionnaire is complete. Enter sign Thank you. Type 2. Line 1. Write double quote Do you have any children? Enter sign type Y for yes comma N for no double quote. Line 2. Input response. Line 3. If response is not double quote N double quote then. Line 4, indented once. Write double quote how many question mark double quotes. Line 5, indented once. Input Number children. Line 6. End if. Line 7. Write double quote Questionnaire is complete. Enter sign Thank you."/>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054152"/>
            <a:ext cx="8064896" cy="2749696"/>
          </a:xfrm>
          <a:prstGeom prst="rect">
            <a:avLst/>
          </a:prstGeom>
        </p:spPr>
      </p:pic>
    </p:spTree>
    <p:extLst>
      <p:ext uri="{BB962C8B-B14F-4D97-AF65-F5344CB8AC3E}">
        <p14:creationId xmlns:p14="http://schemas.microsoft.com/office/powerpoint/2010/main" val="3288711998"/>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5914</TotalTime>
  <Words>2412</Words>
  <Application>Microsoft Office PowerPoint</Application>
  <PresentationFormat>On-screen Show (4:3)</PresentationFormat>
  <Paragraphs>285</Paragraphs>
  <Slides>59</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59</vt:i4>
      </vt:variant>
    </vt:vector>
  </HeadingPairs>
  <TitlesOfParts>
    <vt:vector size="69" baseType="lpstr">
      <vt:lpstr>ＭＳ Ｐゴシック</vt:lpstr>
      <vt:lpstr>Arial</vt:lpstr>
      <vt:lpstr>Calibri</vt:lpstr>
      <vt:lpstr>Courier New</vt:lpstr>
      <vt:lpstr>Noto Sans Symbols</vt:lpstr>
      <vt:lpstr>Times</vt:lpstr>
      <vt:lpstr>Times New Roman</vt:lpstr>
      <vt:lpstr>Verdana</vt:lpstr>
      <vt:lpstr>ヒラギノ角ゴ Pro W3</vt:lpstr>
      <vt:lpstr>508 Lecture</vt:lpstr>
      <vt:lpstr>Prelude to Programming</vt:lpstr>
      <vt:lpstr>4.1 An Introduction to Selection Structures </vt:lpstr>
      <vt:lpstr>4.1 An Introduction to Selection Structures</vt:lpstr>
      <vt:lpstr>Single Alternative</vt:lpstr>
      <vt:lpstr>Dual Alternative</vt:lpstr>
      <vt:lpstr>Flowcharts for Selection Structures: Single Alternative and Dual Alternatives</vt:lpstr>
      <vt:lpstr>Flowcharts for Selection Structures: Multiple Alternative</vt:lpstr>
      <vt:lpstr>Guidelines</vt:lpstr>
      <vt:lpstr>Example: two ways to write a test condition</vt:lpstr>
      <vt:lpstr>Example: Multiple Alternatives</vt:lpstr>
      <vt:lpstr>4.2 Relational and Logical Operators </vt:lpstr>
      <vt:lpstr>4.2 Relational and Logical Operators</vt:lpstr>
      <vt:lpstr>Relational Operators</vt:lpstr>
      <vt:lpstr>Example (1 of 2)</vt:lpstr>
      <vt:lpstr>More examples:</vt:lpstr>
      <vt:lpstr>Comparison versus Assignment Operators</vt:lpstr>
      <vt:lpstr>The Assignment Operator</vt:lpstr>
      <vt:lpstr>The Comparison Operator</vt:lpstr>
      <vt:lpstr>Two ways to obtain a positive result</vt:lpstr>
      <vt:lpstr>Be careful! Do these two give the same result?</vt:lpstr>
      <vt:lpstr>Logical Operators</vt:lpstr>
      <vt:lpstr>Logical operators can save space: The following are equivalent</vt:lpstr>
      <vt:lpstr>The AND Operator</vt:lpstr>
      <vt:lpstr>The OR Operator</vt:lpstr>
      <vt:lpstr>The NOT Operator</vt:lpstr>
      <vt:lpstr>Truth Tables for OR, AND, and NOT Operators</vt:lpstr>
      <vt:lpstr>Hints (1 of 2)</vt:lpstr>
      <vt:lpstr>Example: First way using AND</vt:lpstr>
      <vt:lpstr>Example: Second way using OR</vt:lpstr>
      <vt:lpstr>Flowcharts for the two ways:</vt:lpstr>
      <vt:lpstr>Hierarchy of Operations (Order of Precedence)</vt:lpstr>
      <vt:lpstr>Combining Logical and Relational Operators</vt:lpstr>
      <vt:lpstr>The Boolean Type</vt:lpstr>
      <vt:lpstr>4.3 ASCII Code and Comparing Strings </vt:lpstr>
      <vt:lpstr>4.3 ASCII Code and Comparing Strings</vt:lpstr>
      <vt:lpstr>ASCII Code</vt:lpstr>
      <vt:lpstr>Ordering Arbitrary Strings</vt:lpstr>
      <vt:lpstr>Rules for Ordering Strings (1 of 2)</vt:lpstr>
      <vt:lpstr>Rules for Ordering Strings (2 of 2)</vt:lpstr>
      <vt:lpstr>Beware of Strings of Digits</vt:lpstr>
      <vt:lpstr>4.4 Selecting from Several Alternatives </vt:lpstr>
      <vt:lpstr>4.4 Selecting from Several Alternatives</vt:lpstr>
      <vt:lpstr>Example (2 of 2)</vt:lpstr>
      <vt:lpstr>Hints (2 of 2)</vt:lpstr>
      <vt:lpstr>Assigning Ratings the Long Way (1 of 2)</vt:lpstr>
      <vt:lpstr>Assigning Ratings the Long Way (2 of 2)</vt:lpstr>
      <vt:lpstr>Assigning Ratings the Nested If-Then-Else Way (1 of 2)</vt:lpstr>
      <vt:lpstr>Assigning Ratings the Nested If-Then-Else Way (2 of 2)</vt:lpstr>
      <vt:lpstr>Using Case-Like (or Switch) Statements </vt:lpstr>
      <vt:lpstr>Assigning Ratings Using a Case Statement (1 of 2)</vt:lpstr>
      <vt:lpstr>Assigning Ratings using A Case Statement (2 of 2)</vt:lpstr>
      <vt:lpstr>4.5 Applications of Selection Structures </vt:lpstr>
      <vt:lpstr>4.5 Applications of Selection Structures</vt:lpstr>
      <vt:lpstr>Error Trap for a Division by Zero Error </vt:lpstr>
      <vt:lpstr>Avoiding Illegal Operations: the Sqrt() function</vt:lpstr>
      <vt:lpstr>Defensive Programming</vt:lpstr>
      <vt:lpstr>Menu-Driven Programs</vt:lpstr>
      <vt:lpstr>Sample Menu</vt:lpstr>
      <vt:lpstr>Copyright</vt:lpstr>
    </vt:vector>
  </TitlesOfParts>
  <Manager/>
  <Company>Cognizant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Prelude to Programming, 6e</dc:title>
  <dc:subject>Engineering Computer Science</dc:subject>
  <dc:creator>Drake/Venit</dc:creator>
  <cp:keywords>Engineering Computer Science</cp:keywords>
  <dc:description/>
  <cp:lastModifiedBy>Gurupandi, Muthusreeprasanth (Cognizant)</cp:lastModifiedBy>
  <cp:revision>406</cp:revision>
  <cp:lastPrinted>2005-11-18T05:37:01Z</cp:lastPrinted>
  <dcterms:created xsi:type="dcterms:W3CDTF">2016-07-12T18:46:03Z</dcterms:created>
  <dcterms:modified xsi:type="dcterms:W3CDTF">2018-02-15T04:47:41Z</dcterms:modified>
  <cp:category/>
</cp:coreProperties>
</file>