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43"/>
  </p:notesMasterIdLst>
  <p:handoutMasterIdLst>
    <p:handoutMasterId r:id="rId44"/>
  </p:handoutMasterIdLst>
  <p:sldIdLst>
    <p:sldId id="362" r:id="rId2"/>
    <p:sldId id="557" r:id="rId3"/>
    <p:sldId id="523" r:id="rId4"/>
    <p:sldId id="524" r:id="rId5"/>
    <p:sldId id="525" r:id="rId6"/>
    <p:sldId id="526" r:id="rId7"/>
    <p:sldId id="527" r:id="rId8"/>
    <p:sldId id="528" r:id="rId9"/>
    <p:sldId id="529" r:id="rId10"/>
    <p:sldId id="530" r:id="rId11"/>
    <p:sldId id="531" r:id="rId12"/>
    <p:sldId id="558" r:id="rId13"/>
    <p:sldId id="532" r:id="rId14"/>
    <p:sldId id="533" r:id="rId15"/>
    <p:sldId id="534" r:id="rId16"/>
    <p:sldId id="535" r:id="rId17"/>
    <p:sldId id="536" r:id="rId18"/>
    <p:sldId id="537" r:id="rId19"/>
    <p:sldId id="538" r:id="rId20"/>
    <p:sldId id="539" r:id="rId21"/>
    <p:sldId id="561" r:id="rId22"/>
    <p:sldId id="540" r:id="rId23"/>
    <p:sldId id="541" r:id="rId24"/>
    <p:sldId id="542" r:id="rId25"/>
    <p:sldId id="559" r:id="rId26"/>
    <p:sldId id="543" r:id="rId27"/>
    <p:sldId id="544" r:id="rId28"/>
    <p:sldId id="545" r:id="rId29"/>
    <p:sldId id="546" r:id="rId30"/>
    <p:sldId id="560" r:id="rId31"/>
    <p:sldId id="547" r:id="rId32"/>
    <p:sldId id="548" r:id="rId33"/>
    <p:sldId id="549" r:id="rId34"/>
    <p:sldId id="550" r:id="rId35"/>
    <p:sldId id="551" r:id="rId36"/>
    <p:sldId id="552" r:id="rId37"/>
    <p:sldId id="553" r:id="rId38"/>
    <p:sldId id="554" r:id="rId39"/>
    <p:sldId id="555" r:id="rId40"/>
    <p:sldId id="556" r:id="rId41"/>
    <p:sldId id="361" r:id="rId4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5" autoAdjust="0"/>
    <p:restoredTop sz="86369" autoAdjust="0"/>
  </p:normalViewPr>
  <p:slideViewPr>
    <p:cSldViewPr>
      <p:cViewPr varScale="1">
        <p:scale>
          <a:sx n="91" d="100"/>
          <a:sy n="91" d="100"/>
        </p:scale>
        <p:origin x="96" y="270"/>
      </p:cViewPr>
      <p:guideLst>
        <p:guide orient="horz" pos="2160"/>
        <p:guide pos="2880"/>
      </p:guideLst>
    </p:cSldViewPr>
  </p:slideViewPr>
  <p:outlineViewPr>
    <p:cViewPr>
      <p:scale>
        <a:sx n="33" d="100"/>
        <a:sy n="33" d="100"/>
      </p:scale>
      <p:origin x="0" y="-434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0ACF81E-541B-3142-A047-F86EAB64A273}"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B141828-385B-3B4E-8F23-4B551DD05D5D}"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a:t>
            </a:r>
            <a:r>
              <a:rPr lang="en-US" sz="1200" b="0" i="0" u="none" strike="noStrike" kern="1200" cap="none" dirty="0" err="1" smtClean="0">
                <a:solidFill>
                  <a:schemeClr val="dk1"/>
                </a:solidFill>
                <a:latin typeface="+mn-lt"/>
                <a:ea typeface="Arial"/>
                <a:cs typeface="Arial"/>
                <a:sym typeface="Arial"/>
              </a:rPr>
              <a:t>MathType</a:t>
            </a:r>
            <a:r>
              <a:rPr lang="en-US" sz="1200" b="0" i="0" u="none" strike="noStrike" kern="1200" cap="none" dirty="0" smtClean="0">
                <a:solidFill>
                  <a:schemeClr val="dk1"/>
                </a:solidFill>
                <a:latin typeface="+mn-lt"/>
                <a:ea typeface="Arial"/>
                <a:cs typeface="Arial"/>
                <a:sym typeface="Arial"/>
              </a:rPr>
              <a:t>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t>
            </a:r>
            <a:r>
              <a:rPr lang="en-US" sz="1200" b="0" i="0" u="none" strike="noStrike" kern="1200" cap="none" smtClean="0">
                <a:solidFill>
                  <a:schemeClr val="dk1"/>
                </a:solidFill>
                <a:latin typeface="+mn-lt"/>
                <a:ea typeface="Arial"/>
                <a:cs typeface="Arial"/>
                <a:sym typeface="Arial"/>
              </a:rPr>
              <a:t>available)</a:t>
            </a:r>
            <a:endParaRPr lang="en-US" sz="1200" b="0" i="0" u="none" strike="noStrike" kern="1200" cap="none" dirty="0" smtClean="0">
              <a:solidFill>
                <a:schemeClr val="dk1"/>
              </a:solidFill>
              <a:latin typeface="+mn-lt"/>
              <a:ea typeface="Arial"/>
              <a:cs typeface="Arial"/>
              <a:sym typeface="Arial"/>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15946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3</a:t>
            </a:fld>
            <a:endParaRPr lang="en-US"/>
          </a:p>
        </p:txBody>
      </p:sp>
    </p:spTree>
    <p:extLst>
      <p:ext uri="{BB962C8B-B14F-4D97-AF65-F5344CB8AC3E}">
        <p14:creationId xmlns:p14="http://schemas.microsoft.com/office/powerpoint/2010/main" val="243763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a:p>
        </p:txBody>
      </p:sp>
    </p:spTree>
    <p:extLst>
      <p:ext uri="{BB962C8B-B14F-4D97-AF65-F5344CB8AC3E}">
        <p14:creationId xmlns:p14="http://schemas.microsoft.com/office/powerpoint/2010/main" val="126550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dirty="0"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Tree>
    <p:extLst>
      <p:ext uri="{BB962C8B-B14F-4D97-AF65-F5344CB8AC3E}">
        <p14:creationId xmlns:p14="http://schemas.microsoft.com/office/powerpoint/2010/main" val="262082691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09044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7" name="Text Box 47"/>
          <p:cNvSpPr txBox="1">
            <a:spLocks noChangeArrowheads="1"/>
          </p:cNvSpPr>
          <p:nvPr/>
        </p:nvSpPr>
        <p:spPr bwMode="auto">
          <a:xfrm>
            <a:off x="3962400" y="6400800"/>
            <a:ext cx="3810000"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defRPr/>
            </a:pPr>
            <a:r>
              <a:rPr lang="en-US" sz="900" smtClean="0">
                <a:solidFill>
                  <a:schemeClr val="bg1"/>
                </a:solidFill>
                <a:latin typeface="Verdana" charset="0"/>
              </a:rPr>
              <a:t>Copyright © 2016, 2012, 2009 by Pearson Education, Inc.</a:t>
            </a:r>
          </a:p>
          <a:p>
            <a:pPr algn="r">
              <a:defRPr/>
            </a:pPr>
            <a:r>
              <a:rPr lang="en-US" sz="900" smtClean="0">
                <a:solidFill>
                  <a:schemeClr val="bg1"/>
                </a:solidFill>
                <a:latin typeface="Verdana" charset="0"/>
              </a:rPr>
              <a:t>All Rights Reserved</a:t>
            </a:r>
          </a:p>
        </p:txBody>
      </p:sp>
      <p:sp>
        <p:nvSpPr>
          <p:cNvPr id="8" name="Text Box 47"/>
          <p:cNvSpPr txBox="1">
            <a:spLocks noChangeArrowheads="1"/>
          </p:cNvSpPr>
          <p:nvPr/>
        </p:nvSpPr>
        <p:spPr bwMode="auto">
          <a:xfrm>
            <a:off x="1681163" y="6391275"/>
            <a:ext cx="3348037"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900" i="1" smtClean="0">
                <a:solidFill>
                  <a:srgbClr val="FFFFFF"/>
                </a:solidFill>
                <a:latin typeface="Verdana" charset="0"/>
              </a:rPr>
              <a:t>Medical Law and Ethics, </a:t>
            </a:r>
            <a:r>
              <a:rPr lang="en-US" sz="900" smtClean="0">
                <a:solidFill>
                  <a:srgbClr val="FFFFFF"/>
                </a:solidFill>
                <a:latin typeface="Verdana" charset="0"/>
              </a:rPr>
              <a:t>Fifth Edition</a:t>
            </a:r>
          </a:p>
          <a:p>
            <a:pPr>
              <a:defRPr/>
            </a:pPr>
            <a:r>
              <a:rPr lang="en-US" sz="900" smtClean="0">
                <a:solidFill>
                  <a:srgbClr val="FFFFFF"/>
                </a:solidFill>
                <a:latin typeface="Verdana" charset="0"/>
              </a:rPr>
              <a:t>Bonnie F. Fremgen</a:t>
            </a:r>
          </a:p>
        </p:txBody>
      </p:sp>
      <p:sp>
        <p:nvSpPr>
          <p:cNvPr id="10"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621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175679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Box 47"/>
          <p:cNvSpPr txBox="1">
            <a:spLocks noChangeArrowheads="1"/>
          </p:cNvSpPr>
          <p:nvPr/>
        </p:nvSpPr>
        <p:spPr bwMode="auto">
          <a:xfrm>
            <a:off x="3962400" y="6400800"/>
            <a:ext cx="3810000"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defRPr/>
            </a:pPr>
            <a:r>
              <a:rPr lang="en-US" sz="900" smtClean="0">
                <a:solidFill>
                  <a:schemeClr val="bg1"/>
                </a:solidFill>
                <a:latin typeface="Verdana" charset="0"/>
              </a:rPr>
              <a:t>Copyright © 2016, 2012, 2009 by Pearson Education, Inc.</a:t>
            </a:r>
          </a:p>
          <a:p>
            <a:pPr algn="r">
              <a:defRPr/>
            </a:pPr>
            <a:r>
              <a:rPr lang="en-US" sz="900" smtClean="0">
                <a:solidFill>
                  <a:schemeClr val="bg1"/>
                </a:solidFill>
                <a:latin typeface="Verdana" charset="0"/>
              </a:rPr>
              <a:t>All Rights Reserved</a:t>
            </a:r>
          </a:p>
        </p:txBody>
      </p:sp>
      <p:sp>
        <p:nvSpPr>
          <p:cNvPr id="8" name="Text Box 47"/>
          <p:cNvSpPr txBox="1">
            <a:spLocks noChangeArrowheads="1"/>
          </p:cNvSpPr>
          <p:nvPr/>
        </p:nvSpPr>
        <p:spPr bwMode="auto">
          <a:xfrm>
            <a:off x="1681163" y="6391275"/>
            <a:ext cx="3348037"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900" i="1" smtClean="0">
                <a:solidFill>
                  <a:srgbClr val="FFFFFF"/>
                </a:solidFill>
                <a:latin typeface="Verdana" charset="0"/>
              </a:rPr>
              <a:t>Medical Law and Ethics, </a:t>
            </a:r>
            <a:r>
              <a:rPr lang="en-US" sz="900" smtClean="0">
                <a:solidFill>
                  <a:srgbClr val="FFFFFF"/>
                </a:solidFill>
                <a:latin typeface="Verdana" charset="0"/>
              </a:rPr>
              <a:t>Fifth Edition</a:t>
            </a:r>
          </a:p>
          <a:p>
            <a:pPr>
              <a:defRPr/>
            </a:pPr>
            <a:r>
              <a:rPr lang="en-US" sz="900" smtClean="0">
                <a:solidFill>
                  <a:srgbClr val="FFFFFF"/>
                </a:solidFill>
                <a:latin typeface="Verdana" charset="0"/>
              </a:rPr>
              <a:t>Bonnie F. Fremgen</a:t>
            </a:r>
          </a:p>
        </p:txBody>
      </p:sp>
      <p:sp>
        <p:nvSpPr>
          <p:cNvPr id="10"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9" name="Shape 26"/>
          <p:cNvSpPr txBox="1">
            <a:spLocks noGrp="1"/>
          </p:cNvSpPr>
          <p:nvPr>
            <p:ph type="body" idx="10"/>
          </p:nvPr>
        </p:nvSpPr>
        <p:spPr>
          <a:xfrm>
            <a:off x="457200" y="3793088"/>
            <a:ext cx="8229600" cy="175679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77818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Content Placeholder 4"/>
          <p:cNvSpPr>
            <a:spLocks noGrp="1"/>
          </p:cNvSpPr>
          <p:nvPr>
            <p:ph sz="quarter" idx="16"/>
          </p:nvPr>
        </p:nvSpPr>
        <p:spPr>
          <a:xfrm>
            <a:off x="1600200" y="6400800"/>
            <a:ext cx="7089775" cy="352425"/>
          </a:xfrm>
        </p:spPr>
        <p:txBody>
          <a:bodyPr/>
          <a:lstStyle>
            <a:lvl1pPr marL="101600" indent="0">
              <a:buNone/>
              <a:defRPr/>
            </a:lvl1pPr>
          </a:lstStyle>
          <a:p>
            <a:pPr lvl="0"/>
            <a:endParaRPr lang="en-US" dirty="0"/>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76468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userDrawn="1"/>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0037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b"/>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7"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56938323"/>
      </p:ext>
    </p:extLst>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pic>
        <p:nvPicPr>
          <p:cNvPr id="15" name="Shape 15" descr="Pearson Logo"/>
          <p:cNvPicPr preferRelativeResize="0"/>
          <p:nvPr/>
        </p:nvPicPr>
        <p:blipFill rotWithShape="1">
          <a:blip r:embed="rId9">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361174570"/>
      </p:ext>
    </p:extLst>
  </p:cSld>
  <p:clrMap bg1="lt1" tx1="dk1" bg2="dk2" tx2="lt2" accent1="accent1" accent2="accent2" accent3="accent3" accent4="accent4" accent5="accent5" accent6="accent6" hlink="hlink" folHlink="folHlink"/>
  <p:sldLayoutIdLst>
    <p:sldLayoutId id="2147483727" r:id="rId1"/>
    <p:sldLayoutId id="2147483729" r:id="rId2"/>
    <p:sldLayoutId id="2147483732" r:id="rId3"/>
    <p:sldLayoutId id="2147483741" r:id="rId4"/>
    <p:sldLayoutId id="2147483739" r:id="rId5"/>
    <p:sldLayoutId id="2147483740" r:id="rId6"/>
    <p:sldLayoutId id="2147483744" r:id="rId7"/>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ront Cover: Network Security Essentials Application and Standards Sixth Edition By William Stallings."/>
          <p:cNvSpPr>
            <a:spLocks noGrp="1"/>
          </p:cNvSpPr>
          <p:nvPr>
            <p:ph type="title"/>
          </p:nvPr>
        </p:nvSpPr>
        <p:spPr/>
        <p:txBody>
          <a:bodyPr/>
          <a:lstStyle/>
          <a:p>
            <a:r>
              <a:rPr lang="en-US" dirty="0"/>
              <a:t>Prelude to Programming</a:t>
            </a:r>
          </a:p>
        </p:txBody>
      </p:sp>
      <p:sp>
        <p:nvSpPr>
          <p:cNvPr id="4" name="Text Placeholder 2"/>
          <p:cNvSpPr>
            <a:spLocks noGrp="1"/>
          </p:cNvSpPr>
          <p:nvPr>
            <p:ph type="body" sz="quarter" idx="13"/>
          </p:nvPr>
        </p:nvSpPr>
        <p:spPr>
          <a:xfrm>
            <a:off x="457200" y="917132"/>
            <a:ext cx="8229600" cy="478970"/>
          </a:xfrm>
        </p:spPr>
        <p:txBody>
          <a:bodyPr/>
          <a:lstStyle/>
          <a:p>
            <a:r>
              <a:rPr lang="en-US" sz="2000" dirty="0" smtClean="0">
                <a:latin typeface="+mn-lt"/>
              </a:rPr>
              <a:t>Sixth Edition</a:t>
            </a:r>
            <a:endParaRPr lang="en-US" sz="2000" dirty="0">
              <a:latin typeface="+mn-lt"/>
            </a:endParaRPr>
          </a:p>
        </p:txBody>
      </p:sp>
      <p:sp>
        <p:nvSpPr>
          <p:cNvPr id="5" name="Text Placeholder 3"/>
          <p:cNvSpPr>
            <a:spLocks noGrp="1"/>
          </p:cNvSpPr>
          <p:nvPr>
            <p:ph type="body" sz="quarter" idx="14"/>
          </p:nvPr>
        </p:nvSpPr>
        <p:spPr/>
        <p:txBody>
          <a:bodyPr/>
          <a:lstStyle/>
          <a:p>
            <a:pPr algn="ctr"/>
            <a:r>
              <a:rPr lang="en-US" b="1" dirty="0" smtClean="0">
                <a:latin typeface="+mn-lt"/>
              </a:rPr>
              <a:t>Chapter 5</a:t>
            </a:r>
            <a:endParaRPr lang="en-US" b="1" dirty="0">
              <a:latin typeface="+mn-lt"/>
            </a:endParaRPr>
          </a:p>
        </p:txBody>
      </p:sp>
      <p:sp>
        <p:nvSpPr>
          <p:cNvPr id="3" name="Text Placeholder 4"/>
          <p:cNvSpPr>
            <a:spLocks noGrp="1"/>
          </p:cNvSpPr>
          <p:nvPr>
            <p:ph type="body" sz="quarter" idx="15"/>
          </p:nvPr>
        </p:nvSpPr>
        <p:spPr>
          <a:xfrm>
            <a:off x="5029200" y="3261298"/>
            <a:ext cx="3657600" cy="2925763"/>
          </a:xfrm>
        </p:spPr>
        <p:txBody>
          <a:bodyPr/>
          <a:lstStyle/>
          <a:p>
            <a:pPr algn="ctr"/>
            <a:r>
              <a:rPr lang="en-US" dirty="0">
                <a:solidFill>
                  <a:schemeClr val="tx1"/>
                </a:solidFill>
                <a:latin typeface="+mn-lt"/>
                <a:cs typeface="Aharoni" panose="02010803020104030203" pitchFamily="2" charset="-79"/>
              </a:rPr>
              <a:t>Repetition Structures:</a:t>
            </a:r>
            <a:br>
              <a:rPr lang="en-US" dirty="0">
                <a:solidFill>
                  <a:schemeClr val="tx1"/>
                </a:solidFill>
                <a:latin typeface="+mn-lt"/>
                <a:cs typeface="Aharoni" panose="02010803020104030203" pitchFamily="2" charset="-79"/>
              </a:rPr>
            </a:br>
            <a:r>
              <a:rPr lang="en-US" dirty="0">
                <a:solidFill>
                  <a:schemeClr val="tx1"/>
                </a:solidFill>
                <a:latin typeface="+mn-lt"/>
                <a:cs typeface="Aharoni" panose="02010803020104030203" pitchFamily="2" charset="-79"/>
              </a:rPr>
              <a:t>Looping</a:t>
            </a:r>
            <a:endParaRPr lang="en-AU" dirty="0">
              <a:solidFill>
                <a:schemeClr val="tx1"/>
              </a:solidFill>
              <a:latin typeface="+mn-lt"/>
              <a:ea typeface="ＭＳ Ｐゴシック" pitchFamily="-84" charset="-128"/>
              <a:cs typeface="ＭＳ Ｐゴシック" pitchFamily="-84" charset="-128"/>
            </a:endParaRPr>
          </a:p>
        </p:txBody>
      </p:sp>
      <p:pic>
        <p:nvPicPr>
          <p:cNvPr id="7" name="Picture 5" descr="Front Cover:Prelude to Programming Sixth Edition By Venit and Dra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533282"/>
            <a:ext cx="3683006" cy="4652218"/>
          </a:xfrm>
          <a:prstGeom prst="rect">
            <a:avLst/>
          </a:prstGeom>
        </p:spPr>
      </p:pic>
      <p:sp>
        <p:nvSpPr>
          <p:cNvPr id="9" name="Text Placeholder 6"/>
          <p:cNvSpPr>
            <a:spLocks noGrp="1"/>
          </p:cNvSpPr>
          <p:nvPr>
            <p:ph type="body" sz="quarter" idx="16"/>
          </p:nvPr>
        </p:nvSpPr>
        <p:spPr>
          <a:xfrm>
            <a:off x="2791991" y="6381635"/>
            <a:ext cx="5976664" cy="352425"/>
          </a:xfrm>
        </p:spPr>
        <p:txBody>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2015, 2011, 2009 Pearson Education, Inc. All Rights Reserved</a:t>
            </a:r>
          </a:p>
        </p:txBody>
      </p:sp>
    </p:spTree>
    <p:extLst>
      <p:ext uri="{BB962C8B-B14F-4D97-AF65-F5344CB8AC3E}">
        <p14:creationId xmlns:p14="http://schemas.microsoft.com/office/powerpoint/2010/main" val="362897556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AND, OR, and NOT Logical Operators</a:t>
            </a:r>
            <a:endParaRPr lang="en-US" dirty="0"/>
          </a:p>
        </p:txBody>
      </p:sp>
      <p:sp>
        <p:nvSpPr>
          <p:cNvPr id="5" name="Content Placeholder 4"/>
          <p:cNvSpPr>
            <a:spLocks noGrp="1"/>
          </p:cNvSpPr>
          <p:nvPr>
            <p:ph type="body" idx="1"/>
          </p:nvPr>
        </p:nvSpPr>
        <p:spPr/>
        <p:txBody>
          <a:bodyPr/>
          <a:lstStyle/>
          <a:p>
            <a:r>
              <a:rPr lang="en-US" sz="1800" dirty="0" smtClean="0"/>
              <a:t>A compound condition joined by AND is true only if both simple conditions are true. It is false otherwise. </a:t>
            </a:r>
          </a:p>
          <a:p>
            <a:pPr marL="0" indent="0">
              <a:buNone/>
            </a:pPr>
            <a:r>
              <a:rPr lang="en-US" sz="1800" dirty="0" smtClean="0"/>
              <a:t>	If (X &gt; 5</a:t>
            </a:r>
            <a:r>
              <a:rPr lang="en-US" sz="1800" dirty="0"/>
              <a:t>) </a:t>
            </a:r>
            <a:r>
              <a:rPr lang="en-US" sz="1800" dirty="0" smtClean="0"/>
              <a:t>AND (X &lt; 10) Then...</a:t>
            </a:r>
          </a:p>
          <a:p>
            <a:pPr marL="0" indent="0">
              <a:buNone/>
            </a:pPr>
            <a:r>
              <a:rPr lang="en-US" sz="1800" dirty="0" smtClean="0"/>
              <a:t>is true if X is 6, 7, 8, or 9, both greater than 5 and less than 10. </a:t>
            </a:r>
          </a:p>
          <a:p>
            <a:r>
              <a:rPr lang="en-US" sz="1800" dirty="0" smtClean="0"/>
              <a:t>A compound condition joined by an OR is true if one of the simple conditions is true. It is false only if both are false. </a:t>
            </a:r>
          </a:p>
          <a:p>
            <a:pPr marL="0" indent="0">
              <a:buNone/>
            </a:pPr>
            <a:r>
              <a:rPr lang="en-US" sz="1800" dirty="0" smtClean="0"/>
              <a:t>	If (Response =“Y</a:t>
            </a:r>
            <a:r>
              <a:rPr lang="en-US" sz="1800" dirty="0"/>
              <a:t>”) </a:t>
            </a:r>
            <a:r>
              <a:rPr lang="en-US" sz="1800" dirty="0" smtClean="0"/>
              <a:t>OR (Response =“y”) Then...</a:t>
            </a:r>
          </a:p>
          <a:p>
            <a:pPr marL="0" indent="0">
              <a:buNone/>
            </a:pPr>
            <a:r>
              <a:rPr lang="en-US" sz="1800" dirty="0" smtClean="0"/>
              <a:t>is true if Response is uppercase (“Y”) or lower case (“y”). </a:t>
            </a:r>
          </a:p>
          <a:p>
            <a:r>
              <a:rPr lang="en-US" sz="1800" dirty="0" smtClean="0"/>
              <a:t>NOT affects only one condition. A condition with the NOT operator is true only if the condition is false.</a:t>
            </a:r>
          </a:p>
          <a:p>
            <a:pPr marL="459486" lvl="1" indent="0">
              <a:buNone/>
            </a:pPr>
            <a:r>
              <a:rPr lang="en-US" sz="1800" dirty="0" smtClean="0"/>
              <a:t>	(X &gt; 100) AND NOT(X == Y)</a:t>
            </a:r>
          </a:p>
          <a:p>
            <a:pPr lvl="1"/>
            <a:r>
              <a:rPr lang="en-US" sz="1800" dirty="0" smtClean="0"/>
              <a:t>is true only if X is greater than 100 but not equal to the value of Y.</a:t>
            </a:r>
            <a:endParaRPr lang="en-US" sz="1800" dirty="0"/>
          </a:p>
        </p:txBody>
      </p:sp>
    </p:spTree>
    <p:extLst>
      <p:ext uri="{BB962C8B-B14F-4D97-AF65-F5344CB8AC3E}">
        <p14:creationId xmlns:p14="http://schemas.microsoft.com/office/powerpoint/2010/main" val="3562596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for a Simple Repetition Structure (a Loop):</a:t>
            </a:r>
            <a:endParaRPr lang="en-US" dirty="0"/>
          </a:p>
        </p:txBody>
      </p:sp>
      <p:pic>
        <p:nvPicPr>
          <p:cNvPr id="8" name="Picture 7" descr="A flowchart demonstrates the sequence of steps in a simple repetition loop. The steps are as follows. Step 1, Terminal: Enter. Step 2, process: Set Number equals 0. Step 3, input: input number. Step 3 leads to a decision with yes or no conditional operations. The decision reads as Is number equals 0 question mark. If Yes, then the conditional operation leads to the following input/output: write double quote end list double quote. The input/output leads to the terminal: exit. If NO, then the conditional operation leads to the following input/output: write double quote number double quote. Post numeral entry, the input/output reverts back to the decision and creates a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515714"/>
            <a:ext cx="5040560" cy="480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526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5.2 Types of </a:t>
            </a:r>
            <a:r>
              <a:rPr lang="en-US" dirty="0" smtClean="0"/>
              <a:t>Loops </a:t>
            </a:r>
            <a:endParaRPr lang="en-US" dirty="0"/>
          </a:p>
        </p:txBody>
      </p:sp>
    </p:spTree>
    <p:extLst>
      <p:ext uri="{BB962C8B-B14F-4D97-AF65-F5344CB8AC3E}">
        <p14:creationId xmlns:p14="http://schemas.microsoft.com/office/powerpoint/2010/main" val="64139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 Types of Loops </a:t>
            </a:r>
            <a:r>
              <a:rPr lang="en-US" sz="2000" b="0" dirty="0" smtClean="0"/>
              <a:t>(1 of 2)</a:t>
            </a:r>
            <a:endParaRPr lang="en-US" sz="2000" b="0" dirty="0"/>
          </a:p>
        </p:txBody>
      </p:sp>
      <p:sp>
        <p:nvSpPr>
          <p:cNvPr id="3" name="Content Placeholder 2"/>
          <p:cNvSpPr>
            <a:spLocks noGrp="1"/>
          </p:cNvSpPr>
          <p:nvPr>
            <p:ph type="body" idx="1"/>
          </p:nvPr>
        </p:nvSpPr>
        <p:spPr/>
        <p:txBody>
          <a:bodyPr/>
          <a:lstStyle/>
          <a:p>
            <a:r>
              <a:rPr lang="en-US" sz="2200" dirty="0" smtClean="0"/>
              <a:t>Loops are one of the most indispensable tools of any programmer.</a:t>
            </a:r>
          </a:p>
          <a:p>
            <a:r>
              <a:rPr lang="en-US" sz="2200" dirty="0" smtClean="0"/>
              <a:t>Loops are used to load data, manipulate data, interact with the user, and much more. </a:t>
            </a:r>
          </a:p>
          <a:p>
            <a:r>
              <a:rPr lang="en-US" sz="2200" dirty="0" smtClean="0"/>
              <a:t>Loops come in various types. One type may work well for one specific program’s need while another type fits a different program design. </a:t>
            </a:r>
          </a:p>
          <a:p>
            <a:r>
              <a:rPr lang="en-US" sz="2200" dirty="0" smtClean="0"/>
              <a:t>A programmer needs to understand be able to use the different types of loops.</a:t>
            </a:r>
          </a:p>
          <a:p>
            <a:r>
              <a:rPr lang="en-US" sz="2200" dirty="0" smtClean="0"/>
              <a:t>Loops can be divided into two fundamental types: pre-test loops and post-test loops.</a:t>
            </a:r>
            <a:endParaRPr lang="en-US" sz="2200" dirty="0"/>
          </a:p>
        </p:txBody>
      </p:sp>
    </p:spTree>
    <p:extLst>
      <p:ext uri="{BB962C8B-B14F-4D97-AF65-F5344CB8AC3E}">
        <p14:creationId xmlns:p14="http://schemas.microsoft.com/office/powerpoint/2010/main" val="871424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5.2 Types of </a:t>
            </a:r>
            <a:r>
              <a:rPr lang="en-US" dirty="0" smtClean="0"/>
              <a:t>Loops </a:t>
            </a:r>
            <a:r>
              <a:rPr lang="en-US" sz="2000" b="0" dirty="0" smtClean="0"/>
              <a:t>(2 </a:t>
            </a:r>
            <a:r>
              <a:rPr lang="en-US" sz="2000" b="0" dirty="0"/>
              <a:t>of 2)</a:t>
            </a:r>
            <a:endParaRPr lang="en-US" dirty="0"/>
          </a:p>
        </p:txBody>
      </p:sp>
      <p:pic>
        <p:nvPicPr>
          <p:cNvPr id="9" name="Picture 8" descr="Posttest loops. The test condition occurs after the body of the loop is executed. The test condition occurs after the body of the loop is executed. Computer code of a repeat loop. The code has 6 lines. The lines read as follows. Line 1. Repeat, Line 2, indented once. Write double quote enter a number colon double quote. Line 3, indented once. Input number. Line 4, indented once, Write number. Line 5. Until number equals equals 0. Line 6. write double quote done double quote. Computer code of a do while loop. The code has 6 lines. The lines read as follows. Line 1. Do. Line 2, indented once. Write double quote enter a number colon double quote. Line 3, indented once. Input number. Line 4, indented once. write number. Line 5, while number exclamation equals 0. Line 6, write double quote done double quote. Pretest loops. The test condition appears at the top, before the body of the loop is executed the first time. Computer code has 7 lines. The lines read as follows. Line 1. Write double quote Enter a number colon double quote. Line 2. Input number. Line 3. While number exclamation equals 0. Line 4, indented once. write number. Line 5, indented once. input number. Line 6. end while. Line 7. write double quote done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99" y="1552802"/>
            <a:ext cx="7416399" cy="4816764"/>
          </a:xfrm>
          <a:prstGeom prst="rect">
            <a:avLst/>
          </a:prstGeom>
        </p:spPr>
      </p:pic>
    </p:spTree>
    <p:extLst>
      <p:ext uri="{BB962C8B-B14F-4D97-AF65-F5344CB8AC3E}">
        <p14:creationId xmlns:p14="http://schemas.microsoft.com/office/powerpoint/2010/main" val="3608259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Flowcharts for Pre-test and Post-Test Loops</a:t>
            </a:r>
            <a:endParaRPr lang="en-US" dirty="0"/>
          </a:p>
        </p:txBody>
      </p:sp>
      <p:pic>
        <p:nvPicPr>
          <p:cNvPr id="6" name="Picture 4" descr="The image contains flowcharts of pretest loop and posttest loop. &#10;Pretest loop. Step 1, Terminal: Enter. Step 1 leads to a decision with yes or no conditional operations. The decision reads as Is exit condition true question mark. If the condition operation is yes, then the decision leads to the following process: Execute loop body. The process reverts back to the decision itself and creates a loop. If the conditional operation is No, then the decision leads to the following process: Execute statement after loop. PostTest loop. Step 1, Terminal: Enter. Step 1 leads to the following process: Execute loop body. The process leads to decision with yes or no conditional operations. The decision reads as, Is exit condition true question mark. If the conditional operation is yes, the decision reverts back to the terminal and joins the process. If no, then he decision leads to the following process: Execute statement after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672284"/>
            <a:ext cx="5616624" cy="4337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603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Trace a Loop: Walk through the loop manually</a:t>
            </a:r>
            <a:endParaRPr lang="en-US" dirty="0"/>
          </a:p>
        </p:txBody>
      </p:sp>
      <p:sp>
        <p:nvSpPr>
          <p:cNvPr id="9" name="Text Placeholder 8"/>
          <p:cNvSpPr>
            <a:spLocks noGrp="1"/>
          </p:cNvSpPr>
          <p:nvPr>
            <p:ph type="body" idx="1"/>
          </p:nvPr>
        </p:nvSpPr>
        <p:spPr>
          <a:xfrm>
            <a:off x="457200" y="1600201"/>
            <a:ext cx="8229600" cy="1756792"/>
          </a:xfrm>
        </p:spPr>
        <p:txBody>
          <a:bodyPr/>
          <a:lstStyle/>
          <a:p>
            <a:pPr marL="0" indent="0">
              <a:spcBef>
                <a:spcPts val="0"/>
              </a:spcBef>
              <a:spcAft>
                <a:spcPts val="600"/>
              </a:spcAft>
              <a:buNone/>
            </a:pPr>
            <a:r>
              <a:rPr lang="en-US" dirty="0">
                <a:solidFill>
                  <a:schemeClr val="tx1"/>
                </a:solidFill>
              </a:rPr>
              <a:t>It is very hard to see what a loop is doing without tracing it to see how it works. </a:t>
            </a:r>
          </a:p>
          <a:p>
            <a:pPr marL="0" indent="0">
              <a:spcBef>
                <a:spcPts val="0"/>
              </a:spcBef>
              <a:spcAft>
                <a:spcPts val="600"/>
              </a:spcAft>
              <a:buNone/>
            </a:pPr>
            <a:r>
              <a:rPr lang="en-US" dirty="0">
                <a:solidFill>
                  <a:schemeClr val="tx1"/>
                </a:solidFill>
              </a:rPr>
              <a:t>Suppose the user enters: </a:t>
            </a:r>
            <a:r>
              <a:rPr lang="en-US" b="1" dirty="0">
                <a:solidFill>
                  <a:schemeClr val="tx1"/>
                </a:solidFill>
                <a:latin typeface="Courier New" panose="02070309020205020404" pitchFamily="49" charset="0"/>
              </a:rPr>
              <a:t>3</a:t>
            </a:r>
            <a:r>
              <a:rPr lang="en-US" dirty="0">
                <a:solidFill>
                  <a:schemeClr val="tx1"/>
                </a:solidFill>
              </a:rPr>
              <a:t>, </a:t>
            </a:r>
            <a:r>
              <a:rPr lang="en-US" b="1" dirty="0">
                <a:solidFill>
                  <a:schemeClr val="tx1"/>
                </a:solidFill>
                <a:latin typeface="Courier New" panose="02070309020205020404" pitchFamily="49" charset="0"/>
              </a:rPr>
              <a:t>1</a:t>
            </a:r>
            <a:r>
              <a:rPr lang="en-US" dirty="0">
                <a:solidFill>
                  <a:schemeClr val="tx1"/>
                </a:solidFill>
              </a:rPr>
              <a:t>, </a:t>
            </a:r>
            <a:r>
              <a:rPr lang="en-US" b="1" dirty="0">
                <a:solidFill>
                  <a:schemeClr val="tx1"/>
                </a:solidFill>
                <a:latin typeface="Courier New" panose="02070309020205020404" pitchFamily="49" charset="0"/>
              </a:rPr>
              <a:t>-1</a:t>
            </a:r>
            <a:r>
              <a:rPr lang="en-US" dirty="0">
                <a:solidFill>
                  <a:schemeClr val="tx1"/>
                </a:solidFill>
              </a:rPr>
              <a:t>. </a:t>
            </a:r>
          </a:p>
          <a:p>
            <a:pPr marL="0" indent="0">
              <a:spcBef>
                <a:spcPts val="0"/>
              </a:spcBef>
              <a:spcAft>
                <a:spcPts val="600"/>
              </a:spcAft>
              <a:buNone/>
            </a:pPr>
            <a:r>
              <a:rPr lang="en-US" b="1" dirty="0">
                <a:solidFill>
                  <a:schemeClr val="tx1"/>
                </a:solidFill>
              </a:rPr>
              <a:t>Trace the code</a:t>
            </a:r>
            <a:r>
              <a:rPr lang="en-US" dirty="0">
                <a:solidFill>
                  <a:schemeClr val="tx1"/>
                </a:solidFill>
              </a:rPr>
              <a:t> with this input</a:t>
            </a:r>
            <a:r>
              <a:rPr lang="en-US" dirty="0" smtClean="0">
                <a:solidFill>
                  <a:schemeClr val="tx1"/>
                </a:solidFill>
              </a:rPr>
              <a:t>.</a:t>
            </a:r>
            <a:endParaRPr lang="en-US" b="1" dirty="0">
              <a:solidFill>
                <a:schemeClr val="tx1"/>
              </a:solidFill>
              <a:latin typeface="Courier New" panose="02070309020205020404" pitchFamily="49" charset="0"/>
            </a:endParaRPr>
          </a:p>
        </p:txBody>
      </p:sp>
      <p:pic>
        <p:nvPicPr>
          <p:cNvPr id="10" name="Picture 9" descr="Trace the code with this input. Computer code has 7 lines. The lines read as follows. Line 1. declare number as integer. line 2. write double quote enter a number or 0 to quit colon double quote. line 3. input number. line 4. while number right angle bracket 0. line 5, indented once. write number cap 2. line 6, indented once. input number. line 7. end while. The numbers are 3, 1, negativ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85" y="3569038"/>
            <a:ext cx="7663029" cy="2501304"/>
          </a:xfrm>
          <a:prstGeom prst="rect">
            <a:avLst/>
          </a:prstGeom>
        </p:spPr>
      </p:pic>
    </p:spTree>
    <p:extLst>
      <p:ext uri="{BB962C8B-B14F-4D97-AF65-F5344CB8AC3E}">
        <p14:creationId xmlns:p14="http://schemas.microsoft.com/office/powerpoint/2010/main" val="635716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 Pre-test Loop Wisely</a:t>
            </a:r>
            <a:endParaRPr lang="en-US" dirty="0"/>
          </a:p>
        </p:txBody>
      </p:sp>
      <p:sp>
        <p:nvSpPr>
          <p:cNvPr id="3" name="Content Placeholder 2"/>
          <p:cNvSpPr>
            <a:spLocks noGrp="1"/>
          </p:cNvSpPr>
          <p:nvPr>
            <p:ph type="body" idx="1"/>
          </p:nvPr>
        </p:nvSpPr>
        <p:spPr>
          <a:xfrm>
            <a:off x="457200" y="1600201"/>
            <a:ext cx="8229600" cy="1828800"/>
          </a:xfrm>
        </p:spPr>
        <p:txBody>
          <a:bodyPr/>
          <a:lstStyle/>
          <a:p>
            <a:pPr marL="0" indent="0">
              <a:buNone/>
            </a:pPr>
            <a:r>
              <a:rPr lang="en-US" dirty="0" smtClean="0"/>
              <a:t>Previously the program to list the brothers and sisters of a user always ended with the output “Done” (i.e, the test condition). </a:t>
            </a:r>
          </a:p>
          <a:p>
            <a:pPr marL="0" indent="0">
              <a:buNone/>
            </a:pPr>
            <a:r>
              <a:rPr lang="en-US" dirty="0" smtClean="0"/>
              <a:t>A pre-test loop can be used to avoid having unwanted data:</a:t>
            </a:r>
          </a:p>
        </p:txBody>
      </p:sp>
      <p:pic>
        <p:nvPicPr>
          <p:cNvPr id="7" name="Picture 6" descr="Computer code has 9 lines. The lines read as follows. Line 1. Declare name as string. Line 2. Write double quote enter the name of your brother or sister colon double quote. Line 3. Input name. Line 4. While name exclamation equals double quote done double quote. Line 5, indented once. write name. Line 6, write double quote enter the name of your brother or sister colon double quote. Line 7, indented once. input name. line 8, indented once. input name. line 9. end wh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777" y="3449714"/>
            <a:ext cx="6768430" cy="2796702"/>
          </a:xfrm>
          <a:prstGeom prst="rect">
            <a:avLst/>
          </a:prstGeom>
        </p:spPr>
      </p:pic>
    </p:spTree>
    <p:extLst>
      <p:ext uri="{BB962C8B-B14F-4D97-AF65-F5344CB8AC3E}">
        <p14:creationId xmlns:p14="http://schemas.microsoft.com/office/powerpoint/2010/main" val="1302125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Counter-controlled Loops</a:t>
            </a:r>
            <a:endParaRPr lang="en-US" dirty="0"/>
          </a:p>
        </p:txBody>
      </p:sp>
      <p:sp>
        <p:nvSpPr>
          <p:cNvPr id="3" name="Content Placeholder 2"/>
          <p:cNvSpPr>
            <a:spLocks noGrp="1"/>
          </p:cNvSpPr>
          <p:nvPr>
            <p:ph type="body" idx="1"/>
          </p:nvPr>
        </p:nvSpPr>
        <p:spPr/>
        <p:txBody>
          <a:bodyPr/>
          <a:lstStyle/>
          <a:p>
            <a:r>
              <a:rPr lang="en-US" sz="1800" b="1" dirty="0" smtClean="0"/>
              <a:t> Define </a:t>
            </a:r>
            <a:r>
              <a:rPr lang="en-US" sz="1800" dirty="0" smtClean="0"/>
              <a:t>a counter: the counter is a variable. </a:t>
            </a:r>
          </a:p>
          <a:p>
            <a:r>
              <a:rPr lang="en-US" sz="1800" dirty="0" smtClean="0"/>
              <a:t> It is always an </a:t>
            </a:r>
            <a:r>
              <a:rPr lang="en-US" sz="1800" b="1" dirty="0" smtClean="0"/>
              <a:t>integer</a:t>
            </a:r>
          </a:p>
          <a:p>
            <a:r>
              <a:rPr lang="en-US" sz="1800" dirty="0" smtClean="0"/>
              <a:t> Common variable names are: </a:t>
            </a:r>
            <a:r>
              <a:rPr lang="en-US" sz="1800" b="1" dirty="0" smtClean="0"/>
              <a:t>counter</a:t>
            </a:r>
            <a:r>
              <a:rPr lang="en-US" sz="1800" dirty="0" smtClean="0"/>
              <a:t>, </a:t>
            </a:r>
            <a:r>
              <a:rPr lang="en-US" sz="1800" b="1" dirty="0" smtClean="0"/>
              <a:t>Count, I, </a:t>
            </a:r>
            <a:r>
              <a:rPr lang="en-US" sz="1800" dirty="0" smtClean="0"/>
              <a:t>or</a:t>
            </a:r>
            <a:r>
              <a:rPr lang="en-US" sz="1800" b="1" dirty="0" smtClean="0"/>
              <a:t> j</a:t>
            </a:r>
            <a:r>
              <a:rPr lang="en-US" sz="1800" dirty="0" smtClean="0"/>
              <a:t>. </a:t>
            </a:r>
          </a:p>
          <a:p>
            <a:r>
              <a:rPr lang="en-US" sz="1800" dirty="0" smtClean="0"/>
              <a:t> </a:t>
            </a:r>
            <a:r>
              <a:rPr lang="en-US" sz="1800" b="1" dirty="0" smtClean="0"/>
              <a:t>Initialize the counter</a:t>
            </a:r>
            <a:r>
              <a:rPr lang="en-US" sz="1800" dirty="0" smtClean="0"/>
              <a:t>: set the counter to a beginning value. </a:t>
            </a:r>
          </a:p>
          <a:p>
            <a:r>
              <a:rPr lang="en-US" sz="1800" dirty="0" smtClean="0"/>
              <a:t> To count by ones, the computer takes what it had before and adds one.</a:t>
            </a:r>
          </a:p>
          <a:p>
            <a:pPr marL="459486" lvl="1" indent="0">
              <a:buNone/>
            </a:pPr>
            <a:r>
              <a:rPr lang="en-US" sz="1800" dirty="0" smtClean="0"/>
              <a:t>	The code for a computer to count by ones looks like:</a:t>
            </a:r>
          </a:p>
          <a:p>
            <a:pPr marL="1930400" lvl="4" indent="0">
              <a:buNone/>
            </a:pPr>
            <a:r>
              <a:rPr lang="en-US" sz="1800" dirty="0" smtClean="0">
                <a:latin typeface="+mn-lt"/>
              </a:rPr>
              <a:t> 	</a:t>
            </a:r>
            <a:r>
              <a:rPr lang="en-US" sz="1800" b="1" dirty="0" smtClean="0">
                <a:latin typeface="+mn-lt"/>
              </a:rPr>
              <a:t>Count + 1</a:t>
            </a:r>
          </a:p>
          <a:p>
            <a:r>
              <a:rPr lang="en-US" sz="1800" dirty="0" smtClean="0"/>
              <a:t> </a:t>
            </a:r>
            <a:r>
              <a:rPr lang="en-US" sz="1800" b="1" dirty="0" smtClean="0"/>
              <a:t>Store the new value</a:t>
            </a:r>
            <a:r>
              <a:rPr lang="en-US" sz="1800" dirty="0" smtClean="0"/>
              <a:t>: store it where the old value was. </a:t>
            </a:r>
          </a:p>
          <a:p>
            <a:r>
              <a:rPr lang="en-US" sz="1800" dirty="0" smtClean="0"/>
              <a:t> If we are counting up by ones, we store the new value by the statement:</a:t>
            </a:r>
          </a:p>
          <a:p>
            <a:pPr marL="459486" lvl="1" indent="0">
              <a:buNone/>
            </a:pPr>
            <a:r>
              <a:rPr lang="en-US" sz="1800" dirty="0" smtClean="0"/>
              <a:t>			</a:t>
            </a:r>
            <a:r>
              <a:rPr lang="en-US" sz="1800" b="1" dirty="0" smtClean="0"/>
              <a:t>Count = Count + 1</a:t>
            </a:r>
            <a:endParaRPr lang="en-US" sz="1800" b="1" dirty="0"/>
          </a:p>
        </p:txBody>
      </p:sp>
    </p:spTree>
    <p:extLst>
      <p:ext uri="{BB962C8B-B14F-4D97-AF65-F5344CB8AC3E}">
        <p14:creationId xmlns:p14="http://schemas.microsoft.com/office/powerpoint/2010/main" val="2018594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Use a Counter to Display the Squares of Numbers</a:t>
            </a:r>
            <a:endParaRPr lang="en-US" dirty="0"/>
          </a:p>
        </p:txBody>
      </p:sp>
      <p:pic>
        <p:nvPicPr>
          <p:cNvPr id="10" name="Picture 9" descr="Computer code has 9 lines. The lines read as follows. Line 1. declare positive integer as integer. line 2. declare count as integer. line 3. write double quote please enter a positive integer colon double quote. line 4. input positive integer. line 5. set count equals 1. line 6. while count left angle bracket equals positive integer. line 7, indented once. write count plus double quote quote plus count cap 2. line 8, indented once. set count equals count plus 1. line 9. end while. Output if the user enters 5 for positive integer: Count 1. Output 1, 1. Count 2. Output. Blank. Blank. Count 3. Output. Blank. Blank. Count 4. Output. Blank. Blank. Count 5. Output. Blank.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48917"/>
            <a:ext cx="8229600" cy="3160166"/>
          </a:xfrm>
          <a:prstGeom prst="rect">
            <a:avLst/>
          </a:prstGeom>
        </p:spPr>
      </p:pic>
    </p:spTree>
    <p:extLst>
      <p:ext uri="{BB962C8B-B14F-4D97-AF65-F5344CB8AC3E}">
        <p14:creationId xmlns:p14="http://schemas.microsoft.com/office/powerpoint/2010/main" val="2741668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5.1 An Introduction to Repetition Structures: Computers Never Get </a:t>
            </a:r>
            <a:r>
              <a:rPr lang="en-US" dirty="0" smtClean="0"/>
              <a:t>Bored! </a:t>
            </a:r>
            <a:endParaRPr lang="en-US" dirty="0"/>
          </a:p>
        </p:txBody>
      </p:sp>
    </p:spTree>
    <p:extLst>
      <p:ext uri="{BB962C8B-B14F-4D97-AF65-F5344CB8AC3E}">
        <p14:creationId xmlns:p14="http://schemas.microsoft.com/office/powerpoint/2010/main" val="813449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Counters Count Up and Down</a:t>
            </a:r>
            <a:endParaRPr lang="en-US" dirty="0"/>
          </a:p>
        </p:txBody>
      </p:sp>
      <p:sp>
        <p:nvSpPr>
          <p:cNvPr id="3" name="Content Placeholder 2"/>
          <p:cNvSpPr>
            <a:spLocks noGrp="1"/>
          </p:cNvSpPr>
          <p:nvPr>
            <p:ph type="body" idx="1"/>
          </p:nvPr>
        </p:nvSpPr>
        <p:spPr>
          <a:xfrm>
            <a:off x="457200" y="1600201"/>
            <a:ext cx="8229600" cy="1396752"/>
          </a:xfrm>
        </p:spPr>
        <p:txBody>
          <a:bodyPr/>
          <a:lstStyle/>
          <a:p>
            <a:pPr marL="0" indent="0">
              <a:buNone/>
            </a:pPr>
            <a:r>
              <a:rPr lang="en-US" dirty="0" smtClean="0"/>
              <a:t>Here is an example of using a counter in a loop to count down.</a:t>
            </a:r>
          </a:p>
          <a:p>
            <a:pPr marL="0" indent="0">
              <a:buNone/>
            </a:pPr>
            <a:r>
              <a:rPr lang="en-US" b="1" dirty="0" smtClean="0"/>
              <a:t>Countdown to Blastoff</a:t>
            </a:r>
            <a:r>
              <a:rPr lang="en-US" dirty="0" smtClean="0"/>
              <a:t>:</a:t>
            </a:r>
          </a:p>
        </p:txBody>
      </p:sp>
      <p:pic>
        <p:nvPicPr>
          <p:cNvPr id="7" name="Picture 6" descr="line 1. declare count as integer. line 2. set count equals 100. line 3. write double quote countdown in period period period double quote. line 4. while count right angle bracket. lin 5, indented once. write count plus double quote seconds double quote. line 6, set count equals count minus 1. line 7. end wh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718" y="3140968"/>
            <a:ext cx="5172564" cy="3113268"/>
          </a:xfrm>
          <a:prstGeom prst="rect">
            <a:avLst/>
          </a:prstGeom>
        </p:spPr>
      </p:pic>
    </p:spTree>
    <p:extLst>
      <p:ext uri="{BB962C8B-B14F-4D97-AF65-F5344CB8AC3E}">
        <p14:creationId xmlns:p14="http://schemas.microsoft.com/office/powerpoint/2010/main" val="1816230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5.3 The For </a:t>
            </a:r>
            <a:r>
              <a:rPr lang="en-US" dirty="0" smtClean="0"/>
              <a:t>Loop </a:t>
            </a:r>
            <a:endParaRPr lang="en-US" dirty="0"/>
          </a:p>
        </p:txBody>
      </p:sp>
    </p:spTree>
    <p:extLst>
      <p:ext uri="{BB962C8B-B14F-4D97-AF65-F5344CB8AC3E}">
        <p14:creationId xmlns:p14="http://schemas.microsoft.com/office/powerpoint/2010/main" val="3773603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 The For Loop</a:t>
            </a:r>
            <a:endParaRPr lang="en-US" dirty="0"/>
          </a:p>
        </p:txBody>
      </p:sp>
      <p:sp>
        <p:nvSpPr>
          <p:cNvPr id="3" name="Content Placeholder 2"/>
          <p:cNvSpPr>
            <a:spLocks noGrp="1"/>
          </p:cNvSpPr>
          <p:nvPr>
            <p:ph type="body" idx="1"/>
          </p:nvPr>
        </p:nvSpPr>
        <p:spPr>
          <a:xfrm>
            <a:off x="457200" y="1600201"/>
            <a:ext cx="8229600" cy="1540767"/>
          </a:xfrm>
        </p:spPr>
        <p:txBody>
          <a:bodyPr/>
          <a:lstStyle/>
          <a:p>
            <a:r>
              <a:rPr lang="en-US" sz="1800" dirty="0" smtClean="0"/>
              <a:t> Most languages have a shortened method, called a For loop, to initialize the counter; increase or decrease the counter; and to tell the computer when to stop.</a:t>
            </a:r>
          </a:p>
          <a:p>
            <a:r>
              <a:rPr lang="en-US" sz="1800" dirty="0" smtClean="0"/>
              <a:t> We use the following pseudocode in our For loop:</a:t>
            </a:r>
          </a:p>
        </p:txBody>
      </p:sp>
      <p:pic>
        <p:nvPicPr>
          <p:cNvPr id="8" name="Picture 7" descr="Computer code has three lines. The lines read as follows. Line 1. For left parenthesis counter equals initial value semicolon test condition semicolon counter plus plus right parenthesis. line 2, indented once. body of the loop. line 3, end f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003" y="3318422"/>
            <a:ext cx="6423338" cy="869228"/>
          </a:xfrm>
          <a:prstGeom prst="rect">
            <a:avLst/>
          </a:prstGeom>
        </p:spPr>
      </p:pic>
      <p:sp>
        <p:nvSpPr>
          <p:cNvPr id="7" name="Text Placeholder 6"/>
          <p:cNvSpPr>
            <a:spLocks noGrp="1"/>
          </p:cNvSpPr>
          <p:nvPr>
            <p:ph type="body" idx="10"/>
          </p:nvPr>
        </p:nvSpPr>
        <p:spPr>
          <a:xfrm>
            <a:off x="457200" y="4365104"/>
            <a:ext cx="8229600" cy="1728192"/>
          </a:xfrm>
        </p:spPr>
        <p:txBody>
          <a:bodyPr/>
          <a:lstStyle/>
          <a:p>
            <a:r>
              <a:rPr lang="en-US" sz="1800" dirty="0"/>
              <a:t>Counter equals the specified InitialValue </a:t>
            </a:r>
          </a:p>
          <a:p>
            <a:r>
              <a:rPr lang="en-US" sz="1800" dirty="0"/>
              <a:t> Counter increments by 1 (in this example) on each pass through the loop. </a:t>
            </a:r>
          </a:p>
          <a:p>
            <a:pPr lvl="1"/>
            <a:r>
              <a:rPr lang="en-US" sz="1800" dirty="0"/>
              <a:t>Counter++ acts just like the statement Counter = Counter + </a:t>
            </a:r>
            <a:r>
              <a:rPr lang="en-US" sz="1800" dirty="0" smtClean="0"/>
              <a:t>1</a:t>
            </a:r>
          </a:p>
          <a:p>
            <a:r>
              <a:rPr lang="en-US" sz="1800" dirty="0" smtClean="0"/>
              <a:t>This </a:t>
            </a:r>
            <a:r>
              <a:rPr lang="en-US" sz="1800" dirty="0"/>
              <a:t>continues until the TestCondition is </a:t>
            </a:r>
            <a:r>
              <a:rPr lang="en-US" sz="1800" dirty="0" smtClean="0"/>
              <a:t>met</a:t>
            </a:r>
            <a:endParaRPr lang="en-US" sz="1800" dirty="0"/>
          </a:p>
        </p:txBody>
      </p:sp>
    </p:spTree>
    <p:extLst>
      <p:ext uri="{BB962C8B-B14F-4D97-AF65-F5344CB8AC3E}">
        <p14:creationId xmlns:p14="http://schemas.microsoft.com/office/powerpoint/2010/main" val="2475578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Initial Value in a For Loop</a:t>
            </a:r>
            <a:endParaRPr lang="en-US" dirty="0"/>
          </a:p>
        </p:txBody>
      </p:sp>
      <p:sp>
        <p:nvSpPr>
          <p:cNvPr id="3" name="Content Placeholder 2"/>
          <p:cNvSpPr>
            <a:spLocks noGrp="1"/>
          </p:cNvSpPr>
          <p:nvPr>
            <p:ph type="body" idx="1"/>
          </p:nvPr>
        </p:nvSpPr>
        <p:spPr>
          <a:xfrm>
            <a:off x="457200" y="1600201"/>
            <a:ext cx="8229600" cy="2260848"/>
          </a:xfrm>
        </p:spPr>
        <p:txBody>
          <a:bodyPr/>
          <a:lstStyle/>
          <a:p>
            <a:r>
              <a:rPr lang="en-US" sz="1800" dirty="0" smtClean="0"/>
              <a:t>The initial value can be:</a:t>
            </a:r>
          </a:p>
          <a:p>
            <a:pPr lvl="1"/>
            <a:r>
              <a:rPr lang="en-US" sz="1800" dirty="0" smtClean="0"/>
              <a:t> any integer constant, such as 1, 0, 23, or –4</a:t>
            </a:r>
          </a:p>
          <a:p>
            <a:pPr lvl="1"/>
            <a:r>
              <a:rPr lang="en-US" sz="1800" dirty="0" smtClean="0"/>
              <a:t>another numeric variable</a:t>
            </a:r>
          </a:p>
          <a:p>
            <a:pPr lvl="1"/>
            <a:r>
              <a:rPr lang="en-US" sz="1800" dirty="0" smtClean="0"/>
              <a:t>set equal to an expression containing a numeric variable and a number</a:t>
            </a:r>
          </a:p>
          <a:p>
            <a:pPr lvl="2"/>
            <a:r>
              <a:rPr lang="en-US" sz="1800" dirty="0" smtClean="0"/>
              <a:t>such as Count = (LowNumber + 3)</a:t>
            </a:r>
          </a:p>
          <a:p>
            <a:r>
              <a:rPr lang="en-US" sz="1800" dirty="0" smtClean="0"/>
              <a:t> The counter itself must be a variable and the initial value must be an integer.</a:t>
            </a:r>
          </a:p>
        </p:txBody>
      </p:sp>
      <p:pic>
        <p:nvPicPr>
          <p:cNvPr id="7" name="Picture 6" descr="Examples: 1. count equals 5 is valid. 2. count equals new number is valid if new number is an integer variable. 3. count equals left parenthesis new number asterisk 2 right parenthesis is valid. line 4. count equals left parenthesis 5 over 2 right parenthesis is not valid because 5 over 2 is not an integer. line 5. 23 equals count is not valid.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121" y="4005064"/>
            <a:ext cx="7291758" cy="2118972"/>
          </a:xfrm>
          <a:prstGeom prst="rect">
            <a:avLst/>
          </a:prstGeom>
        </p:spPr>
      </p:pic>
    </p:spTree>
    <p:extLst>
      <p:ext uri="{BB962C8B-B14F-4D97-AF65-F5344CB8AC3E}">
        <p14:creationId xmlns:p14="http://schemas.microsoft.com/office/powerpoint/2010/main" val="1820717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Test Condition in a For Loop </a:t>
            </a:r>
            <a:r>
              <a:rPr lang="en-US" sz="2000" b="0" dirty="0"/>
              <a:t>(1 of 2)</a:t>
            </a:r>
            <a:endParaRPr lang="en-US" dirty="0"/>
          </a:p>
        </p:txBody>
      </p:sp>
      <p:sp>
        <p:nvSpPr>
          <p:cNvPr id="3" name="Content Placeholder 2"/>
          <p:cNvSpPr>
            <a:spLocks noGrp="1"/>
          </p:cNvSpPr>
          <p:nvPr>
            <p:ph type="body" idx="1"/>
          </p:nvPr>
        </p:nvSpPr>
        <p:spPr/>
        <p:txBody>
          <a:bodyPr/>
          <a:lstStyle/>
          <a:p>
            <a:r>
              <a:rPr lang="en-US" dirty="0" smtClean="0"/>
              <a:t>The test condition asks, “Is the counter within the range specified by this condition?” </a:t>
            </a:r>
          </a:p>
          <a:p>
            <a:pPr lvl="1"/>
            <a:r>
              <a:rPr lang="en-US" dirty="0" smtClean="0"/>
              <a:t>If the test condition is Count &lt; 10: </a:t>
            </a:r>
          </a:p>
          <a:p>
            <a:pPr lvl="2"/>
            <a:r>
              <a:rPr lang="en-US" dirty="0" smtClean="0"/>
              <a:t>If the answer is “yes” then the loop executes again. </a:t>
            </a:r>
          </a:p>
          <a:p>
            <a:pPr lvl="2"/>
            <a:r>
              <a:rPr lang="en-US" dirty="0" smtClean="0"/>
              <a:t>If the answer is “no” then the loop is exited. </a:t>
            </a:r>
          </a:p>
          <a:p>
            <a:pPr lvl="2"/>
            <a:r>
              <a:rPr lang="en-US" dirty="0" smtClean="0"/>
              <a:t>When Count is equal to 10, the loop will be exited. </a:t>
            </a:r>
          </a:p>
          <a:p>
            <a:pPr marL="857250" lvl="1" indent="-342900"/>
            <a:r>
              <a:rPr lang="en-US" dirty="0" smtClean="0"/>
              <a:t>However, if the test condition is Count &lt;=10:</a:t>
            </a:r>
          </a:p>
          <a:p>
            <a:pPr lvl="2"/>
            <a:r>
              <a:rPr lang="en-US" dirty="0" smtClean="0"/>
              <a:t>The question is, “Is the value of Count less than or equal to 10?”</a:t>
            </a:r>
          </a:p>
          <a:p>
            <a:pPr lvl="2"/>
            <a:r>
              <a:rPr lang="en-US" dirty="0" smtClean="0"/>
              <a:t>The loop will not be exited until Count is at least 11.</a:t>
            </a:r>
          </a:p>
        </p:txBody>
      </p:sp>
    </p:spTree>
    <p:extLst>
      <p:ext uri="{BB962C8B-B14F-4D97-AF65-F5344CB8AC3E}">
        <p14:creationId xmlns:p14="http://schemas.microsoft.com/office/powerpoint/2010/main" val="21135119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Test Condition in a For Loop </a:t>
            </a:r>
            <a:r>
              <a:rPr lang="en-US" sz="2000" b="0" dirty="0" smtClean="0"/>
              <a:t>(2 </a:t>
            </a:r>
            <a:r>
              <a:rPr lang="en-US" sz="2000" b="0" dirty="0"/>
              <a:t>of 2)</a:t>
            </a:r>
            <a:endParaRPr lang="en-US" dirty="0"/>
          </a:p>
        </p:txBody>
      </p:sp>
      <p:sp>
        <p:nvSpPr>
          <p:cNvPr id="3" name="Content Placeholder 2"/>
          <p:cNvSpPr>
            <a:spLocks noGrp="1"/>
          </p:cNvSpPr>
          <p:nvPr>
            <p:ph type="body" idx="1"/>
          </p:nvPr>
        </p:nvSpPr>
        <p:spPr/>
        <p:txBody>
          <a:bodyPr/>
          <a:lstStyle/>
          <a:p>
            <a:r>
              <a:rPr lang="en-US" dirty="0" smtClean="0"/>
              <a:t>The test condition is checked at the end of a loop in a post-test loop and at the beginning in a pre-test loop.</a:t>
            </a:r>
          </a:p>
          <a:p>
            <a:r>
              <a:rPr lang="en-US" dirty="0" smtClean="0"/>
              <a:t>In a For loop, the test condition is checked at the beginning. If the initial value of the counter passes the test condition, the loop is entered once. After the loop body executes once, the counter is then either incremented or decremented and the test condition is checked again.</a:t>
            </a:r>
            <a:endParaRPr lang="en-US" dirty="0"/>
          </a:p>
        </p:txBody>
      </p:sp>
    </p:spTree>
    <p:extLst>
      <p:ext uri="{BB962C8B-B14F-4D97-AF65-F5344CB8AC3E}">
        <p14:creationId xmlns:p14="http://schemas.microsoft.com/office/powerpoint/2010/main" val="2912179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About the Test Condition </a:t>
            </a:r>
            <a:endParaRPr lang="en-US" dirty="0"/>
          </a:p>
        </p:txBody>
      </p:sp>
      <p:sp>
        <p:nvSpPr>
          <p:cNvPr id="3" name="Content Placeholder 2"/>
          <p:cNvSpPr>
            <a:spLocks noGrp="1"/>
          </p:cNvSpPr>
          <p:nvPr>
            <p:ph type="body" idx="1"/>
          </p:nvPr>
        </p:nvSpPr>
        <p:spPr>
          <a:xfrm>
            <a:off x="457200" y="1600201"/>
            <a:ext cx="8229600" cy="1252736"/>
          </a:xfrm>
        </p:spPr>
        <p:txBody>
          <a:bodyPr/>
          <a:lstStyle/>
          <a:p>
            <a:pPr marL="0" indent="0">
              <a:buNone/>
            </a:pPr>
            <a:r>
              <a:rPr lang="en-US" dirty="0" smtClean="0"/>
              <a:t>The test condition can also be a number, another variable with a numeric value, or an expression containing variables and numbers. For example: </a:t>
            </a:r>
          </a:p>
        </p:txBody>
      </p:sp>
      <p:pic>
        <p:nvPicPr>
          <p:cNvPr id="7" name="Picture 6" descr="1. count left angle bracket 5: is valid and will execute until count has the value of 5 or more. 2. count right angle bracket equals 6: is valid and will execute until count becomes 5 or less. 3. count right angle bracket equals new number: is valid and will execute until count becomes less than the value of new number. 4. count left angle bracket left parenthesis new number plus 5 right parenthesis: is valid and will execute until count becomes greater than or equal to the value of new number plus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61" y="2996952"/>
            <a:ext cx="8155278" cy="3066214"/>
          </a:xfrm>
          <a:prstGeom prst="rect">
            <a:avLst/>
          </a:prstGeom>
        </p:spPr>
      </p:pic>
    </p:spTree>
    <p:extLst>
      <p:ext uri="{BB962C8B-B14F-4D97-AF65-F5344CB8AC3E}">
        <p14:creationId xmlns:p14="http://schemas.microsoft.com/office/powerpoint/2010/main" val="2043746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Increment/Decrement Statement</a:t>
            </a:r>
            <a:endParaRPr lang="en-US" dirty="0"/>
          </a:p>
        </p:txBody>
      </p:sp>
      <p:sp>
        <p:nvSpPr>
          <p:cNvPr id="3" name="Text Placeholder 2"/>
          <p:cNvSpPr>
            <a:spLocks noGrp="1"/>
          </p:cNvSpPr>
          <p:nvPr>
            <p:ph type="body" idx="1"/>
          </p:nvPr>
        </p:nvSpPr>
        <p:spPr/>
        <p:txBody>
          <a:bodyPr/>
          <a:lstStyle/>
          <a:p>
            <a:pPr>
              <a:spcBef>
                <a:spcPts val="0"/>
              </a:spcBef>
              <a:spcAft>
                <a:spcPts val="600"/>
              </a:spcAft>
            </a:pPr>
            <a:r>
              <a:rPr lang="en-US" sz="1600" dirty="0" smtClean="0">
                <a:solidFill>
                  <a:schemeClr val="tx1"/>
                </a:solidFill>
              </a:rPr>
              <a:t>The </a:t>
            </a:r>
            <a:r>
              <a:rPr lang="en-US" sz="1600" b="1" dirty="0">
                <a:solidFill>
                  <a:schemeClr val="tx1"/>
                </a:solidFill>
              </a:rPr>
              <a:t>Increment</a:t>
            </a:r>
            <a:r>
              <a:rPr lang="en-US" sz="1600" dirty="0">
                <a:solidFill>
                  <a:schemeClr val="tx1"/>
                </a:solidFill>
              </a:rPr>
              <a:t> or </a:t>
            </a:r>
            <a:r>
              <a:rPr lang="en-US" sz="1600" b="1" dirty="0">
                <a:solidFill>
                  <a:schemeClr val="tx1"/>
                </a:solidFill>
              </a:rPr>
              <a:t>Decrement</a:t>
            </a:r>
            <a:r>
              <a:rPr lang="en-US" sz="1600" dirty="0">
                <a:solidFill>
                  <a:schemeClr val="tx1"/>
                </a:solidFill>
              </a:rPr>
              <a:t> statement is </a:t>
            </a:r>
            <a:r>
              <a:rPr lang="en-US" sz="1600" dirty="0" smtClean="0">
                <a:solidFill>
                  <a:schemeClr val="tx1"/>
                </a:solidFill>
              </a:rPr>
              <a:t>like:</a:t>
            </a:r>
          </a:p>
          <a:p>
            <a:pPr marL="0" indent="0">
              <a:spcBef>
                <a:spcPts val="0"/>
              </a:spcBef>
              <a:spcAft>
                <a:spcPts val="600"/>
              </a:spcAft>
              <a:buNone/>
            </a:pPr>
            <a:r>
              <a:rPr lang="en-US" sz="1600" b="1" dirty="0" smtClean="0">
                <a:solidFill>
                  <a:schemeClr val="tx1"/>
                </a:solidFill>
                <a:latin typeface="Courier New" panose="02070309020205020404" pitchFamily="49" charset="0"/>
              </a:rPr>
              <a:t>Count</a:t>
            </a:r>
            <a:r>
              <a:rPr lang="en-US" sz="1600" dirty="0" smtClean="0">
                <a:solidFill>
                  <a:schemeClr val="tx1"/>
                </a:solidFill>
                <a:latin typeface="Courier New" panose="02070309020205020404" pitchFamily="49" charset="0"/>
              </a:rPr>
              <a:t> </a:t>
            </a:r>
            <a:r>
              <a:rPr lang="en-US" sz="1600" dirty="0">
                <a:solidFill>
                  <a:schemeClr val="tx1"/>
                </a:solidFill>
                <a:latin typeface="Courier New" panose="02070309020205020404" pitchFamily="49" charset="0"/>
              </a:rPr>
              <a:t>= </a:t>
            </a:r>
            <a:r>
              <a:rPr lang="en-US" sz="1600" b="1" dirty="0">
                <a:solidFill>
                  <a:schemeClr val="tx1"/>
                </a:solidFill>
                <a:latin typeface="Courier New" panose="02070309020205020404" pitchFamily="49" charset="0"/>
              </a:rPr>
              <a:t>Count</a:t>
            </a:r>
            <a:r>
              <a:rPr lang="en-US" sz="1600" dirty="0">
                <a:solidFill>
                  <a:schemeClr val="tx1"/>
                </a:solidFill>
                <a:latin typeface="Courier New" panose="02070309020205020404" pitchFamily="49" charset="0"/>
              </a:rPr>
              <a:t> + 1</a:t>
            </a:r>
            <a:r>
              <a:rPr lang="en-US" sz="1600" dirty="0">
                <a:solidFill>
                  <a:schemeClr val="tx1"/>
                </a:solidFill>
              </a:rPr>
              <a:t> or </a:t>
            </a:r>
            <a:r>
              <a:rPr lang="en-US" sz="1600" b="1" dirty="0">
                <a:solidFill>
                  <a:schemeClr val="tx1"/>
                </a:solidFill>
                <a:latin typeface="Courier New" panose="02070309020205020404" pitchFamily="49" charset="0"/>
              </a:rPr>
              <a:t>Count</a:t>
            </a:r>
            <a:r>
              <a:rPr lang="en-US" sz="1600" dirty="0">
                <a:solidFill>
                  <a:schemeClr val="tx1"/>
                </a:solidFill>
                <a:latin typeface="Courier New" panose="02070309020205020404" pitchFamily="49" charset="0"/>
              </a:rPr>
              <a:t> = </a:t>
            </a:r>
            <a:r>
              <a:rPr lang="en-US" sz="1600" b="1" dirty="0">
                <a:solidFill>
                  <a:schemeClr val="tx1"/>
                </a:solidFill>
                <a:latin typeface="Courier New" panose="02070309020205020404" pitchFamily="49" charset="0"/>
              </a:rPr>
              <a:t>Count</a:t>
            </a:r>
            <a:r>
              <a:rPr lang="en-US" sz="1600" dirty="0">
                <a:solidFill>
                  <a:schemeClr val="tx1"/>
                </a:solidFill>
                <a:latin typeface="Courier New" panose="02070309020205020404" pitchFamily="49" charset="0"/>
              </a:rPr>
              <a:t> </a:t>
            </a:r>
            <a:r>
              <a:rPr lang="en-US" sz="1600" dirty="0">
                <a:solidFill>
                  <a:schemeClr val="tx1"/>
                </a:solidFill>
              </a:rPr>
              <a:t>–</a:t>
            </a:r>
            <a:r>
              <a:rPr lang="en-US" sz="1600" dirty="0">
                <a:solidFill>
                  <a:schemeClr val="tx1"/>
                </a:solidFill>
                <a:latin typeface="Courier New" panose="02070309020205020404" pitchFamily="49" charset="0"/>
              </a:rPr>
              <a:t> 1</a:t>
            </a:r>
            <a:r>
              <a:rPr lang="en-US" sz="1600" dirty="0">
                <a:solidFill>
                  <a:schemeClr val="tx1"/>
                </a:solidFill>
              </a:rPr>
              <a:t> </a:t>
            </a:r>
          </a:p>
          <a:p>
            <a:pPr>
              <a:spcBef>
                <a:spcPts val="0"/>
              </a:spcBef>
              <a:spcAft>
                <a:spcPts val="600"/>
              </a:spcAft>
            </a:pPr>
            <a:r>
              <a:rPr lang="en-US" sz="1600" dirty="0" smtClean="0">
                <a:solidFill>
                  <a:schemeClr val="tx1"/>
                </a:solidFill>
              </a:rPr>
              <a:t>Many </a:t>
            </a:r>
            <a:r>
              <a:rPr lang="en-US" sz="1600" dirty="0">
                <a:solidFill>
                  <a:schemeClr val="tx1"/>
                </a:solidFill>
              </a:rPr>
              <a:t>programming languages use a shorthand method. We will </a:t>
            </a:r>
            <a:r>
              <a:rPr lang="en-US" sz="1600" dirty="0" smtClean="0">
                <a:solidFill>
                  <a:schemeClr val="tx1"/>
                </a:solidFill>
              </a:rPr>
              <a:t>use:</a:t>
            </a:r>
          </a:p>
          <a:p>
            <a:pPr lvl="1">
              <a:spcBef>
                <a:spcPts val="0"/>
              </a:spcBef>
              <a:spcAft>
                <a:spcPts val="600"/>
              </a:spcAft>
            </a:pPr>
            <a:r>
              <a:rPr lang="en-US" sz="1600" b="1" dirty="0" smtClean="0">
                <a:solidFill>
                  <a:schemeClr val="tx1"/>
                </a:solidFill>
                <a:latin typeface="Courier New" panose="02070309020205020404" pitchFamily="49" charset="0"/>
              </a:rPr>
              <a:t>Count</a:t>
            </a:r>
            <a:r>
              <a:rPr lang="en-US" sz="1600" dirty="0">
                <a:solidFill>
                  <a:schemeClr val="tx1"/>
                </a:solidFill>
                <a:latin typeface="Courier New" panose="02070309020205020404" pitchFamily="49" charset="0"/>
              </a:rPr>
              <a:t>++</a:t>
            </a:r>
            <a:r>
              <a:rPr lang="en-US" sz="1600" dirty="0">
                <a:solidFill>
                  <a:schemeClr val="tx1"/>
                </a:solidFill>
              </a:rPr>
              <a:t> increments the variable named </a:t>
            </a:r>
            <a:r>
              <a:rPr lang="en-US" sz="1600" b="1" dirty="0">
                <a:solidFill>
                  <a:schemeClr val="tx1"/>
                </a:solidFill>
                <a:latin typeface="Courier New" panose="02070309020205020404" pitchFamily="49" charset="0"/>
              </a:rPr>
              <a:t>Count</a:t>
            </a:r>
            <a:r>
              <a:rPr lang="en-US" sz="1600" dirty="0">
                <a:solidFill>
                  <a:schemeClr val="tx1"/>
                </a:solidFill>
              </a:rPr>
              <a:t> by </a:t>
            </a:r>
            <a:r>
              <a:rPr lang="en-US" sz="1600" dirty="0">
                <a:solidFill>
                  <a:schemeClr val="tx1"/>
                </a:solidFill>
                <a:latin typeface="Courier New" panose="02070309020205020404" pitchFamily="49" charset="0"/>
              </a:rPr>
              <a:t>1</a:t>
            </a:r>
            <a:r>
              <a:rPr lang="en-US" sz="1600" dirty="0">
                <a:solidFill>
                  <a:schemeClr val="tx1"/>
                </a:solidFill>
              </a:rPr>
              <a:t> (i.e., counts </a:t>
            </a:r>
            <a:r>
              <a:rPr lang="en-US" sz="1600" dirty="0" smtClean="0">
                <a:solidFill>
                  <a:schemeClr val="tx1"/>
                </a:solidFill>
              </a:rPr>
              <a:t>up)</a:t>
            </a:r>
          </a:p>
          <a:p>
            <a:pPr lvl="1">
              <a:spcBef>
                <a:spcPts val="0"/>
              </a:spcBef>
              <a:spcAft>
                <a:spcPts val="600"/>
              </a:spcAft>
            </a:pPr>
            <a:r>
              <a:rPr lang="en-US" sz="1600" b="1" dirty="0" smtClean="0">
                <a:solidFill>
                  <a:schemeClr val="tx1"/>
                </a:solidFill>
                <a:latin typeface="Courier New" panose="02070309020205020404" pitchFamily="49" charset="0"/>
              </a:rPr>
              <a:t>Count</a:t>
            </a:r>
            <a:r>
              <a:rPr lang="en-US" sz="1600" dirty="0">
                <a:solidFill>
                  <a:schemeClr val="tx1"/>
                </a:solidFill>
                <a:latin typeface="Courier New" panose="02070309020205020404" pitchFamily="49" charset="0"/>
              </a:rPr>
              <a:t>––</a:t>
            </a:r>
            <a:r>
              <a:rPr lang="en-US" sz="1600" dirty="0">
                <a:solidFill>
                  <a:schemeClr val="tx1"/>
                </a:solidFill>
              </a:rPr>
              <a:t> decrements the variable named </a:t>
            </a:r>
            <a:r>
              <a:rPr lang="en-US" sz="1600" b="1" dirty="0">
                <a:solidFill>
                  <a:schemeClr val="tx1"/>
                </a:solidFill>
                <a:latin typeface="Courier New" panose="02070309020205020404" pitchFamily="49" charset="0"/>
              </a:rPr>
              <a:t>Count</a:t>
            </a:r>
            <a:r>
              <a:rPr lang="en-US" sz="1600" dirty="0">
                <a:solidFill>
                  <a:schemeClr val="tx1"/>
                </a:solidFill>
              </a:rPr>
              <a:t> by </a:t>
            </a:r>
            <a:r>
              <a:rPr lang="en-US" sz="1600" dirty="0">
                <a:solidFill>
                  <a:schemeClr val="tx1"/>
                </a:solidFill>
                <a:latin typeface="Courier New" panose="02070309020205020404" pitchFamily="49" charset="0"/>
              </a:rPr>
              <a:t>1</a:t>
            </a:r>
            <a:r>
              <a:rPr lang="en-US" sz="1600" dirty="0">
                <a:solidFill>
                  <a:schemeClr val="tx1"/>
                </a:solidFill>
              </a:rPr>
              <a:t> (i.e., counts down)</a:t>
            </a:r>
          </a:p>
          <a:p>
            <a:pPr>
              <a:spcBef>
                <a:spcPts val="0"/>
              </a:spcBef>
              <a:spcAft>
                <a:spcPts val="600"/>
              </a:spcAft>
            </a:pPr>
            <a:r>
              <a:rPr lang="en-US" sz="1600" dirty="0" smtClean="0">
                <a:solidFill>
                  <a:schemeClr val="tx1"/>
                </a:solidFill>
              </a:rPr>
              <a:t>To </a:t>
            </a:r>
            <a:r>
              <a:rPr lang="en-US" sz="1600" dirty="0">
                <a:solidFill>
                  <a:schemeClr val="tx1"/>
                </a:solidFill>
              </a:rPr>
              <a:t>increase or decrease a counter by any integer other than </a:t>
            </a:r>
            <a:r>
              <a:rPr lang="en-US" sz="1600" b="1" dirty="0">
                <a:solidFill>
                  <a:schemeClr val="tx1"/>
                </a:solidFill>
                <a:latin typeface="Courier New" panose="02070309020205020404" pitchFamily="49" charset="0"/>
              </a:rPr>
              <a:t>1</a:t>
            </a:r>
            <a:r>
              <a:rPr lang="en-US" sz="1600" dirty="0">
                <a:solidFill>
                  <a:schemeClr val="tx1"/>
                </a:solidFill>
              </a:rPr>
              <a:t>, we will use the shorthand:</a:t>
            </a:r>
          </a:p>
          <a:p>
            <a:pPr marL="747713" indent="0">
              <a:spcBef>
                <a:spcPts val="0"/>
              </a:spcBef>
              <a:spcAft>
                <a:spcPts val="600"/>
              </a:spcAft>
              <a:buNone/>
            </a:pPr>
            <a:r>
              <a:rPr lang="en-US" sz="1600" b="1" dirty="0" smtClean="0">
                <a:solidFill>
                  <a:schemeClr val="tx1"/>
                </a:solidFill>
                <a:latin typeface="Courier New" panose="02070309020205020404" pitchFamily="49" charset="0"/>
              </a:rPr>
              <a:t>Count</a:t>
            </a:r>
            <a:r>
              <a:rPr lang="en-US" sz="1600" dirty="0" smtClean="0">
                <a:solidFill>
                  <a:schemeClr val="tx1"/>
                </a:solidFill>
                <a:latin typeface="Courier New" panose="02070309020205020404" pitchFamily="49" charset="0"/>
              </a:rPr>
              <a:t>+2 </a:t>
            </a:r>
            <a:r>
              <a:rPr lang="en-US" sz="1600" dirty="0">
                <a:solidFill>
                  <a:schemeClr val="tx1"/>
                </a:solidFill>
              </a:rPr>
              <a:t>increments </a:t>
            </a:r>
            <a:r>
              <a:rPr lang="en-US" sz="1600" b="1" dirty="0">
                <a:solidFill>
                  <a:schemeClr val="tx1"/>
                </a:solidFill>
                <a:latin typeface="Courier New" panose="02070309020205020404" pitchFamily="49" charset="0"/>
              </a:rPr>
              <a:t>Count</a:t>
            </a:r>
            <a:r>
              <a:rPr lang="en-US" sz="1600" dirty="0">
                <a:solidFill>
                  <a:schemeClr val="tx1"/>
                </a:solidFill>
              </a:rPr>
              <a:t> by </a:t>
            </a:r>
            <a:r>
              <a:rPr lang="en-US" sz="1600" dirty="0">
                <a:solidFill>
                  <a:schemeClr val="tx1"/>
                </a:solidFill>
                <a:latin typeface="Courier New" panose="02070309020205020404" pitchFamily="49" charset="0"/>
              </a:rPr>
              <a:t>2</a:t>
            </a:r>
          </a:p>
          <a:p>
            <a:pPr marL="0" lvl="1" indent="0">
              <a:spcBef>
                <a:spcPts val="0"/>
              </a:spcBef>
              <a:spcAft>
                <a:spcPts val="1800"/>
              </a:spcAft>
              <a:buNone/>
            </a:pPr>
            <a:r>
              <a:rPr lang="en-US" sz="1600" dirty="0">
                <a:solidFill>
                  <a:schemeClr val="tx1"/>
                </a:solidFill>
              </a:rPr>
              <a:t>This shorthand is comparable to </a:t>
            </a:r>
            <a:r>
              <a:rPr lang="en-US" sz="1600" b="1" dirty="0">
                <a:solidFill>
                  <a:schemeClr val="tx1"/>
                </a:solidFill>
                <a:latin typeface="Courier New" panose="02070309020205020404" pitchFamily="49" charset="0"/>
              </a:rPr>
              <a:t>Count</a:t>
            </a:r>
            <a:r>
              <a:rPr lang="en-US" sz="1600" dirty="0">
                <a:solidFill>
                  <a:schemeClr val="tx1"/>
                </a:solidFill>
                <a:latin typeface="Courier New" panose="02070309020205020404" pitchFamily="49" charset="0"/>
              </a:rPr>
              <a:t> =</a:t>
            </a:r>
            <a:r>
              <a:rPr lang="en-US" sz="1600" b="1" dirty="0">
                <a:solidFill>
                  <a:schemeClr val="tx1"/>
                </a:solidFill>
                <a:latin typeface="Courier New" panose="02070309020205020404" pitchFamily="49" charset="0"/>
              </a:rPr>
              <a:t> Count </a:t>
            </a:r>
            <a:r>
              <a:rPr lang="en-US" sz="1600" dirty="0">
                <a:solidFill>
                  <a:schemeClr val="tx1"/>
                </a:solidFill>
                <a:latin typeface="Courier New" panose="02070309020205020404" pitchFamily="49" charset="0"/>
              </a:rPr>
              <a:t>+ 2</a:t>
            </a:r>
          </a:p>
          <a:p>
            <a:pPr marL="747713" indent="0">
              <a:spcBef>
                <a:spcPts val="0"/>
              </a:spcBef>
              <a:spcAft>
                <a:spcPts val="600"/>
              </a:spcAft>
              <a:buNone/>
            </a:pPr>
            <a:r>
              <a:rPr lang="en-US" sz="1600" dirty="0">
                <a:solidFill>
                  <a:schemeClr val="tx1"/>
                </a:solidFill>
              </a:rPr>
              <a:t> </a:t>
            </a:r>
            <a:r>
              <a:rPr lang="en-US" sz="1600" b="1" dirty="0" smtClean="0">
                <a:solidFill>
                  <a:schemeClr val="tx1"/>
                </a:solidFill>
                <a:latin typeface="Courier New" panose="02070309020205020404" pitchFamily="49" charset="0"/>
              </a:rPr>
              <a:t>Count</a:t>
            </a:r>
            <a:r>
              <a:rPr lang="en-US" sz="1600" dirty="0" smtClean="0">
                <a:solidFill>
                  <a:schemeClr val="tx1"/>
                </a:solidFill>
                <a:latin typeface="Courier New" panose="02070309020205020404" pitchFamily="49" charset="0"/>
              </a:rPr>
              <a:t>–3</a:t>
            </a:r>
            <a:r>
              <a:rPr lang="en-US" sz="1600" dirty="0" smtClean="0">
                <a:solidFill>
                  <a:schemeClr val="tx1"/>
                </a:solidFill>
              </a:rPr>
              <a:t> </a:t>
            </a:r>
            <a:r>
              <a:rPr lang="en-US" sz="1600" dirty="0">
                <a:solidFill>
                  <a:schemeClr val="tx1"/>
                </a:solidFill>
              </a:rPr>
              <a:t>decrements </a:t>
            </a:r>
            <a:r>
              <a:rPr lang="en-US" sz="1600" b="1" dirty="0">
                <a:solidFill>
                  <a:schemeClr val="tx1"/>
                </a:solidFill>
                <a:latin typeface="Courier New" panose="02070309020205020404" pitchFamily="49" charset="0"/>
              </a:rPr>
              <a:t>Count</a:t>
            </a:r>
            <a:r>
              <a:rPr lang="en-US" sz="1600" dirty="0">
                <a:solidFill>
                  <a:schemeClr val="tx1"/>
                </a:solidFill>
              </a:rPr>
              <a:t> by </a:t>
            </a:r>
            <a:r>
              <a:rPr lang="en-US" sz="1600" dirty="0">
                <a:solidFill>
                  <a:schemeClr val="tx1"/>
                </a:solidFill>
                <a:latin typeface="Courier New" panose="02070309020205020404" pitchFamily="49" charset="0"/>
              </a:rPr>
              <a:t>3</a:t>
            </a:r>
          </a:p>
          <a:p>
            <a:pPr marL="0" lvl="1" indent="0">
              <a:spcBef>
                <a:spcPts val="0"/>
              </a:spcBef>
              <a:spcAft>
                <a:spcPts val="1800"/>
              </a:spcAft>
              <a:buNone/>
            </a:pPr>
            <a:r>
              <a:rPr lang="en-US" sz="1600" dirty="0">
                <a:solidFill>
                  <a:schemeClr val="tx1"/>
                </a:solidFill>
              </a:rPr>
              <a:t>This shorthand is comparable to </a:t>
            </a:r>
            <a:r>
              <a:rPr lang="en-US" sz="1600" b="1" dirty="0">
                <a:solidFill>
                  <a:schemeClr val="tx1"/>
                </a:solidFill>
                <a:latin typeface="Courier New" panose="02070309020205020404" pitchFamily="49" charset="0"/>
              </a:rPr>
              <a:t>Count</a:t>
            </a:r>
            <a:r>
              <a:rPr lang="en-US" sz="1600" dirty="0">
                <a:solidFill>
                  <a:schemeClr val="tx1"/>
                </a:solidFill>
                <a:latin typeface="Courier New" panose="02070309020205020404" pitchFamily="49" charset="0"/>
              </a:rPr>
              <a:t> =</a:t>
            </a:r>
            <a:r>
              <a:rPr lang="en-US" sz="1600" b="1" dirty="0">
                <a:solidFill>
                  <a:schemeClr val="tx1"/>
                </a:solidFill>
                <a:latin typeface="Courier New" panose="02070309020205020404" pitchFamily="49" charset="0"/>
              </a:rPr>
              <a:t> Count </a:t>
            </a:r>
            <a:r>
              <a:rPr lang="en-US" sz="1600" dirty="0">
                <a:solidFill>
                  <a:schemeClr val="tx1"/>
                </a:solidFill>
                <a:latin typeface="Courier New" panose="02070309020205020404" pitchFamily="49" charset="0"/>
              </a:rPr>
              <a:t>– 3</a:t>
            </a:r>
          </a:p>
          <a:p>
            <a:pPr>
              <a:spcBef>
                <a:spcPts val="0"/>
              </a:spcBef>
              <a:spcAft>
                <a:spcPts val="600"/>
              </a:spcAft>
            </a:pPr>
            <a:r>
              <a:rPr lang="en-US" sz="1600" b="1" dirty="0" smtClean="0">
                <a:solidFill>
                  <a:schemeClr val="tx1"/>
                </a:solidFill>
                <a:latin typeface="Courier New" panose="02070309020205020404" pitchFamily="49" charset="0"/>
              </a:rPr>
              <a:t>Count</a:t>
            </a:r>
            <a:r>
              <a:rPr lang="en-US" sz="1600" dirty="0" smtClean="0">
                <a:solidFill>
                  <a:schemeClr val="tx1"/>
                </a:solidFill>
                <a:latin typeface="Courier New" panose="02070309020205020404" pitchFamily="49" charset="0"/>
              </a:rPr>
              <a:t>+</a:t>
            </a:r>
            <a:r>
              <a:rPr lang="en-US" sz="1600" b="1" dirty="0" smtClean="0">
                <a:solidFill>
                  <a:schemeClr val="tx1"/>
                </a:solidFill>
                <a:latin typeface="Courier New" panose="02070309020205020404" pitchFamily="49" charset="0"/>
              </a:rPr>
              <a:t>X</a:t>
            </a:r>
            <a:r>
              <a:rPr lang="en-US" sz="1600" dirty="0" smtClean="0">
                <a:solidFill>
                  <a:schemeClr val="tx1"/>
                </a:solidFill>
                <a:latin typeface="Courier New" panose="02070309020205020404" pitchFamily="49" charset="0"/>
              </a:rPr>
              <a:t> </a:t>
            </a:r>
            <a:r>
              <a:rPr lang="en-US" sz="1600" dirty="0">
                <a:solidFill>
                  <a:schemeClr val="tx1"/>
                </a:solidFill>
              </a:rPr>
              <a:t>will increase </a:t>
            </a:r>
            <a:r>
              <a:rPr lang="en-US" sz="1600" b="1" dirty="0">
                <a:solidFill>
                  <a:schemeClr val="tx1"/>
                </a:solidFill>
                <a:latin typeface="Courier New" panose="02070309020205020404" pitchFamily="49" charset="0"/>
              </a:rPr>
              <a:t>Count</a:t>
            </a:r>
            <a:r>
              <a:rPr lang="en-US" sz="1600" dirty="0">
                <a:solidFill>
                  <a:schemeClr val="tx1"/>
                </a:solidFill>
              </a:rPr>
              <a:t> by the value of </a:t>
            </a:r>
            <a:r>
              <a:rPr lang="en-US" sz="1600" b="1" dirty="0">
                <a:solidFill>
                  <a:schemeClr val="tx1"/>
                </a:solidFill>
                <a:latin typeface="Courier New" panose="02070309020205020404" pitchFamily="49" charset="0"/>
              </a:rPr>
              <a:t>X</a:t>
            </a:r>
          </a:p>
          <a:p>
            <a:pPr>
              <a:spcBef>
                <a:spcPts val="0"/>
              </a:spcBef>
              <a:spcAft>
                <a:spcPts val="600"/>
              </a:spcAft>
            </a:pPr>
            <a:r>
              <a:rPr lang="en-US" sz="1600" b="1" dirty="0">
                <a:solidFill>
                  <a:schemeClr val="tx1"/>
                </a:solidFill>
                <a:latin typeface="Courier New" panose="02070309020205020404" pitchFamily="49" charset="0"/>
              </a:rPr>
              <a:t>Count</a:t>
            </a:r>
            <a:r>
              <a:rPr lang="en-US" sz="1600" dirty="0">
                <a:solidFill>
                  <a:schemeClr val="tx1"/>
                </a:solidFill>
                <a:latin typeface="Courier New" panose="02070309020205020404" pitchFamily="49" charset="0"/>
              </a:rPr>
              <a:t>–</a:t>
            </a:r>
            <a:r>
              <a:rPr lang="en-US" sz="1600" b="1" dirty="0">
                <a:solidFill>
                  <a:schemeClr val="tx1"/>
                </a:solidFill>
                <a:latin typeface="Courier New" panose="02070309020205020404" pitchFamily="49" charset="0"/>
              </a:rPr>
              <a:t>X </a:t>
            </a:r>
            <a:r>
              <a:rPr lang="en-US" sz="1600" dirty="0">
                <a:solidFill>
                  <a:schemeClr val="tx1"/>
                </a:solidFill>
              </a:rPr>
              <a:t>will decrease </a:t>
            </a:r>
            <a:r>
              <a:rPr lang="en-US" sz="1600" b="1" dirty="0">
                <a:solidFill>
                  <a:schemeClr val="tx1"/>
                </a:solidFill>
                <a:latin typeface="Courier New" panose="02070309020205020404" pitchFamily="49" charset="0"/>
              </a:rPr>
              <a:t>Count</a:t>
            </a:r>
            <a:r>
              <a:rPr lang="en-US" sz="1600" dirty="0">
                <a:solidFill>
                  <a:schemeClr val="tx1"/>
                </a:solidFill>
              </a:rPr>
              <a:t> by the value of </a:t>
            </a:r>
            <a:r>
              <a:rPr lang="en-US" sz="1600" b="1" dirty="0">
                <a:solidFill>
                  <a:schemeClr val="tx1"/>
                </a:solidFill>
                <a:latin typeface="Courier New" panose="02070309020205020404" pitchFamily="49" charset="0"/>
              </a:rPr>
              <a:t>X </a:t>
            </a:r>
          </a:p>
        </p:txBody>
      </p:sp>
    </p:spTree>
    <p:extLst>
      <p:ext uri="{BB962C8B-B14F-4D97-AF65-F5344CB8AC3E}">
        <p14:creationId xmlns:p14="http://schemas.microsoft.com/office/powerpoint/2010/main" val="8866372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12" name="Picture 11" descr="1. Computer code has 3 lines. The lines read as follows. line 1. for left parenthesis count equals 0 semicolon count left angle bracket 15 semicolon count plus 5 right parenthesis. line 2, indented 3 times. write count. line 3, indented twice. 2. line 1. for left parenthesis count equals 15 semicolon count right angle bracket equals 0 semicolon count minus 5 right parenthesis. line 2, indented 3 times. write count. line 3, indented twice. end for. 3. line 1. set my number equals 7. line 2. for count left parenthesis count equals 1 semicolon count left angle bracket equals left parenthesis my number plus 1 right parenthesis semicolon count plus 3. line 3, indented once. write count. line 4. end for. 4. line 1. for left parenthesis count equals 1 semicolon count left angle bracket 15 semicolon count plus 2 right parenthesis. line 2, indented once. write count. line 3. end f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80" y="2051766"/>
            <a:ext cx="5355200" cy="3306995"/>
          </a:xfrm>
          <a:prstGeom prst="rect">
            <a:avLst/>
          </a:prstGeom>
        </p:spPr>
      </p:pic>
      <p:pic>
        <p:nvPicPr>
          <p:cNvPr id="11" name="Picture 10" descr="Results: 1. Line 1, 0. Line 2, 5. Line 3, 10 and Line 4, 15. 2. Line 1, 15. Line 2, 10. Line 3, 5, Line 4, 0. 3. Line 1, 1. Line 2, 4. Line 3, 7. 4. Line 1. 1, Line 2, 3. Line 3, 5, Line 4, 7. Line 4, 9. Line 5, 11. Line 6,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956" y="1681773"/>
            <a:ext cx="2794844" cy="3878859"/>
          </a:xfrm>
          <a:prstGeom prst="rect">
            <a:avLst/>
          </a:prstGeom>
        </p:spPr>
      </p:pic>
    </p:spTree>
    <p:extLst>
      <p:ext uri="{BB962C8B-B14F-4D97-AF65-F5344CB8AC3E}">
        <p14:creationId xmlns:p14="http://schemas.microsoft.com/office/powerpoint/2010/main" val="99910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Prisoner in the Loop</a:t>
            </a:r>
            <a:endParaRPr lang="en-US" dirty="0"/>
          </a:p>
        </p:txBody>
      </p:sp>
      <p:sp>
        <p:nvSpPr>
          <p:cNvPr id="3" name="Content Placeholder 2"/>
          <p:cNvSpPr>
            <a:spLocks noGrp="1"/>
          </p:cNvSpPr>
          <p:nvPr>
            <p:ph type="body" idx="1"/>
          </p:nvPr>
        </p:nvSpPr>
        <p:spPr>
          <a:xfrm>
            <a:off x="457200" y="1600201"/>
            <a:ext cx="8229600" cy="1252736"/>
          </a:xfrm>
        </p:spPr>
        <p:txBody>
          <a:bodyPr/>
          <a:lstStyle/>
          <a:p>
            <a:pPr marL="0" indent="0">
              <a:buNone/>
            </a:pPr>
            <a:r>
              <a:rPr lang="en-US" dirty="0" smtClean="0"/>
              <a:t>If the loop increment is positive and the initial value is greater than the limiting value, then the body of the loop is skipped as follows:</a:t>
            </a:r>
          </a:p>
        </p:txBody>
      </p:sp>
      <p:pic>
        <p:nvPicPr>
          <p:cNvPr id="7" name="Picture 6" descr="Computer code has 6 lines. The lines read as follows. Line 1. write double quote hello double quote. line 2. declare count as integer. line 3. for left parenthesis count equals 5 semicolon count left angle bracket 4 semicolon count plus plus right parenthesis. line 4. write double quote help comma I'm a prisoner in a for loop exclamation double quote. line 5. end for. line 6. write double quote good bye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25" y="3106611"/>
            <a:ext cx="8003508" cy="2434556"/>
          </a:xfrm>
          <a:prstGeom prst="rect">
            <a:avLst/>
          </a:prstGeom>
        </p:spPr>
      </p:pic>
    </p:spTree>
    <p:extLst>
      <p:ext uri="{BB962C8B-B14F-4D97-AF65-F5344CB8AC3E}">
        <p14:creationId xmlns:p14="http://schemas.microsoft.com/office/powerpoint/2010/main" val="466130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An Introduction to Repetition Structures: Computers Never Get Bored!</a:t>
            </a:r>
            <a:endParaRPr lang="en-US" dirty="0"/>
          </a:p>
        </p:txBody>
      </p:sp>
      <p:pic>
        <p:nvPicPr>
          <p:cNvPr id="8" name="Picture 7" descr="A loop is a block of code that, under certain conditions, will be executed repeatedly. Computer code has 7 lines. The lines read as follows. Line 1. Declare Number As Integer. line 2. Repeat. Line 3, indented once. write double quote please enter a number colon double quote. line 4, indented once. input Number. line 5, indented once. write number. line 6. until number equals equals 0. line 7. write double quote list ended double quote. The body of the loop is executed repeatedly until the user enters a 0. At that point the loop is exited, and the statement that follows the loop is executed. Note the indenta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79" y="2136033"/>
            <a:ext cx="8229600" cy="3264634"/>
          </a:xfrm>
          <a:prstGeom prst="rect">
            <a:avLst/>
          </a:prstGeom>
        </p:spPr>
      </p:pic>
    </p:spTree>
    <p:extLst>
      <p:ext uri="{BB962C8B-B14F-4D97-AF65-F5344CB8AC3E}">
        <p14:creationId xmlns:p14="http://schemas.microsoft.com/office/powerpoint/2010/main" val="1382963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5.4 Applications of Repetition </a:t>
            </a:r>
            <a:r>
              <a:rPr lang="en-US" dirty="0" smtClean="0"/>
              <a:t>Structures </a:t>
            </a:r>
            <a:endParaRPr lang="en-US" dirty="0"/>
          </a:p>
        </p:txBody>
      </p:sp>
    </p:spTree>
    <p:extLst>
      <p:ext uri="{BB962C8B-B14F-4D97-AF65-F5344CB8AC3E}">
        <p14:creationId xmlns:p14="http://schemas.microsoft.com/office/powerpoint/2010/main" val="3807049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 Applications of Repetition Structures</a:t>
            </a:r>
            <a:endParaRPr lang="en-US" dirty="0"/>
          </a:p>
        </p:txBody>
      </p:sp>
      <p:sp>
        <p:nvSpPr>
          <p:cNvPr id="6" name="Content Placeholder 5"/>
          <p:cNvSpPr>
            <a:spLocks noGrp="1"/>
          </p:cNvSpPr>
          <p:nvPr>
            <p:ph type="body" idx="1"/>
          </p:nvPr>
        </p:nvSpPr>
        <p:spPr/>
        <p:txBody>
          <a:bodyPr/>
          <a:lstStyle/>
          <a:p>
            <a:pPr marL="0" indent="0">
              <a:buNone/>
            </a:pPr>
            <a:r>
              <a:rPr lang="en-US" dirty="0" smtClean="0"/>
              <a:t>Loops have many purposes. This section will cover a few: </a:t>
            </a:r>
          </a:p>
          <a:p>
            <a:r>
              <a:rPr lang="en-US" dirty="0" smtClean="0"/>
              <a:t>Use to input data</a:t>
            </a:r>
          </a:p>
          <a:p>
            <a:r>
              <a:rPr lang="en-US" dirty="0" smtClean="0"/>
              <a:t>Data validation</a:t>
            </a:r>
          </a:p>
          <a:p>
            <a:pPr lvl="1"/>
            <a:r>
              <a:rPr lang="en-US" dirty="0" smtClean="0"/>
              <a:t>Using the Int() or Floor() and Ceiling() functions</a:t>
            </a:r>
          </a:p>
          <a:p>
            <a:r>
              <a:rPr lang="en-US" dirty="0" smtClean="0"/>
              <a:t>Computing sums and averages</a:t>
            </a:r>
            <a:endParaRPr lang="en-US" dirty="0"/>
          </a:p>
        </p:txBody>
      </p:sp>
    </p:spTree>
    <p:extLst>
      <p:ext uri="{BB962C8B-B14F-4D97-AF65-F5344CB8AC3E}">
        <p14:creationId xmlns:p14="http://schemas.microsoft.com/office/powerpoint/2010/main" val="37740289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Sentinel Controlled Loops</a:t>
            </a:r>
            <a:endParaRPr lang="en-US" dirty="0"/>
          </a:p>
        </p:txBody>
      </p:sp>
      <p:sp>
        <p:nvSpPr>
          <p:cNvPr id="6" name="Content Placeholder 5"/>
          <p:cNvSpPr>
            <a:spLocks noGrp="1"/>
          </p:cNvSpPr>
          <p:nvPr>
            <p:ph type="body" idx="1"/>
          </p:nvPr>
        </p:nvSpPr>
        <p:spPr/>
        <p:txBody>
          <a:bodyPr/>
          <a:lstStyle/>
          <a:p>
            <a:r>
              <a:rPr lang="en-US" sz="2200" dirty="0" smtClean="0"/>
              <a:t>Loops are often used to input large amounts of data. </a:t>
            </a:r>
          </a:p>
          <a:p>
            <a:r>
              <a:rPr lang="en-US" sz="2200" dirty="0" smtClean="0"/>
              <a:t>On each pass through the loop, one item of data (or one set of data) is entered. </a:t>
            </a:r>
          </a:p>
          <a:p>
            <a:r>
              <a:rPr lang="en-US" sz="2200" dirty="0" smtClean="0"/>
              <a:t>The test condition must cause the loop to be exited after all data has been input. </a:t>
            </a:r>
          </a:p>
          <a:p>
            <a:r>
              <a:rPr lang="en-US" sz="2200" dirty="0" smtClean="0"/>
              <a:t>Often the way to force a loop to end is to have the user enter a  sentinel value to signal that input is complete.</a:t>
            </a:r>
          </a:p>
          <a:p>
            <a:r>
              <a:rPr lang="en-US" sz="2200" dirty="0" smtClean="0"/>
              <a:t>The sentinel item (or end-of-data marker) should be chosen so that it cannot possibly be mistaken for actual input data. </a:t>
            </a:r>
          </a:p>
          <a:p>
            <a:r>
              <a:rPr lang="en-US" sz="2200" dirty="0" smtClean="0"/>
              <a:t>A sentinel-controlled loop uses a sentinel value to determine whether or not the loop is to be exited.</a:t>
            </a:r>
          </a:p>
        </p:txBody>
      </p:sp>
    </p:spTree>
    <p:extLst>
      <p:ext uri="{BB962C8B-B14F-4D97-AF65-F5344CB8AC3E}">
        <p14:creationId xmlns:p14="http://schemas.microsoft.com/office/powerpoint/2010/main" val="3057110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Sentinel Controlled Loop Example</a:t>
            </a:r>
            <a:endParaRPr lang="en-US" dirty="0"/>
          </a:p>
        </p:txBody>
      </p:sp>
      <p:pic>
        <p:nvPicPr>
          <p:cNvPr id="8" name="Picture 7" descr="Computer code has 15 lines. The lines read as follows. line 1. declare hours, rate, salary as float. line 2. write double quote enter the number of hours this employee worked colon double quote. line 3. write double quote enter minus 1 when you are done period double quote. line 4. input hours. line 5. while hours exclamation equals minus 1. line 6. indented once, write double quote enter this employee's rate of pay colon double quote. line 7, indented once. input rate. line 8, indented once. set salary equals hours asterisk rate. line 9, indented once. write double quote an employee who worked double quote plus hours. line 10, indented once. write double at the rate of double quote plus rate plus double quote per hour double quote. line 11, indented once. write double quote receives a salary of dollar sign double quote plus salary. line 12, indented once. write double quote enter the number of hours this employee worked colon double quote. line 13, indented once. write double quote enter minus 1 when you are done colon double quote. line 14, indented once. input hours. line 15. end wh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01" y="1772816"/>
            <a:ext cx="8148998" cy="4126546"/>
          </a:xfrm>
          <a:prstGeom prst="rect">
            <a:avLst/>
          </a:prstGeom>
        </p:spPr>
      </p:pic>
    </p:spTree>
    <p:extLst>
      <p:ext uri="{BB962C8B-B14F-4D97-AF65-F5344CB8AC3E}">
        <p14:creationId xmlns:p14="http://schemas.microsoft.com/office/powerpoint/2010/main" val="1313290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Validation: Loops Are Often Used to Validate Data Entered by a User</a:t>
            </a:r>
          </a:p>
        </p:txBody>
      </p:sp>
      <p:pic>
        <p:nvPicPr>
          <p:cNvPr id="8" name="Picture 7" descr="Example: to ensure that a user enters a positive number: Computer code has 8 lines. The lines read as follows. Line 1. declare widgets ordered as integer. line 2. write double quote how many widgets do you want to order question mark double quote. line 3. input widgets ordered. line 4. while widgets ordered left angle bracket 0. line 5, indented once. write double quote you can't order a negative number of widgets period double quote. line 6, indented once. write double quote please enter a positive number or zero colon double quote. line 7, indented once, input widgets ordered. line 8. end whi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49" y="1948407"/>
            <a:ext cx="8226301" cy="2961186"/>
          </a:xfrm>
          <a:prstGeom prst="rect">
            <a:avLst/>
          </a:prstGeom>
        </p:spPr>
      </p:pic>
    </p:spTree>
    <p:extLst>
      <p:ext uri="{BB962C8B-B14F-4D97-AF65-F5344CB8AC3E}">
        <p14:creationId xmlns:p14="http://schemas.microsoft.com/office/powerpoint/2010/main" val="8311498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 Function</a:t>
            </a:r>
            <a:endParaRPr lang="en-US" dirty="0"/>
          </a:p>
        </p:txBody>
      </p:sp>
      <p:pic>
        <p:nvPicPr>
          <p:cNvPr id="8" name="Picture 7" descr="The I n t left parenthesis right parenthesis function takes any number and turns it into an integer. It is often used to ensure that data is an integer. Examples: 1. I n t left parenthesis 53 right parenthesis equals 53. The line is labeled as, the integer value of an integer is just that integer. 2. I n t left parenthesis 53.195 right parenthesis equals 53. The line is labeled as, the integer value of a floating point number is just the integer part, with the fractional part discarded. 3. I n t left parenthesis 53.987 right parenthesis equals 53. The line is labeled as, note that since the fractional part is discarded, 53.0001 is the same, after implementing the I n t left parenthesis right parenthesis function, as 53.9999. Given: Number 1 equals 15.25 and number 2 equals minus 4.5 then:&#10;4. I n t left parenthesis number 1 right parenthesis equals 15. The line is labeled as, number 1 represents 15.25 comma I n t left parenthesis right parenthesis function turns the value of number 1 into its integer part. Line 5. I n t left parenthesis number 2 right parenthesis equals minus 4. The line is labeled as, number 2 represents minus 4.5 and the integer part of this is minus 4. Line 6. i n t left parenthesis 4 asterisk 2.4 right parenthesis equals 9. The line is labeled as, first the I n t left parenthesis right parenthesis function does the math inside the parentheses and then returns the value as an integ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01926"/>
            <a:ext cx="8229600" cy="3254147"/>
          </a:xfrm>
          <a:prstGeom prst="rect">
            <a:avLst/>
          </a:prstGeom>
        </p:spPr>
      </p:pic>
    </p:spTree>
    <p:extLst>
      <p:ext uri="{BB962C8B-B14F-4D97-AF65-F5344CB8AC3E}">
        <p14:creationId xmlns:p14="http://schemas.microsoft.com/office/powerpoint/2010/main" val="13605818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Int() Function for Data Validation </a:t>
            </a:r>
            <a:endParaRPr lang="en-US" dirty="0"/>
          </a:p>
        </p:txBody>
      </p:sp>
      <p:pic>
        <p:nvPicPr>
          <p:cNvPr id="7" name="Picture 6" descr="Computer code has 9 lines. The lines read as follows. Line 1. Declare my square as integer. Line 2. Declare count as integer. line 3. Repeat. Line 4, indented once. Write double quote enter an integer colon double quote. Line 5, indented once. input my square. Line 6. until i n t left parenthesis my square right parenthesis equals equals my square. Line 7. for left parenthesis count equals 1 semicolon count left angle bracket equals my square semicolon count plus plus right parenthesis. Line 8, indented once. write count plus double quote double quote plus count exponent 2. Line 9, end f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040" y="1628829"/>
            <a:ext cx="5161919" cy="2707780"/>
          </a:xfrm>
          <a:prstGeom prst="rect">
            <a:avLst/>
          </a:prstGeom>
        </p:spPr>
      </p:pic>
      <p:sp>
        <p:nvSpPr>
          <p:cNvPr id="3" name="Content Placeholder 2"/>
          <p:cNvSpPr>
            <a:spLocks noGrp="1"/>
          </p:cNvSpPr>
          <p:nvPr>
            <p:ph type="body" idx="1"/>
          </p:nvPr>
        </p:nvSpPr>
        <p:spPr>
          <a:xfrm>
            <a:off x="457200" y="4293096"/>
            <a:ext cx="8229600" cy="1900808"/>
          </a:xfrm>
        </p:spPr>
        <p:txBody>
          <a:bodyPr/>
          <a:lstStyle/>
          <a:p>
            <a:pPr marL="0" indent="0">
              <a:buNone/>
            </a:pPr>
            <a:r>
              <a:rPr lang="en-US" dirty="0" smtClean="0"/>
              <a:t>This program segment first validates the input to make sure it is an integer. Note how it uses the Int() function and a loop to do this. Once the valid input has been entered, a For loop is used to display the squares of the numbers from 1 up to and including the number input.</a:t>
            </a:r>
            <a:endParaRPr lang="en-US" dirty="0"/>
          </a:p>
        </p:txBody>
      </p:sp>
    </p:spTree>
    <p:extLst>
      <p:ext uri="{BB962C8B-B14F-4D97-AF65-F5344CB8AC3E}">
        <p14:creationId xmlns:p14="http://schemas.microsoft.com/office/powerpoint/2010/main" val="2247439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solidFill>
                  <a:schemeClr val="tx2"/>
                </a:solidFill>
                <a:latin typeface="Times New Roman" panose="02020603050405020304" pitchFamily="18" charset="0"/>
                <a:cs typeface="Times New Roman" panose="02020603050405020304" pitchFamily="18" charset="0"/>
              </a:rPr>
              <a:t>Flowchart </a:t>
            </a:r>
            <a:r>
              <a:rPr lang="en-US" dirty="0">
                <a:solidFill>
                  <a:schemeClr val="tx2"/>
                </a:solidFill>
                <a:latin typeface="Times New Roman" panose="02020603050405020304" pitchFamily="18" charset="0"/>
                <a:cs typeface="Times New Roman" panose="02020603050405020304" pitchFamily="18" charset="0"/>
              </a:rPr>
              <a:t>for using </a:t>
            </a:r>
            <a:r>
              <a:rPr lang="en-US" dirty="0" smtClean="0">
                <a:solidFill>
                  <a:schemeClr val="tx2"/>
                </a:solidFill>
                <a:latin typeface="Times New Roman" panose="02020603050405020304" pitchFamily="18" charset="0"/>
                <a:cs typeface="Times New Roman" panose="02020603050405020304" pitchFamily="18" charset="0"/>
              </a:rPr>
              <a:t>the </a:t>
            </a:r>
            <a:r>
              <a:rPr lang="en-US" dirty="0">
                <a:solidFill>
                  <a:schemeClr val="tx2"/>
                </a:solidFill>
                <a:latin typeface="Times New Roman" panose="02020603050405020304" pitchFamily="18" charset="0"/>
                <a:cs typeface="Times New Roman" panose="02020603050405020304" pitchFamily="18" charset="0"/>
              </a:rPr>
              <a:t>Int() function </a:t>
            </a:r>
            <a:r>
              <a:rPr lang="en-US" dirty="0" smtClean="0">
                <a:solidFill>
                  <a:schemeClr val="tx2"/>
                </a:solidFill>
                <a:latin typeface="Times New Roman" panose="02020603050405020304" pitchFamily="18" charset="0"/>
                <a:cs typeface="Times New Roman" panose="02020603050405020304" pitchFamily="18" charset="0"/>
              </a:rPr>
              <a:t>for </a:t>
            </a:r>
            <a:r>
              <a:rPr lang="en-US" dirty="0">
                <a:solidFill>
                  <a:schemeClr val="tx2"/>
                </a:solidFill>
                <a:latin typeface="Times New Roman" panose="02020603050405020304" pitchFamily="18" charset="0"/>
                <a:cs typeface="Times New Roman" panose="02020603050405020304" pitchFamily="18" charset="0"/>
              </a:rPr>
              <a:t>data validation </a:t>
            </a:r>
          </a:p>
        </p:txBody>
      </p:sp>
      <p:pic>
        <p:nvPicPr>
          <p:cNvPr id="5" name="Picture 4" descr="Step 1, Terminal: Enter. Step 2, process: declare my square. count as integer. Step 3, Input/output: write double quote enter an integer colon double quote Input my square. The input/output leads to the primary decision with yes or no conditional operations. If the conditional operation is no, the decision leads to the intermediate between the initial process and the primary input. If the operational condition is yes, then the decision leads to the process count equals 1. The process further leads to a decision with yes or no conditional operations. If the conditional operation is yes, the decision leads to the following input/output: write count plus minus minus plus count exponent 2. The input/output leads to the following process: count equals count plus 1. If the conditional operation is no, then the decision leads to the terminal: exit."/>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484784"/>
            <a:ext cx="3888432" cy="4848958"/>
          </a:xfrm>
          <a:prstGeom prst="rect">
            <a:avLst/>
          </a:prstGeom>
          <a:noFill/>
          <a:ln>
            <a:noFill/>
          </a:ln>
        </p:spPr>
      </p:pic>
    </p:spTree>
    <p:extLst>
      <p:ext uri="{BB962C8B-B14F-4D97-AF65-F5344CB8AC3E}">
        <p14:creationId xmlns:p14="http://schemas.microsoft.com/office/powerpoint/2010/main" val="35930440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Floor() and Ceiling() Functions </a:t>
            </a:r>
            <a:endParaRPr lang="en-US" dirty="0"/>
          </a:p>
        </p:txBody>
      </p:sp>
      <p:sp>
        <p:nvSpPr>
          <p:cNvPr id="3" name="Content Placeholder 2"/>
          <p:cNvSpPr>
            <a:spLocks noGrp="1"/>
          </p:cNvSpPr>
          <p:nvPr>
            <p:ph type="body" idx="1"/>
          </p:nvPr>
        </p:nvSpPr>
        <p:spPr>
          <a:xfrm>
            <a:off x="457200" y="1600201"/>
            <a:ext cx="8229600" cy="1612775"/>
          </a:xfrm>
        </p:spPr>
        <p:txBody>
          <a:bodyPr/>
          <a:lstStyle/>
          <a:p>
            <a:r>
              <a:rPr lang="en-US" sz="1800" dirty="0" smtClean="0"/>
              <a:t>Floor() takes any number and discards the decimal part (i.e., it “rounds down”)</a:t>
            </a:r>
          </a:p>
          <a:p>
            <a:r>
              <a:rPr lang="en-US" sz="1800" dirty="0" smtClean="0"/>
              <a:t>Ceiling() takes any number and “rounds up” to the next integer</a:t>
            </a:r>
          </a:p>
          <a:p>
            <a:r>
              <a:rPr lang="en-US" sz="1800" dirty="0" smtClean="0"/>
              <a:t>Like Int(), Floor() and Ceiling() accept numbers, variables, and expressions </a:t>
            </a:r>
          </a:p>
        </p:txBody>
      </p:sp>
      <p:pic>
        <p:nvPicPr>
          <p:cNvPr id="7" name="Picture 6" descr="Computer code has 13 lines. The lines read as follows. Examples colon. Line 1, indented once. Floor left parenthesis 62 right parenthesis equals 62. Ceiling left parenthesis 62 right parentheses equals 62. Line 2. Line 2, indented once. Floor left parenthesis 62 period 34 right parenthesis equals 62. Ceiling left parenthesis 62 period 34 right parenthesis equals 63. Line 3. Given colon Number One equals 12 period 2 and number two equals 3 period 8. Line 4, indented once. Floor left parenthesis Number one right parenthesis equals 12. Ceiling left parenthesis number one right parenthesis equals 13. Line 5, indented once. Floor left parenthesis Number two right parenthesis equals 3. Ceiling left parenthesis number two right parenthesis equals 4. Line 6, indented once. Floor left parenthesis N Number one asterisk 4 right parenthesis equals 48. Ceiling left parenthesis number one asterisk 4 right parenthesis equals 49. Line 7. if number equals 7 period 8 3 comma the following statements are valid colon. Line 8, indented once. Write Floor left parenthesis Number right parenthesis displays 7. Line 9, indented once. Write ceiling left parenthesis Number right parenthesis displays 8. Line 10, indented once. Set Y equals Floor left parenthesis Number right parenthesis assigns the value of 7 to Y. Line 11, indented once. Set Y equals Ceiling left parenthesis Number right parenthesis assigns the value of 8 to Y.&#10;Line 12, indented once. Set X equals Floor left parenthesis Number forward slash 2 right parenthesis assigns the value of 3 to X. Line 13, indented once. Set X equals Ceiling left parenthesis Number forward slash 2 right parenthesis assigns the value of 4 to 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931" y="3284984"/>
            <a:ext cx="5432129" cy="3056270"/>
          </a:xfrm>
          <a:prstGeom prst="rect">
            <a:avLst/>
          </a:prstGeom>
        </p:spPr>
      </p:pic>
    </p:spTree>
    <p:extLst>
      <p:ext uri="{BB962C8B-B14F-4D97-AF65-F5344CB8AC3E}">
        <p14:creationId xmlns:p14="http://schemas.microsoft.com/office/powerpoint/2010/main" val="40344947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Loop to Compute a Sum</a:t>
            </a:r>
            <a:endParaRPr lang="en-US" dirty="0"/>
          </a:p>
        </p:txBody>
      </p:sp>
      <p:sp>
        <p:nvSpPr>
          <p:cNvPr id="3" name="Content Placeholder 2"/>
          <p:cNvSpPr>
            <a:spLocks noGrp="1"/>
          </p:cNvSpPr>
          <p:nvPr>
            <p:ph type="body" idx="1"/>
          </p:nvPr>
        </p:nvSpPr>
        <p:spPr>
          <a:xfrm>
            <a:off x="457200" y="1600201"/>
            <a:ext cx="8229600" cy="892696"/>
          </a:xfrm>
        </p:spPr>
        <p:txBody>
          <a:bodyPr/>
          <a:lstStyle/>
          <a:p>
            <a:pPr marL="0" indent="0">
              <a:buNone/>
            </a:pPr>
            <a:r>
              <a:rPr lang="en-US" dirty="0" smtClean="0"/>
              <a:t>Note: the  variable Sum is known as the accumulator because it accumulates the values of the inputs.</a:t>
            </a:r>
          </a:p>
        </p:txBody>
      </p:sp>
      <p:pic>
        <p:nvPicPr>
          <p:cNvPr id="7" name="Picture 6" descr="Computer code has 10 lines. The lines read as follows. Line 1, Declare sum, number as integer. Line 2, Set sum equals 0. Line 3, Write double quote enter a positive whole number or 0 when done period double quote. Line 4, input number. Line 5. While number. Line 6, indented once. set sum equals sum plus number. Line 7, indented once. Write double quote enter a positive whole number or 0 when done period double quote. Line 9, indented once. input number. Line 10, end while. Line 11, writ double quote the sum of the numbers input is double quote plus su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935" y="2741585"/>
            <a:ext cx="8089844" cy="3132506"/>
          </a:xfrm>
          <a:prstGeom prst="rect">
            <a:avLst/>
          </a:prstGeom>
        </p:spPr>
      </p:pic>
    </p:spTree>
    <p:extLst>
      <p:ext uri="{BB962C8B-B14F-4D97-AF65-F5344CB8AC3E}">
        <p14:creationId xmlns:p14="http://schemas.microsoft.com/office/powerpoint/2010/main" val="3399978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5" name="Picture 4" descr="A flowchart demonstrates the sequence of steps in a loop. Step 1, Terminal: Start. Step 2, Process: Declare number as integer. Step 2 connects to a primary loop. Step 3: The primary loop directs to an input/output. The input reads as Enter a number colon. Input number. Step 4: The input further leads to an input/output which reads as write number. Post numeral entry, the input/output leads to a primary decision that consists of yes or no conditional operations. The decision reads as, is number equals 0 question mark. Conditional operation Yes leads to the following input/output: write double quote list ended double quote. Further, the input/output leads to the terminal: End. Conditional operation NO leads to the primary loop in the beginning of the program."/>
          <p:cNvPicPr/>
          <p:nvPr/>
        </p:nvPicPr>
        <p:blipFill>
          <a:blip r:embed="rId2">
            <a:extLst>
              <a:ext uri="{28A0092B-C50C-407E-A947-70E740481C1C}">
                <a14:useLocalDpi xmlns:a14="http://schemas.microsoft.com/office/drawing/2010/main" val="0"/>
              </a:ext>
            </a:extLst>
          </a:blip>
          <a:srcRect/>
          <a:stretch>
            <a:fillRect/>
          </a:stretch>
        </p:blipFill>
        <p:spPr bwMode="auto">
          <a:xfrm>
            <a:off x="3275855" y="1579105"/>
            <a:ext cx="2592290" cy="4761622"/>
          </a:xfrm>
          <a:prstGeom prst="rect">
            <a:avLst/>
          </a:prstGeom>
          <a:noFill/>
          <a:ln>
            <a:noFill/>
          </a:ln>
        </p:spPr>
      </p:pic>
    </p:spTree>
    <p:extLst>
      <p:ext uri="{BB962C8B-B14F-4D97-AF65-F5344CB8AC3E}">
        <p14:creationId xmlns:p14="http://schemas.microsoft.com/office/powerpoint/2010/main" val="41687736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Averages</a:t>
            </a:r>
            <a:endParaRPr lang="en-US" dirty="0"/>
          </a:p>
        </p:txBody>
      </p:sp>
      <p:pic>
        <p:nvPicPr>
          <p:cNvPr id="8" name="Picture 7" descr="Computer code has 14 lines. The lines read as follows. Line 1. Declare count grades as integer. Line 2, declare sum grades, grade, exam average as float. Line 3, set count grades equals 0. Line 4. Set sum grades equals 0. Line 5. write double quote enter one exam grade. Enter 0 when done period double quote. Line 6. input grade. Line 7. while grade right angle bracket 0. Line 8, indented once. set count grades equals count grades plus 1. Line 9, indented once. set sum grades equals sum grades plus grade. Line 10, indented once. write double quote enter an exam grade. Enter 0 when done period double quote. Line 11, indented once. Input grade. Line 12, end while. Line 13, set exam average equals sum grades slash count grades. Line 14. Write double quote your exam average is double quote plus exam aver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582" y="1484784"/>
            <a:ext cx="7978835" cy="4775146"/>
          </a:xfrm>
          <a:prstGeom prst="rect">
            <a:avLst/>
          </a:prstGeom>
        </p:spPr>
      </p:pic>
    </p:spTree>
    <p:extLst>
      <p:ext uri="{BB962C8B-B14F-4D97-AF65-F5344CB8AC3E}">
        <p14:creationId xmlns:p14="http://schemas.microsoft.com/office/powerpoint/2010/main" val="27868709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latin typeface="Times New Roman" panose="02020603050405020304" pitchFamily="18" charset="0"/>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3">
            <a:alphaModFix/>
          </a:blip>
          <a:stretch>
            <a:fillRect/>
          </a:stretch>
        </p:blipFill>
        <p:spPr>
          <a:xfrm>
            <a:off x="862012" y="2209800"/>
            <a:ext cx="7419975" cy="2466975"/>
          </a:xfrm>
          <a:prstGeom prst="rect">
            <a:avLst/>
          </a:prstGeom>
          <a:noFill/>
          <a:ln>
            <a:noFill/>
          </a:ln>
        </p:spPr>
      </p:pic>
    </p:spTree>
    <p:extLst>
      <p:ext uri="{BB962C8B-B14F-4D97-AF65-F5344CB8AC3E}">
        <p14:creationId xmlns:p14="http://schemas.microsoft.com/office/powerpoint/2010/main" val="2382573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Iterations</a:t>
            </a:r>
            <a:endParaRPr lang="en-US" dirty="0"/>
          </a:p>
        </p:txBody>
      </p:sp>
      <p:pic>
        <p:nvPicPr>
          <p:cNvPr id="10" name="Picture 9" descr="Computer code has 7 lines. The lines read as follows. Line 1. Declare name as string. Line 2. Repeat. Line 3, indented once. write double quote enter the name of your brother or sister colon double quote. Line 4, indented once. Input name. Line 5, indented once. write name. line 6. until name equals equals double quote done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462998"/>
            <a:ext cx="3809202" cy="2159191"/>
          </a:xfrm>
          <a:prstGeom prst="rect">
            <a:avLst/>
          </a:prstGeom>
        </p:spPr>
      </p:pic>
      <p:sp>
        <p:nvSpPr>
          <p:cNvPr id="11" name="Content Placeholder 10"/>
          <p:cNvSpPr>
            <a:spLocks noGrp="1"/>
          </p:cNvSpPr>
          <p:nvPr>
            <p:ph type="body" idx="1"/>
          </p:nvPr>
        </p:nvSpPr>
        <p:spPr>
          <a:xfrm>
            <a:off x="4644008" y="1600200"/>
            <a:ext cx="4104456" cy="4525963"/>
          </a:xfrm>
        </p:spPr>
        <p:txBody>
          <a:bodyPr/>
          <a:lstStyle/>
          <a:p>
            <a:pPr marL="0" indent="0">
              <a:buNone/>
            </a:pPr>
            <a:r>
              <a:rPr lang="en-US" sz="2000" dirty="0"/>
              <a:t>How many times will the loop run? Each time the loop runs it is called an iteration.</a:t>
            </a:r>
          </a:p>
          <a:p>
            <a:pPr marL="0" indent="0">
              <a:buNone/>
            </a:pPr>
            <a:r>
              <a:rPr lang="en-US" sz="2000" dirty="0"/>
              <a:t>Jim has 2 brothers &amp; 1 sister: 4 iterations</a:t>
            </a:r>
          </a:p>
          <a:p>
            <a:pPr marL="0" indent="0">
              <a:buNone/>
            </a:pPr>
            <a:r>
              <a:rPr lang="en-US" sz="2000" dirty="0"/>
              <a:t>Marie has 1 sister: 2 iterations</a:t>
            </a:r>
          </a:p>
          <a:p>
            <a:pPr marL="0" indent="0">
              <a:buNone/>
            </a:pPr>
            <a:r>
              <a:rPr lang="en-US" sz="2000" dirty="0"/>
              <a:t>Can we create a loop that doesn’t use the test condition as one of the iterations? Yes … we’ll see how later</a:t>
            </a:r>
            <a:r>
              <a:rPr lang="en-US" sz="2000" dirty="0" smtClean="0"/>
              <a:t>.</a:t>
            </a:r>
            <a:endParaRPr lang="en-US" sz="2000" dirty="0"/>
          </a:p>
        </p:txBody>
      </p:sp>
    </p:spTree>
    <p:extLst>
      <p:ext uri="{BB962C8B-B14F-4D97-AF65-F5344CB8AC3E}">
        <p14:creationId xmlns:p14="http://schemas.microsoft.com/office/powerpoint/2010/main" val="1758936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Beware the Infinite Loop</a:t>
            </a:r>
            <a:endParaRPr lang="en-US" dirty="0"/>
          </a:p>
        </p:txBody>
      </p:sp>
      <p:pic>
        <p:nvPicPr>
          <p:cNvPr id="8" name="Picture 7" descr="The following loop will repeat continually. Can you see why? Computer code has 9 lines. The lines read as follows. Line 1. Declare computer number as integer. Line 2. declare number as integer. Line 3. repeat. Line 4, indented once. write double quote please enter a number colon double quote. line 5, indented once. input number. line 6, indented once. set computer number equals number plus 1. line 7, indented once. write number. line 8. until number right angle bracket computer number. line 9. write double quote the end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94" y="1654310"/>
            <a:ext cx="7783011" cy="4331092"/>
          </a:xfrm>
          <a:prstGeom prst="rect">
            <a:avLst/>
          </a:prstGeom>
        </p:spPr>
      </p:pic>
    </p:spTree>
    <p:extLst>
      <p:ext uri="{BB962C8B-B14F-4D97-AF65-F5344CB8AC3E}">
        <p14:creationId xmlns:p14="http://schemas.microsoft.com/office/powerpoint/2010/main" val="3960013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Let the User Get Trapped in the Loop</a:t>
            </a:r>
            <a:endParaRPr lang="en-US" dirty="0"/>
          </a:p>
        </p:txBody>
      </p:sp>
      <p:pic>
        <p:nvPicPr>
          <p:cNvPr id="8" name="Picture 7" descr="Be sure to tell the user how to leave loop. Example: Add a line, as shown, so the user knows how to stop entering numbers! Computer code has 7 lines. The lines read as follows. Line 1. Repeat. Line 2, indented once. Write double quote enter a number double quote. Line 3, indented once. Write double quote enter 0 to end the program double quote. line 4, indented once. input number line 5, indented once. write number. line 6. until number equals equals 0. line 7. write double quote done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35696"/>
            <a:ext cx="8229600" cy="2986607"/>
          </a:xfrm>
          <a:prstGeom prst="rect">
            <a:avLst/>
          </a:prstGeom>
        </p:spPr>
      </p:pic>
    </p:spTree>
    <p:extLst>
      <p:ext uri="{BB962C8B-B14F-4D97-AF65-F5344CB8AC3E}">
        <p14:creationId xmlns:p14="http://schemas.microsoft.com/office/powerpoint/2010/main" val="2853742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 Comparison and Assignment Operators</a:t>
            </a:r>
            <a:endParaRPr lang="en-US" dirty="0"/>
          </a:p>
        </p:txBody>
      </p:sp>
      <p:sp>
        <p:nvSpPr>
          <p:cNvPr id="5" name="Content Placeholder 4"/>
          <p:cNvSpPr>
            <a:spLocks noGrp="1"/>
          </p:cNvSpPr>
          <p:nvPr>
            <p:ph type="body" idx="1"/>
          </p:nvPr>
        </p:nvSpPr>
        <p:spPr/>
        <p:txBody>
          <a:bodyPr/>
          <a:lstStyle/>
          <a:p>
            <a:pPr marL="0" indent="0">
              <a:buNone/>
            </a:pPr>
            <a:r>
              <a:rPr lang="en-US" dirty="0" smtClean="0"/>
              <a:t>As an </a:t>
            </a:r>
            <a:r>
              <a:rPr lang="en-US" b="1" dirty="0" smtClean="0"/>
              <a:t>assignment operator</a:t>
            </a:r>
            <a:r>
              <a:rPr lang="en-US" dirty="0" smtClean="0"/>
              <a:t>, the equals sign sets the value of an expression on the right side to the variable on the left side.</a:t>
            </a:r>
          </a:p>
          <a:p>
            <a:pPr marL="0" indent="0">
              <a:buNone/>
            </a:pPr>
            <a:r>
              <a:rPr lang="en-US" dirty="0" smtClean="0"/>
              <a:t>As a </a:t>
            </a:r>
            <a:r>
              <a:rPr lang="en-US" b="1" dirty="0" smtClean="0"/>
              <a:t>comparison operator</a:t>
            </a:r>
            <a:r>
              <a:rPr lang="en-US" dirty="0" smtClean="0"/>
              <a:t>, the double equals sign asks the question, “Is the value of the variable on the left side the same as the value of the expression, number, or variable on the right side?”</a:t>
            </a:r>
          </a:p>
          <a:p>
            <a:pPr marL="0" indent="0">
              <a:buNone/>
            </a:pPr>
            <a:r>
              <a:rPr lang="en-US" dirty="0" smtClean="0"/>
              <a:t>a single equals sign (=) signifies the assignment operator</a:t>
            </a:r>
          </a:p>
          <a:p>
            <a:pPr marL="0" indent="0">
              <a:buNone/>
            </a:pPr>
            <a:r>
              <a:rPr lang="en-US" dirty="0" smtClean="0"/>
              <a:t>a double equals sign (==) signifies the comparison operator</a:t>
            </a:r>
            <a:endParaRPr lang="en-US" dirty="0"/>
          </a:p>
        </p:txBody>
      </p:sp>
    </p:spTree>
    <p:extLst>
      <p:ext uri="{BB962C8B-B14F-4D97-AF65-F5344CB8AC3E}">
        <p14:creationId xmlns:p14="http://schemas.microsoft.com/office/powerpoint/2010/main" val="1414790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 Relational and Logical Operators and Compound Conditions</a:t>
            </a:r>
            <a:endParaRPr lang="en-US" dirty="0"/>
          </a:p>
        </p:txBody>
      </p:sp>
      <p:sp>
        <p:nvSpPr>
          <p:cNvPr id="5" name="Content Placeholder 4"/>
          <p:cNvSpPr>
            <a:spLocks noGrp="1"/>
          </p:cNvSpPr>
          <p:nvPr>
            <p:ph type="body" idx="1"/>
          </p:nvPr>
        </p:nvSpPr>
        <p:spPr/>
        <p:txBody>
          <a:bodyPr/>
          <a:lstStyle/>
          <a:p>
            <a:pPr marL="0" indent="0">
              <a:buNone/>
            </a:pPr>
            <a:r>
              <a:rPr lang="en-US" sz="2200" b="1" dirty="0" smtClean="0"/>
              <a:t>Relational operators </a:t>
            </a:r>
            <a:r>
              <a:rPr lang="en-US" sz="2200" dirty="0" smtClean="0"/>
              <a:t>are the symbols used in the condition to be evaluated:</a:t>
            </a:r>
          </a:p>
          <a:p>
            <a:pPr marL="914400" lvl="2" indent="0">
              <a:buNone/>
            </a:pPr>
            <a:r>
              <a:rPr lang="en-US" sz="2200" dirty="0" smtClean="0"/>
              <a:t>==	is the same as (the comparison operator)</a:t>
            </a:r>
          </a:p>
          <a:p>
            <a:pPr marL="914400" lvl="2" indent="0">
              <a:buNone/>
            </a:pPr>
            <a:r>
              <a:rPr lang="en-US" sz="2200" dirty="0"/>
              <a:t>!</a:t>
            </a:r>
            <a:r>
              <a:rPr lang="en-US" sz="2200" dirty="0" smtClean="0"/>
              <a:t>=	is not the same as (not equal to)</a:t>
            </a:r>
          </a:p>
          <a:p>
            <a:pPr marL="914400" lvl="2" indent="0">
              <a:buNone/>
            </a:pPr>
            <a:r>
              <a:rPr lang="en-US" sz="2200" dirty="0" smtClean="0"/>
              <a:t>&lt;	less than</a:t>
            </a:r>
          </a:p>
          <a:p>
            <a:pPr marL="914400" lvl="2" indent="0">
              <a:buNone/>
            </a:pPr>
            <a:r>
              <a:rPr lang="en-US" sz="2200" dirty="0" smtClean="0"/>
              <a:t>&gt;	greater than</a:t>
            </a:r>
          </a:p>
          <a:p>
            <a:pPr marL="914400" lvl="2" indent="0">
              <a:buNone/>
            </a:pPr>
            <a:r>
              <a:rPr lang="en-US" sz="2200" dirty="0" smtClean="0"/>
              <a:t>&lt;=	less than or equal to</a:t>
            </a:r>
          </a:p>
          <a:p>
            <a:pPr marL="914400" lvl="2" indent="0">
              <a:buNone/>
            </a:pPr>
            <a:r>
              <a:rPr lang="en-US" sz="2200" dirty="0" smtClean="0"/>
              <a:t>&gt;=	greater than or equal to</a:t>
            </a:r>
          </a:p>
          <a:p>
            <a:pPr marL="0" indent="0">
              <a:buNone/>
            </a:pPr>
            <a:r>
              <a:rPr lang="en-US" sz="2200" dirty="0" smtClean="0"/>
              <a:t>Logical operators are used to connect simple conditions into a more complex condition called a </a:t>
            </a:r>
            <a:r>
              <a:rPr lang="en-US" sz="2200" b="1" dirty="0" smtClean="0"/>
              <a:t>compound condition.</a:t>
            </a:r>
          </a:p>
          <a:p>
            <a:pPr marL="0" indent="0">
              <a:buNone/>
            </a:pPr>
            <a:r>
              <a:rPr lang="en-US" sz="2200" dirty="0" smtClean="0"/>
              <a:t>The simple conditions each contain one relational operator.</a:t>
            </a:r>
            <a:endParaRPr lang="en-US" sz="2200" dirty="0"/>
          </a:p>
        </p:txBody>
      </p:sp>
    </p:spTree>
    <p:extLst>
      <p:ext uri="{BB962C8B-B14F-4D97-AF65-F5344CB8AC3E}">
        <p14:creationId xmlns:p14="http://schemas.microsoft.com/office/powerpoint/2010/main" val="1153484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6210</TotalTime>
  <Words>1547</Words>
  <Application>Microsoft Office PowerPoint</Application>
  <PresentationFormat>On-screen Show (4:3)</PresentationFormat>
  <Paragraphs>152</Paragraphs>
  <Slides>41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ＭＳ Ｐゴシック</vt:lpstr>
      <vt:lpstr>Aharoni</vt:lpstr>
      <vt:lpstr>Arial</vt:lpstr>
      <vt:lpstr>Calibri</vt:lpstr>
      <vt:lpstr>Courier New</vt:lpstr>
      <vt:lpstr>Noto Sans Symbols</vt:lpstr>
      <vt:lpstr>Times New Roman</vt:lpstr>
      <vt:lpstr>Verdana</vt:lpstr>
      <vt:lpstr>508 Lecture</vt:lpstr>
      <vt:lpstr>Prelude to Programming</vt:lpstr>
      <vt:lpstr>5.1 An Introduction to Repetition Structures: Computers Never Get Bored! </vt:lpstr>
      <vt:lpstr>5.1 An Introduction to Repetition Structures: Computers Never Get Bored!</vt:lpstr>
      <vt:lpstr>Flowchart:</vt:lpstr>
      <vt:lpstr>Iterations</vt:lpstr>
      <vt:lpstr>Beware the Infinite Loop</vt:lpstr>
      <vt:lpstr>Don’t Let the User Get Trapped in the Loop</vt:lpstr>
      <vt:lpstr>Review: Comparison and Assignment Operators</vt:lpstr>
      <vt:lpstr>Review: Relational and Logical Operators and Compound Conditions</vt:lpstr>
      <vt:lpstr>Review: AND, OR, and NOT Logical Operators</vt:lpstr>
      <vt:lpstr>Flowchart for a Simple Repetition Structure (a Loop):</vt:lpstr>
      <vt:lpstr>5.2 Types of Loops </vt:lpstr>
      <vt:lpstr>5.2 Types of Loops (1 of 2)</vt:lpstr>
      <vt:lpstr>5.2 Types of Loops (2 of 2)</vt:lpstr>
      <vt:lpstr>Flowcharts for Pre-test and Post-Test Loops</vt:lpstr>
      <vt:lpstr>Trace a Loop: Walk through the loop manually</vt:lpstr>
      <vt:lpstr>Using a Pre-test Loop Wisely</vt:lpstr>
      <vt:lpstr>Counter-controlled Loops</vt:lpstr>
      <vt:lpstr>Example: Use a Counter to Display the Squares of Numbers</vt:lpstr>
      <vt:lpstr>Counters Count Up and Down</vt:lpstr>
      <vt:lpstr>5.3 The For Loop </vt:lpstr>
      <vt:lpstr>5.3 The For Loop</vt:lpstr>
      <vt:lpstr>The Initial Value in a For Loop</vt:lpstr>
      <vt:lpstr>The Test Condition in a For Loop (1 of 2)</vt:lpstr>
      <vt:lpstr>The Test Condition in a For Loop (2 of 2)</vt:lpstr>
      <vt:lpstr>More About the Test Condition </vt:lpstr>
      <vt:lpstr>The Increment/Decrement Statement</vt:lpstr>
      <vt:lpstr>Examples</vt:lpstr>
      <vt:lpstr>The Prisoner in the Loop</vt:lpstr>
      <vt:lpstr>5.4 Applications of Repetition Structures </vt:lpstr>
      <vt:lpstr>5.4 Applications of Repetition Structures</vt:lpstr>
      <vt:lpstr>Sentinel Controlled Loops</vt:lpstr>
      <vt:lpstr>Sentinel Controlled Loop Example</vt:lpstr>
      <vt:lpstr>Data Validation: Loops Are Often Used to Validate Data Entered by a User</vt:lpstr>
      <vt:lpstr>The Int() Function</vt:lpstr>
      <vt:lpstr>Using the Int() Function for Data Validation </vt:lpstr>
      <vt:lpstr>Flowchart for using the Int() function for data validation </vt:lpstr>
      <vt:lpstr>The Floor() and Ceiling() Functions </vt:lpstr>
      <vt:lpstr>Using a Loop to Compute a Sum</vt:lpstr>
      <vt:lpstr>Computing Averages</vt:lpstr>
      <vt:lpstr>Copyright</vt:lpstr>
    </vt:vector>
  </TitlesOfParts>
  <Manager/>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Prelude to Programming, 6e</dc:title>
  <dc:subject>Engineering Computer Science</dc:subject>
  <dc:creator>Drake/Venit</dc:creator>
  <cp:keywords>Engineering Computer Science</cp:keywords>
  <dc:description/>
  <cp:lastModifiedBy>Gurupandi, Muthusreeprasanth (Cognizant)</cp:lastModifiedBy>
  <cp:revision>371</cp:revision>
  <cp:lastPrinted>2005-11-18T05:37:01Z</cp:lastPrinted>
  <dcterms:created xsi:type="dcterms:W3CDTF">2016-07-12T18:46:03Z</dcterms:created>
  <dcterms:modified xsi:type="dcterms:W3CDTF">2018-02-15T04:21:51Z</dcterms:modified>
  <cp:category/>
</cp:coreProperties>
</file>