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handoutMasterIdLst>
    <p:handoutMasterId r:id="rId34"/>
  </p:handoutMasterIdLst>
  <p:sldIdLst>
    <p:sldId id="340"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0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86" autoAdjust="0"/>
  </p:normalViewPr>
  <p:slideViewPr>
    <p:cSldViewPr snapToGrid="0" snapToObjects="1">
      <p:cViewPr varScale="1">
        <p:scale>
          <a:sx n="87" d="100"/>
          <a:sy n="87" d="100"/>
        </p:scale>
        <p:origin x="108" y="282"/>
      </p:cViewPr>
      <p:guideLst>
        <p:guide orient="horz" pos="2160"/>
        <p:guide pos="2880"/>
      </p:guideLst>
    </p:cSldViewPr>
  </p:slideViewPr>
  <p:outlineViewPr>
    <p:cViewPr>
      <p:scale>
        <a:sx n="33" d="100"/>
        <a:sy n="33" d="100"/>
      </p:scale>
      <p:origin x="0" y="-940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02850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349568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9512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374584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524001" y="6444662"/>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524001" y="6444662"/>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1" name="Shape 16"/>
          <p:cNvSpPr txBox="1"/>
          <p:nvPr userDrawn="1"/>
        </p:nvSpPr>
        <p:spPr>
          <a:xfrm>
            <a:off x="1524001" y="6444662"/>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2886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1/29/2018</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11797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lgn="ctr">
              <a:spcBef>
                <a:spcPts val="0"/>
              </a:spcBef>
              <a:buNone/>
              <a:defRPr sz="3000" b="1" baseline="0">
                <a:latin typeface="+mn-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lgn="ctr">
              <a:spcBef>
                <a:spcPts val="0"/>
              </a:spcBef>
              <a:buNone/>
              <a:defRPr sz="2200">
                <a:latin typeface="+mn-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3" name="Text Placeholder 2"/>
          <p:cNvSpPr>
            <a:spLocks noGrp="1"/>
          </p:cNvSpPr>
          <p:nvPr>
            <p:ph type="body" sz="quarter" idx="16" hasCustomPrompt="1"/>
          </p:nvPr>
        </p:nvSpPr>
        <p:spPr>
          <a:xfrm>
            <a:off x="1636713" y="6330950"/>
            <a:ext cx="7124700" cy="379413"/>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86262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0">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62" r:id="rId6"/>
    <p:sldLayoutId id="2147483664"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6</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algn="ctr"/>
            <a:r>
              <a:rPr lang="en-US" dirty="0"/>
              <a:t>More About Loops and </a:t>
            </a:r>
            <a:r>
              <a:rPr lang="en-US" dirty="0" smtClean="0"/>
              <a:t>Decisions</a:t>
            </a:r>
            <a:endParaRPr lang="en-US" dirty="0"/>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4294967295"/>
          </p:nvPr>
        </p:nvSpPr>
        <p:spPr>
          <a:xfrm>
            <a:off x="2566393" y="6401513"/>
            <a:ext cx="6120680" cy="352425"/>
          </a:xfrm>
        </p:spPr>
        <p:txBody>
          <a:bodyPr/>
          <a:lstStyle/>
          <a:p>
            <a:pPr marL="0" indent="0" algn="r">
              <a:spcBef>
                <a:spcPts val="0"/>
              </a:spcBef>
              <a:buClrTx/>
              <a:buSzTx/>
              <a:buNone/>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3434947654"/>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Length_Of() </a:t>
            </a:r>
            <a:r>
              <a:rPr lang="en-US" dirty="0" smtClean="0"/>
              <a:t>Function</a:t>
            </a:r>
            <a:endParaRPr lang="en-US" dirty="0"/>
          </a:p>
        </p:txBody>
      </p:sp>
      <p:pic>
        <p:nvPicPr>
          <p:cNvPr id="9" name="Picture 8" descr="The length underscore of left parenthesis right parenthesis function takes a string or a string variable inside the parentheses and returns the number of characters in that string. 1. My length equals length underscore of left parenthesis double quote hello double quote right parenthesis assigns the value of 5 to my length because double quote hello double quote has five characters. 2. My length equals length underscore of left parenthesis double quote Good hyphen bye exclamation double quote right parenthesis assigns the value of 9 to my length because the string has nine characters, including the hyphen and exclamation point. If name equals double quote Hermione Hatfield double quote then: My length equals Length underscore of left parenthesis name right parenthesis assigns the value of 17 to my length. If the space equals double quote double quote then: my length equals length underscore of left parenthesis the space right parenthesis assigns the value of 1 to my length because a space counts as one charac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1672259"/>
            <a:ext cx="8039100" cy="4490002"/>
          </a:xfrm>
          <a:prstGeom prst="rect">
            <a:avLst/>
          </a:prstGeom>
        </p:spPr>
      </p:pic>
    </p:spTree>
    <p:extLst>
      <p:ext uri="{BB962C8B-B14F-4D97-AF65-F5344CB8AC3E}">
        <p14:creationId xmlns:p14="http://schemas.microsoft.com/office/powerpoint/2010/main" val="3538255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Print Statement and </a:t>
            </a:r>
            <a:r>
              <a:rPr lang="en-US" dirty="0"/>
              <a:t>t</a:t>
            </a:r>
            <a:r>
              <a:rPr lang="en-US" dirty="0" smtClean="0"/>
              <a:t>he Newline Indicator </a:t>
            </a:r>
            <a:r>
              <a:rPr lang="en-US" dirty="0" smtClean="0">
                <a:latin typeface="Courier New" panose="02070309020205020404" pitchFamily="49" charset="0"/>
                <a:cs typeface="Courier New" panose="02070309020205020404" pitchFamily="49" charset="0"/>
              </a:rPr>
              <a:t>&lt;NL&gt;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type="body" idx="1"/>
          </p:nvPr>
        </p:nvSpPr>
        <p:spPr>
          <a:xfrm>
            <a:off x="457200" y="1600200"/>
            <a:ext cx="4916466" cy="4525963"/>
          </a:xfrm>
        </p:spPr>
        <p:txBody>
          <a:bodyPr/>
          <a:lstStyle/>
          <a:p>
            <a:r>
              <a:rPr lang="en-US" sz="2000" dirty="0" smtClean="0"/>
              <a:t>The </a:t>
            </a:r>
            <a:r>
              <a:rPr lang="en-US" sz="2000" dirty="0" smtClean="0">
                <a:latin typeface="Courier New" panose="02070309020205020404" pitchFamily="49" charset="0"/>
                <a:cs typeface="Courier New" panose="02070309020205020404" pitchFamily="49" charset="0"/>
              </a:rPr>
              <a:t>Write</a:t>
            </a:r>
            <a:r>
              <a:rPr lang="en-US" sz="2000" dirty="0" smtClean="0"/>
              <a:t> statement indicates output to the screen with the assumption that each new </a:t>
            </a:r>
            <a:r>
              <a:rPr lang="en-US" sz="2000" dirty="0" smtClean="0">
                <a:latin typeface="Courier New" panose="02070309020205020404" pitchFamily="49" charset="0"/>
                <a:cs typeface="Courier New" panose="02070309020205020404" pitchFamily="49" charset="0"/>
              </a:rPr>
              <a:t>Write</a:t>
            </a:r>
            <a:r>
              <a:rPr lang="en-US" sz="2000" dirty="0" smtClean="0"/>
              <a:t> statement would begin on a new line.</a:t>
            </a:r>
          </a:p>
          <a:p>
            <a:r>
              <a:rPr lang="en-US" sz="2000" dirty="0" smtClean="0"/>
              <a:t>The </a:t>
            </a:r>
            <a:r>
              <a:rPr lang="en-US" sz="2000" dirty="0" smtClean="0">
                <a:latin typeface="Courier New" panose="02070309020205020404" pitchFamily="49" charset="0"/>
                <a:cs typeface="Courier New" panose="02070309020205020404" pitchFamily="49" charset="0"/>
              </a:rPr>
              <a:t>Print</a:t>
            </a:r>
            <a:r>
              <a:rPr lang="en-US" sz="2000" dirty="0" smtClean="0"/>
              <a:t> statement indicates output to the screen, including the ability to concatenate variables and text. However, until the </a:t>
            </a:r>
            <a:r>
              <a:rPr lang="en-US" sz="2000" dirty="0" smtClean="0">
                <a:latin typeface="Courier New" panose="02070309020205020404" pitchFamily="49" charset="0"/>
                <a:cs typeface="Courier New" panose="02070309020205020404" pitchFamily="49" charset="0"/>
              </a:rPr>
              <a:t>newline indicator</a:t>
            </a:r>
            <a:r>
              <a:rPr lang="en-US" sz="2000" dirty="0" smtClean="0"/>
              <a:t> is used, it is  assumed that output from any subsequent </a:t>
            </a:r>
            <a:r>
              <a:rPr lang="en-US" sz="2000" dirty="0" smtClean="0">
                <a:latin typeface="Courier New" panose="02070309020205020404" pitchFamily="49" charset="0"/>
                <a:cs typeface="Courier New" panose="02070309020205020404" pitchFamily="49" charset="0"/>
              </a:rPr>
              <a:t>Print</a:t>
            </a:r>
            <a:r>
              <a:rPr lang="en-US" sz="2000" dirty="0" smtClean="0"/>
              <a:t> statements will be on the same line. The newline indicator is </a:t>
            </a:r>
            <a:r>
              <a:rPr lang="en-US" sz="2000" dirty="0" smtClean="0">
                <a:latin typeface="Courier New" panose="02070309020205020404" pitchFamily="49" charset="0"/>
                <a:cs typeface="Courier New" panose="02070309020205020404" pitchFamily="49" charset="0"/>
              </a:rPr>
              <a:t>&lt;NL&gt;.</a:t>
            </a:r>
            <a:endParaRPr lang="en-US" sz="2000" dirty="0">
              <a:latin typeface="Courier New" panose="02070309020205020404" pitchFamily="49" charset="0"/>
              <a:cs typeface="Courier New" panose="02070309020205020404" pitchFamily="49" charset="0"/>
            </a:endParaRPr>
          </a:p>
        </p:txBody>
      </p:sp>
      <p:pic>
        <p:nvPicPr>
          <p:cNvPr id="4" name="Picture 3" descr="The image compares two distinctive computer codes with and without the NL tag. Code 1. Line 1. Write double quote Hi double quote. Line 2. double quote Ho double quote. Line 3. Write double quote done double quote. Corresponding Display. Line 1. Hi. Line 2. Ho. Line 3. Done. Code 2. Line 1. Print double quote Hi double quote. Line 2. Print double quote Ho double quote left angle bracket right angle bracket. Line 3.Print double quote done double quote. Corresponding display. Line 1. Hi Ho. Line 2. Do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603" y="2315215"/>
            <a:ext cx="2978727" cy="2008909"/>
          </a:xfrm>
          <a:prstGeom prst="rect">
            <a:avLst/>
          </a:prstGeom>
        </p:spPr>
      </p:pic>
    </p:spTree>
    <p:extLst>
      <p:ext uri="{BB962C8B-B14F-4D97-AF65-F5344CB8AC3E}">
        <p14:creationId xmlns:p14="http://schemas.microsoft.com/office/powerpoint/2010/main" val="528787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smtClean="0">
                <a:latin typeface="Courier New" panose="02070309020205020404" pitchFamily="49" charset="0"/>
                <a:cs typeface="Courier New" panose="02070309020205020404" pitchFamily="49" charset="0"/>
              </a:rPr>
              <a:t>Length_Of() </a:t>
            </a:r>
            <a:r>
              <a:rPr lang="en-US" dirty="0" smtClean="0"/>
              <a:t>Function for Formatting</a:t>
            </a:r>
            <a:endParaRPr lang="en-US" dirty="0"/>
          </a:p>
        </p:txBody>
      </p:sp>
      <p:pic>
        <p:nvPicPr>
          <p:cNvPr id="10" name="Picture 9" descr="Computer code has 21 lines. The lines read as follows. Line 1. Declare Name as string. Line 2. Declare symbol comma choice as character. Line 3. Declare number comma count as integer. Line 4. Set count equals 0. Line 5. Write double quote enter your name colon double quote. Line 6. Input name. Line 7. Write double quote choose one of the following symbols colon asterisk or hash double quote. Line 8. Input symbol. Line 9. Write double quote do you want a space between each symbol question mark enter single quote Y single quote for yes comma single quote N single quote for no double quote. Line 10. Input choice. Line 11 Set number equals length underscore of left parenthesis name right parenthesis. Line 12. Print name left parenthesis N L right parenthesis. Line 13. while count left angle bracket equals number. Line 14, indented once. If choice equals equals double quote y double double quote OR choice equals equals double quote y double quote then. Line 15, indented twice. Print symbol plus double quote double quote. Line 16, indented twice. Set count equals count plus 2. Line 17, indented once. Else. Line 18, indented twice. Print symbol. Line 19, indented twice. Set count equals count plus 1. Line 20, indented once. End if. Line 21.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804586"/>
            <a:ext cx="7557025" cy="3850075"/>
          </a:xfrm>
          <a:prstGeom prst="rect">
            <a:avLst/>
          </a:prstGeom>
        </p:spPr>
      </p:pic>
    </p:spTree>
    <p:extLst>
      <p:ext uri="{BB962C8B-B14F-4D97-AF65-F5344CB8AC3E}">
        <p14:creationId xmlns:p14="http://schemas.microsoft.com/office/powerpoint/2010/main" val="10611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6.3 Random Numbers</a:t>
            </a:r>
            <a:endParaRPr lang="en-US" dirty="0"/>
          </a:p>
        </p:txBody>
      </p:sp>
      <p:sp>
        <p:nvSpPr>
          <p:cNvPr id="3" name="Content Placeholder 2"/>
          <p:cNvSpPr>
            <a:spLocks noGrp="1"/>
          </p:cNvSpPr>
          <p:nvPr>
            <p:ph type="body" idx="1"/>
          </p:nvPr>
        </p:nvSpPr>
        <p:spPr/>
        <p:txBody>
          <a:bodyPr/>
          <a:lstStyle/>
          <a:p>
            <a:r>
              <a:rPr lang="en-US" dirty="0" smtClean="0"/>
              <a:t>Random numbers are numbers whose values form an unpredictable sequence.</a:t>
            </a:r>
          </a:p>
          <a:p>
            <a:r>
              <a:rPr lang="en-US" dirty="0" smtClean="0"/>
              <a:t>They have many interesting applications in programming. </a:t>
            </a:r>
          </a:p>
          <a:p>
            <a:r>
              <a:rPr lang="en-US" dirty="0" smtClean="0"/>
              <a:t>One major use is to provide an element of chance in computer games.</a:t>
            </a:r>
          </a:p>
          <a:p>
            <a:r>
              <a:rPr lang="en-US" dirty="0" smtClean="0"/>
              <a:t>They are also used to simulate situations or processes in business, mathematics, engineering, and other disciplines.</a:t>
            </a:r>
            <a:endParaRPr lang="en-US" dirty="0"/>
          </a:p>
        </p:txBody>
      </p:sp>
    </p:spTree>
    <p:extLst>
      <p:ext uri="{BB962C8B-B14F-4D97-AF65-F5344CB8AC3E}">
        <p14:creationId xmlns:p14="http://schemas.microsoft.com/office/powerpoint/2010/main" val="1192555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Random()</a:t>
            </a:r>
            <a:r>
              <a:rPr lang="en-US" dirty="0" smtClean="0"/>
              <a:t>Function</a:t>
            </a:r>
            <a:endParaRPr lang="en-US" dirty="0"/>
          </a:p>
        </p:txBody>
      </p:sp>
      <p:sp>
        <p:nvSpPr>
          <p:cNvPr id="3" name="Content Placeholder 2"/>
          <p:cNvSpPr>
            <a:spLocks noGrp="1"/>
          </p:cNvSpPr>
          <p:nvPr>
            <p:ph type="body" idx="1"/>
          </p:nvPr>
        </p:nvSpPr>
        <p:spPr/>
        <p:txBody>
          <a:bodyPr/>
          <a:lstStyle/>
          <a:p>
            <a:r>
              <a:rPr lang="en-US" sz="2000" dirty="0" smtClean="0"/>
              <a:t>Most programming languages contain a function that is used to generate a sequence of random numbers.</a:t>
            </a:r>
          </a:p>
          <a:p>
            <a:r>
              <a:rPr lang="en-US" sz="2000" dirty="0" smtClean="0"/>
              <a:t>The name of this function and the way it works varies from language to language.</a:t>
            </a:r>
          </a:p>
          <a:p>
            <a:r>
              <a:rPr lang="en-US" sz="2000" dirty="0" smtClean="0"/>
              <a:t>We define a function of the following form: </a:t>
            </a:r>
            <a:r>
              <a:rPr lang="en-US" sz="2000" dirty="0" smtClean="0">
                <a:latin typeface="Courier New" panose="02070309020205020404" pitchFamily="49" charset="0"/>
                <a:cs typeface="Courier New" panose="02070309020205020404" pitchFamily="49" charset="0"/>
              </a:rPr>
              <a:t>Random()</a:t>
            </a:r>
            <a:r>
              <a:rPr lang="en-US" sz="2000" dirty="0" smtClean="0"/>
              <a:t> which generates a random number from 0.0 to 1.0 (including 0.0 but not 1.0).</a:t>
            </a:r>
          </a:p>
          <a:p>
            <a:r>
              <a:rPr lang="en-US" sz="2000" dirty="0" smtClean="0"/>
              <a:t>To increase the range of random numbers generated, multiply </a:t>
            </a:r>
            <a:r>
              <a:rPr lang="en-US" sz="2000" dirty="0" smtClean="0">
                <a:latin typeface="Courier New" panose="02070309020205020404" pitchFamily="49" charset="0"/>
                <a:cs typeface="Courier New" panose="02070309020205020404" pitchFamily="49" charset="0"/>
              </a:rPr>
              <a:t>Random() </a:t>
            </a:r>
            <a:r>
              <a:rPr lang="en-US" sz="2000" dirty="0" smtClean="0"/>
              <a:t>by any value.</a:t>
            </a:r>
          </a:p>
          <a:p>
            <a:r>
              <a:rPr lang="en-US" sz="2000" dirty="0" smtClean="0"/>
              <a:t>To change the spread of the range, add an integer to the values generated.</a:t>
            </a:r>
          </a:p>
          <a:p>
            <a:r>
              <a:rPr lang="en-US" sz="2000" dirty="0" smtClean="0"/>
              <a:t>Use the </a:t>
            </a:r>
            <a:r>
              <a:rPr lang="en-US" sz="2000" dirty="0" smtClean="0">
                <a:latin typeface="Courier New" panose="02070309020205020404" pitchFamily="49" charset="0"/>
                <a:cs typeface="Courier New" panose="02070309020205020404" pitchFamily="49" charset="0"/>
              </a:rPr>
              <a:t>Int()</a:t>
            </a:r>
            <a:r>
              <a:rPr lang="en-US" sz="2000" dirty="0" smtClean="0">
                <a:cs typeface="Courier New" panose="02070309020205020404" pitchFamily="49" charset="0"/>
              </a:rPr>
              <a:t> </a:t>
            </a:r>
            <a:r>
              <a:rPr lang="en-US" sz="2000" dirty="0" smtClean="0"/>
              <a:t>or </a:t>
            </a:r>
            <a:r>
              <a:rPr lang="en-US" sz="2000" dirty="0" smtClean="0">
                <a:latin typeface="Courier New" panose="02070309020205020404" pitchFamily="49" charset="0"/>
                <a:cs typeface="Courier New" panose="02070309020205020404" pitchFamily="49" charset="0"/>
              </a:rPr>
              <a:t>Floor() </a:t>
            </a:r>
            <a:r>
              <a:rPr lang="en-US" sz="2000" dirty="0" smtClean="0"/>
              <a:t>function to generate random integers.</a:t>
            </a:r>
          </a:p>
        </p:txBody>
      </p:sp>
    </p:spTree>
    <p:extLst>
      <p:ext uri="{BB962C8B-B14F-4D97-AF65-F5344CB8AC3E}">
        <p14:creationId xmlns:p14="http://schemas.microsoft.com/office/powerpoint/2010/main" val="3663935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Random Numbers Using the </a:t>
            </a:r>
            <a:r>
              <a:rPr lang="en-US" dirty="0" smtClean="0">
                <a:latin typeface="Courier New" panose="02070309020205020404" pitchFamily="49" charset="0"/>
                <a:cs typeface="Courier New" panose="02070309020205020404" pitchFamily="49" charset="0"/>
              </a:rPr>
              <a:t>Random() </a:t>
            </a:r>
            <a:r>
              <a:rPr lang="en-US" dirty="0" smtClean="0"/>
              <a:t>Function</a:t>
            </a:r>
            <a:endParaRPr lang="en-US" dirty="0"/>
          </a:p>
        </p:txBody>
      </p:sp>
      <p:pic>
        <p:nvPicPr>
          <p:cNvPr id="9" name="Picture 8" descr="A list of examples of random numbers using the random left parenthesis right parenthesis function reads as follows.  If random left parenthesis right parenthesis = 0.3792, then random left parenthesis right parenthesis times 10 = 3.7920. If random left parenthesis right parenthesis = 0.0578, then random left parenthesis right parenthesis times 10 = 0.7580. Multiplying Random left parenthesis right parenthesis by 10 generates random numbers between 0.0 and 10.0 not including 10.0. To generate only integer values use the Floor left parenthesis right parenthesis or i n t left parenthesis right parenthesis function. If random left parenthesis right parenthesis = 0.3792, then floor left parenthesis random left parenthesis right parenthesis times 10 right parenthesis = 3. If random left parenthesis right parenthesis = 0.0578, then floor left parenthesis random left parenthesis right parenthesis times 10 right parenthesis = 0. To changes the range of integers, add a number to the result. For example adding 1 to the previous result will generate random numbers between 1 and 10. If random left parenthesis right parenthesis = 0.3792, then left parenthesis floor left parenthesis random left parenthesis right parenthesis times 10 right parenthesis + 1 right parenthesis = 4. If random left parenthesis right parenthesis = 0.0578, then left parenthesis floor left parenthesis random left parenthesis right parenthesis times 10 right parenthesis + 1 right parenthesis =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882993"/>
            <a:ext cx="7557025" cy="3918731"/>
          </a:xfrm>
          <a:prstGeom prst="rect">
            <a:avLst/>
          </a:prstGeom>
        </p:spPr>
      </p:pic>
    </p:spTree>
    <p:extLst>
      <p:ext uri="{BB962C8B-B14F-4D97-AF65-F5344CB8AC3E}">
        <p14:creationId xmlns:p14="http://schemas.microsoft.com/office/powerpoint/2010/main" val="3871538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Random Numbers in Various Ranges</a:t>
            </a:r>
            <a:endParaRPr lang="en-US" dirty="0"/>
          </a:p>
        </p:txBody>
      </p:sp>
      <p:pic>
        <p:nvPicPr>
          <p:cNvPr id="9" name="Picture 8" descr="If new number is an integer variable, then: 1. New number equals floor left parenthesis random left parenthesis right parenthesis asterisk 10 left parenthesis plus 1 will result in a random number between 1 and 10 (inclusive). 2. New number equals floor left parenthesis random left parenthesis right parenthesis asterisk 100 right parenthesis plus 1 will result in a random number between 1 and 100 (inclusive). 3. New number equals floor left parenthesis random left parenthesis left parenthesis right parenthesis asterisk 10 right parenthesis plus 4 will result in a random number between 4 and 13 (inclusive). 4. New number equals floor left parenthesis floor random left parenthesis right parenthesis asterisk 2 will result in either 0 or 2. 5. New number equals floor left parenthesis floor left parenthesis random left parenthesis right parenthesis asterisk 2 right parenthesis 1 will result in either 1 or 2. After examining these examples, we can conclude that, to generate a sequence of N random integers beginning with the integer  M, use: Floor left parenthesis random left parenthesis right parenthesis asterisk N right parenthesis plus 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813477"/>
            <a:ext cx="7557025" cy="3681981"/>
          </a:xfrm>
          <a:prstGeom prst="rect">
            <a:avLst/>
          </a:prstGeom>
        </p:spPr>
      </p:pic>
    </p:spTree>
    <p:extLst>
      <p:ext uri="{BB962C8B-B14F-4D97-AF65-F5344CB8AC3E}">
        <p14:creationId xmlns:p14="http://schemas.microsoft.com/office/powerpoint/2010/main" val="1479011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Flipping a Coin</a:t>
            </a:r>
            <a:endParaRPr lang="en-US" dirty="0"/>
          </a:p>
        </p:txBody>
      </p:sp>
      <p:pic>
        <p:nvPicPr>
          <p:cNvPr id="9" name="Picture 8" descr="Computer code has 14 lines. The lines read as follows. Line 1. Declare Number as integer. line 2. Declare response as character. Line 3. Write double quote do you want to flip a coin question mark Enter single quote single quote for yes comma single quote n single quote for no colon double quote. Line 4. Input response. Line 5. While response equals equals double quote y double quote. Line 6, Indented once. Set number equals floor left parenthesis random left parenthesis right parenthesis asterisk 2. Line 7, Indented once. If number equals equals 1 Then. Line 8, indented twice. Write double quote Heads double quote. Line 9. else. Line 10, indented twice. Write double quote tails double quote. Line 11, indented once. end if. Line 12, indented once. write double quote flip again question mark enter single quote y single quote comma single quote n single quote for no colon double quote. Line 13, indented once. Input response. Line 14.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739040"/>
            <a:ext cx="7557025" cy="4006219"/>
          </a:xfrm>
          <a:prstGeom prst="rect">
            <a:avLst/>
          </a:prstGeom>
        </p:spPr>
      </p:pic>
    </p:spTree>
    <p:extLst>
      <p:ext uri="{BB962C8B-B14F-4D97-AF65-F5344CB8AC3E}">
        <p14:creationId xmlns:p14="http://schemas.microsoft.com/office/powerpoint/2010/main" val="201306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Winning at Dice: What Number Should I Bet On? </a:t>
            </a:r>
            <a:r>
              <a:rPr lang="en-US" sz="2000" b="0" dirty="0" smtClean="0"/>
              <a:t>(1 of 2)</a:t>
            </a:r>
            <a:endParaRPr lang="en-US" sz="2000" b="0" dirty="0"/>
          </a:p>
        </p:txBody>
      </p:sp>
      <p:pic>
        <p:nvPicPr>
          <p:cNvPr id="9" name="Picture 8" descr="A table has 6 rows and 0 columns. The columns have the following headings from left to right. The row entries are as follows. Row 1. 1 plus 1 equals 2, 2 plus 1 equals 3, 3 plus 1 equals 4, 4 plus 1 equals 5, 5 plus 1 equals 6, 6 plus 1 equals 7. Row 2. 1 plus 2 equals 3, 2 plus 2 equals 4, 3 plus 2 equals 5, 4 plus 2 equals 6, 5 plus 2 equals 7, 6 plus 2 equals 8. Row 3. 1 plus 3 equals 4, 2 plus 3 equals 5, 3 plus 3 equals 6, 4 plus 3 equals 7, 5 plus 3 equals 8, 6 plus 3 equals 9. Row 4. 1 plus 4 equals 5, 2 plus 4 equals 6, 3 plus 4 equals 7, 4 plus 4 equals 8, 5 plus 4 equals 9, 6 plus 4 equals 10. Row 5. 1 plus 5 equals 6, 2 plus 5 equals 7, 3 plus 5 equals 8, 4 plus 5 equals 9, 5 plus 5 equals 10, 6 plus 5 equals 11. Row 6. 1 plus 6 equals 7, 2 plus 6 equals 8, 3 plus 6 equals 9, 4 plus 6 equals 10, 5 plus 6 equals 11, 6 plus 6 equals 12. Possible ways to roll a 5: (1,4), (4,1), (2,3), (3, 2). Possible ways to roll an 8: (2, 6), (6,2), (3,5), (5,3),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2053324"/>
            <a:ext cx="7557025" cy="3352599"/>
          </a:xfrm>
          <a:prstGeom prst="rect">
            <a:avLst/>
          </a:prstGeom>
        </p:spPr>
      </p:pic>
    </p:spTree>
    <p:extLst>
      <p:ext uri="{BB962C8B-B14F-4D97-AF65-F5344CB8AC3E}">
        <p14:creationId xmlns:p14="http://schemas.microsoft.com/office/powerpoint/2010/main" val="213753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Winning at Dice: What Number Should I Bet On? </a:t>
            </a:r>
            <a:r>
              <a:rPr lang="en-US" sz="2000" b="0" dirty="0" smtClean="0"/>
              <a:t>(2 </a:t>
            </a:r>
            <a:r>
              <a:rPr lang="en-US" sz="2000" b="0" dirty="0"/>
              <a:t>of 2)</a:t>
            </a:r>
            <a:endParaRPr lang="en-US" dirty="0"/>
          </a:p>
        </p:txBody>
      </p:sp>
      <p:pic>
        <p:nvPicPr>
          <p:cNvPr id="9" name="Picture 8" descr="Computer code has 16 lines. The lines read as follows. Line 1. Declare Five count comma eight count comma K comma Die 1 comma Die 2 comma sum as integer. Line 2. Set five count equals 0. Line 3. Set eight count equals 0. Line 4. For left parenthesis K Equals semicolon. K left angle bracket equals 1000 semicolon K plus plus right parenthesis. Line 5, indented once. Set die 1 equals floor left parenthesis random left parenthesis right parenthesis asterisk 6 right parenthesis plus 1. Line 6, indented once. Set die 2 equals floor left parenthesis random left parenthesis right parenthesis asterisk 6 right parenthesis plus 1. Line 7, indented once. Set sum equals Die 1 plus die 2. Line 8, indented once. If sum equals equals 5 then. Line 9, indented twice. set five count equals five count plus 1. Line 10, indented once. End if. Line 11, indented once. If sum equals equals 8 then. Line 12, indented twice. set eight count equals eight count plus 1. Line 13, indented once. End if. Line 14. End for. Line 15. Write double quote number of times sum was 5 colon double quote plus five count. Line 16. write double quote number of times sum was 8 colon double quote plus eight 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905416"/>
            <a:ext cx="7557025" cy="4049247"/>
          </a:xfrm>
          <a:prstGeom prst="rect">
            <a:avLst/>
          </a:prstGeom>
        </p:spPr>
      </p:pic>
    </p:spTree>
    <p:extLst>
      <p:ext uri="{BB962C8B-B14F-4D97-AF65-F5344CB8AC3E}">
        <p14:creationId xmlns:p14="http://schemas.microsoft.com/office/powerpoint/2010/main" val="2146067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Combining Loops With </a:t>
            </a:r>
            <a:r>
              <a:rPr lang="en-US" dirty="0" smtClean="0">
                <a:latin typeface="Courier New" panose="02070309020205020404" pitchFamily="49" charset="0"/>
                <a:cs typeface="Courier New" panose="02070309020205020404" pitchFamily="49" charset="0"/>
              </a:rPr>
              <a:t>If-Then</a:t>
            </a:r>
            <a:r>
              <a:rPr lang="en-US" dirty="0" smtClean="0"/>
              <a:t> Statements</a:t>
            </a:r>
            <a:endParaRPr lang="en-US" dirty="0"/>
          </a:p>
        </p:txBody>
      </p:sp>
      <p:sp>
        <p:nvSpPr>
          <p:cNvPr id="3" name="Content Placeholder 2"/>
          <p:cNvSpPr>
            <a:spLocks noGrp="1"/>
          </p:cNvSpPr>
          <p:nvPr>
            <p:ph type="body" idx="1"/>
          </p:nvPr>
        </p:nvSpPr>
        <p:spPr/>
        <p:txBody>
          <a:bodyPr/>
          <a:lstStyle/>
          <a:p>
            <a:r>
              <a:rPr lang="en-US" dirty="0" smtClean="0"/>
              <a:t>By combining loops and decision structures, programs become much more complex. </a:t>
            </a:r>
          </a:p>
          <a:p>
            <a:r>
              <a:rPr lang="en-US" dirty="0" smtClean="0"/>
              <a:t>Loops can be nested inside selection structures and selections can be nested inside loops.</a:t>
            </a:r>
          </a:p>
          <a:p>
            <a:r>
              <a:rPr lang="en-US" dirty="0" smtClean="0"/>
              <a:t>Loops can be nested inside other loops.</a:t>
            </a:r>
          </a:p>
          <a:p>
            <a:r>
              <a:rPr lang="en-US" dirty="0" smtClean="0"/>
              <a:t>Using multiple combinations of these structures allows for limitless possibilities!</a:t>
            </a:r>
            <a:endParaRPr lang="en-US" dirty="0"/>
          </a:p>
        </p:txBody>
      </p:sp>
    </p:spTree>
    <p:extLst>
      <p:ext uri="{BB962C8B-B14F-4D97-AF65-F5344CB8AC3E}">
        <p14:creationId xmlns:p14="http://schemas.microsoft.com/office/powerpoint/2010/main" val="3324363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Algorithm for a Pseudorandom Number</a:t>
            </a:r>
            <a:endParaRPr lang="en-US" dirty="0"/>
          </a:p>
        </p:txBody>
      </p:sp>
      <p:sp>
        <p:nvSpPr>
          <p:cNvPr id="3" name="Content Placeholder 2"/>
          <p:cNvSpPr>
            <a:spLocks noGrp="1"/>
          </p:cNvSpPr>
          <p:nvPr>
            <p:ph type="body" idx="1"/>
          </p:nvPr>
        </p:nvSpPr>
        <p:spPr/>
        <p:txBody>
          <a:bodyPr/>
          <a:lstStyle/>
          <a:p>
            <a:r>
              <a:rPr lang="en-US" sz="2200" dirty="0" smtClean="0"/>
              <a:t>A computer doesn’t understand, “Pick any number between 1 and 20.” </a:t>
            </a:r>
          </a:p>
          <a:p>
            <a:r>
              <a:rPr lang="en-US" sz="2200" dirty="0" smtClean="0"/>
              <a:t>A computer must receive instructions from a program.</a:t>
            </a:r>
          </a:p>
          <a:p>
            <a:r>
              <a:rPr lang="en-US" sz="2200" dirty="0" smtClean="0"/>
              <a:t>Random numbers are often produced by means of a mathematical algorithm.</a:t>
            </a:r>
          </a:p>
          <a:p>
            <a:pPr lvl="1"/>
            <a:r>
              <a:rPr lang="en-US" sz="2200" dirty="0" smtClean="0"/>
              <a:t>A mathematical algorithm is a formula that instructs the computer how to pick some number in a specified range.</a:t>
            </a:r>
          </a:p>
          <a:p>
            <a:r>
              <a:rPr lang="en-US" sz="2200" dirty="0" smtClean="0"/>
              <a:t>An algorithm requires some beginning value to manipulate.</a:t>
            </a:r>
          </a:p>
          <a:p>
            <a:r>
              <a:rPr lang="en-US" sz="2200" dirty="0" smtClean="0"/>
              <a:t>This starting number is the seed value.</a:t>
            </a:r>
            <a:endParaRPr lang="en-US" sz="2200" dirty="0"/>
          </a:p>
        </p:txBody>
      </p:sp>
    </p:spTree>
    <p:extLst>
      <p:ext uri="{BB962C8B-B14F-4D97-AF65-F5344CB8AC3E}">
        <p14:creationId xmlns:p14="http://schemas.microsoft.com/office/powerpoint/2010/main" val="2315796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Seed for a Pseudorandom Number</a:t>
            </a:r>
            <a:endParaRPr lang="en-US" dirty="0"/>
          </a:p>
        </p:txBody>
      </p:sp>
      <p:sp>
        <p:nvSpPr>
          <p:cNvPr id="3" name="Content Placeholder 2"/>
          <p:cNvSpPr>
            <a:spLocks noGrp="1"/>
          </p:cNvSpPr>
          <p:nvPr>
            <p:ph type="body" idx="1"/>
          </p:nvPr>
        </p:nvSpPr>
        <p:spPr/>
        <p:txBody>
          <a:bodyPr/>
          <a:lstStyle/>
          <a:p>
            <a:r>
              <a:rPr lang="en-US" sz="2000" dirty="0" smtClean="0"/>
              <a:t>If the same seed is used each time, the numbers generated are not really random. Such numbers are called pseudorandom.</a:t>
            </a:r>
          </a:p>
          <a:p>
            <a:pPr lvl="1"/>
            <a:r>
              <a:rPr lang="en-US" sz="2000" dirty="0" smtClean="0"/>
              <a:t>If the starting value of the algorithm never changes, the same sequence of numbers will be produced each time the program is executed. This may be useful for debugging purposes.</a:t>
            </a:r>
          </a:p>
          <a:p>
            <a:r>
              <a:rPr lang="en-US" sz="2000" dirty="0" smtClean="0"/>
              <a:t>The programmer must force the computer to use a different seed on each run so that the random numbers produced will be unpredictable.</a:t>
            </a:r>
          </a:p>
          <a:p>
            <a:pPr lvl="1"/>
            <a:r>
              <a:rPr lang="en-US" sz="2000" dirty="0" smtClean="0"/>
              <a:t>use a seed that is not predetermined, like the number of milliseconds since the beginning of the current year </a:t>
            </a:r>
          </a:p>
          <a:p>
            <a:pPr lvl="1"/>
            <a:r>
              <a:rPr lang="en-US" sz="2000" dirty="0" smtClean="0"/>
              <a:t>it will only occur once a year</a:t>
            </a:r>
          </a:p>
          <a:p>
            <a:pPr lvl="1"/>
            <a:r>
              <a:rPr lang="en-US" sz="2000" dirty="0" smtClean="0"/>
              <a:t>forces a random number generator to start with a different seed each time</a:t>
            </a:r>
            <a:endParaRPr lang="en-US" sz="2000" dirty="0"/>
          </a:p>
        </p:txBody>
      </p:sp>
    </p:spTree>
    <p:extLst>
      <p:ext uri="{BB962C8B-B14F-4D97-AF65-F5344CB8AC3E}">
        <p14:creationId xmlns:p14="http://schemas.microsoft.com/office/powerpoint/2010/main" val="2414732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6.4 Nested Loops</a:t>
            </a:r>
            <a:endParaRPr lang="en-US" dirty="0"/>
          </a:p>
        </p:txBody>
      </p:sp>
      <p:sp>
        <p:nvSpPr>
          <p:cNvPr id="6" name="Content Placeholder 5"/>
          <p:cNvSpPr>
            <a:spLocks noGrp="1"/>
          </p:cNvSpPr>
          <p:nvPr>
            <p:ph type="body" idx="1"/>
          </p:nvPr>
        </p:nvSpPr>
        <p:spPr/>
        <p:txBody>
          <a:bodyPr/>
          <a:lstStyle/>
          <a:p>
            <a:r>
              <a:rPr lang="en-US" dirty="0" smtClean="0"/>
              <a:t>When one loop is contained entirely within another we say that they are nested loops. </a:t>
            </a:r>
          </a:p>
          <a:p>
            <a:pPr lvl="1"/>
            <a:r>
              <a:rPr lang="en-US" dirty="0" smtClean="0"/>
              <a:t>The larger loop is called the outer loop</a:t>
            </a:r>
          </a:p>
          <a:p>
            <a:pPr lvl="1"/>
            <a:r>
              <a:rPr lang="en-US" dirty="0" smtClean="0"/>
              <a:t>The one lying within it is called the inner loop </a:t>
            </a:r>
          </a:p>
          <a:p>
            <a:r>
              <a:rPr lang="en-US" dirty="0" smtClean="0"/>
              <a:t>It is often difficult to follow the logical sequence of steps when nested loops are implemented. </a:t>
            </a:r>
          </a:p>
          <a:p>
            <a:r>
              <a:rPr lang="en-US" dirty="0" smtClean="0"/>
              <a:t>It is very important to be able to walk through (desk check) the pseudocode with paper and pencil, carefully writing down the values of each variable at each step.</a:t>
            </a:r>
            <a:endParaRPr lang="en-US" dirty="0"/>
          </a:p>
        </p:txBody>
      </p:sp>
    </p:spTree>
    <p:extLst>
      <p:ext uri="{BB962C8B-B14F-4D97-AF65-F5344CB8AC3E}">
        <p14:creationId xmlns:p14="http://schemas.microsoft.com/office/powerpoint/2010/main" val="739365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pic>
        <p:nvPicPr>
          <p:cNvPr id="10" name="Picture 9" descr="Computer code has 8 lines. The lines read as follows. Line 1. Declare out count as integer. Line 2. Declare in count as integer. Line 3, indented once. for left parenthesis out count equals 1 semicolon out count left angle bracket 2 semicolon out count plus plus right parenthesis. Line 4, indented twice. For left parenthesis in count equals 1 semicolon in count left angle bracket 3 semicolon in count plus plus right parenthesis. Line 5, indented three times. Write out count plus double quote colon double quote plus in count. Line 6, indented twice. end for left parenthesis in count right parenthesis. Line 7, indented twice. Write. Double quote. Double quote. Line 8, indented once. End for left parenthesis out count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15" y="1713115"/>
            <a:ext cx="5377295" cy="2684318"/>
          </a:xfrm>
          <a:prstGeom prst="rect">
            <a:avLst/>
          </a:prstGeom>
        </p:spPr>
      </p:pic>
      <p:pic>
        <p:nvPicPr>
          <p:cNvPr id="11" name="Picture 10" descr="A table has 9 rows and 3 columns. The columns have the following headings from left to right. Out count, in count, output. The row entries are as follows. Row 1. Out count, 1. In count, 1. Output, Blank. Row 2. Out count, 1. In count, 2. Output blank. Row 3. Out count, 1. In count, 3. Output. Row 4. Out count, 1. In count, 4. output. Row 5. Out count, 2. In count, 1. output. Row 6. Out count, 2. In count, 2. output. Row 7. Out count, 2. In count, 3. output. Row 8. Out count, 2. In count, 4. output,. Row 9. Out count, 3. In count outp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275" y="1713115"/>
            <a:ext cx="2676525" cy="2962275"/>
          </a:xfrm>
          <a:prstGeom prst="rect">
            <a:avLst/>
          </a:prstGeom>
        </p:spPr>
      </p:pic>
    </p:spTree>
    <p:extLst>
      <p:ext uri="{BB962C8B-B14F-4D97-AF65-F5344CB8AC3E}">
        <p14:creationId xmlns:p14="http://schemas.microsoft.com/office/powerpoint/2010/main" val="1826045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Flowchart for the nested loops on the previous slide</a:t>
            </a:r>
            <a:endParaRPr lang="en-US" dirty="0"/>
          </a:p>
        </p:txBody>
      </p:sp>
      <p:pic>
        <p:nvPicPr>
          <p:cNvPr id="7" name="Picture 6" descr="The flowchart demonstrates the sequence of steps in a nested loop. Step 1, Terminal: Enter. Step 2, process: declare out count, in count as integer. Step 3, process out count equals 1. Step 3 leads to a decision with yes or no conditional operations. The decision reads as is out count left angle bracket equals 2 question mark. if the conditional operation is no, the decision leads to the terminal: exit. If the condition is yes, the decision leads to the following process: set in count equals 1. The process leads to a secondary decision with similar yes or no conditional operations. The decision reads as, is in count left angle bracket equals 3 question mark. If the performed conditional operation is yes, then the decision leads to the following input/output: write out count comma write in count. The input leads to the following process: set in count equals in count plus 1. The process reverts back to the secondary decision, creating a loop. If the conditional operation NO is performed with the secondary decision, then the operation leads to the input/output: skip a line, which further leads to the process set out count equals out count plus 1. The process reverts back to the primary decision and creates a loop."/>
          <p:cNvPicPr/>
          <p:nvPr/>
        </p:nvPicPr>
        <p:blipFill>
          <a:blip r:embed="rId2">
            <a:extLst>
              <a:ext uri="{28A0092B-C50C-407E-A947-70E740481C1C}">
                <a14:useLocalDpi xmlns:a14="http://schemas.microsoft.com/office/drawing/2010/main" val="0"/>
              </a:ext>
            </a:extLst>
          </a:blip>
          <a:srcRect/>
          <a:stretch>
            <a:fillRect/>
          </a:stretch>
        </p:blipFill>
        <p:spPr bwMode="auto">
          <a:xfrm>
            <a:off x="2836593" y="1683478"/>
            <a:ext cx="3470813" cy="4312724"/>
          </a:xfrm>
          <a:prstGeom prst="rect">
            <a:avLst/>
          </a:prstGeom>
          <a:noFill/>
          <a:ln>
            <a:noFill/>
          </a:ln>
        </p:spPr>
      </p:pic>
    </p:spTree>
    <p:extLst>
      <p:ext uri="{BB962C8B-B14F-4D97-AF65-F5344CB8AC3E}">
        <p14:creationId xmlns:p14="http://schemas.microsoft.com/office/powerpoint/2010/main" val="2347526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Nesting Other Kinds of Loops</a:t>
            </a:r>
            <a:endParaRPr lang="en-US" dirty="0"/>
          </a:p>
        </p:txBody>
      </p:sp>
      <p:sp>
        <p:nvSpPr>
          <p:cNvPr id="3" name="Content Placeholder 2"/>
          <p:cNvSpPr>
            <a:spLocks noGrp="1"/>
          </p:cNvSpPr>
          <p:nvPr>
            <p:ph type="body" idx="1"/>
          </p:nvPr>
        </p:nvSpPr>
        <p:spPr>
          <a:xfrm>
            <a:off x="457200" y="1600201"/>
            <a:ext cx="8229600" cy="1023730"/>
          </a:xfrm>
        </p:spPr>
        <p:txBody>
          <a:bodyPr/>
          <a:lstStyle/>
          <a:p>
            <a:r>
              <a:rPr lang="en-US" sz="2000" dirty="0"/>
              <a:t>Any style of loop may be nested.  Each nested loop must be indented to indicate which statements are controlled by which looping construct.</a:t>
            </a:r>
          </a:p>
        </p:txBody>
      </p:sp>
      <p:pic>
        <p:nvPicPr>
          <p:cNvPr id="11" name="Picture 10" descr="Computer code has 10 lines. The lines read as follows. Line 1. Do. Line 2, indented once. code statements. Line 3, indented once. while left angle bracket condition right angle bracket. Line 4, indented twice. More code may be here. Line 5, indented twice. For left parenthesis initial condition semicolon test semicolon increment right parenthesis. Line 6, indented three times. More code here. Line 7, indented twice. End for. Line 8, indented twice. More code may be here. Line 9, Indented twice. End while. Line 10, indented once More code may be here. Line 11. While left angle bracket condition right angle bracket."/>
          <p:cNvPicPr>
            <a:picLocks noChangeAspect="1"/>
          </p:cNvPicPr>
          <p:nvPr/>
        </p:nvPicPr>
        <p:blipFill rotWithShape="1">
          <a:blip r:embed="rId2">
            <a:extLst>
              <a:ext uri="{28A0092B-C50C-407E-A947-70E740481C1C}">
                <a14:useLocalDpi xmlns:a14="http://schemas.microsoft.com/office/drawing/2010/main" val="0"/>
              </a:ext>
            </a:extLst>
          </a:blip>
          <a:srcRect t="2401"/>
          <a:stretch/>
        </p:blipFill>
        <p:spPr>
          <a:xfrm>
            <a:off x="1563549" y="2710149"/>
            <a:ext cx="6315075" cy="3504707"/>
          </a:xfrm>
          <a:prstGeom prst="rect">
            <a:avLst/>
          </a:prstGeom>
        </p:spPr>
      </p:pic>
    </p:spTree>
    <p:extLst>
      <p:ext uri="{BB962C8B-B14F-4D97-AF65-F5344CB8AC3E}">
        <p14:creationId xmlns:p14="http://schemas.microsoft.com/office/powerpoint/2010/main" val="2316071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Drawing Squares</a:t>
            </a:r>
            <a:endParaRPr lang="en-US" dirty="0"/>
          </a:p>
        </p:txBody>
      </p:sp>
      <p:pic>
        <p:nvPicPr>
          <p:cNvPr id="9" name="Picture 8" descr="Computer code has 17 lines. The lines read as follows. Line 1. Declare count 1, count 2, side as integer. Line 2. Declare symbol as character. Line 3. write double quote choose a symbol left parenthesis any character from the keyboard right parenthesis colon double quote. Line 4. Input symbol. Line 5. Write double quote enter the length of a side of the square colon double quote. Line 6. input side. Line 7. set count 1 equals 1. Line 8. Set count 2 equals 1. Line 9. While count 1 left angle bracket equals side. Line 10, indented once. While count 2 left angle bracket equals side, Line 11, indented twice. Print symbol. Line 12, indented twice. Set count 2 equals count 2 plus 1. Line 13, indented once. End while. Line 14, indented once. Print left angle bracket N L right angle bracket. Line 15, indented once. left angle bracket. set count 2 equals 1. Line 16, indented once. set count 1 equals count 1 plus 1. Line 17.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3927"/>
            <a:ext cx="7315200" cy="4286250"/>
          </a:xfrm>
          <a:prstGeom prst="rect">
            <a:avLst/>
          </a:prstGeom>
        </p:spPr>
      </p:pic>
    </p:spTree>
    <p:extLst>
      <p:ext uri="{BB962C8B-B14F-4D97-AF65-F5344CB8AC3E}">
        <p14:creationId xmlns:p14="http://schemas.microsoft.com/office/powerpoint/2010/main" val="1653400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Games: Workout #1</a:t>
            </a:r>
            <a:endParaRPr lang="en-US" dirty="0"/>
          </a:p>
        </p:txBody>
      </p:sp>
      <p:pic>
        <p:nvPicPr>
          <p:cNvPr id="10" name="Picture 9" descr="Computer code has 8 lines. The lines read as follows. Line 1. Declare X comma Y comma Z comma as integer. Line 2. For left parenthesis x equals 1 semicolon x left angle bracket 4 semicolon X plus plus. Line 3, indented once. Write double quote pass number double quote plus X. Line 4, indented once. For left parenthesis Y equals 1 semicolon Y left angle bracket 10 semicolon Y plus 3. Line 5, indented twice. Set Z equals X plus Y. line 6, indented twice. Write X plus double quote plus double quote plus Y plus double quote equals double quote plus Z. Line 7, indented once. End for left parenthesis Y right parenthesis. Line 8, indented once. End for left parenthesis X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69283"/>
            <a:ext cx="5195455" cy="3231317"/>
          </a:xfrm>
          <a:prstGeom prst="rect">
            <a:avLst/>
          </a:prstGeom>
        </p:spPr>
      </p:pic>
      <p:pic>
        <p:nvPicPr>
          <p:cNvPr id="11" name="Picture 10" descr="A table has 16 rows and 4 columns. The columns have the following headings from left to right. X, Y, Z, Output. The row entries are as follows. Row 1. X, 1. Y, question mark. Z, question mark. Output, pass number 1. Row 2. X, 1. Y, 1. Z, 2. Output, 1 plus 1 equals 2. Row 3. X, 1. Y, 4. Z, 5. Output, 1 plus 4 equals 5. Row 4. X, 1. Y, 7. Z, 8. Output, 1 plus 7 equals 8. Row 5. X, 1. Y, 10. Z, 8. Output, blank. Row 6. X, 2. Y, 10. Z, 8. Output, pass number 2. Row 7. X, 2. Y, 1. Z, 3. Output, 2 plus 1 equals 3. Row 8. X, 2. Y, 4. Z, 6. Output, 2 plus 4 equals 6. Row 9. X, 2. Y, 7. Z, 9. Output, 2 plus 7 equals 9. Row 10. X, 2. Y, 10. Z, 9. Output, blank. Row 11. X, 3. Y, 10. Z, 9. Output, pass number 3. Row 12. X, 3. Y, 1. Z, 4. Output, 3 plus 1 equals 4. Row 13. X, 3. Y, 4. Z, 7. Output, 3 plus 4 equals 7. Row 14. X, 3. Y, 7. Z, 10. Output, 3 plus 7 equals 10. Row 15. X, 3. Y, 10. Z, 10. Output, blank. Row 16. X, 4. Y, 10. Z, 10. Output, bla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642" y="1569283"/>
            <a:ext cx="2912604" cy="4486984"/>
          </a:xfrm>
          <a:prstGeom prst="rect">
            <a:avLst/>
          </a:prstGeom>
        </p:spPr>
      </p:pic>
    </p:spTree>
    <p:extLst>
      <p:ext uri="{BB962C8B-B14F-4D97-AF65-F5344CB8AC3E}">
        <p14:creationId xmlns:p14="http://schemas.microsoft.com/office/powerpoint/2010/main" val="18573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Mind Games: Workout #2</a:t>
            </a:r>
            <a:endParaRPr lang="en-US" dirty="0"/>
          </a:p>
        </p:txBody>
      </p:sp>
      <p:pic>
        <p:nvPicPr>
          <p:cNvPr id="14" name="Picture 13" descr="Computer code has 17 lines. The lines read as follows. Line 1. Declare X comma Y comma Z as integer. Line 2. Declare count 1 as integer. Line 3. Declare count 2 as integer. Line 4. Set Y equals 3. Line 4. Set count 1 equals 1. Line 6. Do. Line 7, indented once. Set X equals count 1 plus 1. Line 8, indented once. set count 2 equals 2. Line 9, indented once. write double quote pass number double quote plus count 1. Line 10, indented once. While count 2 left angle bracket equals Y. Line 11, indented twice. Set Z equals Y asterisk X. Line 12, indented twice. write double quote X equals double quote plus X plus double quote comma Y equals double quote plus Y plus double quote comma Z equals double quote plus Z. Line 13, indented twice. set X equals X plus 1. Line 14, indented twice. Set count 2 equals count 2 plus 1. Line 15, indented once. End while. Line 16, indented once. Set count 1 equals count 1 plus 1. Line 17, while count 1 left angle bracket Y."/>
          <p:cNvPicPr>
            <a:picLocks noChangeAspect="1"/>
          </p:cNvPicPr>
          <p:nvPr/>
        </p:nvPicPr>
        <p:blipFill rotWithShape="1">
          <a:blip r:embed="rId2">
            <a:extLst>
              <a:ext uri="{28A0092B-C50C-407E-A947-70E740481C1C}">
                <a14:useLocalDpi xmlns:a14="http://schemas.microsoft.com/office/drawing/2010/main" val="0"/>
              </a:ext>
            </a:extLst>
          </a:blip>
          <a:srcRect r="1678"/>
          <a:stretch/>
        </p:blipFill>
        <p:spPr>
          <a:xfrm>
            <a:off x="457199" y="1712843"/>
            <a:ext cx="4974117" cy="4017817"/>
          </a:xfrm>
          <a:prstGeom prst="rect">
            <a:avLst/>
          </a:prstGeom>
        </p:spPr>
      </p:pic>
      <p:pic>
        <p:nvPicPr>
          <p:cNvPr id="15" name="Picture 14" descr="A table has 8 rows and 6 columns. The columns have the following headings from left to right. X, Y, Z, Count 1, Count 2, Output. The row entries are as follows. Row 1. X, Question mark. Y, 3. Z, question mark. Count 1, 1. Count 2, Question mark. Output, blank. Row 2. X, 2. Y, 3. Z, question mark. Count 1, 1. Count 2, 1. Output, Pass number 1. Row 3. X, 2. Y, 3. Z, 6. Count 1, 1. Count 2, 1. Output, X equals 2 comma Y equals 3 comma Z equals 6.. Row 4. X, 3. Y, 3. Z, 6. Count 1, 1. Count 2, 2. Output, blank. Row 5. X, 3. Y, 3. Z, 9. Count 1, 1. Count 2, 2. Output, X equals 3 comma y equals 3 comma Z equals 9., y.,. Row 6. X, 4. Y, 3. Z, 9. Count 1, 1. Count 2, 3. Output, blank. Row 7. X, 4. Y, 3. Z, 12. Count 1, 1. Count 2, 3. Output, X equals 4 comma Y equals 3 comma Z equals 32. Row 8. X, 5. Y, 3. Z, 12. Count 1, 1. Count 2, 4. Output, bla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791" y="1712843"/>
            <a:ext cx="3101009" cy="4101548"/>
          </a:xfrm>
          <a:prstGeom prst="rect">
            <a:avLst/>
          </a:prstGeom>
        </p:spPr>
      </p:pic>
    </p:spTree>
    <p:extLst>
      <p:ext uri="{BB962C8B-B14F-4D97-AF65-F5344CB8AC3E}">
        <p14:creationId xmlns:p14="http://schemas.microsoft.com/office/powerpoint/2010/main" val="9448829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Mind Games: </a:t>
            </a:r>
            <a:r>
              <a:rPr lang="en-US" dirty="0" smtClean="0"/>
              <a:t>Workout </a:t>
            </a:r>
            <a:r>
              <a:rPr lang="en-US" dirty="0"/>
              <a:t>#3 </a:t>
            </a:r>
          </a:p>
        </p:txBody>
      </p:sp>
      <p:pic>
        <p:nvPicPr>
          <p:cNvPr id="12" name="Picture 11" descr="Computer code has 21 lines. The lines read as follows. Line 1. Declare A comma B comma C as integer. Line 2. Set A equals 1. Line 3. Write double quote cheers exclamation double quote. Line 4. While A left angle bracket 3. Line 5, indented once. set C equals A. Line 6, indented once. Write A. Line 7, indented once. Set B equals 1. Line 8, indented once. While B left angle bracket 4. Line 9, indented twice. Set C equals C plus A. Line 10, indented twice. Write C. Line 11, indented twice. If left angle bracket A equals equals 1 AND C right angle bracket equals 4 right parenthesis. Then. Line 12, indented three times. Write double quote let’s do this some more exclamation double quote. Line 13, indented once. else. Line 14, indented twice. If left parenthesis A equals equals 2 and C right angle bracket 8 right parenthesis. Then. Line 15, Indented 4 times. write double quote who do we appreciate question mark double quote. Line 16, indented three times. End if. Line 17, indented twice. end if. Line 18, indented twice. set B equals B plus 1. Line 19, indented once. end while. Line 20, indented once. set A equals A plus 1. Line 21,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943" y="1664465"/>
            <a:ext cx="5966114" cy="4701886"/>
          </a:xfrm>
          <a:prstGeom prst="rect">
            <a:avLst/>
          </a:prstGeom>
        </p:spPr>
      </p:pic>
    </p:spTree>
    <p:extLst>
      <p:ext uri="{BB962C8B-B14F-4D97-AF65-F5344CB8AC3E}">
        <p14:creationId xmlns:p14="http://schemas.microsoft.com/office/powerpoint/2010/main" val="2238421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Exiting a Loop Early</a:t>
            </a:r>
            <a:endParaRPr lang="en-US" dirty="0"/>
          </a:p>
        </p:txBody>
      </p:sp>
      <p:sp>
        <p:nvSpPr>
          <p:cNvPr id="3" name="Content Placeholder 2"/>
          <p:cNvSpPr>
            <a:spLocks noGrp="1"/>
          </p:cNvSpPr>
          <p:nvPr>
            <p:ph idx="1"/>
          </p:nvPr>
        </p:nvSpPr>
        <p:spPr/>
        <p:txBody>
          <a:bodyPr/>
          <a:lstStyle/>
          <a:p>
            <a:r>
              <a:rPr lang="en-US" dirty="0" smtClean="0"/>
              <a:t>One reason to nest a selection structure inside a loop is to allow the loop to end before the test condition has been met for any reason. For example:</a:t>
            </a:r>
          </a:p>
          <a:p>
            <a:pPr lvl="1"/>
            <a:r>
              <a:rPr lang="en-US" dirty="0" smtClean="0"/>
              <a:t>If the user has entered an incorrect value that would cause an error </a:t>
            </a:r>
          </a:p>
          <a:p>
            <a:pPr lvl="1"/>
            <a:r>
              <a:rPr lang="en-US" dirty="0" smtClean="0"/>
              <a:t>If the user has entered a required response and the program can continue without further iterations</a:t>
            </a:r>
            <a:endParaRPr lang="en-US" dirty="0"/>
          </a:p>
        </p:txBody>
      </p:sp>
    </p:spTree>
    <p:extLst>
      <p:ext uri="{BB962C8B-B14F-4D97-AF65-F5344CB8AC3E}">
        <p14:creationId xmlns:p14="http://schemas.microsoft.com/office/powerpoint/2010/main" val="1201549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Mind Games: </a:t>
            </a:r>
            <a:r>
              <a:rPr lang="en-US" dirty="0" smtClean="0"/>
              <a:t>Workout </a:t>
            </a:r>
            <a:r>
              <a:rPr lang="en-US" dirty="0"/>
              <a:t>#</a:t>
            </a:r>
            <a:r>
              <a:rPr lang="en-US" dirty="0" smtClean="0"/>
              <a:t>3 Follow Along</a:t>
            </a:r>
            <a:r>
              <a:rPr lang="en-US" dirty="0"/>
              <a:t>… </a:t>
            </a:r>
          </a:p>
        </p:txBody>
      </p:sp>
      <p:pic>
        <p:nvPicPr>
          <p:cNvPr id="11" name="Picture 10" descr="A table has 19 rows and 4 columns. The columns have the following headings from left to right. A, B, C, output. The row entries are as follows. Row 1. A, 1. B, question mark. C, question mark. output, cheers!. Row 2. A, 1. B, question mark. C, 1. output, 1. Row 3. A, 1. B, 1. C, 1. output, Row 4. A, 1. B, 1. C, 2. output, 2. Row 5. A, 1. B, 2. C, 2. Output. Row 6. A, 1. B, 2. C, 3. output, 3. Row 7. A, 1. B, 3. C, 3. output, Row 8. A, 1. B, 3. C, 4. output, 4. Row 9. A, 1. B, 3. C, 4. output, let's do this some more exclamation. Row 10. A, 1. B, 4. C, 4. output,. Row 11. A, 2. B, 1. C, 2. output, 2. Row 12. A, 2. B, 1. C, 4. output, 4. Row 13. A, 2. B, 2. C, 4. output,. Row 14. A, 2. B, 2. C, 6. output, 6. Row 15. A, 2. B, 3. C, 6. output, Row 16. A, 2. B, 3. C, 8. output, 8. Row 17. A, 2. B, 3. C, 8. output, why do we appreciate? Row 18. A, 2. B, 4. C, 8. output. Row 19. A, 3. B, 4. C, 8. Outpu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306" y="1667118"/>
            <a:ext cx="4093388" cy="4597190"/>
          </a:xfrm>
          <a:prstGeom prst="rect">
            <a:avLst/>
          </a:prstGeom>
        </p:spPr>
      </p:pic>
    </p:spTree>
    <p:extLst>
      <p:ext uri="{BB962C8B-B14F-4D97-AF65-F5344CB8AC3E}">
        <p14:creationId xmlns:p14="http://schemas.microsoft.com/office/powerpoint/2010/main" val="2266885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329317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Exiting the Loop When There’s No More Money</a:t>
            </a:r>
            <a:endParaRPr lang="en-US" dirty="0"/>
          </a:p>
        </p:txBody>
      </p:sp>
      <p:pic>
        <p:nvPicPr>
          <p:cNvPr id="12" name="Picture 11" descr="Computer code has 18 lines. The lines read as follows. Line 1. Declare cost comma total comma m a x as float. Line 2. Declare count as integer. Line 3. Set Total equals 0. Line 4. Write double quote enter the maximum amount you want to spend colon dollar sign double quote. Line 5. Input M a x. Line 6. For left parenthesis count equals 1 semicolon count left angle bracket 11 semicolon count plus plus right parenthesis. Line 7, indented once. Write double quote Enter the cost of an item colon double quote. Line 8, indented once. Input cost. Line 9, Indented once. Set Total equals total plus cost. Line 10, indented once. If total right angle bracket M a x them. Line 11, indented two times. Write double quote you have reached your spending limit period double quote. Line 12, indented once. Write double quote you cannot buy this item or anything else period double quote. Line 13, indented once. Set Total equals Total minus cost. Line 14, indented twice. Exit for. Line 15, indented once. end if. Line 16. Indented once, write double quote you have bought double quote plus count plus double quote items period double quote. Line 17. End for. Line 18. Write double quote your total cost is dollar sign double quote plus tot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7833"/>
            <a:ext cx="7315200" cy="3829050"/>
          </a:xfrm>
          <a:prstGeom prst="rect">
            <a:avLst/>
          </a:prstGeom>
        </p:spPr>
      </p:pic>
    </p:spTree>
    <p:extLst>
      <p:ext uri="{BB962C8B-B14F-4D97-AF65-F5344CB8AC3E}">
        <p14:creationId xmlns:p14="http://schemas.microsoft.com/office/powerpoint/2010/main" val="314731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Guessing Game Using A Do…While Loop</a:t>
            </a:r>
            <a:endParaRPr lang="en-US" dirty="0"/>
          </a:p>
        </p:txBody>
      </p:sp>
      <p:pic>
        <p:nvPicPr>
          <p:cNvPr id="9" name="Picture 8" descr="Computer code has 16 lines. The lines read as follows. Line 1. Declare secret number comma count comma guess as integer. Line 2. Write double quote enter a secret number colon double quote. Line 3. Input secret number. Line 4. Clear screen. Line 5. Set count equals 1. Line 6. Do. Line 7, indented once. Write double quote guess the secret number colon double quote. Line 8, indented once. Input guess. Line 9, indented once. If guess equals equals secret number then. Line 10, indented two times. Write double quote you guessed it exclamation double quote. Line 11, indented two times. Exit loop. Line 12, indented once. else. Line 13, indented two times. Write double quote try again double quote. Line 14, indented once. End if. Line 15, indented once. Set count equals count plus 1. Line 16, while count left angle bracket equals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1707491"/>
            <a:ext cx="6334125" cy="4114800"/>
          </a:xfrm>
          <a:prstGeom prst="rect">
            <a:avLst/>
          </a:prstGeom>
        </p:spPr>
      </p:pic>
    </p:spTree>
    <p:extLst>
      <p:ext uri="{BB962C8B-B14F-4D97-AF65-F5344CB8AC3E}">
        <p14:creationId xmlns:p14="http://schemas.microsoft.com/office/powerpoint/2010/main" val="238701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Example: Combining Loops, Decisions, And Validating Data Computing Valid Square Roots</a:t>
            </a:r>
            <a:endParaRPr lang="en-US" sz="3000" dirty="0"/>
          </a:p>
        </p:txBody>
      </p:sp>
      <p:pic>
        <p:nvPicPr>
          <p:cNvPr id="9" name="Picture 8" descr="Computer code has 17 lines. The lines read as follows. Line 1. Declare number comma root as float. Line 2. Declare response as character. Line 3. Write double quote do you want to find the square root of a number question mark double quote Line 4, write double quote enter single quote y single quote for yes comma single quote n single quote for no colon double quote. Line 5. while response equals equals double quote y double quote. Line 6, indented once. write double quote enter a positive number colon double quote. Line 7, indented once. input number. Line 8, indented once, if left parenthesis number right angle bracket equals 0 right parenthesis then. Line 9, indented twice. set root equals s q r t left parenthesis number right parenthesis. Line 10, indented twice. Write double quote the square root of double quote plus number plus double quote is colon double quote plus root. Line 11, indented once. else. Line 12, indented twice. write double quote your number is invalid period double quote. Line 13, indented once. End if. Line 14, indented once. Write double quote do you want to do this again question mark double quote. Line 15, indented once, Write double quote enter single quote y single quote for yes comma single quote n single quote for no colon double quote. Line 16, indented once. Input response. Line 17.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730651"/>
            <a:ext cx="7715250" cy="4019550"/>
          </a:xfrm>
          <a:prstGeom prst="rect">
            <a:avLst/>
          </a:prstGeom>
        </p:spPr>
      </p:pic>
    </p:spTree>
    <p:extLst>
      <p:ext uri="{BB962C8B-B14F-4D97-AF65-F5344CB8AC3E}">
        <p14:creationId xmlns:p14="http://schemas.microsoft.com/office/powerpoint/2010/main" val="373073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Combining Loops and Decisions in Longer Programs</a:t>
            </a:r>
            <a:endParaRPr lang="en-US" dirty="0"/>
          </a:p>
        </p:txBody>
      </p:sp>
      <p:sp>
        <p:nvSpPr>
          <p:cNvPr id="3" name="Content Placeholder 2"/>
          <p:cNvSpPr>
            <a:spLocks noGrp="1"/>
          </p:cNvSpPr>
          <p:nvPr>
            <p:ph type="body" idx="1"/>
          </p:nvPr>
        </p:nvSpPr>
        <p:spPr/>
        <p:txBody>
          <a:bodyPr/>
          <a:lstStyle/>
          <a:p>
            <a:r>
              <a:rPr lang="en-US" dirty="0" smtClean="0"/>
              <a:t>The example in the next slide shows how to keep track of how many positive numbers and how many negative numbers are input by a user. </a:t>
            </a:r>
          </a:p>
          <a:p>
            <a:r>
              <a:rPr lang="en-US" dirty="0" smtClean="0"/>
              <a:t>Uses for this type of program:</a:t>
            </a:r>
          </a:p>
          <a:p>
            <a:pPr lvl="1"/>
            <a:r>
              <a:rPr lang="en-US" dirty="0" smtClean="0"/>
              <a:t>Embed in a larger program to track  various types of entries</a:t>
            </a:r>
          </a:p>
          <a:p>
            <a:pPr lvl="1"/>
            <a:r>
              <a:rPr lang="en-US" dirty="0" smtClean="0"/>
              <a:t>Use by a college to enter demographic information on students</a:t>
            </a:r>
          </a:p>
          <a:p>
            <a:pPr lvl="1"/>
            <a:r>
              <a:rPr lang="en-US" dirty="0" smtClean="0"/>
              <a:t>Use by a business to track number of items purchased that were above or below a certain cost</a:t>
            </a:r>
            <a:endParaRPr lang="en-US" dirty="0"/>
          </a:p>
        </p:txBody>
      </p:sp>
    </p:spTree>
    <p:extLst>
      <p:ext uri="{BB962C8B-B14F-4D97-AF65-F5344CB8AC3E}">
        <p14:creationId xmlns:p14="http://schemas.microsoft.com/office/powerpoint/2010/main" val="4146532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Example: Keeping Track of User </a:t>
            </a:r>
            <a:r>
              <a:rPr lang="en-US" dirty="0" smtClean="0"/>
              <a:t>Input</a:t>
            </a:r>
            <a:endParaRPr lang="en-US" dirty="0"/>
          </a:p>
        </p:txBody>
      </p:sp>
      <p:pic>
        <p:nvPicPr>
          <p:cNvPr id="11" name="Picture 10" descr="Computer code has 16 lines. The lines read as follows. Line 1. Declare positive count comma negative count comma number as integer. Line 2. set positive count equals 0. Line 3. Set negative count equals 0. Line 4. Write double quote enter a number period. Enter 0 when done colon double quote. Line 5. Input number. Line 6. While number exclamation equals 0. Line 7, Indented once. If number right angle bracket 0. Then. Line 8, indented twice. Set positive count equals positive count plus 1. Line 9, indented once. Else. Line 10, indented twice. Set negative count equals negative count plus 1. Line 11, indented once. End if. Line 12, indented once. Write double quote enter a number period. Enter 0 when done colon double quote. Line 13, single quote. Input number. Line 14. end while. Line 15. Write double quote positive numbers entered colon double quote plus positive count. Line 16. write double quote negative numbers entered colon double quote plus negative cou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 y="1642440"/>
            <a:ext cx="7591425" cy="3800475"/>
          </a:xfrm>
          <a:prstGeom prst="rect">
            <a:avLst/>
          </a:prstGeom>
        </p:spPr>
      </p:pic>
    </p:spTree>
    <p:extLst>
      <p:ext uri="{BB962C8B-B14F-4D97-AF65-F5344CB8AC3E}">
        <p14:creationId xmlns:p14="http://schemas.microsoft.com/office/powerpoint/2010/main" val="144058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Flowchart Using a Selection Structure </a:t>
            </a:r>
            <a:r>
              <a:rPr lang="en-US" sz="2400" dirty="0"/>
              <a:t>w</a:t>
            </a:r>
            <a:r>
              <a:rPr lang="en-US" sz="2400" dirty="0" smtClean="0"/>
              <a:t>ith a Loop to Keep Track of </a:t>
            </a:r>
            <a:r>
              <a:rPr lang="en-US" sz="2400" dirty="0"/>
              <a:t>t</a:t>
            </a:r>
            <a:r>
              <a:rPr lang="en-US" sz="2400" dirty="0" smtClean="0"/>
              <a:t>he Number of Positive and Negative Numbers Entered</a:t>
            </a:r>
            <a:endParaRPr lang="en-US" sz="2400" dirty="0"/>
          </a:p>
        </p:txBody>
      </p:sp>
      <p:pic>
        <p:nvPicPr>
          <p:cNvPr id="5" name="Picture 4" descr="A flowchart demonstrates the sequence of steps in a loop. Step 1, Terminal: Enter. Step 2, process: Declare positive count, negative count, number as integer. Step 3, process: set positive count equals 0. Set negative count equals 0. Step 4, input/output. Write double quote enter a number. Enter 0 when done colon double quote. Input number. Step 4 leads to a decision with yes or no conditional operations. The decision reads as, is number equals 0 question mark. If the conditional operation is yes, the decision leads to the following input/output: write colon double quote the number of positive numbers is double quote plus. Positive count. Write double quote the number of negative numbers is double quote plus negative count. The input/output leads to the terminal: exit. If the operation is no, the primary decision leads to a secondary decision with similar yes or no conditional operations. The decision reads as, number greater than sign 0 question mark. No condition leads to the process, set negative count equals negative count plus 1 and yes condition leads to the process set positive count equals positive count plus 1. Both the process together leads to the following input/output: write double quote enter a number. Enter 0 when done colon double quote. Input number. The input leads to the primary decision, creating a loop."/>
          <p:cNvPicPr/>
          <p:nvPr/>
        </p:nvPicPr>
        <p:blipFill>
          <a:blip r:embed="rId2">
            <a:extLst>
              <a:ext uri="{28A0092B-C50C-407E-A947-70E740481C1C}">
                <a14:useLocalDpi xmlns:a14="http://schemas.microsoft.com/office/drawing/2010/main" val="0"/>
              </a:ext>
            </a:extLst>
          </a:blip>
          <a:srcRect/>
          <a:stretch>
            <a:fillRect/>
          </a:stretch>
        </p:blipFill>
        <p:spPr bwMode="auto">
          <a:xfrm>
            <a:off x="2824704" y="1620150"/>
            <a:ext cx="3494592" cy="4514893"/>
          </a:xfrm>
          <a:prstGeom prst="rect">
            <a:avLst/>
          </a:prstGeom>
          <a:noFill/>
          <a:ln>
            <a:noFill/>
          </a:ln>
        </p:spPr>
      </p:pic>
    </p:spTree>
    <p:extLst>
      <p:ext uri="{BB962C8B-B14F-4D97-AF65-F5344CB8AC3E}">
        <p14:creationId xmlns:p14="http://schemas.microsoft.com/office/powerpoint/2010/main" val="2354254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6413</TotalTime>
  <Words>1011</Words>
  <Application>Microsoft Office PowerPoint</Application>
  <PresentationFormat>On-screen Show (4:3)</PresentationFormat>
  <Paragraphs>85</Paragraphs>
  <Slides>31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Noto Sans Symbols</vt:lpstr>
      <vt:lpstr>Times New Roman</vt:lpstr>
      <vt:lpstr>Verdana</vt:lpstr>
      <vt:lpstr>508 Lecture</vt:lpstr>
      <vt:lpstr>Prelude to Programming</vt:lpstr>
      <vt:lpstr>6.1 Combining Loops With If-Then Statements</vt:lpstr>
      <vt:lpstr>Exiting a Loop Early</vt:lpstr>
      <vt:lpstr>Example: Exiting the Loop When There’s No More Money</vt:lpstr>
      <vt:lpstr>Example: The Guessing Game Using A Do…While Loop</vt:lpstr>
      <vt:lpstr>Example: Combining Loops, Decisions, And Validating Data Computing Valid Square Roots</vt:lpstr>
      <vt:lpstr>6.2 Combining Loops and Decisions in Longer Programs</vt:lpstr>
      <vt:lpstr>Example: Keeping Track of User Input</vt:lpstr>
      <vt:lpstr>Flowchart Using a Selection Structure with a Loop to Keep Track of the Number of Positive and Negative Numbers Entered</vt:lpstr>
      <vt:lpstr>The Length_Of() Function</vt:lpstr>
      <vt:lpstr>The Print Statement and the Newline Indicator &lt;NL&gt;</vt:lpstr>
      <vt:lpstr>Using the Length_Of() Function for Formatting</vt:lpstr>
      <vt:lpstr>6.3 Random Numbers</vt:lpstr>
      <vt:lpstr>The Random()Function</vt:lpstr>
      <vt:lpstr>Examples of Random Numbers Using the Random() Function</vt:lpstr>
      <vt:lpstr>Generating Random Numbers in Various Ranges</vt:lpstr>
      <vt:lpstr>Example: Flipping a Coin</vt:lpstr>
      <vt:lpstr>Example: Winning at Dice: What Number Should I Bet On? (1 of 2)</vt:lpstr>
      <vt:lpstr>Example: Winning at Dice: What Number Should I Bet On? (2 of 2)</vt:lpstr>
      <vt:lpstr>The Algorithm for a Pseudorandom Number</vt:lpstr>
      <vt:lpstr>The Seed for a Pseudorandom Number</vt:lpstr>
      <vt:lpstr>6.4 Nested Loops</vt:lpstr>
      <vt:lpstr>Example</vt:lpstr>
      <vt:lpstr>Flowchart for the nested loops on the previous slide</vt:lpstr>
      <vt:lpstr>Nesting Other Kinds of Loops</vt:lpstr>
      <vt:lpstr>Example: Drawing Squares</vt:lpstr>
      <vt:lpstr>Mind Games: Workout #1</vt:lpstr>
      <vt:lpstr>Mind Games: Workout #2</vt:lpstr>
      <vt:lpstr>Mind Games: Workout #3 </vt:lpstr>
      <vt:lpstr>Mind Games: Workout #3 Follow Along… </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lude to Programming, 6e</dc:title>
  <dc:subject>Engineering Computer Science</dc:subject>
  <dc:creator>Venit/ Drake</dc:creator>
  <cp:keywords>Enginnering Computer Science</cp:keywords>
  <cp:lastModifiedBy>H S, Shilpashree (Cognizant)</cp:lastModifiedBy>
  <cp:revision>147</cp:revision>
  <dcterms:modified xsi:type="dcterms:W3CDTF">2018-01-29T08:08:22Z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