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handoutMasterIdLst>
    <p:handoutMasterId r:id="rId34"/>
  </p:handoutMasterIdLst>
  <p:sldIdLst>
    <p:sldId id="340" r:id="rId2"/>
    <p:sldId id="310" r:id="rId3"/>
    <p:sldId id="311" r:id="rId4"/>
    <p:sldId id="337" r:id="rId5"/>
    <p:sldId id="312" r:id="rId6"/>
    <p:sldId id="313" r:id="rId7"/>
    <p:sldId id="314" r:id="rId8"/>
    <p:sldId id="315" r:id="rId9"/>
    <p:sldId id="316" r:id="rId10"/>
    <p:sldId id="317" r:id="rId11"/>
    <p:sldId id="318" r:id="rId12"/>
    <p:sldId id="319" r:id="rId13"/>
    <p:sldId id="320" r:id="rId14"/>
    <p:sldId id="321" r:id="rId15"/>
    <p:sldId id="322" r:id="rId16"/>
    <p:sldId id="338"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9" r:id="rId31"/>
    <p:sldId id="30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395" autoAdjust="0"/>
  </p:normalViewPr>
  <p:slideViewPr>
    <p:cSldViewPr snapToGrid="0" snapToObjects="1">
      <p:cViewPr varScale="1">
        <p:scale>
          <a:sx n="99" d="100"/>
          <a:sy n="99" d="100"/>
        </p:scale>
        <p:origin x="816" y="90"/>
      </p:cViewPr>
      <p:guideLst>
        <p:guide orient="horz" pos="2160"/>
        <p:guide pos="2880"/>
      </p:guideLst>
    </p:cSldViewPr>
  </p:slideViewPr>
  <p:outlineViewPr>
    <p:cViewPr>
      <p:scale>
        <a:sx n="33" d="100"/>
        <a:sy n="33" d="100"/>
      </p:scale>
      <p:origin x="0" y="-158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84261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6990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349411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4</a:t>
            </a:fld>
            <a:endParaRPr lang="en-US"/>
          </a:p>
        </p:txBody>
      </p:sp>
    </p:spTree>
    <p:extLst>
      <p:ext uri="{BB962C8B-B14F-4D97-AF65-F5344CB8AC3E}">
        <p14:creationId xmlns:p14="http://schemas.microsoft.com/office/powerpoint/2010/main" val="146745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374584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Picture Placeholder 6"/>
          <p:cNvSpPr>
            <a:spLocks noGrp="1"/>
          </p:cNvSpPr>
          <p:nvPr>
            <p:ph type="pic" sz="quarter" idx="13"/>
          </p:nvPr>
        </p:nvSpPr>
        <p:spPr>
          <a:xfrm>
            <a:off x="700088" y="1606550"/>
            <a:ext cx="7769225" cy="4443413"/>
          </a:xfrm>
        </p:spPr>
        <p:txBody>
          <a:bodyPr/>
          <a:lstStyle/>
          <a:p>
            <a:endParaRPr lang="en-US"/>
          </a:p>
        </p:txBody>
      </p:sp>
    </p:spTree>
    <p:extLst>
      <p:ext uri="{BB962C8B-B14F-4D97-AF65-F5344CB8AC3E}">
        <p14:creationId xmlns:p14="http://schemas.microsoft.com/office/powerpoint/2010/main" val="410402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2012,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2886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0"/>
            <a:ext cx="8229600" cy="158738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11" name="Shape 26"/>
          <p:cNvSpPr txBox="1">
            <a:spLocks noGrp="1"/>
          </p:cNvSpPr>
          <p:nvPr>
            <p:ph type="body" idx="13"/>
          </p:nvPr>
        </p:nvSpPr>
        <p:spPr>
          <a:xfrm>
            <a:off x="457200" y="3262053"/>
            <a:ext cx="8229600" cy="158738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45055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1"/>
            <a:ext cx="8229600" cy="79262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11" name="Shape 26"/>
          <p:cNvSpPr txBox="1">
            <a:spLocks noGrp="1"/>
          </p:cNvSpPr>
          <p:nvPr>
            <p:ph type="body" idx="13"/>
          </p:nvPr>
        </p:nvSpPr>
        <p:spPr>
          <a:xfrm>
            <a:off x="459728" y="2669388"/>
            <a:ext cx="8229600" cy="86857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2" name="Shape 26"/>
          <p:cNvSpPr txBox="1">
            <a:spLocks noGrp="1"/>
          </p:cNvSpPr>
          <p:nvPr>
            <p:ph type="body" idx="14"/>
          </p:nvPr>
        </p:nvSpPr>
        <p:spPr>
          <a:xfrm>
            <a:off x="454672" y="3689007"/>
            <a:ext cx="8229600" cy="79262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3" name="Shape 26"/>
          <p:cNvSpPr txBox="1">
            <a:spLocks noGrp="1"/>
          </p:cNvSpPr>
          <p:nvPr>
            <p:ph type="body" idx="15"/>
          </p:nvPr>
        </p:nvSpPr>
        <p:spPr>
          <a:xfrm>
            <a:off x="457200" y="4758194"/>
            <a:ext cx="8229600" cy="86857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99735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lgn="ctr">
              <a:spcBef>
                <a:spcPts val="0"/>
              </a:spcBef>
              <a:buNone/>
              <a:defRPr sz="3000" b="1" baseline="0">
                <a:latin typeface="+mn-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lgn="ctr">
              <a:spcBef>
                <a:spcPts val="0"/>
              </a:spcBef>
              <a:buNone/>
              <a:defRPr sz="2200">
                <a:latin typeface="+mn-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3" name="Text Placeholder 2"/>
          <p:cNvSpPr>
            <a:spLocks noGrp="1"/>
          </p:cNvSpPr>
          <p:nvPr>
            <p:ph type="body" sz="quarter" idx="16" hasCustomPrompt="1"/>
          </p:nvPr>
        </p:nvSpPr>
        <p:spPr>
          <a:xfrm>
            <a:off x="1636713" y="6330950"/>
            <a:ext cx="7124700" cy="379413"/>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08291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62"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7</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lvl="0"/>
            <a:r>
              <a:rPr lang="en-US" dirty="0"/>
              <a:t>Arrays: Lists and Tables</a:t>
            </a:r>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4294967295"/>
          </p:nvPr>
        </p:nvSpPr>
        <p:spPr>
          <a:xfrm>
            <a:off x="2645905" y="6381635"/>
            <a:ext cx="6120680" cy="352425"/>
          </a:xfrm>
        </p:spPr>
        <p:txBody>
          <a:bodyPr/>
          <a:lstStyle/>
          <a:p>
            <a:pPr marL="0" indent="0" algn="r">
              <a:spcBef>
                <a:spcPts val="0"/>
              </a:spcBef>
              <a:buClrTx/>
              <a:buSzTx/>
              <a:buNone/>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2574422856"/>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Example: Use Parallel Arrays to Find the Best </a:t>
            </a:r>
            <a:r>
              <a:rPr lang="en-US" dirty="0" smtClean="0"/>
              <a:t>Salesman</a:t>
            </a:r>
            <a:endParaRPr lang="en-US" dirty="0"/>
          </a:p>
        </p:txBody>
      </p:sp>
      <p:pic>
        <p:nvPicPr>
          <p:cNvPr id="11" name="Picture 10" descr="Computer code has 19 lines. The lines read as follows. Line 1. Declare Names left bracket 100 right bracket As String. Line 2. Declare Sales left bracket 100 right bracket As Float. Line 3. Set Max equals 0. Line 4. Set K equals 0. Line 5. Write double quote Enter a salesperson's name and monthly sales left parenthesis asterisk comma 0 when done right parenthesis period double quote. Line 6. Input Names left bracket K right bracket. Line 7. Input Sales left bracket K right bracket. Line 8. While Names left bracket K right bracket exclamation point equals double quote asterisk double quote. Line 9, indented once. If Sales left bracket K right bracket greater than sign Max Then. Line 10, indented twice. Set Index equals K. Line 11, indented twice. Set max equals Sales left bracket Index right bracket. Line 12, indented once. End If. Line 13, indented once. Set K equals K plus 1. Line 14, indented once. Write double quote Enter name and sales left parenthesis enter asterisk comma 0 when done right parenthesis period double quote. Line 15, indented once. Input names left bracket K right bracket. Line 16, indented once. Input Sales left bracket K right bracket. Line 17. End While. Line 18. Write double quote Maximum sales for the month colon double quote plus Max. Line 19. Write double quote Salesperson colon double quote plus names left bracket Index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1817080"/>
            <a:ext cx="7481455" cy="3720799"/>
          </a:xfrm>
          <a:prstGeom prst="rect">
            <a:avLst/>
          </a:prstGeom>
        </p:spPr>
      </p:pic>
    </p:spTree>
    <p:extLst>
      <p:ext uri="{BB962C8B-B14F-4D97-AF65-F5344CB8AC3E}">
        <p14:creationId xmlns:p14="http://schemas.microsoft.com/office/powerpoint/2010/main" val="2862790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Arrays?</a:t>
            </a:r>
            <a:endParaRPr lang="en-US" dirty="0"/>
          </a:p>
        </p:txBody>
      </p:sp>
      <p:sp>
        <p:nvSpPr>
          <p:cNvPr id="5" name="Content Placeholder 4"/>
          <p:cNvSpPr>
            <a:spLocks noGrp="1"/>
          </p:cNvSpPr>
          <p:nvPr>
            <p:ph type="body" idx="1"/>
          </p:nvPr>
        </p:nvSpPr>
        <p:spPr>
          <a:xfrm>
            <a:off x="457200" y="1600200"/>
            <a:ext cx="8229600" cy="2872409"/>
          </a:xfrm>
        </p:spPr>
        <p:txBody>
          <a:bodyPr/>
          <a:lstStyle/>
          <a:p>
            <a:r>
              <a:rPr lang="en-US" sz="2000" dirty="0" smtClean="0"/>
              <a:t>Arrays reduce the number of variable names in the program.</a:t>
            </a:r>
          </a:p>
          <a:p>
            <a:pPr lvl="1"/>
            <a:r>
              <a:rPr lang="en-US" sz="2000" dirty="0" smtClean="0">
                <a:latin typeface="Courier New" panose="02070309020205020404" pitchFamily="49" charset="0"/>
                <a:cs typeface="Courier New" panose="02070309020205020404" pitchFamily="49" charset="0"/>
              </a:rPr>
              <a:t>Sales[K]</a:t>
            </a:r>
            <a:r>
              <a:rPr lang="en-US" sz="2000" dirty="0" smtClean="0"/>
              <a:t> versus </a:t>
            </a:r>
            <a:r>
              <a:rPr lang="en-US" sz="2000" dirty="0" smtClean="0">
                <a:latin typeface="Courier New" panose="02070309020205020404" pitchFamily="49" charset="0"/>
                <a:cs typeface="Courier New" panose="02070309020205020404" pitchFamily="49" charset="0"/>
              </a:rPr>
              <a:t>Sales1, Sales2,... SalesN</a:t>
            </a:r>
          </a:p>
          <a:p>
            <a:r>
              <a:rPr lang="en-US" sz="2000" dirty="0" smtClean="0"/>
              <a:t>Arrays improve efficiency by allowing data to be read into the program once but processed as many times as necessary.</a:t>
            </a:r>
          </a:p>
          <a:p>
            <a:r>
              <a:rPr lang="en-US" sz="2000" dirty="0" smtClean="0"/>
              <a:t>Arrays increase the flexibility of the program.</a:t>
            </a:r>
          </a:p>
          <a:p>
            <a:r>
              <a:rPr lang="en-US" sz="2000" dirty="0" smtClean="0"/>
              <a:t>Arrays reduce the number of </a:t>
            </a:r>
            <a:r>
              <a:rPr lang="en-US" sz="2000" dirty="0" smtClean="0">
                <a:latin typeface="Courier New" panose="02070309020205020404" pitchFamily="49" charset="0"/>
                <a:cs typeface="Courier New" panose="02070309020205020404" pitchFamily="49" charset="0"/>
              </a:rPr>
              <a:t>If-Then</a:t>
            </a:r>
            <a:r>
              <a:rPr lang="en-US" sz="2000" dirty="0" smtClean="0"/>
              <a:t> statements needed in selection processing.</a:t>
            </a:r>
          </a:p>
        </p:txBody>
      </p:sp>
      <p:pic>
        <p:nvPicPr>
          <p:cNvPr id="8" name="Picture 7" descr="Computer code has 4 lines. The lines read as follows. Line 1. If Sales left bracket K right bracket Then. rather than Line 2. If Sales 1 Then incomplete line of code. Line 3. If Sales 2 Then incomplete line of code. Line 4. If Sales 3 Then incomplete line of cod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30" y="4568133"/>
            <a:ext cx="2385186" cy="1597995"/>
          </a:xfrm>
          <a:prstGeom prst="rect">
            <a:avLst/>
          </a:prstGeom>
        </p:spPr>
      </p:pic>
    </p:spTree>
    <p:extLst>
      <p:ext uri="{BB962C8B-B14F-4D97-AF65-F5344CB8AC3E}">
        <p14:creationId xmlns:p14="http://schemas.microsoft.com/office/powerpoint/2010/main" val="1971594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Save Time and Effort</a:t>
            </a:r>
            <a:endParaRPr lang="en-US" dirty="0"/>
          </a:p>
        </p:txBody>
      </p:sp>
      <p:pic>
        <p:nvPicPr>
          <p:cNvPr id="9" name="Picture 8" descr="Computer code has 25 lines. The lines read as follows. Line 1. Declare Sum comma Count 1 comma Count 2 comma K As Integer. Line 2. Declare Score comma Average comma. Line 3. Declare Medieval left bracket 100 right bracket As Float. Line 4. Set Sum equals 0. Line 5. Set Count 1 equals 0. Line 6. Write double quote Enter a test score left parenthesis or 999 to quit right parenthesis colon. Line 7. Input Score. Line 8. While Score exclamation point equals 999. Line 9, indented once. Set Medieval left bracket Count 1 right bracket equals Score. Line 10, indented once. Set Count 1 equals Count 1 plus 1. Line 11, indented once. Set Sum period equals Sum plus Score. Line 12, indented once. Write double quote Enter another score or 999 to quit colon double quote. Line 13, indented once. Input Score. Line 14. End While. Line 15. Set Average equals Sun forward slash Count 1. Line 16. Set Count 2 equals 0. Line 17. Set K equals 0. Line 18. While K less than sign Count 1. Line 19, indented once. If Medieval left bracket K right bracket greater than sign Average Then. Line 20, indented twice. Set Count 2 equals Count 2 plus 1. Line 21, indented once. End If. Line 22, indented once. Set K equals K plus 1. Line 23. End While. Line 24. Write double quote The average is colon double quote plus Average. Line 25. Write double quote The number of scores above the average is colon double quote plus Count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1627252"/>
            <a:ext cx="7481455" cy="4516697"/>
          </a:xfrm>
          <a:prstGeom prst="rect">
            <a:avLst/>
          </a:prstGeom>
        </p:spPr>
      </p:pic>
    </p:spTree>
    <p:extLst>
      <p:ext uri="{BB962C8B-B14F-4D97-AF65-F5344CB8AC3E}">
        <p14:creationId xmlns:p14="http://schemas.microsoft.com/office/powerpoint/2010/main" val="606224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Make Programming Easy and Concise</a:t>
            </a:r>
            <a:endParaRPr lang="en-US" dirty="0"/>
          </a:p>
        </p:txBody>
      </p:sp>
      <p:pic>
        <p:nvPicPr>
          <p:cNvPr id="10" name="Picture 9" descr="Computer code has 15 lines. The lines read as follows. Line 1. Declare Names left bracket 100 right bracket As String. Line 2. Set Count equals 0. Line 3. Write double quote Enter a name period left parenthesis Enter asterisk to quit period right parenthesis double quote. Line 4. Input T e m p Name. Line 5. While T e m p Name. Line 6, indented once. Set Names left bracket Count right bracket equals T e m p Name. Line 7, indented once. Set Count equals Count plus 1. Line 8, indented once. Write “Enter a name period left parenthesis Enter asterisk to quit period right parenthesis double quote. Line 9, indented once. Input T e m p Name. Line 10. End While. Line 11. Set K equals Count hyphen 1. Line 12. While K greater than sign equals 0. Line 13, indented once. Write Names left bracket K right bracket. Line 14, indented once. Set K equals K minus 1. Line 15.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757" y="1688946"/>
            <a:ext cx="7344484" cy="4195723"/>
          </a:xfrm>
          <a:prstGeom prst="rect">
            <a:avLst/>
          </a:prstGeom>
        </p:spPr>
      </p:pic>
    </p:spTree>
    <p:extLst>
      <p:ext uri="{BB962C8B-B14F-4D97-AF65-F5344CB8AC3E}">
        <p14:creationId xmlns:p14="http://schemas.microsoft.com/office/powerpoint/2010/main" val="1807238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Word About Databases</a:t>
            </a:r>
            <a:endParaRPr lang="en-US" dirty="0"/>
          </a:p>
        </p:txBody>
      </p:sp>
      <p:sp>
        <p:nvSpPr>
          <p:cNvPr id="3" name="Content Placeholder 2"/>
          <p:cNvSpPr>
            <a:spLocks noGrp="1"/>
          </p:cNvSpPr>
          <p:nvPr>
            <p:ph type="body" idx="1"/>
          </p:nvPr>
        </p:nvSpPr>
        <p:spPr/>
        <p:txBody>
          <a:bodyPr/>
          <a:lstStyle/>
          <a:p>
            <a:r>
              <a:rPr lang="en-US" dirty="0" smtClean="0"/>
              <a:t>Databases consist of many tables that are linked in many ways. </a:t>
            </a:r>
          </a:p>
          <a:p>
            <a:r>
              <a:rPr lang="en-US" dirty="0" smtClean="0"/>
              <a:t>A table can contain lists of related data.</a:t>
            </a:r>
          </a:p>
          <a:p>
            <a:r>
              <a:rPr lang="en-US" dirty="0" smtClean="0"/>
              <a:t>A table is a group of parallel lists. </a:t>
            </a:r>
          </a:p>
          <a:p>
            <a:r>
              <a:rPr lang="en-US" dirty="0" smtClean="0"/>
              <a:t>The information in the tables can be retrieved and processed for a large variety of purposes.</a:t>
            </a:r>
          </a:p>
          <a:p>
            <a:r>
              <a:rPr lang="en-US" dirty="0" smtClean="0"/>
              <a:t>Often information from a table is stored as an array in a computer program for easier manipulation.</a:t>
            </a:r>
            <a:endParaRPr lang="en-US" dirty="0"/>
          </a:p>
        </p:txBody>
      </p:sp>
    </p:spTree>
    <p:extLst>
      <p:ext uri="{BB962C8B-B14F-4D97-AF65-F5344CB8AC3E}">
        <p14:creationId xmlns:p14="http://schemas.microsoft.com/office/powerpoint/2010/main" val="952684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Databases May Be Used </a:t>
            </a:r>
            <a:r>
              <a:rPr lang="en-US" sz="2000" b="0" dirty="0" smtClean="0"/>
              <a:t>(1 of 2)</a:t>
            </a:r>
            <a:endParaRPr lang="en-US" sz="2000" b="0" dirty="0"/>
          </a:p>
        </p:txBody>
      </p:sp>
      <p:sp>
        <p:nvSpPr>
          <p:cNvPr id="3" name="Content Placeholder 2"/>
          <p:cNvSpPr>
            <a:spLocks noGrp="1"/>
          </p:cNvSpPr>
          <p:nvPr>
            <p:ph type="body" idx="1"/>
          </p:nvPr>
        </p:nvSpPr>
        <p:spPr/>
        <p:txBody>
          <a:bodyPr/>
          <a:lstStyle/>
          <a:p>
            <a:r>
              <a:rPr lang="en-US" sz="2000" dirty="0" smtClean="0"/>
              <a:t>Imagine a database used by a company that provides and sells online computer games. </a:t>
            </a:r>
          </a:p>
          <a:p>
            <a:r>
              <a:rPr lang="en-US" sz="2000" dirty="0" smtClean="0"/>
              <a:t>The company might have tables that store information about people who play each game.</a:t>
            </a:r>
          </a:p>
          <a:p>
            <a:r>
              <a:rPr lang="en-US" sz="2000" dirty="0" smtClean="0"/>
              <a:t>To do market research: </a:t>
            </a:r>
          </a:p>
          <a:p>
            <a:pPr lvl="1"/>
            <a:r>
              <a:rPr lang="en-US" sz="2000" dirty="0" smtClean="0"/>
              <a:t>Each table relating to one game might include players’ information like name, username, age, dates played, scores, and so on.</a:t>
            </a:r>
          </a:p>
          <a:p>
            <a:pPr lvl="1"/>
            <a:r>
              <a:rPr lang="en-US" sz="2000" dirty="0" smtClean="0"/>
              <a:t>Research might only want to identify which age groups gravitate to which types of games. </a:t>
            </a:r>
          </a:p>
          <a:p>
            <a:pPr lvl="1"/>
            <a:r>
              <a:rPr lang="en-US" sz="2000" dirty="0" smtClean="0"/>
              <a:t>By performing what is called a query, the owner can get this information quickly from the database.</a:t>
            </a:r>
            <a:endParaRPr lang="en-US" sz="2000" dirty="0"/>
          </a:p>
        </p:txBody>
      </p:sp>
    </p:spTree>
    <p:extLst>
      <p:ext uri="{BB962C8B-B14F-4D97-AF65-F5344CB8AC3E}">
        <p14:creationId xmlns:p14="http://schemas.microsoft.com/office/powerpoint/2010/main" val="3039334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Databases May Be Used </a:t>
            </a:r>
            <a:r>
              <a:rPr lang="en-US" sz="2000" b="0" dirty="0" smtClean="0"/>
              <a:t>(2 </a:t>
            </a:r>
            <a:r>
              <a:rPr lang="en-US" sz="2000" b="0" dirty="0"/>
              <a:t>of 2)</a:t>
            </a:r>
            <a:endParaRPr lang="en-US" dirty="0"/>
          </a:p>
        </p:txBody>
      </p:sp>
      <p:sp>
        <p:nvSpPr>
          <p:cNvPr id="3" name="Content Placeholder 2"/>
          <p:cNvSpPr>
            <a:spLocks noGrp="1"/>
          </p:cNvSpPr>
          <p:nvPr>
            <p:ph type="body" idx="1"/>
          </p:nvPr>
        </p:nvSpPr>
        <p:spPr/>
        <p:txBody>
          <a:bodyPr/>
          <a:lstStyle/>
          <a:p>
            <a:r>
              <a:rPr lang="en-US" dirty="0" smtClean="0"/>
              <a:t>Using the same tables in the database the company’s market research team can compile many types of information. </a:t>
            </a:r>
          </a:p>
          <a:p>
            <a:r>
              <a:rPr lang="en-US" dirty="0" smtClean="0"/>
              <a:t>Queries can discover which games are played most often on weekends, during daytime hours, how many players of what ages, gender, or even location are most likely to play which types of games, and much more.</a:t>
            </a:r>
            <a:endParaRPr lang="en-US" dirty="0"/>
          </a:p>
        </p:txBody>
      </p:sp>
    </p:spTree>
    <p:extLst>
      <p:ext uri="{BB962C8B-B14F-4D97-AF65-F5344CB8AC3E}">
        <p14:creationId xmlns:p14="http://schemas.microsoft.com/office/powerpoint/2010/main" val="1092866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Do Arrays Fit in?</a:t>
            </a:r>
            <a:endParaRPr lang="en-US" dirty="0"/>
          </a:p>
        </p:txBody>
      </p:sp>
      <p:sp>
        <p:nvSpPr>
          <p:cNvPr id="3" name="Content Placeholder 2"/>
          <p:cNvSpPr>
            <a:spLocks noGrp="1"/>
          </p:cNvSpPr>
          <p:nvPr>
            <p:ph type="body" idx="1"/>
          </p:nvPr>
        </p:nvSpPr>
        <p:spPr/>
        <p:txBody>
          <a:bodyPr/>
          <a:lstStyle/>
          <a:p>
            <a:r>
              <a:rPr lang="en-US" sz="2200" dirty="0" smtClean="0"/>
              <a:t>The data retrieved from databases is processed and displayed through computer programs. </a:t>
            </a:r>
          </a:p>
          <a:p>
            <a:r>
              <a:rPr lang="en-US" sz="2200" dirty="0" smtClean="0"/>
              <a:t>Often the required information from the tables is temporarily stored in parallel arrays.</a:t>
            </a:r>
          </a:p>
          <a:p>
            <a:r>
              <a:rPr lang="en-US" sz="2200" dirty="0" smtClean="0"/>
              <a:t>It is manipulated, processed, and the results are output not directly from the database but from the arrays in the programs that are written by programmers. </a:t>
            </a:r>
          </a:p>
          <a:p>
            <a:r>
              <a:rPr lang="en-US" sz="2200" dirty="0" smtClean="0"/>
              <a:t>While it is important to understand how to get and use information to load arrays directly from a user, understanding how to use arrays has a much more far-reaching purpose. </a:t>
            </a:r>
            <a:endParaRPr lang="en-US" sz="2200" dirty="0"/>
          </a:p>
        </p:txBody>
      </p:sp>
    </p:spTree>
    <p:extLst>
      <p:ext uri="{BB962C8B-B14F-4D97-AF65-F5344CB8AC3E}">
        <p14:creationId xmlns:p14="http://schemas.microsoft.com/office/powerpoint/2010/main" val="1776251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7.3 Strings As Arrays of Characters</a:t>
            </a:r>
            <a:endParaRPr lang="en-US" dirty="0"/>
          </a:p>
        </p:txBody>
      </p:sp>
      <p:sp>
        <p:nvSpPr>
          <p:cNvPr id="3" name="Content Placeholder 2"/>
          <p:cNvSpPr>
            <a:spLocks noGrp="1"/>
          </p:cNvSpPr>
          <p:nvPr>
            <p:ph type="body" idx="1"/>
          </p:nvPr>
        </p:nvSpPr>
        <p:spPr>
          <a:xfrm>
            <a:off x="457200" y="1600201"/>
            <a:ext cx="8229600" cy="2494722"/>
          </a:xfrm>
        </p:spPr>
        <p:txBody>
          <a:bodyPr/>
          <a:lstStyle/>
          <a:p>
            <a:r>
              <a:rPr lang="en-US" sz="2000" dirty="0" smtClean="0"/>
              <a:t>Some programming languages do not contain a String data type. </a:t>
            </a:r>
          </a:p>
          <a:p>
            <a:r>
              <a:rPr lang="en-US" sz="2000" dirty="0" smtClean="0"/>
              <a:t>Strings are implemented as arrays whose elements are characters. </a:t>
            </a:r>
          </a:p>
          <a:p>
            <a:r>
              <a:rPr lang="en-US" sz="2000" dirty="0" smtClean="0"/>
              <a:t>In programming languages that contain the String data type, strings can be formed as arrays of characters.</a:t>
            </a:r>
          </a:p>
          <a:p>
            <a:r>
              <a:rPr lang="en-US" sz="2000" dirty="0" smtClean="0"/>
              <a:t>To define a string as an array of characters, indicate the data type in the Declare statement. </a:t>
            </a:r>
            <a:endParaRPr lang="en-US" sz="2000" dirty="0"/>
          </a:p>
        </p:txBody>
      </p:sp>
      <p:pic>
        <p:nvPicPr>
          <p:cNvPr id="9" name="Picture 8" descr="The following statements read as follows. Declare First Name left bracket 15 right bracket As Character. Declare Last Name left bracket 20 right bracket As Character. Define the variables First Name and Last Name to be strings of at most, 15 and 20 characters, respectivel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246004"/>
            <a:ext cx="7483753" cy="1775114"/>
          </a:xfrm>
          <a:prstGeom prst="rect">
            <a:avLst/>
          </a:prstGeom>
        </p:spPr>
      </p:pic>
    </p:spTree>
    <p:extLst>
      <p:ext uri="{BB962C8B-B14F-4D97-AF65-F5344CB8AC3E}">
        <p14:creationId xmlns:p14="http://schemas.microsoft.com/office/powerpoint/2010/main" val="1571229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Stringing Arrays Together</a:t>
            </a:r>
            <a:endParaRPr lang="en-US" dirty="0"/>
          </a:p>
        </p:txBody>
      </p:sp>
      <p:pic>
        <p:nvPicPr>
          <p:cNvPr id="9" name="Picture 8" descr="Computer code has 8 lines. The lines read as follows. Line 1. Declare String 1 left bracket 25 right bracket As Character. Line 2. Declare String 2 left bracket 25 right bracket As Character. Line 3. Declare String 3 left bracket 50 right bracket As Character. Line 4. Write double quote Enter two character strings period double quote. Line 5. Input String 1. Line 6. Input String 2. Line 7. Set String 3 equals String 1 plus String 2. Line 8. Write String 3. A note below the code reads, Note: The plus here means concatenation. If string 1 = double quote Part double quote and String 2 = double quote time double quote colon At the end of the program String 3 equals double quote Part time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62" y="1741418"/>
            <a:ext cx="7381875" cy="4210050"/>
          </a:xfrm>
          <a:prstGeom prst="rect">
            <a:avLst/>
          </a:prstGeom>
        </p:spPr>
      </p:pic>
    </p:spTree>
    <p:extLst>
      <p:ext uri="{BB962C8B-B14F-4D97-AF65-F5344CB8AC3E}">
        <p14:creationId xmlns:p14="http://schemas.microsoft.com/office/powerpoint/2010/main" val="131409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 One-Dimensional Arrays</a:t>
            </a:r>
            <a:endParaRPr lang="en-US" dirty="0"/>
          </a:p>
        </p:txBody>
      </p:sp>
      <p:sp>
        <p:nvSpPr>
          <p:cNvPr id="3" name="Content Placeholder 2"/>
          <p:cNvSpPr>
            <a:spLocks noGrp="1"/>
          </p:cNvSpPr>
          <p:nvPr>
            <p:ph type="body" idx="1"/>
          </p:nvPr>
        </p:nvSpPr>
        <p:spPr/>
        <p:txBody>
          <a:bodyPr/>
          <a:lstStyle/>
          <a:p>
            <a:r>
              <a:rPr lang="en-US" dirty="0" smtClean="0"/>
              <a:t>A one-dimensional array is a list of related data of the same data type, referenced by the same name.</a:t>
            </a:r>
          </a:p>
          <a:p>
            <a:r>
              <a:rPr lang="en-US" dirty="0" smtClean="0"/>
              <a:t>An array is composed of elements, each of which is referenced by the array name and the element’s position in the array.</a:t>
            </a:r>
            <a:endParaRPr lang="en-US" dirty="0"/>
          </a:p>
        </p:txBody>
      </p:sp>
    </p:spTree>
    <p:extLst>
      <p:ext uri="{BB962C8B-B14F-4D97-AF65-F5344CB8AC3E}">
        <p14:creationId xmlns:p14="http://schemas.microsoft.com/office/powerpoint/2010/main" val="1256303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Length vs Array Size</a:t>
            </a:r>
            <a:endParaRPr lang="en-US" dirty="0"/>
          </a:p>
        </p:txBody>
      </p:sp>
      <p:sp>
        <p:nvSpPr>
          <p:cNvPr id="3" name="Content Placeholder 2"/>
          <p:cNvSpPr>
            <a:spLocks noGrp="1"/>
          </p:cNvSpPr>
          <p:nvPr>
            <p:ph type="body" idx="1"/>
          </p:nvPr>
        </p:nvSpPr>
        <p:spPr>
          <a:xfrm>
            <a:off x="457200" y="1600201"/>
            <a:ext cx="8229600" cy="2693504"/>
          </a:xfrm>
        </p:spPr>
        <p:txBody>
          <a:bodyPr/>
          <a:lstStyle/>
          <a:p>
            <a:r>
              <a:rPr lang="en-US" sz="2200" dirty="0" smtClean="0"/>
              <a:t>The length of a string is the number of characters it contains. </a:t>
            </a:r>
          </a:p>
          <a:p>
            <a:r>
              <a:rPr lang="en-US" sz="2200" dirty="0" smtClean="0"/>
              <a:t>In previous slide, the array </a:t>
            </a:r>
            <a:r>
              <a:rPr lang="en-IN" sz="2200" dirty="0" smtClean="0"/>
              <a:t>String3</a:t>
            </a:r>
            <a:r>
              <a:rPr lang="en-US" sz="2200" dirty="0" smtClean="0"/>
              <a:t> is declared as an array of 50 elements</a:t>
            </a:r>
          </a:p>
          <a:p>
            <a:r>
              <a:rPr lang="en-US" sz="2200" dirty="0" smtClean="0"/>
              <a:t>But when “Parttime” is assigned to </a:t>
            </a:r>
            <a:r>
              <a:rPr lang="en-IN" sz="2200" dirty="0" smtClean="0"/>
              <a:t>String3</a:t>
            </a:r>
            <a:r>
              <a:rPr lang="en-US" sz="2200" dirty="0" smtClean="0"/>
              <a:t>, only the first eight array elements are used</a:t>
            </a:r>
          </a:p>
          <a:p>
            <a:r>
              <a:rPr lang="en-US" sz="2200" dirty="0" smtClean="0"/>
              <a:t>Thus, the length of the string “Parttime” is 8</a:t>
            </a:r>
            <a:endParaRPr lang="en-US" sz="2200" dirty="0"/>
          </a:p>
        </p:txBody>
      </p:sp>
      <p:pic>
        <p:nvPicPr>
          <p:cNvPr id="10" name="Picture 9" descr="An example of a computer code has 3 lines. The lines read as follows. Line 1. Declare S t r left bracket 10 right bracket As Character. Line 2. Set S t r equals double quote Hello exclamation point double quote. Line 3. Write Length underscore Of left parenthesis S t r right parenthesis. The result of this program would b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88089"/>
            <a:ext cx="4606636" cy="1887682"/>
          </a:xfrm>
          <a:prstGeom prst="rect">
            <a:avLst/>
          </a:prstGeom>
        </p:spPr>
      </p:pic>
    </p:spTree>
    <p:extLst>
      <p:ext uri="{BB962C8B-B14F-4D97-AF65-F5344CB8AC3E}">
        <p14:creationId xmlns:p14="http://schemas.microsoft.com/office/powerpoint/2010/main" val="2526231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smtClean="0">
                <a:latin typeface="Courier New" panose="02070309020205020404" pitchFamily="49" charset="0"/>
                <a:cs typeface="Courier New" panose="02070309020205020404" pitchFamily="49" charset="0"/>
              </a:rPr>
              <a:t>Length_Of() </a:t>
            </a:r>
            <a:r>
              <a:rPr lang="en-US" dirty="0" smtClean="0"/>
              <a:t>Function to Validate Input</a:t>
            </a:r>
            <a:endParaRPr lang="en-US" dirty="0"/>
          </a:p>
        </p:txBody>
      </p:sp>
      <p:pic>
        <p:nvPicPr>
          <p:cNvPr id="10" name="Picture 9" descr="Computer code has 15 lines. The lines read as follows. Line 1. Declare Username left bracket 12 right bracket As Character. Line 2. Declare valid As Integer. Line 3. Write double quote Enter your username period It must be at least 1 but no more than 12 characters colon double quote. Line 4. Input Username. Line 5. Set valid equals Length underscore of left parenthesis Username right parenthesis. Line 6. While valid less than sign 1 OR valid greater than sign 12. Line 7, indented once. If valid less than sign 1 Then. Line 8, indented twice. Write double quote Username must contain at least 1 character period Please try again colon double quote. Line 9, indented once. Else. Line 10, indented twice. If valid greater than sign 12 Then. Line 11, indented 3 times. Write double quote Username can't be more than 12 characters period Try again colon double quote. Line 12, indented once. End If. Line 13, indented once. Input Username. Line 14, indented once. Set valid equals Length underscore of left parenthesis Username right parenthesis. Line 15.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11" y="1594289"/>
            <a:ext cx="8026977" cy="4424795"/>
          </a:xfrm>
          <a:prstGeom prst="rect">
            <a:avLst/>
          </a:prstGeom>
        </p:spPr>
      </p:pic>
    </p:spTree>
    <p:extLst>
      <p:ext uri="{BB962C8B-B14F-4D97-AF65-F5344CB8AC3E}">
        <p14:creationId xmlns:p14="http://schemas.microsoft.com/office/powerpoint/2010/main" val="2237773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Character Arrays </a:t>
            </a:r>
            <a:r>
              <a:rPr lang="en-US" sz="2000" b="0" dirty="0" smtClean="0"/>
              <a:t>(1 of 2)</a:t>
            </a:r>
            <a:endParaRPr lang="en-US" sz="2000" b="0" dirty="0"/>
          </a:p>
        </p:txBody>
      </p:sp>
      <p:sp>
        <p:nvSpPr>
          <p:cNvPr id="3" name="Content Placeholder 2"/>
          <p:cNvSpPr>
            <a:spLocks noGrp="1"/>
          </p:cNvSpPr>
          <p:nvPr>
            <p:ph type="body" idx="1"/>
          </p:nvPr>
        </p:nvSpPr>
        <p:spPr>
          <a:xfrm>
            <a:off x="457200" y="1600200"/>
            <a:ext cx="8229600" cy="3475658"/>
          </a:xfrm>
        </p:spPr>
        <p:txBody>
          <a:bodyPr/>
          <a:lstStyle/>
          <a:p>
            <a:pPr>
              <a:spcBef>
                <a:spcPts val="1200"/>
              </a:spcBef>
            </a:pPr>
            <a:r>
              <a:rPr lang="en-US" sz="1800" dirty="0" smtClean="0"/>
              <a:t>The next example (pseudocode on next slide) allows the user to input a person’s full name (first name, then a space, then last name). It stores the initials of that person as characters, and displays the name in the following form: LastName, FirstName</a:t>
            </a:r>
          </a:p>
          <a:p>
            <a:pPr>
              <a:spcBef>
                <a:spcPts val="1200"/>
              </a:spcBef>
            </a:pPr>
            <a:r>
              <a:rPr lang="en-US" sz="1800" dirty="0" smtClean="0"/>
              <a:t>This pseudocode uses three character arrays (strings): the input name as FullName, and the first and last names as FirstName and LastName. </a:t>
            </a:r>
          </a:p>
          <a:p>
            <a:pPr>
              <a:spcBef>
                <a:spcPts val="1200"/>
              </a:spcBef>
            </a:pPr>
            <a:r>
              <a:rPr lang="en-US" sz="1800" dirty="0" smtClean="0"/>
              <a:t>It uses two character variables to store the initials, First</a:t>
            </a:r>
            <a:r>
              <a:rPr lang="en-US" sz="100" dirty="0" smtClean="0"/>
              <a:t> </a:t>
            </a:r>
            <a:r>
              <a:rPr lang="en-US" sz="1800" dirty="0" smtClean="0"/>
              <a:t>Initial and Last</a:t>
            </a:r>
            <a:r>
              <a:rPr lang="en-US" sz="100" dirty="0" smtClean="0"/>
              <a:t> </a:t>
            </a:r>
            <a:r>
              <a:rPr lang="en-US" sz="1800" dirty="0" smtClean="0"/>
              <a:t>Initial. </a:t>
            </a:r>
          </a:p>
          <a:p>
            <a:pPr>
              <a:spcBef>
                <a:spcPts val="1200"/>
              </a:spcBef>
            </a:pPr>
            <a:r>
              <a:rPr lang="en-US" sz="1800" dirty="0" smtClean="0"/>
              <a:t>The trick to identifying which part of the input string is the first name and which part is the last name is to locate the blank space between them.</a:t>
            </a:r>
          </a:p>
          <a:p>
            <a:pPr>
              <a:spcBef>
                <a:spcPts val="1200"/>
              </a:spcBef>
            </a:pPr>
            <a:r>
              <a:rPr lang="en-US" sz="1800" dirty="0" smtClean="0"/>
              <a:t>Assume that the following arrays and variables have been declared:</a:t>
            </a:r>
            <a:endParaRPr lang="en-US" sz="1800" dirty="0"/>
          </a:p>
        </p:txBody>
      </p:sp>
      <p:graphicFrame>
        <p:nvGraphicFramePr>
          <p:cNvPr id="9" name="Object 8" descr="Character arrays: Full Name left bracket30right bracket, First Name left bracket15right bracket, Last Name left bracket15right bracket."/>
          <p:cNvGraphicFramePr>
            <a:graphicFrameLocks noChangeAspect="1"/>
          </p:cNvGraphicFramePr>
          <p:nvPr>
            <p:extLst>
              <p:ext uri="{D42A27DB-BD31-4B8C-83A1-F6EECF244321}">
                <p14:modId xmlns:p14="http://schemas.microsoft.com/office/powerpoint/2010/main" val="3773360103"/>
              </p:ext>
            </p:extLst>
          </p:nvPr>
        </p:nvGraphicFramePr>
        <p:xfrm>
          <a:off x="1451389" y="5075858"/>
          <a:ext cx="6667500" cy="431800"/>
        </p:xfrm>
        <a:graphic>
          <a:graphicData uri="http://schemas.openxmlformats.org/presentationml/2006/ole">
            <mc:AlternateContent xmlns:mc="http://schemas.openxmlformats.org/markup-compatibility/2006">
              <mc:Choice xmlns:v="urn:schemas-microsoft-com:vml" Requires="v">
                <p:oleObj spid="_x0000_s1095" name="Equation" r:id="rId3" imgW="6667200" imgH="431640" progId="Equation.DSMT4">
                  <p:embed/>
                </p:oleObj>
              </mc:Choice>
              <mc:Fallback>
                <p:oleObj name="Equation" r:id="rId3" imgW="6667200" imgH="431640" progId="Equation.DSMT4">
                  <p:embed/>
                  <p:pic>
                    <p:nvPicPr>
                      <p:cNvPr id="0" name=""/>
                      <p:cNvPicPr/>
                      <p:nvPr/>
                    </p:nvPicPr>
                    <p:blipFill>
                      <a:blip r:embed="rId4"/>
                      <a:stretch>
                        <a:fillRect/>
                      </a:stretch>
                    </p:blipFill>
                    <p:spPr>
                      <a:xfrm>
                        <a:off x="1451389" y="5075858"/>
                        <a:ext cx="6667500" cy="431800"/>
                      </a:xfrm>
                      <a:prstGeom prst="rect">
                        <a:avLst/>
                      </a:prstGeom>
                    </p:spPr>
                  </p:pic>
                </p:oleObj>
              </mc:Fallback>
            </mc:AlternateContent>
          </a:graphicData>
        </a:graphic>
      </p:graphicFrame>
      <p:sp>
        <p:nvSpPr>
          <p:cNvPr id="8" name="Text Placeholder 7"/>
          <p:cNvSpPr>
            <a:spLocks noGrp="1"/>
          </p:cNvSpPr>
          <p:nvPr>
            <p:ph type="body" idx="13"/>
          </p:nvPr>
        </p:nvSpPr>
        <p:spPr>
          <a:xfrm>
            <a:off x="1371600" y="5507658"/>
            <a:ext cx="4532243" cy="842808"/>
          </a:xfrm>
        </p:spPr>
        <p:txBody>
          <a:bodyPr/>
          <a:lstStyle/>
          <a:p>
            <a:pPr marL="0" indent="0">
              <a:spcBef>
                <a:spcPts val="600"/>
              </a:spcBef>
              <a:buNone/>
            </a:pPr>
            <a:r>
              <a:rPr lang="en-US" sz="1800" dirty="0"/>
              <a:t>Character variables: </a:t>
            </a:r>
            <a:r>
              <a:rPr lang="en-US" sz="1800" dirty="0" smtClean="0"/>
              <a:t>First</a:t>
            </a:r>
            <a:r>
              <a:rPr lang="en-US" sz="100" dirty="0" smtClean="0"/>
              <a:t> </a:t>
            </a:r>
            <a:r>
              <a:rPr lang="en-US" sz="1800" dirty="0" smtClean="0"/>
              <a:t>Initial</a:t>
            </a:r>
            <a:r>
              <a:rPr lang="en-US" sz="1800" dirty="0"/>
              <a:t>, </a:t>
            </a:r>
            <a:r>
              <a:rPr lang="en-US" sz="1800" dirty="0" smtClean="0"/>
              <a:t>Last</a:t>
            </a:r>
            <a:r>
              <a:rPr lang="en-US" sz="100" dirty="0" smtClean="0"/>
              <a:t> </a:t>
            </a:r>
            <a:r>
              <a:rPr lang="en-US" sz="1800" dirty="0" smtClean="0"/>
              <a:t>Initial</a:t>
            </a:r>
          </a:p>
          <a:p>
            <a:pPr marL="0" indent="0">
              <a:spcBef>
                <a:spcPts val="600"/>
              </a:spcBef>
              <a:buNone/>
            </a:pPr>
            <a:r>
              <a:rPr lang="en-US" sz="1800" dirty="0" smtClean="0"/>
              <a:t>Integer </a:t>
            </a:r>
            <a:r>
              <a:rPr lang="en-US" sz="1800" dirty="0"/>
              <a:t>variables: J, K, </a:t>
            </a:r>
            <a:r>
              <a:rPr lang="en-US" sz="1800" dirty="0" smtClean="0"/>
              <a:t>Count</a:t>
            </a:r>
            <a:endParaRPr lang="en-US" sz="1800" dirty="0"/>
          </a:p>
        </p:txBody>
      </p:sp>
    </p:spTree>
    <p:extLst>
      <p:ext uri="{BB962C8B-B14F-4D97-AF65-F5344CB8AC3E}">
        <p14:creationId xmlns:p14="http://schemas.microsoft.com/office/powerpoint/2010/main" val="1703237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Character Arrays </a:t>
            </a:r>
            <a:r>
              <a:rPr lang="en-US" sz="2000" b="0" dirty="0" smtClean="0"/>
              <a:t>(2 </a:t>
            </a:r>
            <a:r>
              <a:rPr lang="en-US" sz="2000" b="0" dirty="0"/>
              <a:t>of 2)</a:t>
            </a:r>
            <a:endParaRPr lang="en-US" dirty="0"/>
          </a:p>
        </p:txBody>
      </p:sp>
      <p:pic>
        <p:nvPicPr>
          <p:cNvPr id="9" name="Picture 8" descr="Computer code has 16 lines. The lines read as follows. Line 1. Write double quote Enter a name comma first name first comma then last name colon double quote. Line 2. Input Full Name. Line 3. Set Count equals 0. Line 4. While Full Name left bracket Count right bracket. Line 5, indented once. Set First Name left bracket Count right bracket equals Full Name left bracket Count right bracket. Line 6, indented once. Set Count equals Count plus 1. Line 7. End While. Line 8. Set First lnitial equals Full Name left bracket O right bracket. Line 9. Set Last lnitial equals Full Name left bracket Count plus 1 right bracket. Line 10. Set J equals 0. Line 11. For left parenthesis K equals Count plus 1 semicolon K less than sign equals Length underscore of left parenthesis Full Name right parenthesis minus 1 semicolon K plus plus right parenthesis. Line 12, indented once. Set Last Name left bracket J right bracket equals Full Name left bracket K right bracket. Line 13, indented once. Set J equals J plus 1. Line 14. End For. Line 15. Write Last Name plus double quote comma double quote plus First Name. Line 16. Write double quote Your initials are double quote plus First Initial plus Last lniti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779166"/>
            <a:ext cx="7557025" cy="3995405"/>
          </a:xfrm>
          <a:prstGeom prst="rect">
            <a:avLst/>
          </a:prstGeom>
        </p:spPr>
      </p:pic>
    </p:spTree>
    <p:extLst>
      <p:ext uri="{BB962C8B-B14F-4D97-AF65-F5344CB8AC3E}">
        <p14:creationId xmlns:p14="http://schemas.microsoft.com/office/powerpoint/2010/main" val="161572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7.4 Two-Dimensional Arrays</a:t>
            </a:r>
            <a:endParaRPr lang="en-US" dirty="0"/>
          </a:p>
        </p:txBody>
      </p:sp>
      <p:sp>
        <p:nvSpPr>
          <p:cNvPr id="6" name="Content Placeholder 5"/>
          <p:cNvSpPr>
            <a:spLocks noGrp="1"/>
          </p:cNvSpPr>
          <p:nvPr>
            <p:ph type="body" idx="1"/>
          </p:nvPr>
        </p:nvSpPr>
        <p:spPr>
          <a:xfrm>
            <a:off x="457200" y="1600200"/>
            <a:ext cx="8229600" cy="4055165"/>
          </a:xfrm>
        </p:spPr>
        <p:txBody>
          <a:bodyPr/>
          <a:lstStyle/>
          <a:p>
            <a:r>
              <a:rPr lang="en-US" sz="1800" dirty="0" smtClean="0"/>
              <a:t>In a two-dimensional array, the value of an element depends on two factors instead of just one.</a:t>
            </a:r>
          </a:p>
          <a:p>
            <a:r>
              <a:rPr lang="en-US" sz="1800" dirty="0" smtClean="0"/>
              <a:t>Sometimes it’s convenient to use arrays whose elements are determined by two factors. </a:t>
            </a:r>
          </a:p>
          <a:p>
            <a:r>
              <a:rPr lang="en-US" sz="1800" dirty="0" smtClean="0"/>
              <a:t>Example: the records of the monthly sales for salespeople for a year:</a:t>
            </a:r>
          </a:p>
          <a:p>
            <a:pPr lvl="1"/>
            <a:r>
              <a:rPr lang="en-US" sz="1800" dirty="0" smtClean="0"/>
              <a:t>Each salesperson has 12 numbers (one for each month’s sales) associated with him or her.</a:t>
            </a:r>
          </a:p>
          <a:p>
            <a:pPr lvl="1"/>
            <a:r>
              <a:rPr lang="en-US" sz="1800" dirty="0" smtClean="0"/>
              <a:t>The value we look for would depend on which salesperson and which month is of interest. </a:t>
            </a:r>
          </a:p>
          <a:p>
            <a:r>
              <a:rPr lang="en-US" sz="1800" dirty="0" smtClean="0"/>
              <a:t>In these cases, we use two-dimensional arrays.</a:t>
            </a:r>
          </a:p>
          <a:p>
            <a:r>
              <a:rPr lang="en-US" sz="1800" dirty="0" smtClean="0"/>
              <a:t>Here is how to declare a two-dimensional array:</a:t>
            </a:r>
          </a:p>
        </p:txBody>
      </p:sp>
      <p:pic>
        <p:nvPicPr>
          <p:cNvPr id="8" name="Picture 7" descr="Computer code reads, Declare Profit left bracket 12, 24 right bracket As Integ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84" y="5763509"/>
            <a:ext cx="5109579" cy="350657"/>
          </a:xfrm>
          <a:prstGeom prst="rect">
            <a:avLst/>
          </a:prstGeom>
        </p:spPr>
      </p:pic>
    </p:spTree>
    <p:extLst>
      <p:ext uri="{BB962C8B-B14F-4D97-AF65-F5344CB8AC3E}">
        <p14:creationId xmlns:p14="http://schemas.microsoft.com/office/powerpoint/2010/main" val="661019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 Two-Dimensional Array</a:t>
            </a:r>
            <a:endParaRPr lang="en-US" dirty="0"/>
          </a:p>
        </p:txBody>
      </p:sp>
      <p:sp>
        <p:nvSpPr>
          <p:cNvPr id="6" name="Content Placeholder 5"/>
          <p:cNvSpPr>
            <a:spLocks noGrp="1"/>
          </p:cNvSpPr>
          <p:nvPr>
            <p:ph type="body" idx="1"/>
          </p:nvPr>
        </p:nvSpPr>
        <p:spPr>
          <a:xfrm>
            <a:off x="457200" y="1600201"/>
            <a:ext cx="8229600" cy="2852530"/>
          </a:xfrm>
        </p:spPr>
        <p:txBody>
          <a:bodyPr/>
          <a:lstStyle/>
          <a:p>
            <a:r>
              <a:rPr lang="en-US" sz="2000" dirty="0" smtClean="0"/>
              <a:t>A two-dimensional array is like a matrix or an electronic spreadsheet</a:t>
            </a:r>
          </a:p>
          <a:p>
            <a:pPr lvl="1"/>
            <a:r>
              <a:rPr lang="en-US" sz="2000" dirty="0" smtClean="0"/>
              <a:t>Two factors can be, for example, Row and Column or Test Number and Student</a:t>
            </a:r>
          </a:p>
          <a:p>
            <a:pPr lvl="1"/>
            <a:r>
              <a:rPr lang="en-US" sz="2000" dirty="0" smtClean="0"/>
              <a:t>In the example below,  Boynton’s (Student #2) scores can be referenced as: </a:t>
            </a:r>
          </a:p>
          <a:p>
            <a:pPr lvl="2"/>
            <a:r>
              <a:rPr lang="en-US" sz="2000" dirty="0" smtClean="0"/>
              <a:t>Score[1,0], Score[1,1], Score[1,2], Score[1,3], Score[1,4]</a:t>
            </a:r>
          </a:p>
          <a:p>
            <a:pPr lvl="1"/>
            <a:r>
              <a:rPr lang="en-US" sz="2000" dirty="0" smtClean="0"/>
              <a:t>Notice the ‘1’ subscript for Boynton remains constant, while the subscript for Test changes</a:t>
            </a:r>
          </a:p>
        </p:txBody>
      </p:sp>
      <p:pic>
        <p:nvPicPr>
          <p:cNvPr id="7" name="Picture 5" descr="A table represents student marks that changes with number of tests. The marks of Student 1: Arroyo are 92 in test 1, 94 in test 2, 87 in test 3, 83 in test 4, and 90 in test 5. The marks of Student 2: Boynton are 78 in test 1, 86 in test 2, 64 in test 3, 73 in test 4, and 84 in test 5. The marks of Student 3: Chang are 72 in test 1, 68 in test 2, 77 in test 3, 91 in test 4, and 79 in test 5. An unspecified number of student entries are shown in the next three rows. The marks of student 30: Ziegler are 88 in test 1, 76 in test 2, 93 in test 3, 69 in test 4, and 52 in test 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2567781" y="4452731"/>
            <a:ext cx="4008437" cy="187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63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Basics of Two-Dimensional Arrays</a:t>
            </a:r>
            <a:endParaRPr lang="en-US" dirty="0"/>
          </a:p>
        </p:txBody>
      </p:sp>
      <p:pic>
        <p:nvPicPr>
          <p:cNvPr id="8" name="Picture 7" descr="Computer code has 8 lines. The lines read as follows. Line 1. Declare Array A left bracket 10 comma 20 right bracket AS Integer. Line 2. Declare Array B left bracket 20 right bracket As Integer. Line 3. Declare First Place As Integer. Line 4. Set First Place equals 5. Line 5. Set Array A left bracket First Place comma 10 right bracket equals 6. Line 6. Set Array B left bracket 7 right bracket equals Array A left bracket 5 comma 10 right bracket. Line 7. Write Array A left bracket 5 comma 2 asterisk First Place right bracket. Line 8. Write Array B left bracket 7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727" y="1542271"/>
            <a:ext cx="4558546" cy="2061006"/>
          </a:xfrm>
          <a:prstGeom prst="rect">
            <a:avLst/>
          </a:prstGeom>
        </p:spPr>
      </p:pic>
      <p:sp>
        <p:nvSpPr>
          <p:cNvPr id="3" name="Content Placeholder 2"/>
          <p:cNvSpPr>
            <a:spLocks noGrp="1"/>
          </p:cNvSpPr>
          <p:nvPr>
            <p:ph type="body" idx="1"/>
          </p:nvPr>
        </p:nvSpPr>
        <p:spPr>
          <a:xfrm>
            <a:off x="457200" y="3603277"/>
            <a:ext cx="8229600" cy="2522886"/>
          </a:xfrm>
        </p:spPr>
        <p:txBody>
          <a:bodyPr anchor="b"/>
          <a:lstStyle/>
          <a:p>
            <a:pPr>
              <a:spcBef>
                <a:spcPts val="900"/>
              </a:spcBef>
            </a:pPr>
            <a:r>
              <a:rPr lang="en-US" sz="1800" dirty="0" smtClean="0"/>
              <a:t>The assignment statement on line 5 sets </a:t>
            </a:r>
            <a:r>
              <a:rPr lang="en-IN" sz="1800" dirty="0" smtClean="0"/>
              <a:t>Array</a:t>
            </a:r>
            <a:r>
              <a:rPr lang="en-IN" sz="100" dirty="0" smtClean="0"/>
              <a:t> </a:t>
            </a:r>
            <a:r>
              <a:rPr lang="en-IN" sz="1800" dirty="0" smtClean="0"/>
              <a:t>A[5,10]</a:t>
            </a:r>
            <a:r>
              <a:rPr lang="en-US" sz="1800" dirty="0" smtClean="0"/>
              <a:t> equal to 6. In other words, the value of the 6th row, 11th column of </a:t>
            </a:r>
            <a:r>
              <a:rPr lang="en-IN" sz="1800" dirty="0" smtClean="0"/>
              <a:t>Array</a:t>
            </a:r>
            <a:r>
              <a:rPr lang="en-IN" sz="100" dirty="0" smtClean="0"/>
              <a:t> </a:t>
            </a:r>
            <a:r>
              <a:rPr lang="en-IN" sz="1800" dirty="0" smtClean="0"/>
              <a:t>A </a:t>
            </a:r>
            <a:r>
              <a:rPr lang="en-US" sz="1800" dirty="0" smtClean="0"/>
              <a:t>is equal to 6.</a:t>
            </a:r>
          </a:p>
          <a:p>
            <a:pPr>
              <a:spcBef>
                <a:spcPts val="900"/>
              </a:spcBef>
            </a:pPr>
            <a:r>
              <a:rPr lang="en-US" sz="1800" dirty="0" smtClean="0"/>
              <a:t>The assignment statement on line 6 sets </a:t>
            </a:r>
            <a:r>
              <a:rPr lang="en-IN" sz="1800" dirty="0" smtClean="0"/>
              <a:t>Array</a:t>
            </a:r>
            <a:r>
              <a:rPr lang="en-IN" sz="100" dirty="0" smtClean="0"/>
              <a:t> </a:t>
            </a:r>
            <a:r>
              <a:rPr lang="en-IN" sz="1800" dirty="0" smtClean="0"/>
              <a:t>B[7]</a:t>
            </a:r>
            <a:r>
              <a:rPr lang="en-US" sz="1800" dirty="0" smtClean="0"/>
              <a:t> equal to the value of </a:t>
            </a:r>
            <a:r>
              <a:rPr lang="en-IN" sz="1800" dirty="0" smtClean="0"/>
              <a:t>Array</a:t>
            </a:r>
            <a:r>
              <a:rPr lang="en-IN" sz="100" dirty="0" smtClean="0"/>
              <a:t> </a:t>
            </a:r>
            <a:r>
              <a:rPr lang="en-IN" sz="1800" dirty="0" smtClean="0"/>
              <a:t>A[5,10]</a:t>
            </a:r>
            <a:r>
              <a:rPr lang="en-US" sz="1800" dirty="0" smtClean="0"/>
              <a:t>, which is a 6. So now the value of the 8th element in </a:t>
            </a:r>
            <a:r>
              <a:rPr lang="en-IN" sz="1800" dirty="0" smtClean="0"/>
              <a:t>Array</a:t>
            </a:r>
            <a:r>
              <a:rPr lang="en-IN" sz="100" dirty="0" smtClean="0"/>
              <a:t> </a:t>
            </a:r>
            <a:r>
              <a:rPr lang="en-IN" sz="1800" dirty="0" smtClean="0"/>
              <a:t>B</a:t>
            </a:r>
            <a:r>
              <a:rPr lang="en-US" sz="1800" dirty="0" smtClean="0"/>
              <a:t> = 6.</a:t>
            </a:r>
          </a:p>
          <a:p>
            <a:pPr>
              <a:spcBef>
                <a:spcPts val="900"/>
              </a:spcBef>
            </a:pPr>
            <a:r>
              <a:rPr lang="en-US" sz="1800" dirty="0" smtClean="0"/>
              <a:t>The Write statements on lines 7 and 8 display the value of the element in the 6th row, 11th column of </a:t>
            </a:r>
            <a:r>
              <a:rPr lang="en-IN" sz="1800" dirty="0" smtClean="0"/>
              <a:t>Array</a:t>
            </a:r>
            <a:r>
              <a:rPr lang="en-IN" sz="100" dirty="0" smtClean="0"/>
              <a:t> </a:t>
            </a:r>
            <a:r>
              <a:rPr lang="en-IN" sz="1800" dirty="0" smtClean="0"/>
              <a:t>A</a:t>
            </a:r>
            <a:r>
              <a:rPr lang="en-US" sz="1800" dirty="0" smtClean="0"/>
              <a:t> and the value of the 8th element of </a:t>
            </a:r>
            <a:r>
              <a:rPr lang="en-IN" sz="1800" dirty="0" smtClean="0"/>
              <a:t>Array</a:t>
            </a:r>
            <a:r>
              <a:rPr lang="en-IN" sz="100" dirty="0" smtClean="0"/>
              <a:t> </a:t>
            </a:r>
            <a:r>
              <a:rPr lang="en-IN" sz="1800" dirty="0" smtClean="0"/>
              <a:t>B</a:t>
            </a:r>
            <a:r>
              <a:rPr lang="en-US" sz="1800" dirty="0" smtClean="0"/>
              <a:t> so the number 6 will be displayed twice.</a:t>
            </a:r>
          </a:p>
        </p:txBody>
      </p:sp>
    </p:spTree>
    <p:extLst>
      <p:ext uri="{BB962C8B-B14F-4D97-AF65-F5344CB8AC3E}">
        <p14:creationId xmlns:p14="http://schemas.microsoft.com/office/powerpoint/2010/main" val="3103206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Use Nested Loops to Load a Two-Dimensional Array</a:t>
            </a:r>
            <a:endParaRPr lang="en-US" dirty="0"/>
          </a:p>
        </p:txBody>
      </p:sp>
      <p:pic>
        <p:nvPicPr>
          <p:cNvPr id="9" name="Picture 8" descr="Computer code has 9 lines. The lines read as follows. Line 1. Declare Scores left bracket 30 comma 5 right bracket As Integer. Line 2. Declare Student As Integer. Line 3. Declare Test As Integer. Line 4. For left parenthesis student equals 0 semicolon student less than sign 30 semicolon student plus plus right parenthesis. Line 5, indented once. Write double quote Enter 5 test scores for student double quote plus left parenthesis Student plus 1 right parenthesis. Line 6, indented once. For left parenthesis Test equals 0 semicolon Test less than sign 5 semicolon Test plus plus right parenthesis. Line 7, indented twice. Input Scores left bracket Student comma Test right bracket. Line 8, indented once. End For left parenthesis Test right parenthesis. Line 9. End For left parenthesis student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2322276"/>
            <a:ext cx="7557025" cy="2213448"/>
          </a:xfrm>
          <a:prstGeom prst="rect">
            <a:avLst/>
          </a:prstGeom>
        </p:spPr>
      </p:pic>
    </p:spTree>
    <p:extLst>
      <p:ext uri="{BB962C8B-B14F-4D97-AF65-F5344CB8AC3E}">
        <p14:creationId xmlns:p14="http://schemas.microsoft.com/office/powerpoint/2010/main" val="835586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Use Nested Loops to Display the Contents of a Two-Dimensional Array</a:t>
            </a:r>
            <a:endParaRPr lang="en-US" dirty="0"/>
          </a:p>
        </p:txBody>
      </p:sp>
      <p:pic>
        <p:nvPicPr>
          <p:cNvPr id="9" name="Picture 8" descr="Computer code has 7 lines. The lines read as follows. Line 1. Write double quote Enter the number of a student comma and. Line 2, indented twice. his or her test scores will be. Line 3, indented twice. displayed period double quote. Line 4, indented once. Input Student. Line 5, indented once. For left parenthesis Test equals 0 semicolon Test less than sign 5 semicolon Test plus plus right parenthesis. Line 6, indented twice. Write Scores left bracket Student minus 1 comma Test right bracket. Line 7. End F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35" y="2323355"/>
            <a:ext cx="6819929" cy="2211288"/>
          </a:xfrm>
          <a:prstGeom prst="rect">
            <a:avLst/>
          </a:prstGeom>
        </p:spPr>
      </p:pic>
    </p:spTree>
    <p:extLst>
      <p:ext uri="{BB962C8B-B14F-4D97-AF65-F5344CB8AC3E}">
        <p14:creationId xmlns:p14="http://schemas.microsoft.com/office/powerpoint/2010/main" val="444890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2000" b="0" dirty="0" smtClean="0"/>
              <a:t>(1 of 2)</a:t>
            </a:r>
            <a:endParaRPr lang="en-US" sz="2000" b="0" dirty="0"/>
          </a:p>
        </p:txBody>
      </p:sp>
      <p:sp>
        <p:nvSpPr>
          <p:cNvPr id="3" name="Content Placeholder 2"/>
          <p:cNvSpPr>
            <a:spLocks noGrp="1"/>
          </p:cNvSpPr>
          <p:nvPr>
            <p:ph type="body" idx="1"/>
          </p:nvPr>
        </p:nvSpPr>
        <p:spPr/>
        <p:txBody>
          <a:bodyPr/>
          <a:lstStyle/>
          <a:p>
            <a:pPr marL="0" indent="0">
              <a:buNone/>
            </a:pPr>
            <a:r>
              <a:rPr lang="en-US" dirty="0"/>
              <a:t>Input names and 5 test scores for a class of students into a 2-dimensional array using a sentinel-controlled loop.</a:t>
            </a:r>
            <a:br>
              <a:rPr lang="en-US" dirty="0"/>
            </a:br>
            <a:r>
              <a:rPr lang="en-US" dirty="0"/>
              <a:t>Display the contents of the array using the count from the input to know exactly how many student records should be displayed</a:t>
            </a:r>
            <a:r>
              <a:rPr lang="en-US" dirty="0" smtClean="0"/>
              <a:t>.</a:t>
            </a:r>
            <a:endParaRPr lang="en-US" dirty="0"/>
          </a:p>
        </p:txBody>
      </p:sp>
    </p:spTree>
    <p:extLst>
      <p:ext uri="{BB962C8B-B14F-4D97-AF65-F5344CB8AC3E}">
        <p14:creationId xmlns:p14="http://schemas.microsoft.com/office/powerpoint/2010/main" val="3997159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Basics </a:t>
            </a:r>
            <a:r>
              <a:rPr lang="en-US" sz="2000" b="0" dirty="0" smtClean="0"/>
              <a:t>(1 of 2)</a:t>
            </a:r>
            <a:endParaRPr lang="en-US" sz="2000" b="0" dirty="0"/>
          </a:p>
        </p:txBody>
      </p:sp>
      <p:sp>
        <p:nvSpPr>
          <p:cNvPr id="3" name="Content Placeholder 2"/>
          <p:cNvSpPr>
            <a:spLocks noGrp="1"/>
          </p:cNvSpPr>
          <p:nvPr>
            <p:ph type="body" idx="1"/>
          </p:nvPr>
        </p:nvSpPr>
        <p:spPr/>
        <p:txBody>
          <a:bodyPr/>
          <a:lstStyle/>
          <a:p>
            <a:r>
              <a:rPr lang="en-US" sz="2200" dirty="0" smtClean="0"/>
              <a:t>Array elements are stored in consecutive memory locations.</a:t>
            </a:r>
          </a:p>
          <a:p>
            <a:r>
              <a:rPr lang="en-US" sz="2200" dirty="0" smtClean="0"/>
              <a:t>The position of an element in an array is called a subscript or an index.</a:t>
            </a:r>
          </a:p>
          <a:p>
            <a:r>
              <a:rPr lang="en-US" sz="2200" dirty="0" smtClean="0"/>
              <a:t>Given an array named Scores[], in the element Scores[3], Scores is the array name and 3 is the subscript.</a:t>
            </a:r>
          </a:p>
          <a:p>
            <a:r>
              <a:rPr lang="en-US" sz="2200" dirty="0" smtClean="0"/>
              <a:t>Each individual element of an array is referred to by writing the array name followed by its index number surrounded by brackets. </a:t>
            </a:r>
          </a:p>
          <a:p>
            <a:r>
              <a:rPr lang="en-US" sz="2200" dirty="0" smtClean="0"/>
              <a:t>In most languages the first element of an array has index number 0</a:t>
            </a:r>
            <a:endParaRPr lang="en-US" sz="2200" dirty="0"/>
          </a:p>
        </p:txBody>
      </p:sp>
    </p:spTree>
    <p:extLst>
      <p:ext uri="{BB962C8B-B14F-4D97-AF65-F5344CB8AC3E}">
        <p14:creationId xmlns:p14="http://schemas.microsoft.com/office/powerpoint/2010/main" val="3455173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sz="2000" b="0" dirty="0" smtClean="0"/>
              <a:t>(2 </a:t>
            </a:r>
            <a:r>
              <a:rPr lang="en-US" sz="2000" b="0" dirty="0"/>
              <a:t>of 2)</a:t>
            </a:r>
            <a:endParaRPr lang="en-US" dirty="0"/>
          </a:p>
        </p:txBody>
      </p:sp>
      <p:pic>
        <p:nvPicPr>
          <p:cNvPr id="6" name="Picture 5" descr="Computer code has 31 lines. The lines read as follows. Line 1. Declare Names left bracket 30 right bracket As String. Line 2. Declare Scores left bracket 30 comma 5 right bracket As Integer. Line 3. Declare Count comma Test comma K comma J As Integer. Line 4. Declare Student Name As String. Line 5. Declare Sum comma Average As Float. Line 6. Set Count equals 0. Line 7. Write double quote Enter a student's name semicolon enter asterisk when done period double quote. Line 8. Input Student Name. Line 9. While Student Name. Line 10, indented once. Set Names left bracket Count right bracket equals Student Name. Line 11, indented once. Write double quote Enter 5 test scores for double quote plus Names left bracket Count right bracket. Line 12, indented once. Set Test equals 0. Line 13, indented once. While fest less than sign 5. Line 14, indented twice. Input Scores left bracket Count comma Test right bracket. Line 15, indented twice. Set Test equals Test plus 1. Line 16, indented once. End While left parenthesis Test right parenthesis. Line 17, indented once. Set Count equals Count plus 1. Line 18, indented once. Write double quote Enter a student's name semicolon enter asterisk when done period double quote. Line 19, indented once. Input Student Name. Line 20. End While left parenthesis Student Name right parenthesis. Line 21. Set K equals 0. Line 22. While x less than sign equals Count minus 1. Line 23, indented once. Set Sum equals 0 semicolon Set J equals 0. Line 24, indented once. While J less than sign 5. Line 25, indented twice. Set Sum equals Sum plus Scores left bracket K comma J right bracket. Line 26, indented twice. Set J equals J plus 1. Line 27, indented once. End While left parenthesis J right parenthesis. Line 28, indented once. Set Average equals Sum forward slash 5. Line 29, indented once. Write Names left bracket K right bracket plus double quote colon double quote plus Average. Line 30, indented once. Set K plus K plus 1. Line 31. End While left parenthesis K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6" y="1598338"/>
            <a:ext cx="7623313" cy="4512790"/>
          </a:xfrm>
          <a:prstGeom prst="rect">
            <a:avLst/>
          </a:prstGeom>
        </p:spPr>
      </p:pic>
    </p:spTree>
    <p:extLst>
      <p:ext uri="{BB962C8B-B14F-4D97-AF65-F5344CB8AC3E}">
        <p14:creationId xmlns:p14="http://schemas.microsoft.com/office/powerpoint/2010/main" val="639376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329317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Basics </a:t>
            </a:r>
            <a:r>
              <a:rPr lang="en-US" sz="2000" b="0" dirty="0" smtClean="0"/>
              <a:t>(2 of 2)</a:t>
            </a:r>
            <a:endParaRPr lang="en-US" sz="2000" b="0" dirty="0"/>
          </a:p>
        </p:txBody>
      </p:sp>
      <p:sp>
        <p:nvSpPr>
          <p:cNvPr id="3" name="Content Placeholder 2"/>
          <p:cNvSpPr>
            <a:spLocks noGrp="1"/>
          </p:cNvSpPr>
          <p:nvPr>
            <p:ph type="body" idx="1"/>
          </p:nvPr>
        </p:nvSpPr>
        <p:spPr/>
        <p:txBody>
          <a:bodyPr/>
          <a:lstStyle/>
          <a:p>
            <a:r>
              <a:rPr lang="en-US" dirty="0" smtClean="0"/>
              <a:t>The first element of the array Scores would be referred to as Scores[0]</a:t>
            </a:r>
          </a:p>
          <a:p>
            <a:r>
              <a:rPr lang="en-US" dirty="0" smtClean="0"/>
              <a:t>The second element is Scores[1] </a:t>
            </a:r>
          </a:p>
          <a:p>
            <a:r>
              <a:rPr lang="en-US" dirty="0" smtClean="0"/>
              <a:t>The third is Scores[2]</a:t>
            </a:r>
          </a:p>
          <a:p>
            <a:r>
              <a:rPr lang="en-US" dirty="0" smtClean="0"/>
              <a:t>Read these as “Scores sub 0”, “Scores sub 1”, and “Scores sub 2”</a:t>
            </a:r>
            <a:endParaRPr lang="en-US" dirty="0"/>
          </a:p>
        </p:txBody>
      </p:sp>
    </p:spTree>
    <p:extLst>
      <p:ext uri="{BB962C8B-B14F-4D97-AF65-F5344CB8AC3E}">
        <p14:creationId xmlns:p14="http://schemas.microsoft.com/office/powerpoint/2010/main" val="2437410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Entering Elements into an Array</a:t>
            </a:r>
            <a:endParaRPr lang="en-US" dirty="0"/>
          </a:p>
        </p:txBody>
      </p:sp>
      <p:sp>
        <p:nvSpPr>
          <p:cNvPr id="5" name="Content Placeholder 4"/>
          <p:cNvSpPr>
            <a:spLocks noGrp="1"/>
          </p:cNvSpPr>
          <p:nvPr>
            <p:ph type="body" idx="1"/>
          </p:nvPr>
        </p:nvSpPr>
        <p:spPr>
          <a:xfrm>
            <a:off x="457200" y="1600200"/>
            <a:ext cx="8229600" cy="1238179"/>
          </a:xfrm>
        </p:spPr>
        <p:txBody>
          <a:bodyPr/>
          <a:lstStyle/>
          <a:p>
            <a:r>
              <a:rPr lang="en-US" dirty="0" smtClean="0"/>
              <a:t>If we wanted to input the final exam scores of a class of 25 students using an array named Scores which has 25 elements, we could use a loop as follows:</a:t>
            </a:r>
            <a:endParaRPr lang="en-US" dirty="0"/>
          </a:p>
        </p:txBody>
      </p:sp>
      <p:pic>
        <p:nvPicPr>
          <p:cNvPr id="13" name="Picture 12" descr="Computer code has 4 lines. The lines read as follows. Line 1. For left parenthesis K equals 0 semicolon K less than sign 25 semicolon K plus plus. Line 2, indented once. Write double quote Enter score colon double quote. Line 3, indented once. Input Scores left bracket K right bracket. Line 4. End F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464" y="2984754"/>
            <a:ext cx="4520045" cy="1515341"/>
          </a:xfrm>
          <a:prstGeom prst="rect">
            <a:avLst/>
          </a:prstGeom>
        </p:spPr>
      </p:pic>
      <p:sp>
        <p:nvSpPr>
          <p:cNvPr id="12" name="Text Placeholder 11"/>
          <p:cNvSpPr>
            <a:spLocks noGrp="1"/>
          </p:cNvSpPr>
          <p:nvPr>
            <p:ph type="body" idx="13"/>
          </p:nvPr>
        </p:nvSpPr>
        <p:spPr>
          <a:xfrm>
            <a:off x="457200" y="4646472"/>
            <a:ext cx="8229600" cy="1217616"/>
          </a:xfrm>
        </p:spPr>
        <p:txBody>
          <a:bodyPr/>
          <a:lstStyle/>
          <a:p>
            <a:r>
              <a:rPr lang="en-US" dirty="0"/>
              <a:t>Note that, since the count (K) begins at 0, the test condition goes up to 24 (the loop ends when K = 25) to enter 25 elements</a:t>
            </a:r>
            <a:r>
              <a:rPr lang="en-US" dirty="0" smtClean="0"/>
              <a:t>.</a:t>
            </a:r>
            <a:endParaRPr lang="en-US" dirty="0"/>
          </a:p>
        </p:txBody>
      </p:sp>
    </p:spTree>
    <p:extLst>
      <p:ext uri="{BB962C8B-B14F-4D97-AF65-F5344CB8AC3E}">
        <p14:creationId xmlns:p14="http://schemas.microsoft.com/office/powerpoint/2010/main" val="3828730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Declaring Arrays</a:t>
            </a:r>
            <a:endParaRPr lang="en-US" dirty="0"/>
          </a:p>
        </p:txBody>
      </p:sp>
      <p:sp>
        <p:nvSpPr>
          <p:cNvPr id="5" name="Content Placeholder 4"/>
          <p:cNvSpPr>
            <a:spLocks noGrp="1"/>
          </p:cNvSpPr>
          <p:nvPr>
            <p:ph type="body" idx="1"/>
          </p:nvPr>
        </p:nvSpPr>
        <p:spPr>
          <a:xfrm>
            <a:off x="457200" y="1600201"/>
            <a:ext cx="8229600" cy="3081129"/>
          </a:xfrm>
        </p:spPr>
        <p:txBody>
          <a:bodyPr/>
          <a:lstStyle/>
          <a:p>
            <a:r>
              <a:rPr lang="en-US" sz="1800" dirty="0" smtClean="0"/>
              <a:t>When an array is declared, the computer sets aside memory to store the values of the elements of the array.</a:t>
            </a:r>
          </a:p>
          <a:p>
            <a:r>
              <a:rPr lang="en-US" sz="1800" dirty="0" smtClean="0"/>
              <a:t>Declaring an array means telling the computer what is the data type of the array and how many elements will be stored in it. </a:t>
            </a:r>
          </a:p>
          <a:p>
            <a:r>
              <a:rPr lang="en-US" sz="1800" dirty="0" smtClean="0"/>
              <a:t>Pseudocode to declare arrays:</a:t>
            </a:r>
          </a:p>
          <a:p>
            <a:pPr marL="914400" lvl="2" indent="0">
              <a:buNone/>
            </a:pPr>
            <a:r>
              <a:rPr lang="en-US" sz="1800" dirty="0" smtClean="0">
                <a:latin typeface="Courier New" panose="02070309020205020404" pitchFamily="49" charset="0"/>
                <a:cs typeface="Courier New" panose="02070309020205020404" pitchFamily="49" charset="0"/>
              </a:rPr>
              <a:t>Declare Age[6] of Integers </a:t>
            </a:r>
          </a:p>
          <a:p>
            <a:pPr marL="914400" lvl="2" indent="0">
              <a:buNone/>
            </a:pPr>
            <a:r>
              <a:rPr lang="en-US" sz="1800" dirty="0" smtClean="0"/>
              <a:t>declares an array with 6 elements, all of which must be integers</a:t>
            </a:r>
          </a:p>
          <a:p>
            <a:r>
              <a:rPr lang="en-US" sz="1800" dirty="0" smtClean="0"/>
              <a:t>Note: the first element of an array has subscript 0</a:t>
            </a:r>
          </a:p>
        </p:txBody>
      </p:sp>
      <p:graphicFrame>
        <p:nvGraphicFramePr>
          <p:cNvPr id="6" name="Table 5"/>
          <p:cNvGraphicFramePr>
            <a:graphicFrameLocks noGrp="1"/>
          </p:cNvGraphicFramePr>
          <p:nvPr>
            <p:extLst>
              <p:ext uri="{D42A27DB-BD31-4B8C-83A1-F6EECF244321}">
                <p14:modId xmlns:p14="http://schemas.microsoft.com/office/powerpoint/2010/main" val="3042119783"/>
              </p:ext>
            </p:extLst>
          </p:nvPr>
        </p:nvGraphicFramePr>
        <p:xfrm>
          <a:off x="1118647" y="4890360"/>
          <a:ext cx="6906705" cy="1109019"/>
        </p:xfrm>
        <a:graphic>
          <a:graphicData uri="http://schemas.openxmlformats.org/drawingml/2006/table">
            <a:tbl>
              <a:tblPr firstRow="1" firstCol="1" lastRow="1" lastCol="1" bandRow="1" bandCol="1">
                <a:tableStyleId>{5C22544A-7EE6-4342-B048-85BDC9FD1C3A}</a:tableStyleId>
              </a:tblPr>
              <a:tblGrid>
                <a:gridCol w="997927">
                  <a:extLst>
                    <a:ext uri="{9D8B030D-6E8A-4147-A177-3AD203B41FA5}">
                      <a16:colId xmlns:a16="http://schemas.microsoft.com/office/drawing/2014/main" val="20000"/>
                    </a:ext>
                  </a:extLst>
                </a:gridCol>
                <a:gridCol w="997927">
                  <a:extLst>
                    <a:ext uri="{9D8B030D-6E8A-4147-A177-3AD203B41FA5}">
                      <a16:colId xmlns:a16="http://schemas.microsoft.com/office/drawing/2014/main" val="20001"/>
                    </a:ext>
                  </a:extLst>
                </a:gridCol>
                <a:gridCol w="997927">
                  <a:extLst>
                    <a:ext uri="{9D8B030D-6E8A-4147-A177-3AD203B41FA5}">
                      <a16:colId xmlns:a16="http://schemas.microsoft.com/office/drawing/2014/main" val="20002"/>
                    </a:ext>
                  </a:extLst>
                </a:gridCol>
                <a:gridCol w="997927">
                  <a:extLst>
                    <a:ext uri="{9D8B030D-6E8A-4147-A177-3AD203B41FA5}">
                      <a16:colId xmlns:a16="http://schemas.microsoft.com/office/drawing/2014/main" val="20003"/>
                    </a:ext>
                  </a:extLst>
                </a:gridCol>
                <a:gridCol w="997927">
                  <a:extLst>
                    <a:ext uri="{9D8B030D-6E8A-4147-A177-3AD203B41FA5}">
                      <a16:colId xmlns:a16="http://schemas.microsoft.com/office/drawing/2014/main" val="20004"/>
                    </a:ext>
                  </a:extLst>
                </a:gridCol>
                <a:gridCol w="997927">
                  <a:extLst>
                    <a:ext uri="{9D8B030D-6E8A-4147-A177-3AD203B41FA5}">
                      <a16:colId xmlns:a16="http://schemas.microsoft.com/office/drawing/2014/main" val="20005"/>
                    </a:ext>
                  </a:extLst>
                </a:gridCol>
                <a:gridCol w="919143">
                  <a:extLst>
                    <a:ext uri="{9D8B030D-6E8A-4147-A177-3AD203B41FA5}">
                      <a16:colId xmlns:a16="http://schemas.microsoft.com/office/drawing/2014/main" val="20006"/>
                    </a:ext>
                  </a:extLst>
                </a:gridCol>
              </a:tblGrid>
              <a:tr h="441840">
                <a:tc>
                  <a:txBody>
                    <a:bodyPr/>
                    <a:lstStyle/>
                    <a:p>
                      <a:pPr marL="0" marR="0" hangingPunct="0">
                        <a:lnSpc>
                          <a:spcPct val="200000"/>
                        </a:lnSpc>
                        <a:spcBef>
                          <a:spcPts val="0"/>
                        </a:spcBef>
                        <a:spcAft>
                          <a:spcPts val="0"/>
                        </a:spcAft>
                        <a:tabLst>
                          <a:tab pos="1250950" algn="r"/>
                          <a:tab pos="2774950" algn="r"/>
                          <a:tab pos="4089400" algn="r"/>
                        </a:tabLst>
                      </a:pPr>
                      <a:r>
                        <a:rPr lang="en-US" sz="1600" dirty="0">
                          <a:solidFill>
                            <a:sysClr val="windowText" lastClr="000000"/>
                          </a:solidFill>
                          <a:effectLst/>
                        </a:rPr>
                        <a:t>Address</a:t>
                      </a:r>
                      <a:endParaRPr lang="en-US" sz="1600" dirty="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IN" sz="1600" dirty="0">
                          <a:solidFill>
                            <a:sysClr val="windowText" lastClr="000000"/>
                          </a:solidFill>
                          <a:effectLst/>
                        </a:rPr>
                        <a:t>Age[0]</a:t>
                      </a:r>
                      <a:endParaRPr lang="en-US" sz="1600" dirty="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IN" sz="1600" dirty="0">
                          <a:solidFill>
                            <a:sysClr val="windowText" lastClr="000000"/>
                          </a:solidFill>
                          <a:effectLst/>
                        </a:rPr>
                        <a:t>Age[1]</a:t>
                      </a:r>
                      <a:endParaRPr lang="en-US" sz="1600" dirty="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IN" sz="1600" dirty="0">
                          <a:solidFill>
                            <a:sysClr val="windowText" lastClr="000000"/>
                          </a:solidFill>
                          <a:effectLst/>
                        </a:rPr>
                        <a:t>Age[2]</a:t>
                      </a:r>
                      <a:endParaRPr lang="en-US" sz="1600" dirty="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IN" sz="1600" dirty="0">
                          <a:solidFill>
                            <a:sysClr val="windowText" lastClr="000000"/>
                          </a:solidFill>
                          <a:effectLst/>
                        </a:rPr>
                        <a:t>Age[3]</a:t>
                      </a:r>
                      <a:endParaRPr lang="en-US" sz="1600" dirty="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IN" sz="1600" dirty="0">
                          <a:solidFill>
                            <a:sysClr val="windowText" lastClr="000000"/>
                          </a:solidFill>
                          <a:effectLst/>
                        </a:rPr>
                        <a:t>Age[4]</a:t>
                      </a:r>
                      <a:endParaRPr lang="en-US" sz="1600" dirty="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tabLst>
                          <a:tab pos="1250950" algn="r"/>
                          <a:tab pos="2774950" algn="r"/>
                          <a:tab pos="4089400" algn="r"/>
                          <a:tab pos="457200" algn="l"/>
                        </a:tabLst>
                      </a:pPr>
                      <a:r>
                        <a:rPr lang="en-IN" sz="1600">
                          <a:solidFill>
                            <a:sysClr val="windowText" lastClr="000000"/>
                          </a:solidFill>
                          <a:effectLst/>
                        </a:rPr>
                        <a:t>Age[5]</a:t>
                      </a:r>
                      <a:endParaRPr lang="en-US" sz="1600">
                        <a:solidFill>
                          <a:sysClr val="windowText" lastClr="000000"/>
                        </a:solidFill>
                        <a:effectLst/>
                        <a:latin typeface="Charlotte Sans Medium"/>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1339">
                <a:tc>
                  <a:txBody>
                    <a:bodyPr/>
                    <a:lstStyle/>
                    <a:p>
                      <a:pPr marL="0" marR="0" hangingPunct="0">
                        <a:lnSpc>
                          <a:spcPct val="200000"/>
                        </a:lnSpc>
                        <a:spcBef>
                          <a:spcPts val="0"/>
                        </a:spcBef>
                        <a:spcAft>
                          <a:spcPts val="0"/>
                        </a:spcAft>
                        <a:tabLst>
                          <a:tab pos="1250950" algn="r"/>
                          <a:tab pos="2774950" algn="r"/>
                          <a:tab pos="4089400" algn="r"/>
                        </a:tabLst>
                      </a:pPr>
                      <a:r>
                        <a:rPr lang="en-US" sz="1600">
                          <a:solidFill>
                            <a:sysClr val="windowText" lastClr="000000"/>
                          </a:solidFill>
                          <a:effectLst/>
                        </a:rPr>
                        <a:t>Contents</a:t>
                      </a:r>
                      <a:endParaRPr lang="en-US" sz="160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US" sz="1600">
                          <a:solidFill>
                            <a:sysClr val="windowText" lastClr="000000"/>
                          </a:solidFill>
                          <a:effectLst/>
                        </a:rPr>
                        <a:t>5</a:t>
                      </a:r>
                      <a:endParaRPr lang="en-US" sz="160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US" sz="1600">
                          <a:solidFill>
                            <a:sysClr val="windowText" lastClr="000000"/>
                          </a:solidFill>
                          <a:effectLst/>
                        </a:rPr>
                        <a:t>10</a:t>
                      </a:r>
                      <a:endParaRPr lang="en-US" sz="160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US" sz="1600">
                          <a:solidFill>
                            <a:sysClr val="windowText" lastClr="000000"/>
                          </a:solidFill>
                          <a:effectLst/>
                        </a:rPr>
                        <a:t>15</a:t>
                      </a:r>
                      <a:endParaRPr lang="en-US" sz="160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US" sz="1600">
                          <a:solidFill>
                            <a:sysClr val="windowText" lastClr="000000"/>
                          </a:solidFill>
                          <a:effectLst/>
                        </a:rPr>
                        <a:t>20</a:t>
                      </a:r>
                      <a:endParaRPr lang="en-US" sz="160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US" sz="1600">
                          <a:solidFill>
                            <a:sysClr val="windowText" lastClr="000000"/>
                          </a:solidFill>
                          <a:effectLst/>
                        </a:rPr>
                        <a:t>25</a:t>
                      </a:r>
                      <a:endParaRPr lang="en-US" sz="1600">
                        <a:solidFill>
                          <a:sysClr val="windowText" lastClr="000000"/>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hangingPunct="0">
                        <a:lnSpc>
                          <a:spcPct val="200000"/>
                        </a:lnSpc>
                        <a:spcBef>
                          <a:spcPts val="0"/>
                        </a:spcBef>
                        <a:spcAft>
                          <a:spcPts val="0"/>
                        </a:spcAft>
                      </a:pPr>
                      <a:r>
                        <a:rPr lang="en-US" sz="1600" dirty="0">
                          <a:solidFill>
                            <a:sysClr val="windowText" lastClr="000000"/>
                          </a:solidFill>
                          <a:effectLst/>
                        </a:rPr>
                        <a:t>30</a:t>
                      </a:r>
                      <a:endParaRPr lang="en-US" sz="1600" dirty="0">
                        <a:solidFill>
                          <a:sysClr val="windowText" lastClr="000000"/>
                        </a:solidFill>
                        <a:effectLst/>
                        <a:latin typeface="Times New Roman" panose="02020603050405020304" pitchFamily="18" charset="0"/>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03052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Filling (loading) an Array</a:t>
            </a:r>
            <a:endParaRPr lang="en-US" dirty="0"/>
          </a:p>
        </p:txBody>
      </p:sp>
      <p:sp>
        <p:nvSpPr>
          <p:cNvPr id="3" name="Content Placeholder 2"/>
          <p:cNvSpPr>
            <a:spLocks noGrp="1"/>
          </p:cNvSpPr>
          <p:nvPr>
            <p:ph type="body" idx="1"/>
          </p:nvPr>
        </p:nvSpPr>
        <p:spPr>
          <a:xfrm>
            <a:off x="457200" y="1600200"/>
            <a:ext cx="8229600" cy="1254217"/>
          </a:xfrm>
        </p:spPr>
        <p:txBody>
          <a:bodyPr/>
          <a:lstStyle/>
          <a:p>
            <a:r>
              <a:rPr lang="en-US" dirty="0" smtClean="0"/>
              <a:t>Here is how to load an array with 52 values. The values represent a salesperson’s sales for each week of the year. </a:t>
            </a:r>
          </a:p>
        </p:txBody>
      </p:sp>
      <p:pic>
        <p:nvPicPr>
          <p:cNvPr id="6" name="Picture 5" descr="Computer code has 6 lines. The lines read as follows. Line 1. Declare Weekly Sales left bracket 52 right bracket As Float. Line 2. Declare K As Integer. Line 3. For left parenthesis K equals 0 semicolon K less than sign equals 51 semicolon K plus plus right parenthesis. Line 4, indented once. Write double quote Enter sales for week hash double quote plus left parenthesis K plus 1 right parenthesis. Line 5, indented once. Input Weekly Sales left bracket K right bracket. Line 6. End F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584" y="2842268"/>
            <a:ext cx="6462831" cy="2181031"/>
          </a:xfrm>
          <a:prstGeom prst="rect">
            <a:avLst/>
          </a:prstGeom>
        </p:spPr>
      </p:pic>
      <p:sp>
        <p:nvSpPr>
          <p:cNvPr id="7" name="Text Placeholder 6"/>
          <p:cNvSpPr>
            <a:spLocks noGrp="1"/>
          </p:cNvSpPr>
          <p:nvPr>
            <p:ph type="body" idx="13"/>
          </p:nvPr>
        </p:nvSpPr>
        <p:spPr>
          <a:xfrm>
            <a:off x="457200" y="5023299"/>
            <a:ext cx="8229600" cy="1180738"/>
          </a:xfrm>
        </p:spPr>
        <p:txBody>
          <a:bodyPr/>
          <a:lstStyle/>
          <a:p>
            <a:r>
              <a:rPr lang="en-US" dirty="0"/>
              <a:t>Note that the sales for Week 1 correspond to the element WeeklySales[0] and the sales for Week 52 correspond to the element </a:t>
            </a:r>
            <a:r>
              <a:rPr lang="en-US" dirty="0" err="1"/>
              <a:t>WeeklySales</a:t>
            </a:r>
            <a:r>
              <a:rPr lang="en-US" dirty="0"/>
              <a:t>[51</a:t>
            </a:r>
            <a:r>
              <a:rPr lang="en-US" dirty="0" smtClean="0"/>
              <a:t>].</a:t>
            </a:r>
            <a:endParaRPr lang="en-US" dirty="0"/>
          </a:p>
        </p:txBody>
      </p:sp>
    </p:spTree>
    <p:extLst>
      <p:ext uri="{BB962C8B-B14F-4D97-AF65-F5344CB8AC3E}">
        <p14:creationId xmlns:p14="http://schemas.microsoft.com/office/powerpoint/2010/main" val="379321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Rainfall Amounts</a:t>
            </a:r>
            <a:endParaRPr lang="en-US" dirty="0"/>
          </a:p>
        </p:txBody>
      </p:sp>
      <p:pic>
        <p:nvPicPr>
          <p:cNvPr id="9" name="Picture 8" descr="Computer code has 13 lines. The lines read as follows. Line 1. Declare Rain left bracket 12 right bracket comma Sun comma Average As Float. Line 2. Declare K As Integer. Line 3. Set Sum equals 0. Line 4. For left parenthesis K equals 0 colon K less than sign 12 colon K plus plus right parenthesis. Line 5, indented once. Write double quote Enter rainfall for month double quote plus left parenthesis K plus 1 right parenthesis. Line 6, indented once. Input Rain left bracket K right bracket. Line 7, indented once. Set Sum equals Sum plus Rain left bracket K right bracket. Line 8. End For. Line 9. Set Average equals Sum forward slash 12. Line 10. For left parenthesis K equals 0 semicolon K less than sign 12 semicolon K plus plus right parenthesis. Line 11, indented once. Write double quote Rainfall for Month double quote plus left parenthesis K plus 1 right parenthesis plus “ is “ plus Rain left bracket K right bracket. Line 12. End For. Line 13. Write double quote The average monthly rainfall is double quote plus Aver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052" y="1831644"/>
            <a:ext cx="7557025" cy="3433251"/>
          </a:xfrm>
          <a:prstGeom prst="rect">
            <a:avLst/>
          </a:prstGeom>
        </p:spPr>
      </p:pic>
    </p:spTree>
    <p:extLst>
      <p:ext uri="{BB962C8B-B14F-4D97-AF65-F5344CB8AC3E}">
        <p14:creationId xmlns:p14="http://schemas.microsoft.com/office/powerpoint/2010/main" val="4252279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7.2  Parallel Arrays</a:t>
            </a:r>
            <a:endParaRPr lang="en-US" dirty="0"/>
          </a:p>
        </p:txBody>
      </p:sp>
      <p:sp>
        <p:nvSpPr>
          <p:cNvPr id="3" name="Content Placeholder 2"/>
          <p:cNvSpPr>
            <a:spLocks noGrp="1"/>
          </p:cNvSpPr>
          <p:nvPr>
            <p:ph type="body" idx="1"/>
          </p:nvPr>
        </p:nvSpPr>
        <p:spPr>
          <a:xfrm>
            <a:off x="457200" y="1600200"/>
            <a:ext cx="8229600" cy="3389243"/>
          </a:xfrm>
        </p:spPr>
        <p:txBody>
          <a:bodyPr/>
          <a:lstStyle/>
          <a:p>
            <a:r>
              <a:rPr lang="en-US" sz="2200" dirty="0" smtClean="0"/>
              <a:t>Parallel arrays are arrays of the same size in which elements with the same subscript are related. </a:t>
            </a:r>
          </a:p>
          <a:p>
            <a:r>
              <a:rPr lang="en-US" sz="2200" dirty="0" smtClean="0"/>
              <a:t>They can be used when array variables are related to each other by position or subscript.</a:t>
            </a:r>
          </a:p>
          <a:p>
            <a:r>
              <a:rPr lang="en-US" sz="2200" dirty="0" smtClean="0"/>
              <a:t>The data in each array must be loaded in the correct order.</a:t>
            </a:r>
          </a:p>
          <a:p>
            <a:pPr marL="0" indent="0">
              <a:buNone/>
            </a:pPr>
            <a:r>
              <a:rPr lang="en-US" sz="2200" dirty="0" smtClean="0"/>
              <a:t>Example: Given: arrays </a:t>
            </a:r>
            <a:r>
              <a:rPr lang="en-US" sz="2200" b="1" dirty="0" smtClean="0">
                <a:latin typeface="Courier New" panose="02070309020205020404" pitchFamily="49" charset="0"/>
                <a:cs typeface="Courier New" panose="02070309020205020404" pitchFamily="49" charset="0"/>
              </a:rPr>
              <a:t>NumberGrade</a:t>
            </a:r>
            <a:r>
              <a:rPr lang="en-US" sz="2200" dirty="0" smtClean="0"/>
              <a:t> and </a:t>
            </a:r>
            <a:r>
              <a:rPr lang="en-US" sz="2200" b="1" dirty="0" smtClean="0">
                <a:latin typeface="Courier New" panose="02070309020205020404" pitchFamily="49" charset="0"/>
                <a:cs typeface="Courier New" panose="02070309020205020404" pitchFamily="49" charset="0"/>
              </a:rPr>
              <a:t>LetterGrade</a:t>
            </a:r>
            <a:r>
              <a:rPr lang="en-US" sz="2200" dirty="0" smtClean="0"/>
              <a:t>, each element of </a:t>
            </a:r>
            <a:r>
              <a:rPr lang="en-US" sz="2200" b="1" dirty="0" smtClean="0">
                <a:latin typeface="Courier New" panose="02070309020205020404" pitchFamily="49" charset="0"/>
                <a:cs typeface="Courier New" panose="02070309020205020404" pitchFamily="49" charset="0"/>
              </a:rPr>
              <a:t>NumberGrade</a:t>
            </a:r>
            <a:r>
              <a:rPr lang="en-US" sz="2200" dirty="0" smtClean="0"/>
              <a:t> is related to an element in LetterGrade by the position in the array.</a:t>
            </a:r>
            <a:endParaRPr lang="en-US" sz="2200" dirty="0"/>
          </a:p>
        </p:txBody>
      </p:sp>
      <p:pic>
        <p:nvPicPr>
          <p:cNvPr id="9" name="Picture 8" descr="Relation of elements in Number Grade and Letter Grade arrays. For number, 90, the letter is “A.” For 80, it is “B.” For 70, it is “C.” For 60, it is “D.” For 50, it is “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5127906"/>
            <a:ext cx="8229600" cy="838977"/>
          </a:xfrm>
          <a:prstGeom prst="rect">
            <a:avLst/>
          </a:prstGeom>
        </p:spPr>
      </p:pic>
    </p:spTree>
    <p:extLst>
      <p:ext uri="{BB962C8B-B14F-4D97-AF65-F5344CB8AC3E}">
        <p14:creationId xmlns:p14="http://schemas.microsoft.com/office/powerpoint/2010/main" val="935374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5159</TotalTime>
  <Words>1663</Words>
  <Application>Microsoft Office PowerPoint</Application>
  <PresentationFormat>On-screen Show (4:3)</PresentationFormat>
  <Paragraphs>136</Paragraphs>
  <Slides>31</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Charlotte Sans Medium</vt:lpstr>
      <vt:lpstr>Courier New</vt:lpstr>
      <vt:lpstr>Helvetica</vt:lpstr>
      <vt:lpstr>Noto Sans Symbols</vt:lpstr>
      <vt:lpstr>Times New Roman</vt:lpstr>
      <vt:lpstr>Verdana</vt:lpstr>
      <vt:lpstr>508 Lecture</vt:lpstr>
      <vt:lpstr>Equation</vt:lpstr>
      <vt:lpstr>Prelude to Programming</vt:lpstr>
      <vt:lpstr>7.1 One-Dimensional Arrays</vt:lpstr>
      <vt:lpstr>Array Basics (1 of 2)</vt:lpstr>
      <vt:lpstr>Array Basics (2 of 2)</vt:lpstr>
      <vt:lpstr>Entering Elements into an Array</vt:lpstr>
      <vt:lpstr>Declaring Arrays</vt:lpstr>
      <vt:lpstr>Filling (loading) an Array</vt:lpstr>
      <vt:lpstr>Example: Rainfall Amounts</vt:lpstr>
      <vt:lpstr>7.2  Parallel Arrays</vt:lpstr>
      <vt:lpstr>Example: Use Parallel Arrays to Find the Best Salesman</vt:lpstr>
      <vt:lpstr>Why Use Arrays?</vt:lpstr>
      <vt:lpstr>Arrays Save Time and Effort</vt:lpstr>
      <vt:lpstr>Arrays Make Programming Easy and Concise</vt:lpstr>
      <vt:lpstr>A Word About Databases</vt:lpstr>
      <vt:lpstr>How Databases May Be Used (1 of 2)</vt:lpstr>
      <vt:lpstr>How Databases May Be Used (2 of 2)</vt:lpstr>
      <vt:lpstr>How Do Arrays Fit in?</vt:lpstr>
      <vt:lpstr>7.3 Strings As Arrays of Characters</vt:lpstr>
      <vt:lpstr>Stringing Arrays Together</vt:lpstr>
      <vt:lpstr>String Length vs Array Size</vt:lpstr>
      <vt:lpstr>Using the Length_Of() Function to Validate Input</vt:lpstr>
      <vt:lpstr>Example: Using Character Arrays (1 of 2)</vt:lpstr>
      <vt:lpstr>Example: Using Character Arrays (2 of 2)</vt:lpstr>
      <vt:lpstr>7.4 Two-Dimensional Arrays</vt:lpstr>
      <vt:lpstr>Example: A Two-Dimensional Array</vt:lpstr>
      <vt:lpstr>Basics of Two-Dimensional Arrays</vt:lpstr>
      <vt:lpstr>Use Nested Loops to Load a Two-Dimensional Array</vt:lpstr>
      <vt:lpstr>Use Nested Loops to Display the Contents of a Two-Dimensional Array</vt:lpstr>
      <vt:lpstr>Example (1 of 2)</vt:lpstr>
      <vt:lpstr>Example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lude to Programming, 6e</dc:title>
  <dc:subject>Enginnering Computer Science</dc:subject>
  <dc:creator>Venit/Drake</dc:creator>
  <cp:keywords>Enginnering Computer Science</cp:keywords>
  <cp:lastModifiedBy>Gurupandi, Muthusreeprasanth (Cognizant)</cp:lastModifiedBy>
  <cp:revision>166</cp:revision>
  <dcterms:modified xsi:type="dcterms:W3CDTF">2018-02-15T04:23:10Z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