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handoutMasterIdLst>
    <p:handoutMasterId r:id="rId29"/>
  </p:handoutMasterIdLst>
  <p:sldIdLst>
    <p:sldId id="335" r:id="rId2"/>
    <p:sldId id="310" r:id="rId3"/>
    <p:sldId id="311" r:id="rId4"/>
    <p:sldId id="312" r:id="rId5"/>
    <p:sldId id="313" r:id="rId6"/>
    <p:sldId id="314" r:id="rId7"/>
    <p:sldId id="315" r:id="rId8"/>
    <p:sldId id="333" r:id="rId9"/>
    <p:sldId id="316" r:id="rId10"/>
    <p:sldId id="317" r:id="rId11"/>
    <p:sldId id="318" r:id="rId12"/>
    <p:sldId id="319" r:id="rId13"/>
    <p:sldId id="320" r:id="rId14"/>
    <p:sldId id="321" r:id="rId15"/>
    <p:sldId id="322" r:id="rId16"/>
    <p:sldId id="323" r:id="rId17"/>
    <p:sldId id="324" r:id="rId18"/>
    <p:sldId id="325" r:id="rId19"/>
    <p:sldId id="326" r:id="rId20"/>
    <p:sldId id="334" r:id="rId21"/>
    <p:sldId id="327" r:id="rId22"/>
    <p:sldId id="328" r:id="rId23"/>
    <p:sldId id="329" r:id="rId24"/>
    <p:sldId id="330" r:id="rId25"/>
    <p:sldId id="331" r:id="rId26"/>
    <p:sldId id="308"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351" autoAdjust="0"/>
  </p:normalViewPr>
  <p:slideViewPr>
    <p:cSldViewPr snapToGrid="0" snapToObjects="1">
      <p:cViewPr varScale="1">
        <p:scale>
          <a:sx n="87" d="100"/>
          <a:sy n="87" d="100"/>
        </p:scale>
        <p:origin x="108" y="282"/>
      </p:cViewPr>
      <p:guideLst>
        <p:guide orient="horz" pos="2160"/>
        <p:guide pos="2880"/>
      </p:guideLst>
    </p:cSldViewPr>
  </p:slideViewPr>
  <p:outlineViewPr>
    <p:cViewPr>
      <p:scale>
        <a:sx n="33" d="100"/>
        <a:sy n="33" d="100"/>
      </p:scale>
      <p:origin x="0" y="-120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66392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151336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4</a:t>
            </a:fld>
            <a:endParaRPr lang="en-US"/>
          </a:p>
        </p:txBody>
      </p:sp>
    </p:spTree>
    <p:extLst>
      <p:ext uri="{BB962C8B-B14F-4D97-AF65-F5344CB8AC3E}">
        <p14:creationId xmlns:p14="http://schemas.microsoft.com/office/powerpoint/2010/main" val="218719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extLst>
      <p:ext uri="{BB962C8B-B14F-4D97-AF65-F5344CB8AC3E}">
        <p14:creationId xmlns:p14="http://schemas.microsoft.com/office/powerpoint/2010/main" val="374584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Picture Placeholder 6"/>
          <p:cNvSpPr>
            <a:spLocks noGrp="1"/>
          </p:cNvSpPr>
          <p:nvPr>
            <p:ph type="pic" sz="quarter" idx="13"/>
          </p:nvPr>
        </p:nvSpPr>
        <p:spPr>
          <a:xfrm>
            <a:off x="906463" y="1614488"/>
            <a:ext cx="7340600" cy="4445000"/>
          </a:xfrm>
        </p:spPr>
        <p:txBody>
          <a:bodyPr/>
          <a:lstStyle/>
          <a:p>
            <a:endParaRPr lang="en-US"/>
          </a:p>
        </p:txBody>
      </p:sp>
    </p:spTree>
    <p:extLst>
      <p:ext uri="{BB962C8B-B14F-4D97-AF65-F5344CB8AC3E}">
        <p14:creationId xmlns:p14="http://schemas.microsoft.com/office/powerpoint/2010/main" val="141923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52886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1"/>
            <a:ext cx="8229600" cy="195485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
        <p:nvSpPr>
          <p:cNvPr id="11" name="Shape 26"/>
          <p:cNvSpPr txBox="1">
            <a:spLocks noGrp="1"/>
          </p:cNvSpPr>
          <p:nvPr>
            <p:ph type="body" idx="13"/>
          </p:nvPr>
        </p:nvSpPr>
        <p:spPr>
          <a:xfrm>
            <a:off x="457200" y="3707451"/>
            <a:ext cx="8229600" cy="195485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91141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1"/>
            <a:ext cx="8229600" cy="195485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
        <p:nvSpPr>
          <p:cNvPr id="11" name="Shape 26"/>
          <p:cNvSpPr txBox="1">
            <a:spLocks noGrp="1"/>
          </p:cNvSpPr>
          <p:nvPr>
            <p:ph type="body" idx="13"/>
          </p:nvPr>
        </p:nvSpPr>
        <p:spPr>
          <a:xfrm>
            <a:off x="457200" y="3707451"/>
            <a:ext cx="8229600" cy="847457"/>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4"/>
          </p:nvPr>
        </p:nvSpPr>
        <p:spPr>
          <a:xfrm>
            <a:off x="457200" y="4748614"/>
            <a:ext cx="8229600" cy="847457"/>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84393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3000" b="1" baseline="0">
                <a:latin typeface="+mn-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3" name="Text Placeholder 2"/>
          <p:cNvSpPr>
            <a:spLocks noGrp="1"/>
          </p:cNvSpPr>
          <p:nvPr>
            <p:ph type="body" sz="quarter" idx="16" hasCustomPrompt="1"/>
          </p:nvPr>
        </p:nvSpPr>
        <p:spPr>
          <a:xfrm>
            <a:off x="1636713" y="6330950"/>
            <a:ext cx="7124700" cy="379413"/>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89926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62"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8</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lvl="0"/>
            <a:r>
              <a:rPr lang="en-US" dirty="0"/>
              <a:t>Searching and Sorting Arrays</a:t>
            </a: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4294967295"/>
          </p:nvPr>
        </p:nvSpPr>
        <p:spPr>
          <a:xfrm>
            <a:off x="2645905" y="6381635"/>
            <a:ext cx="6120680" cy="352425"/>
          </a:xfrm>
        </p:spPr>
        <p:txBody>
          <a:bodyPr/>
          <a:lstStyle/>
          <a:p>
            <a:pPr marL="0" indent="0" algn="r">
              <a:spcBef>
                <a:spcPts val="0"/>
              </a:spcBef>
              <a:buClrTx/>
              <a:buSzTx/>
              <a:buNone/>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621222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8.2 The Bubble Sort Technique</a:t>
            </a:r>
            <a:endParaRPr lang="en-US" dirty="0"/>
          </a:p>
        </p:txBody>
      </p:sp>
      <p:sp>
        <p:nvSpPr>
          <p:cNvPr id="3" name="Content Placeholder 2"/>
          <p:cNvSpPr>
            <a:spLocks noGrp="1"/>
          </p:cNvSpPr>
          <p:nvPr>
            <p:ph type="body" idx="1"/>
          </p:nvPr>
        </p:nvSpPr>
        <p:spPr/>
        <p:txBody>
          <a:bodyPr/>
          <a:lstStyle/>
          <a:p>
            <a:r>
              <a:rPr lang="en-US" dirty="0" smtClean="0"/>
              <a:t>To sort data means to arrange it in a particular numerical or alphabetical order, ascending or descending.</a:t>
            </a:r>
          </a:p>
          <a:p>
            <a:r>
              <a:rPr lang="en-US" dirty="0" smtClean="0"/>
              <a:t>To sort small amounts of data, use the bubble sort technique. </a:t>
            </a:r>
          </a:p>
          <a:p>
            <a:r>
              <a:rPr lang="en-US" dirty="0" smtClean="0"/>
              <a:t>Make several passes through the data.</a:t>
            </a:r>
          </a:p>
          <a:p>
            <a:r>
              <a:rPr lang="en-US" dirty="0" smtClean="0"/>
              <a:t>Compare adjacent pairs of data.</a:t>
            </a:r>
          </a:p>
          <a:p>
            <a:r>
              <a:rPr lang="en-US" dirty="0" smtClean="0"/>
              <a:t>If the pairs are not in order, swap them.</a:t>
            </a:r>
          </a:p>
          <a:p>
            <a:r>
              <a:rPr lang="en-US" dirty="0" smtClean="0"/>
              <a:t>Continue until all data is processed.</a:t>
            </a:r>
            <a:endParaRPr lang="en-US" dirty="0"/>
          </a:p>
        </p:txBody>
      </p:sp>
    </p:spTree>
    <p:extLst>
      <p:ext uri="{BB962C8B-B14F-4D97-AF65-F5344CB8AC3E}">
        <p14:creationId xmlns:p14="http://schemas.microsoft.com/office/powerpoint/2010/main" val="3103398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Swapping Values</a:t>
            </a:r>
            <a:endParaRPr lang="en-US" dirty="0"/>
          </a:p>
        </p:txBody>
      </p:sp>
      <p:sp>
        <p:nvSpPr>
          <p:cNvPr id="3" name="Content Placeholder 2"/>
          <p:cNvSpPr>
            <a:spLocks noGrp="1"/>
          </p:cNvSpPr>
          <p:nvPr>
            <p:ph type="body" idx="1"/>
          </p:nvPr>
        </p:nvSpPr>
        <p:spPr>
          <a:xfrm>
            <a:off x="457200" y="1600201"/>
            <a:ext cx="8229600" cy="1531121"/>
          </a:xfrm>
        </p:spPr>
        <p:txBody>
          <a:bodyPr/>
          <a:lstStyle/>
          <a:p>
            <a:pPr>
              <a:spcBef>
                <a:spcPts val="1200"/>
              </a:spcBef>
            </a:pPr>
            <a:r>
              <a:rPr lang="en-US" sz="2000" dirty="0" smtClean="0"/>
              <a:t>To swap two values, you must store one of them in a temporary storage location while you make the swap.</a:t>
            </a:r>
          </a:p>
          <a:p>
            <a:pPr>
              <a:spcBef>
                <a:spcPts val="1200"/>
              </a:spcBef>
            </a:pPr>
            <a:r>
              <a:rPr lang="en-US" sz="2000" dirty="0" smtClean="0"/>
              <a:t>To interchange array elements Array[K] and Array[K + 1], the pseudocode for the swap looks like this:</a:t>
            </a:r>
            <a:endParaRPr lang="en-US" sz="2000" dirty="0"/>
          </a:p>
        </p:txBody>
      </p:sp>
      <p:graphicFrame>
        <p:nvGraphicFramePr>
          <p:cNvPr id="5" name="Object 4" descr="A pseudocode has 3 lines. The lines read as follows. Line 1. Set T e m p equals array left bracket K right bracket. Line 2. Set Array left bracket K right bracket. Line 3. Set Array left bracket K plus 1 right bracket equals T e m p."/>
          <p:cNvGraphicFramePr>
            <a:graphicFrameLocks noChangeAspect="1"/>
          </p:cNvGraphicFramePr>
          <p:nvPr>
            <p:extLst>
              <p:ext uri="{D42A27DB-BD31-4B8C-83A1-F6EECF244321}">
                <p14:modId xmlns:p14="http://schemas.microsoft.com/office/powerpoint/2010/main" val="436313951"/>
              </p:ext>
            </p:extLst>
          </p:nvPr>
        </p:nvGraphicFramePr>
        <p:xfrm>
          <a:off x="2347705" y="3052098"/>
          <a:ext cx="3721100" cy="1244600"/>
        </p:xfrm>
        <a:graphic>
          <a:graphicData uri="http://schemas.openxmlformats.org/presentationml/2006/ole">
            <mc:AlternateContent xmlns:mc="http://schemas.openxmlformats.org/markup-compatibility/2006">
              <mc:Choice xmlns:v="urn:schemas-microsoft-com:vml" Requires="v">
                <p:oleObj spid="_x0000_s1180" name="Equation" r:id="rId3" imgW="3720960" imgH="1244520" progId="Equation.DSMT4">
                  <p:embed/>
                </p:oleObj>
              </mc:Choice>
              <mc:Fallback>
                <p:oleObj name="Equation" r:id="rId3" imgW="3720960" imgH="1244520" progId="Equation.DSMT4">
                  <p:embed/>
                  <p:pic>
                    <p:nvPicPr>
                      <p:cNvPr id="0" name=""/>
                      <p:cNvPicPr/>
                      <p:nvPr/>
                    </p:nvPicPr>
                    <p:blipFill>
                      <a:blip r:embed="rId4"/>
                      <a:stretch>
                        <a:fillRect/>
                      </a:stretch>
                    </p:blipFill>
                    <p:spPr>
                      <a:xfrm>
                        <a:off x="2347705" y="3052098"/>
                        <a:ext cx="3721100" cy="1244600"/>
                      </a:xfrm>
                      <a:prstGeom prst="rect">
                        <a:avLst/>
                      </a:prstGeom>
                    </p:spPr>
                  </p:pic>
                </p:oleObj>
              </mc:Fallback>
            </mc:AlternateContent>
          </a:graphicData>
        </a:graphic>
      </p:graphicFrame>
      <p:sp>
        <p:nvSpPr>
          <p:cNvPr id="9" name="Text Placeholder 8"/>
          <p:cNvSpPr>
            <a:spLocks noGrp="1"/>
          </p:cNvSpPr>
          <p:nvPr>
            <p:ph type="body" idx="13"/>
          </p:nvPr>
        </p:nvSpPr>
        <p:spPr>
          <a:xfrm>
            <a:off x="347870" y="4217473"/>
            <a:ext cx="8229600" cy="372577"/>
          </a:xfrm>
        </p:spPr>
        <p:txBody>
          <a:bodyPr/>
          <a:lstStyle/>
          <a:p>
            <a:r>
              <a:rPr lang="en-US" sz="2000" dirty="0"/>
              <a:t>Walk through the swap routine with a few values to see how it </a:t>
            </a:r>
            <a:r>
              <a:rPr lang="en-US" sz="2000" dirty="0" smtClean="0"/>
              <a:t>works</a:t>
            </a:r>
            <a:endParaRPr lang="en-US" sz="2000" dirty="0"/>
          </a:p>
        </p:txBody>
      </p:sp>
      <p:graphicFrame>
        <p:nvGraphicFramePr>
          <p:cNvPr id="11" name="Object 10" descr="If Array left bracket K right bracket equals 6 and Array left bracket K plus 1 right bracket equals 18 at first comma after the swap: Array left bracket K right bracket will contain the value 18. Array left bracket K plus 1 right bracket will contain the value 6."/>
          <p:cNvGraphicFramePr>
            <a:graphicFrameLocks noChangeAspect="1"/>
          </p:cNvGraphicFramePr>
          <p:nvPr>
            <p:extLst>
              <p:ext uri="{D42A27DB-BD31-4B8C-83A1-F6EECF244321}">
                <p14:modId xmlns:p14="http://schemas.microsoft.com/office/powerpoint/2010/main" val="2555791414"/>
              </p:ext>
            </p:extLst>
          </p:nvPr>
        </p:nvGraphicFramePr>
        <p:xfrm>
          <a:off x="862013" y="4665663"/>
          <a:ext cx="6883400" cy="1181100"/>
        </p:xfrm>
        <a:graphic>
          <a:graphicData uri="http://schemas.openxmlformats.org/presentationml/2006/ole">
            <mc:AlternateContent xmlns:mc="http://schemas.openxmlformats.org/markup-compatibility/2006">
              <mc:Choice xmlns:v="urn:schemas-microsoft-com:vml" Requires="v">
                <p:oleObj spid="_x0000_s1181" name="Equation" r:id="rId5" imgW="6883200" imgH="1180800" progId="Equation.DSMT4">
                  <p:embed/>
                </p:oleObj>
              </mc:Choice>
              <mc:Fallback>
                <p:oleObj name="Equation" r:id="rId5" imgW="6883200" imgH="1180800" progId="Equation.DSMT4">
                  <p:embed/>
                  <p:pic>
                    <p:nvPicPr>
                      <p:cNvPr id="0" name=""/>
                      <p:cNvPicPr/>
                      <p:nvPr/>
                    </p:nvPicPr>
                    <p:blipFill>
                      <a:blip r:embed="rId6"/>
                      <a:stretch>
                        <a:fillRect/>
                      </a:stretch>
                    </p:blipFill>
                    <p:spPr>
                      <a:xfrm>
                        <a:off x="862013" y="4665663"/>
                        <a:ext cx="6883400" cy="1181100"/>
                      </a:xfrm>
                      <a:prstGeom prst="rect">
                        <a:avLst/>
                      </a:prstGeom>
                    </p:spPr>
                  </p:pic>
                </p:oleObj>
              </mc:Fallback>
            </mc:AlternateContent>
          </a:graphicData>
        </a:graphic>
      </p:graphicFrame>
      <p:sp>
        <p:nvSpPr>
          <p:cNvPr id="10" name="Text Placeholder 9"/>
          <p:cNvSpPr>
            <a:spLocks noGrp="1"/>
          </p:cNvSpPr>
          <p:nvPr>
            <p:ph type="body" idx="14"/>
          </p:nvPr>
        </p:nvSpPr>
        <p:spPr>
          <a:xfrm>
            <a:off x="347870" y="5748595"/>
            <a:ext cx="8229600" cy="372670"/>
          </a:xfrm>
        </p:spPr>
        <p:txBody>
          <a:bodyPr/>
          <a:lstStyle/>
          <a:p>
            <a:pPr lvl="1"/>
            <a:r>
              <a:rPr lang="en-US" sz="2000" dirty="0" smtClean="0"/>
              <a:t>What </a:t>
            </a:r>
            <a:r>
              <a:rPr lang="en-US" sz="2000" dirty="0"/>
              <a:t>will be the value in Temp</a:t>
            </a:r>
            <a:r>
              <a:rPr lang="en-US" sz="2000" dirty="0" smtClean="0"/>
              <a:t>?</a:t>
            </a:r>
            <a:endParaRPr lang="en-US" sz="2000" dirty="0"/>
          </a:p>
        </p:txBody>
      </p:sp>
    </p:spTree>
    <p:extLst>
      <p:ext uri="{BB962C8B-B14F-4D97-AF65-F5344CB8AC3E}">
        <p14:creationId xmlns:p14="http://schemas.microsoft.com/office/powerpoint/2010/main" val="235590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 Example</a:t>
            </a:r>
            <a:endParaRPr lang="en-US" dirty="0"/>
          </a:p>
        </p:txBody>
      </p:sp>
      <p:sp>
        <p:nvSpPr>
          <p:cNvPr id="5" name="Content Placeholder 4"/>
          <p:cNvSpPr>
            <a:spLocks noGrp="1"/>
          </p:cNvSpPr>
          <p:nvPr>
            <p:ph type="body" idx="1"/>
          </p:nvPr>
        </p:nvSpPr>
        <p:spPr>
          <a:xfrm>
            <a:off x="457200" y="1600201"/>
            <a:ext cx="8229600" cy="1033670"/>
          </a:xfrm>
        </p:spPr>
        <p:txBody>
          <a:bodyPr/>
          <a:lstStyle/>
          <a:p>
            <a:pPr marL="0" indent="0">
              <a:buNone/>
            </a:pPr>
            <a:r>
              <a:rPr lang="en-US" sz="2000" dirty="0" smtClean="0"/>
              <a:t>The </a:t>
            </a:r>
            <a:r>
              <a:rPr lang="en-US" sz="2000" dirty="0"/>
              <a:t>shirt can be either yellow or green and the logo can be either black or red</a:t>
            </a:r>
            <a:r>
              <a:rPr lang="en-US" sz="2000" dirty="0" smtClean="0"/>
              <a:t>. (</a:t>
            </a:r>
            <a:r>
              <a:rPr lang="en-US" sz="2000" dirty="0"/>
              <a:t>assumption: only the 4 colors specified are entered but may be in incorrect order)</a:t>
            </a:r>
          </a:p>
        </p:txBody>
      </p:sp>
      <p:pic>
        <p:nvPicPr>
          <p:cNvPr id="8" name="Picture 7" descr="Computer code has 11 lines. The lines read as follows. Line 1. Write double quote Pick two colors colon either yellow or green and either red or black period double quote. Line 2. Write double quote Enter your first color colon double quote. Line 3. Input Shirt. Line 4. Write double quote Enter your second color colon double quote. Line 5. Input Logo. Line 6. If left parenthesis Shirt exclamation point equals double quote yellow double quote right parenthesis OR left parenthesis Shirt exclamation point equals double quote green double quote right parenthesis Then. Line 7, indented once. Set T e m p equals Shirt. Line 8, indented once. Set Shirt equals Logo. Line 9, indented once. Set Logo equals T e m p. Line 10. End If. Line 11. Write double quote You have selected a double quote plus Shirt plus double quote shirt with a double quote plus Logo plus double quote logo period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33870"/>
            <a:ext cx="8229600" cy="3677477"/>
          </a:xfrm>
          <a:prstGeom prst="rect">
            <a:avLst/>
          </a:prstGeom>
        </p:spPr>
      </p:pic>
    </p:spTree>
    <p:extLst>
      <p:ext uri="{BB962C8B-B14F-4D97-AF65-F5344CB8AC3E}">
        <p14:creationId xmlns:p14="http://schemas.microsoft.com/office/powerpoint/2010/main" val="151106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Flowchart for the Bubble </a:t>
            </a:r>
            <a:r>
              <a:rPr lang="en-US" dirty="0" smtClean="0"/>
              <a:t>Sort</a:t>
            </a:r>
            <a:endParaRPr lang="en-US" dirty="0"/>
          </a:p>
        </p:txBody>
      </p:sp>
      <p:pic>
        <p:nvPicPr>
          <p:cNvPr id="6" name="Picture 5" descr="Flowchart for bubble sort. On entering the loop, the loop begins with a question, is Array, A sorted? If the answer is yes, then exit the loop. If the answer is no, then Set K equals 0. The program continues with the question, Is K &lt; N minus I? If the answer is yes, then, check for the question, Is A left bracket k &gt; A left bracket K+I? If the answer is yes, then interchange A left bracket k and A left bracket k+I, then Set K = K + I. The program loops back to the question Is K &lt; N minus I? If the answer is no, then Set K = K + I. The program loops back to the question Is K &lt; N minus I? If the answer for the question, K &lt; N – I is no, then the program loops back to the question Is Array, A sor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10" y="1610037"/>
            <a:ext cx="3740779" cy="4625555"/>
          </a:xfrm>
          <a:prstGeom prst="rect">
            <a:avLst/>
          </a:prstGeom>
        </p:spPr>
      </p:pic>
    </p:spTree>
    <p:extLst>
      <p:ext uri="{BB962C8B-B14F-4D97-AF65-F5344CB8AC3E}">
        <p14:creationId xmlns:p14="http://schemas.microsoft.com/office/powerpoint/2010/main" val="3528181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Pseudocode for the Bubble Sort</a:t>
            </a:r>
            <a:endParaRPr lang="en-US" dirty="0"/>
          </a:p>
        </p:txBody>
      </p:sp>
      <p:sp>
        <p:nvSpPr>
          <p:cNvPr id="10" name="Text Placeholder 9"/>
          <p:cNvSpPr>
            <a:spLocks noGrp="1"/>
          </p:cNvSpPr>
          <p:nvPr>
            <p:ph type="body" idx="1"/>
          </p:nvPr>
        </p:nvSpPr>
        <p:spPr>
          <a:xfrm>
            <a:off x="457200" y="1600201"/>
            <a:ext cx="8229600" cy="417442"/>
          </a:xfrm>
        </p:spPr>
        <p:txBody>
          <a:bodyPr/>
          <a:lstStyle/>
          <a:p>
            <a:r>
              <a:rPr lang="en-US" dirty="0">
                <a:solidFill>
                  <a:schemeClr val="tx1"/>
                </a:solidFill>
                <a:cs typeface="Courier New" panose="02070309020205020404" pitchFamily="49" charset="0"/>
              </a:rPr>
              <a:t>Given an array, </a:t>
            </a:r>
            <a:r>
              <a:rPr lang="en-IN" b="1" dirty="0">
                <a:solidFill>
                  <a:schemeClr val="tx1"/>
                </a:solidFill>
                <a:latin typeface="Courier New" panose="02070309020205020404" pitchFamily="49" charset="0"/>
                <a:cs typeface="Courier New" panose="02070309020205020404" pitchFamily="49" charset="0"/>
              </a:rPr>
              <a:t>A</a:t>
            </a:r>
            <a:r>
              <a:rPr lang="en-US" dirty="0">
                <a:solidFill>
                  <a:schemeClr val="tx1"/>
                </a:solidFill>
                <a:cs typeface="Courier New" panose="02070309020205020404" pitchFamily="49" charset="0"/>
              </a:rPr>
              <a:t>, with </a:t>
            </a:r>
            <a:r>
              <a:rPr lang="en-US" b="1" dirty="0">
                <a:solidFill>
                  <a:schemeClr val="tx1"/>
                </a:solidFill>
                <a:latin typeface="Courier New" panose="02070309020205020404" pitchFamily="49" charset="0"/>
                <a:cs typeface="Courier New" panose="02070309020205020404" pitchFamily="49" charset="0"/>
              </a:rPr>
              <a:t>N</a:t>
            </a:r>
            <a:r>
              <a:rPr lang="en-US" dirty="0">
                <a:solidFill>
                  <a:schemeClr val="tx1"/>
                </a:solidFill>
                <a:cs typeface="Courier New" panose="02070309020205020404" pitchFamily="49" charset="0"/>
              </a:rPr>
              <a:t> elements</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pic>
        <p:nvPicPr>
          <p:cNvPr id="12" name="Picture 11" descr="Computer code has 7 lines. The lines read as follows. Line 1. While left parenthesis array A is not sorted right parenthesis. Line 2, indented once. for left parenthesis K equals 0 semicolon K less than sign N minus 1 semicolon K plus plus right parenthesis. Line 3, indented twice. If A left bracket K right bracket greater than sign A left bracket K plus 1 right bracket. Line 4, indented 3 times. Interchange A left bracket K right bracket and A left bracket k plus 1 right bracket. Line 5, indented twice. End if. Line 6, indented once. End for. Line 7. End While. A note below the code reads, The maximum number passes needed to sort N numbers is N minus 1 but maybe less period. A flag is used to exit the array when all elements are sorted perio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2577626"/>
            <a:ext cx="7810500" cy="2909455"/>
          </a:xfrm>
          <a:prstGeom prst="rect">
            <a:avLst/>
          </a:prstGeom>
        </p:spPr>
      </p:pic>
    </p:spTree>
    <p:extLst>
      <p:ext uri="{BB962C8B-B14F-4D97-AF65-F5344CB8AC3E}">
        <p14:creationId xmlns:p14="http://schemas.microsoft.com/office/powerpoint/2010/main" val="3725471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Input Numbers in Any Order and Sort Them</a:t>
            </a:r>
            <a:endParaRPr lang="en-US" dirty="0"/>
          </a:p>
        </p:txBody>
      </p:sp>
      <p:pic>
        <p:nvPicPr>
          <p:cNvPr id="9" name="Picture 8" descr="Computer code has 32 lines. The lines read as follows. Line 1. Declare Test Scores left bracket 1OO right bracket As Float. Line 2. Declare Count comma K As Integer. Line 3. Declare Flag As Boolean. Line 4. Declare One Score comma T e m p As Float. Line 5. Write double quote Enter a test score semicolon enter negative 9999 when done colon double quote. Line 6. Input One Score. Line 7, indented once. Set Count equals 0. Line 8, indented once. While One Score exclamation point equals negative 9999. Line 9, indented once. Set Test Scores left bracket Count right bracket equals One Score. Line 10, indented once. Set Count equals Count plus 1. Line 11, indented once. Write double quote Enter a test score colon enter negative 9999 when done colon double quote. Line 12, indented once. Input One Score. Line 13. End While left parenthesis One score right parenthesis. Line 14. Set Flag equals 0. Line 15. While Flag equals equals 0. Line 16, indented once. Set Flag equals 1 semicolon Set K equals 0. Line 17, indented once. While K less than sign equals left parenthesis Count minus 2 right parenthesis. Line 18, indented twice. If test score left bracket K right bracket less than sign test scores left bracket K plus 1 right bracket Then. Line 19, indented 3 times. Set T e m p equals test scores left bracket K right bracket. Line 20, indented 3 times. Set test Scores left bracket K right bracket equals Test Scores left bracket K plus 1 right bracket. Line 21, indented 3 times. Set Test Scores left bracket K plus 1 right bracket equals Temp. Line 22, indented 3 times. Set Flag equals 0. Line 23, indented twice. End If. Line 24, indented twice. Set K equals K plus 1. Line 25, indented once. End While left parenthesis K right parenthesis. Line 26. End While left parenthesis Flag right parenthesis. Line 27. Write double quote Sorted list incomplete line of code double quote. Line 28. Set K equals O. Line 29. While K less than sign equals left parenthesis Count minus 1 right parenthesis. Line 30, indented once. Write Test Scores left bracket K right bracket. Line 31, indented once. Set K equals K plus 1. Line 32. End While left parenthesis K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235" y="1605758"/>
            <a:ext cx="5599598" cy="4557595"/>
          </a:xfrm>
          <a:prstGeom prst="rect">
            <a:avLst/>
          </a:prstGeom>
        </p:spPr>
      </p:pic>
    </p:spTree>
    <p:extLst>
      <p:ext uri="{BB962C8B-B14F-4D97-AF65-F5344CB8AC3E}">
        <p14:creationId xmlns:p14="http://schemas.microsoft.com/office/powerpoint/2010/main" val="3977930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8.3 The Binary Search</a:t>
            </a:r>
            <a:endParaRPr lang="en-US" dirty="0"/>
          </a:p>
        </p:txBody>
      </p:sp>
      <p:sp>
        <p:nvSpPr>
          <p:cNvPr id="3" name="Content Placeholder 2"/>
          <p:cNvSpPr>
            <a:spLocks noGrp="1"/>
          </p:cNvSpPr>
          <p:nvPr>
            <p:ph type="body" idx="1"/>
          </p:nvPr>
        </p:nvSpPr>
        <p:spPr/>
        <p:txBody>
          <a:bodyPr/>
          <a:lstStyle/>
          <a:p>
            <a:r>
              <a:rPr lang="en-US" dirty="0" smtClean="0"/>
              <a:t>The binary search method is a good way to search a large amount of data for a particular item.</a:t>
            </a:r>
          </a:p>
          <a:p>
            <a:r>
              <a:rPr lang="en-US" dirty="0" smtClean="0"/>
              <a:t>That item is called the search key.</a:t>
            </a:r>
          </a:p>
          <a:p>
            <a:r>
              <a:rPr lang="en-US" dirty="0" smtClean="0"/>
              <a:t>The binary search works better for large amounts of data than the serial search.</a:t>
            </a:r>
          </a:p>
          <a:p>
            <a:r>
              <a:rPr lang="en-US" dirty="0" smtClean="0"/>
              <a:t>The binary search is:</a:t>
            </a:r>
          </a:p>
          <a:p>
            <a:pPr lvl="1"/>
            <a:r>
              <a:rPr lang="en-US" dirty="0" smtClean="0">
                <a:latin typeface="+mn-lt"/>
              </a:rPr>
              <a:t>more efficient than the serial search technique</a:t>
            </a:r>
          </a:p>
          <a:p>
            <a:pPr lvl="1"/>
            <a:r>
              <a:rPr lang="en-US" dirty="0" smtClean="0">
                <a:latin typeface="+mn-lt"/>
              </a:rPr>
              <a:t>requires that the table keys, the array of data to be searched, is in numerical or alphabetical order</a:t>
            </a:r>
            <a:endParaRPr lang="en-US" dirty="0">
              <a:latin typeface="+mn-lt"/>
            </a:endParaRPr>
          </a:p>
        </p:txBody>
      </p:sp>
    </p:spTree>
    <p:extLst>
      <p:ext uri="{BB962C8B-B14F-4D97-AF65-F5344CB8AC3E}">
        <p14:creationId xmlns:p14="http://schemas.microsoft.com/office/powerpoint/2010/main" val="3763099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Process for the Binary Search</a:t>
            </a:r>
            <a:endParaRPr lang="en-US" dirty="0"/>
          </a:p>
        </p:txBody>
      </p:sp>
      <p:sp>
        <p:nvSpPr>
          <p:cNvPr id="3" name="Content Placeholder 2"/>
          <p:cNvSpPr>
            <a:spLocks noGrp="1"/>
          </p:cNvSpPr>
          <p:nvPr>
            <p:ph type="body" idx="1"/>
          </p:nvPr>
        </p:nvSpPr>
        <p:spPr/>
        <p:txBody>
          <a:bodyPr/>
          <a:lstStyle/>
          <a:p>
            <a:r>
              <a:rPr lang="en-US" dirty="0" smtClean="0"/>
              <a:t>First compare the search key (the target) to the table key midway through the given array. </a:t>
            </a:r>
          </a:p>
          <a:p>
            <a:pPr lvl="1"/>
            <a:r>
              <a:rPr lang="en-US" dirty="0" smtClean="0"/>
              <a:t>Because the array data is ordered, it is possible to see in which half of the array the search key lies. </a:t>
            </a:r>
          </a:p>
          <a:p>
            <a:r>
              <a:rPr lang="en-US" dirty="0" smtClean="0"/>
              <a:t>Then compare the search key to the table key in the middle of this half.</a:t>
            </a:r>
          </a:p>
          <a:p>
            <a:pPr lvl="1"/>
            <a:r>
              <a:rPr lang="en-US" dirty="0" smtClean="0"/>
              <a:t>This determines in which quarter of the array the search key is located. </a:t>
            </a:r>
          </a:p>
          <a:p>
            <a:pPr lvl="2"/>
            <a:r>
              <a:rPr lang="en-US" dirty="0" smtClean="0"/>
              <a:t>Then look at the middle entry in this quarter.</a:t>
            </a:r>
          </a:p>
          <a:p>
            <a:pPr lvl="2"/>
            <a:r>
              <a:rPr lang="en-US" dirty="0" smtClean="0"/>
              <a:t>Continue this process until search key is found.</a:t>
            </a:r>
            <a:endParaRPr lang="en-US" dirty="0"/>
          </a:p>
        </p:txBody>
      </p:sp>
    </p:spTree>
    <p:extLst>
      <p:ext uri="{BB962C8B-B14F-4D97-AF65-F5344CB8AC3E}">
        <p14:creationId xmlns:p14="http://schemas.microsoft.com/office/powerpoint/2010/main" val="2303209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 Pseudocode for Binary Search</a:t>
            </a:r>
            <a:endParaRPr lang="en-US" dirty="0"/>
          </a:p>
        </p:txBody>
      </p:sp>
      <p:pic>
        <p:nvPicPr>
          <p:cNvPr id="10" name="Picture 9" descr="Computer code has 19 lines. The lines read as follows. Line 1. Declare Low comma High comma N colon Index As Integer. Line 2. Declare Found As Boolean. Line 3. Set Low equals 0. Line 4. Set High equals N. Line 5. Set Index equals i n t left parenthesis N forward slash 2 right parenthesis. Line 6. Set Found equals 0. Line 7. While left parenthesis Found equals equals 0 right parenthesis AND left parenthesis Low less than sign equals High right parenthesis. Line 8, indented once. If Key equals equals Array left bracket Index right bracket Then. Line 9, indented twice. Set Found equals 1. Line 10, indented once. End If. Line 11, indented once. If Key greater than sign Array left bracket Index right bracket Then. Line 12, indented twice. Set Low equals Index plus 1. Line 13, indented twice. Set Index equals i n t left parenthesis left parenthesis High plus Low right parenthesis forward slash 2 right parenthesis. Line 14, indented once. End If. Line 15, indented once. If Key less than sign Array left bracket Index right bracket Then. Line 16, indented twice. Set High equals Index minus 1. Line 17, indented twice. Set Index equals i n t left parenthesis left parenthesis High plus Low right parenthesis forward slash 2 right parenthesis. Line 18, indented once. End If. Line 19.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811" y="1628107"/>
            <a:ext cx="6142382" cy="4572531"/>
          </a:xfrm>
          <a:prstGeom prst="rect">
            <a:avLst/>
          </a:prstGeom>
        </p:spPr>
      </p:pic>
    </p:spTree>
    <p:extLst>
      <p:ext uri="{BB962C8B-B14F-4D97-AF65-F5344CB8AC3E}">
        <p14:creationId xmlns:p14="http://schemas.microsoft.com/office/powerpoint/2010/main" val="491043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Parallel Arrays and a Binary Search </a:t>
            </a:r>
            <a:r>
              <a:rPr lang="en-US" sz="2000" b="0" dirty="0" smtClean="0"/>
              <a:t>(1 of 2)</a:t>
            </a:r>
            <a:endParaRPr lang="en-US" sz="2000" b="0" dirty="0"/>
          </a:p>
        </p:txBody>
      </p:sp>
      <p:sp>
        <p:nvSpPr>
          <p:cNvPr id="3" name="Content Placeholder 2"/>
          <p:cNvSpPr>
            <a:spLocks noGrp="1"/>
          </p:cNvSpPr>
          <p:nvPr>
            <p:ph type="body" idx="1"/>
          </p:nvPr>
        </p:nvSpPr>
        <p:spPr/>
        <p:txBody>
          <a:bodyPr/>
          <a:lstStyle/>
          <a:p>
            <a:r>
              <a:rPr lang="en-US" sz="2200" dirty="0" smtClean="0"/>
              <a:t>Professor Crabtree saves all her student records in parallel arrays. </a:t>
            </a:r>
          </a:p>
          <a:p>
            <a:r>
              <a:rPr lang="en-US" sz="2200" dirty="0" smtClean="0"/>
              <a:t>The array </a:t>
            </a:r>
            <a:r>
              <a:rPr lang="en-IN" sz="2200" dirty="0" smtClean="0"/>
              <a:t>Names</a:t>
            </a:r>
            <a:r>
              <a:rPr lang="en-US" sz="2200" dirty="0" smtClean="0"/>
              <a:t> holds the students’ names, listed alphabetically by last name. </a:t>
            </a:r>
          </a:p>
          <a:p>
            <a:r>
              <a:rPr lang="en-US" sz="2200" dirty="0" smtClean="0"/>
              <a:t>Each time she gives an exam or grades a homework assignment, she adds a new parallel array: </a:t>
            </a:r>
            <a:r>
              <a:rPr lang="en-IN" sz="2200" dirty="0" smtClean="0"/>
              <a:t>Exam1</a:t>
            </a:r>
            <a:r>
              <a:rPr lang="en-US" sz="2200" dirty="0" smtClean="0"/>
              <a:t>, </a:t>
            </a:r>
            <a:r>
              <a:rPr lang="en-IN" sz="2200" dirty="0" smtClean="0"/>
              <a:t>Exam2</a:t>
            </a:r>
            <a:r>
              <a:rPr lang="en-US" sz="2200" dirty="0" smtClean="0"/>
              <a:t>, </a:t>
            </a:r>
            <a:r>
              <a:rPr lang="en-IN" sz="2200" dirty="0" smtClean="0"/>
              <a:t>H</a:t>
            </a:r>
            <a:r>
              <a:rPr lang="en-IN" sz="100" dirty="0" smtClean="0"/>
              <a:t> </a:t>
            </a:r>
            <a:r>
              <a:rPr lang="en-IN" sz="2200" dirty="0" smtClean="0"/>
              <a:t>W</a:t>
            </a:r>
            <a:r>
              <a:rPr lang="en-IN" sz="100" dirty="0" smtClean="0"/>
              <a:t> </a:t>
            </a:r>
            <a:r>
              <a:rPr lang="en-IN" sz="2200" dirty="0" smtClean="0"/>
              <a:t>1</a:t>
            </a:r>
            <a:r>
              <a:rPr lang="en-US" sz="2200" dirty="0" smtClean="0"/>
              <a:t>, </a:t>
            </a:r>
            <a:r>
              <a:rPr lang="en-IN" sz="2200" dirty="0" smtClean="0"/>
              <a:t>H</a:t>
            </a:r>
            <a:r>
              <a:rPr lang="en-IN" sz="100" dirty="0" smtClean="0"/>
              <a:t> </a:t>
            </a:r>
            <a:r>
              <a:rPr lang="en-IN" sz="2200" dirty="0" smtClean="0"/>
              <a:t>W</a:t>
            </a:r>
            <a:r>
              <a:rPr lang="en-IN" sz="100" dirty="0" smtClean="0"/>
              <a:t> </a:t>
            </a:r>
            <a:r>
              <a:rPr lang="en-IN" sz="2200" dirty="0" smtClean="0"/>
              <a:t>2</a:t>
            </a:r>
            <a:r>
              <a:rPr lang="en-US" sz="2200" dirty="0" smtClean="0"/>
              <a:t>, and so on. </a:t>
            </a:r>
          </a:p>
          <a:p>
            <a:r>
              <a:rPr lang="en-US" sz="2200" dirty="0" smtClean="0"/>
              <a:t>Now Dr. Crabtree wants to be able to locate the record for one specific student.</a:t>
            </a:r>
            <a:endParaRPr lang="en-US" sz="2200" dirty="0"/>
          </a:p>
        </p:txBody>
      </p:sp>
    </p:spTree>
    <p:extLst>
      <p:ext uri="{BB962C8B-B14F-4D97-AF65-F5344CB8AC3E}">
        <p14:creationId xmlns:p14="http://schemas.microsoft.com/office/powerpoint/2010/main" val="1875011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Searching and Sorting</a:t>
            </a:r>
            <a:endParaRPr lang="en-US" dirty="0"/>
          </a:p>
        </p:txBody>
      </p:sp>
      <p:sp>
        <p:nvSpPr>
          <p:cNvPr id="3" name="Content Placeholder 2"/>
          <p:cNvSpPr>
            <a:spLocks noGrp="1"/>
          </p:cNvSpPr>
          <p:nvPr>
            <p:ph type="body" idx="1"/>
          </p:nvPr>
        </p:nvSpPr>
        <p:spPr/>
        <p:txBody>
          <a:bodyPr/>
          <a:lstStyle/>
          <a:p>
            <a:r>
              <a:rPr lang="en-US" dirty="0" smtClean="0"/>
              <a:t>We often need to search an array for a specific item.</a:t>
            </a:r>
          </a:p>
          <a:p>
            <a:r>
              <a:rPr lang="en-US" dirty="0" smtClean="0"/>
              <a:t>We often need to sort an array (from highest to lowest, into alphabetical order, and so on).</a:t>
            </a:r>
          </a:p>
          <a:p>
            <a:r>
              <a:rPr lang="en-US" dirty="0" smtClean="0"/>
              <a:t>There are many algorithms for searching and sorting.</a:t>
            </a:r>
          </a:p>
          <a:p>
            <a:r>
              <a:rPr lang="en-US" dirty="0" smtClean="0"/>
              <a:t>You could probably think of ways to write your own original programs to search or sort but you should also know how to evaluate algorithms that are available for a task and be able to select which best serves your purpose in a given situation. </a:t>
            </a:r>
            <a:endParaRPr lang="en-US" dirty="0"/>
          </a:p>
        </p:txBody>
      </p:sp>
    </p:spTree>
    <p:extLst>
      <p:ext uri="{BB962C8B-B14F-4D97-AF65-F5344CB8AC3E}">
        <p14:creationId xmlns:p14="http://schemas.microsoft.com/office/powerpoint/2010/main" val="1700425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Parallel Arrays and a Binary Search </a:t>
            </a:r>
            <a:r>
              <a:rPr lang="en-US" sz="2000" b="0" dirty="0" smtClean="0"/>
              <a:t>(2 of 2)</a:t>
            </a:r>
            <a:endParaRPr lang="en-US" sz="2000" b="0" dirty="0"/>
          </a:p>
        </p:txBody>
      </p:sp>
      <p:sp>
        <p:nvSpPr>
          <p:cNvPr id="3" name="Content Placeholder 2"/>
          <p:cNvSpPr>
            <a:spLocks noGrp="1"/>
          </p:cNvSpPr>
          <p:nvPr>
            <p:ph type="body" idx="1"/>
          </p:nvPr>
        </p:nvSpPr>
        <p:spPr/>
        <p:txBody>
          <a:bodyPr/>
          <a:lstStyle/>
          <a:p>
            <a:r>
              <a:rPr lang="en-US" sz="2200" dirty="0" smtClean="0"/>
              <a:t>The pseudocode on the next slide assumes the following parallel arrays have been declared, filled with data, and that the following variables have been declared:</a:t>
            </a:r>
          </a:p>
          <a:p>
            <a:pPr lvl="2"/>
            <a:r>
              <a:rPr lang="en-US" sz="2200" dirty="0" smtClean="0"/>
              <a:t>Names[100] is an array of Strings with each element holding a student’s last name</a:t>
            </a:r>
          </a:p>
          <a:p>
            <a:pPr lvl="2"/>
            <a:r>
              <a:rPr lang="en-US" sz="2200" dirty="0" smtClean="0"/>
              <a:t>First[100] is an array of Strings with each element holding a student’s first name</a:t>
            </a:r>
          </a:p>
          <a:p>
            <a:pPr lvl="2"/>
            <a:r>
              <a:rPr lang="en-US" sz="2200" dirty="0" smtClean="0"/>
              <a:t>Exam1[100], H</a:t>
            </a:r>
            <a:r>
              <a:rPr lang="en-US" sz="100" dirty="0" smtClean="0"/>
              <a:t> </a:t>
            </a:r>
            <a:r>
              <a:rPr lang="en-US" sz="2200" dirty="0" smtClean="0"/>
              <a:t>W</a:t>
            </a:r>
            <a:r>
              <a:rPr lang="en-US" sz="100" dirty="0" smtClean="0"/>
              <a:t> </a:t>
            </a:r>
            <a:r>
              <a:rPr lang="en-US" sz="2200" dirty="0" smtClean="0"/>
              <a:t>1[100], and H</a:t>
            </a:r>
            <a:r>
              <a:rPr lang="en-US" sz="100" dirty="0" smtClean="0"/>
              <a:t> </a:t>
            </a:r>
            <a:r>
              <a:rPr lang="en-US" sz="2200" dirty="0" smtClean="0"/>
              <a:t>W</a:t>
            </a:r>
            <a:r>
              <a:rPr lang="en-US" sz="100" dirty="0" smtClean="0"/>
              <a:t> </a:t>
            </a:r>
            <a:r>
              <a:rPr lang="en-US" sz="2200" dirty="0" smtClean="0"/>
              <a:t>2[100] are parallel arrays of Floats.</a:t>
            </a:r>
          </a:p>
          <a:p>
            <a:pPr lvl="2"/>
            <a:r>
              <a:rPr lang="en-US" sz="2200" dirty="0" smtClean="0"/>
              <a:t>Low, High, N, and Index are Integer variables.</a:t>
            </a:r>
          </a:p>
          <a:p>
            <a:pPr lvl="2"/>
            <a:r>
              <a:rPr lang="en-US" sz="2200" dirty="0" smtClean="0"/>
              <a:t>Found is a Boolean variable.</a:t>
            </a:r>
          </a:p>
          <a:p>
            <a:pPr lvl="2"/>
            <a:r>
              <a:rPr lang="en-US" sz="2200" dirty="0" smtClean="0"/>
              <a:t>Student is a String variable.</a:t>
            </a:r>
            <a:endParaRPr lang="en-US" sz="2200" dirty="0"/>
          </a:p>
        </p:txBody>
      </p:sp>
    </p:spTree>
    <p:extLst>
      <p:ext uri="{BB962C8B-B14F-4D97-AF65-F5344CB8AC3E}">
        <p14:creationId xmlns:p14="http://schemas.microsoft.com/office/powerpoint/2010/main" val="3198576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Professor Crabtree’s Pseudocode</a:t>
            </a:r>
            <a:endParaRPr lang="en-US" dirty="0"/>
          </a:p>
        </p:txBody>
      </p:sp>
      <p:pic>
        <p:nvPicPr>
          <p:cNvPr id="9" name="Picture 8" descr="Computer code has 27 lines. The lines read as follows. Line 1. Set N equals 99 comma Set Low equals 0 comma Set High equals N. Line 2. Set Found equals O. Line 3. Set Index equals Floor left parenthesis N forward slash 2 right parenthesis. Line 4. Write double quote Enter a student's name colon double quote. Line 5. Input Student. Line 6. While left parenthesis Found equals equals 0 right parenthesis AND left parenthesis Low less than sign equals High right parenthesis. Line 7, indented once. If Student less than sign Names left bracket Index right bracket Then. Line 8, indented twice. Set High equals Index minus 1. Line 9, indented twice. Set Index equals Floor left parenthesis left parenthesis High plus Low right parenthesis forward slash 2 right parenthesis. Line 10, indented once. Else. Line 11, indented twice. If Student greater than sign Names left bracket Index right bracket Then. Line 12, indented 3 times. Set Low equals Index plus 1. Line 13, indented 3 times. Set Index equals Floor left parenthesis left parenthesis High plus Low right parenthesis forward slash 2 right parenthesis. Line 14, indented 3 times. Else. Line 15, indented 3 times. Set Found equals 1. Line 16, indented twice. End If. Line 17, indented once. End If. Line 18. End While. Line 19. If Found equals equals 0 Then. Line 20, indented once. Write double quote Student record not found period double quote. Line 21. Else. Line 22, indented once. Write double quote Student record for colon double quote. Line 23, indented once. Write First left bracket Index right bracket plus double quote double quote plus Names left bracket Index right bracket. Line 24, indented once. Write double quote Exam 1 colon double quote plus Exam 1 left bracket Index right bracket. Line 25, indented once. Write double quote Homework 1 colon double quote plus H W 1 left bracket Index right bracket. Line 26, indented once. Write double quote Homework 2 colon double quote plus H W 2 left bracket Index right bracket. Line 2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147" y="1610139"/>
            <a:ext cx="6599582" cy="4671196"/>
          </a:xfrm>
          <a:prstGeom prst="rect">
            <a:avLst/>
          </a:prstGeom>
        </p:spPr>
      </p:pic>
    </p:spTree>
    <p:extLst>
      <p:ext uri="{BB962C8B-B14F-4D97-AF65-F5344CB8AC3E}">
        <p14:creationId xmlns:p14="http://schemas.microsoft.com/office/powerpoint/2010/main" val="3538604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8.4 The Selection Sort</a:t>
            </a:r>
            <a:endParaRPr lang="en-US" dirty="0"/>
          </a:p>
        </p:txBody>
      </p:sp>
      <p:sp>
        <p:nvSpPr>
          <p:cNvPr id="6" name="Content Placeholder 5"/>
          <p:cNvSpPr>
            <a:spLocks noGrp="1"/>
          </p:cNvSpPr>
          <p:nvPr>
            <p:ph type="body" idx="1"/>
          </p:nvPr>
        </p:nvSpPr>
        <p:spPr/>
        <p:txBody>
          <a:bodyPr/>
          <a:lstStyle/>
          <a:p>
            <a:r>
              <a:rPr lang="en-US" sz="2200" dirty="0" smtClean="0"/>
              <a:t>The selection sort procedure is a more efficient way to sort data stored in an array than the bubble sort. </a:t>
            </a:r>
          </a:p>
          <a:p>
            <a:r>
              <a:rPr lang="en-US" sz="2200" dirty="0" smtClean="0"/>
              <a:t>Basic idea:</a:t>
            </a:r>
          </a:p>
          <a:p>
            <a:pPr lvl="1"/>
            <a:r>
              <a:rPr lang="en-US" sz="2200" dirty="0" smtClean="0"/>
              <a:t>On 1st pass, locate the smallest array element and swap it with the first array element.</a:t>
            </a:r>
          </a:p>
          <a:p>
            <a:pPr lvl="1"/>
            <a:r>
              <a:rPr lang="en-US" sz="2200" dirty="0" smtClean="0"/>
              <a:t>On 2nd pass, locate the second smallest element and swap it with the second element of the array.</a:t>
            </a:r>
          </a:p>
          <a:p>
            <a:pPr lvl="1"/>
            <a:r>
              <a:rPr lang="en-US" sz="2200" dirty="0" smtClean="0"/>
              <a:t>On the 3rd pass, locate the next smallest element and swap it with the third element of the array and so forth... </a:t>
            </a:r>
          </a:p>
          <a:p>
            <a:pPr lvl="1"/>
            <a:r>
              <a:rPr lang="en-US" sz="2200" dirty="0" smtClean="0"/>
              <a:t>If the array contains N elements, it will be completely sorted after, at most,</a:t>
            </a:r>
          </a:p>
          <a:p>
            <a:pPr lvl="1"/>
            <a:r>
              <a:rPr lang="en-US" sz="2200" dirty="0" smtClean="0"/>
              <a:t>N – 1 passes.</a:t>
            </a:r>
            <a:endParaRPr lang="en-US" sz="2200" dirty="0"/>
          </a:p>
        </p:txBody>
      </p:sp>
    </p:spTree>
    <p:extLst>
      <p:ext uri="{BB962C8B-B14F-4D97-AF65-F5344CB8AC3E}">
        <p14:creationId xmlns:p14="http://schemas.microsoft.com/office/powerpoint/2010/main" val="597127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Pseudocode for the Selection Sort</a:t>
            </a:r>
            <a:endParaRPr lang="en-US" dirty="0"/>
          </a:p>
        </p:txBody>
      </p:sp>
      <p:pic>
        <p:nvPicPr>
          <p:cNvPr id="9" name="Picture 8" descr="Computer code has 18 lines. The lines read as follows. Line 1. Declare Array left bracket K right bracket As Float. Line 2. Declare Littlest As Float. Line 3. Declare K comma N comma Index comma T e m p As Integer. Line 4. For left parenthesis K equals 0 semicolon K less than sign N semicolon K plus plus right parenthesis. Line 5, indented once. Set Littlest equals Array left bracket K right bracket. Line 6, indented once. Set Index equals K. Line 7, indented once. For left parenthesis J equals K plus 1 semicolon J less than sign equals N semicolon J plus plus right parenthesis. Line 8, indented twice. If Array left bracket J right bracket less than sign Littlest Then. Line 9, indented 3 times. Set Littlest equals Array left bracket J right bracket. Line 10, indented 3 times. Set Index equals J. Line 11, indented twice. End If. Line 12, indented once. End For left parenthesis J right parenthesis. Line 13, indented once. If K exclamation point equals Index Then. Line 14, indented twice. Set T e m p equals Array left bracket K right bracket. Line 15, indented twice. Set Array left bracket K right bracket equals Array left bracket Index right bracket. Line 16, indented twice. Set Array left bracket Index right bracket equals T e m p. Line 17, indented once. End If. Line 18. End For left parenthesis K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192" y="1590946"/>
            <a:ext cx="6537614" cy="4476750"/>
          </a:xfrm>
          <a:prstGeom prst="rect">
            <a:avLst/>
          </a:prstGeom>
        </p:spPr>
      </p:pic>
    </p:spTree>
    <p:extLst>
      <p:ext uri="{BB962C8B-B14F-4D97-AF65-F5344CB8AC3E}">
        <p14:creationId xmlns:p14="http://schemas.microsoft.com/office/powerpoint/2010/main" val="2760529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Applying the Selection Sort Technique</a:t>
            </a:r>
            <a:endParaRPr lang="en-US" dirty="0"/>
          </a:p>
        </p:txBody>
      </p:sp>
      <p:sp>
        <p:nvSpPr>
          <p:cNvPr id="3" name="Content Placeholder 2"/>
          <p:cNvSpPr>
            <a:spLocks noGrp="1"/>
          </p:cNvSpPr>
          <p:nvPr>
            <p:ph type="body" idx="1"/>
          </p:nvPr>
        </p:nvSpPr>
        <p:spPr/>
        <p:txBody>
          <a:bodyPr/>
          <a:lstStyle/>
          <a:p>
            <a:r>
              <a:rPr lang="en-US" dirty="0" smtClean="0"/>
              <a:t>In this example assume we have an array that holds the ages of 200 students in Professor Crabtree’s classes. This program will sort the array in ascending order. </a:t>
            </a:r>
          </a:p>
          <a:p>
            <a:r>
              <a:rPr lang="en-US" dirty="0" smtClean="0"/>
              <a:t>The pseudocode is on the following slide.</a:t>
            </a:r>
          </a:p>
          <a:p>
            <a:r>
              <a:rPr lang="en-US" dirty="0" smtClean="0"/>
              <a:t>To save space we will assume:</a:t>
            </a:r>
          </a:p>
          <a:p>
            <a:r>
              <a:rPr lang="en-US" b="1" dirty="0" smtClean="0">
                <a:latin typeface="Courier New" panose="02070309020205020404" pitchFamily="49" charset="0"/>
                <a:cs typeface="Courier New" panose="02070309020205020404" pitchFamily="49" charset="0"/>
              </a:rPr>
              <a:t>Ages[</a:t>
            </a:r>
            <a:r>
              <a:rPr lang="en-US" dirty="0" smtClean="0">
                <a:latin typeface="Courier New" panose="02070309020205020404" pitchFamily="49" charset="0"/>
                <a:cs typeface="Courier New" panose="02070309020205020404" pitchFamily="49" charset="0"/>
              </a:rPr>
              <a:t>200</a:t>
            </a:r>
            <a:r>
              <a:rPr lang="en-US" b="1" dirty="0" smtClean="0">
                <a:latin typeface="Courier New" panose="02070309020205020404" pitchFamily="49" charset="0"/>
                <a:cs typeface="Courier New" panose="02070309020205020404" pitchFamily="49" charset="0"/>
              </a:rPr>
              <a:t>] </a:t>
            </a:r>
            <a:r>
              <a:rPr lang="en-US" dirty="0" smtClean="0"/>
              <a:t>is an array of </a:t>
            </a:r>
            <a:r>
              <a:rPr lang="en-US" dirty="0" smtClean="0">
                <a:latin typeface="Courier New" panose="02070309020205020404" pitchFamily="49" charset="0"/>
                <a:cs typeface="Courier New" panose="02070309020205020404" pitchFamily="49" charset="0"/>
              </a:rPr>
              <a:t>Integers</a:t>
            </a:r>
            <a:r>
              <a:rPr lang="en-US" dirty="0" smtClean="0"/>
              <a:t> with each element holding the age of a student (in years).</a:t>
            </a:r>
          </a:p>
          <a:p>
            <a:r>
              <a:rPr lang="en-US" b="1" dirty="0" smtClean="0">
                <a:latin typeface="Courier New" panose="02070309020205020404" pitchFamily="49" charset="0"/>
                <a:cs typeface="Courier New" panose="02070309020205020404" pitchFamily="49" charset="0"/>
              </a:rPr>
              <a:t>Youngest, J, K, M, N, Temp </a:t>
            </a:r>
            <a:r>
              <a:rPr lang="en-US" dirty="0" smtClean="0"/>
              <a:t>and, </a:t>
            </a:r>
            <a:r>
              <a:rPr lang="en-US" b="1" dirty="0" smtClean="0">
                <a:latin typeface="Courier New" panose="02070309020205020404" pitchFamily="49" charset="0"/>
                <a:cs typeface="Courier New" panose="02070309020205020404" pitchFamily="49" charset="0"/>
              </a:rPr>
              <a:t>Index</a:t>
            </a:r>
            <a:r>
              <a:rPr lang="en-US" dirty="0" smtClean="0"/>
              <a:t> are </a:t>
            </a:r>
            <a:r>
              <a:rPr lang="en-US" dirty="0" smtClean="0">
                <a:latin typeface="Courier New" panose="02070309020205020404" pitchFamily="49" charset="0"/>
                <a:cs typeface="Courier New" panose="02070309020205020404" pitchFamily="49" charset="0"/>
              </a:rPr>
              <a:t>Integer</a:t>
            </a:r>
            <a:r>
              <a:rPr lang="en-US" dirty="0" smtClean="0"/>
              <a:t> variables.</a:t>
            </a:r>
            <a:endParaRPr lang="en-US" dirty="0"/>
          </a:p>
        </p:txBody>
      </p:sp>
    </p:spTree>
    <p:extLst>
      <p:ext uri="{BB962C8B-B14F-4D97-AF65-F5344CB8AC3E}">
        <p14:creationId xmlns:p14="http://schemas.microsoft.com/office/powerpoint/2010/main" val="3418667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the Selection Sort to Sort a Large Data Set</a:t>
            </a:r>
            <a:endParaRPr lang="en-US" dirty="0"/>
          </a:p>
        </p:txBody>
      </p:sp>
      <p:pic>
        <p:nvPicPr>
          <p:cNvPr id="9" name="Picture 8" descr="Computer code has 24 lines. The lines read as follows. Line 1. Set N equals 199 comma Set M equals 0 comma Set T e m p equals 0 comma Set K equals O. Line 2. While K less than sign N. Line 3, indented once. Set Youngest equals Ages left bracket K right bracket. Line 4, indented once. Set Index equals K. Line 5, indented once. Set J equals K plus 1. Line 6, indented once. While J less than sign equals N. Line 7, indented twice. If Ages left bracket J right bracket less than sign Youngest Then. Line 8, indented 3 times. Set Youngest equals Ages left bracket J right bracket. Line 9, indented 3 times. Set Index equals J. Line 10, indented twice. End If. Line 11, indented twice. Set J equals J plus 1. Line 12, indented once. End While left parenthesis J right parenthesis. Line 13, indented once. If K exclamation point equals Index Then. Line 14, indented twice. Set T e m p equals Ages left bracket K right bracket. Line 15, indented twice. Set Ages left bracket K right bracket equals Ages left bracket Index right bracket. Line 16, indented twice. Set Ages left bracket Index right bracket equals T e m p. Line 17, indented once. End If. Line 18, indented once. Set K equals K plus 1. Line 19. End While left parenthesis K right parenthesis. Line 20. Write double quote Ages sorted colon double quote. Line 21. While M less than sign N plus 1. Line 22, indented once. Write Ages left bracket M right bracket. Line 23, indented once. Set M equals M plus 1. Line 24. End While left parenthesis M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04" y="1599773"/>
            <a:ext cx="6500191" cy="4582366"/>
          </a:xfrm>
          <a:prstGeom prst="rect">
            <a:avLst/>
          </a:prstGeom>
        </p:spPr>
      </p:pic>
    </p:spTree>
    <p:extLst>
      <p:ext uri="{BB962C8B-B14F-4D97-AF65-F5344CB8AC3E}">
        <p14:creationId xmlns:p14="http://schemas.microsoft.com/office/powerpoint/2010/main" val="3570680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329317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The Serial Search Technique</a:t>
            </a:r>
            <a:endParaRPr lang="en-US" dirty="0"/>
          </a:p>
        </p:txBody>
      </p:sp>
      <p:sp>
        <p:nvSpPr>
          <p:cNvPr id="3" name="Content Placeholder 2"/>
          <p:cNvSpPr>
            <a:spLocks noGrp="1"/>
          </p:cNvSpPr>
          <p:nvPr>
            <p:ph type="body" idx="1"/>
          </p:nvPr>
        </p:nvSpPr>
        <p:spPr/>
        <p:txBody>
          <a:bodyPr/>
          <a:lstStyle/>
          <a:p>
            <a:r>
              <a:rPr lang="en-US" dirty="0" smtClean="0"/>
              <a:t>Steps:</a:t>
            </a:r>
          </a:p>
          <a:p>
            <a:pPr lvl="1"/>
            <a:r>
              <a:rPr lang="en-US" dirty="0" smtClean="0"/>
              <a:t>Load, or populate, the arrays.</a:t>
            </a:r>
          </a:p>
          <a:p>
            <a:pPr lvl="1"/>
            <a:r>
              <a:rPr lang="en-US" dirty="0" smtClean="0"/>
              <a:t>Identify the key (the item to locate).</a:t>
            </a:r>
          </a:p>
          <a:p>
            <a:pPr lvl="1"/>
            <a:r>
              <a:rPr lang="en-US" dirty="0" smtClean="0"/>
              <a:t>Search the array that contains the key to find a  match.</a:t>
            </a:r>
          </a:p>
          <a:p>
            <a:pPr lvl="1"/>
            <a:r>
              <a:rPr lang="en-US" dirty="0" smtClean="0"/>
              <a:t>Display the key and corresponding values in the non-key arrays with the same subscript as the one with the key value, if a match is found. </a:t>
            </a:r>
          </a:p>
          <a:p>
            <a:pPr lvl="1"/>
            <a:r>
              <a:rPr lang="en-US" dirty="0" smtClean="0"/>
              <a:t>Display an “unsuccessful search” message if no matches are found.</a:t>
            </a:r>
            <a:endParaRPr lang="en-US" dirty="0"/>
          </a:p>
        </p:txBody>
      </p:sp>
    </p:spTree>
    <p:extLst>
      <p:ext uri="{BB962C8B-B14F-4D97-AF65-F5344CB8AC3E}">
        <p14:creationId xmlns:p14="http://schemas.microsoft.com/office/powerpoint/2010/main" val="296728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 Flag</a:t>
            </a:r>
            <a:endParaRPr lang="en-US" dirty="0"/>
          </a:p>
        </p:txBody>
      </p:sp>
      <p:sp>
        <p:nvSpPr>
          <p:cNvPr id="3" name="Content Placeholder 2"/>
          <p:cNvSpPr>
            <a:spLocks noGrp="1"/>
          </p:cNvSpPr>
          <p:nvPr>
            <p:ph type="body" idx="1"/>
          </p:nvPr>
        </p:nvSpPr>
        <p:spPr/>
        <p:txBody>
          <a:bodyPr/>
          <a:lstStyle/>
          <a:p>
            <a:r>
              <a:rPr lang="en-US" dirty="0" smtClean="0"/>
              <a:t>Use a flag, or switch, to decide which message to print. </a:t>
            </a:r>
          </a:p>
          <a:p>
            <a:r>
              <a:rPr lang="en-US" dirty="0" smtClean="0"/>
              <a:t>A flag is a </a:t>
            </a:r>
            <a:r>
              <a:rPr lang="en-US" dirty="0" smtClean="0">
                <a:latin typeface="Courier New" panose="02070309020205020404" pitchFamily="49" charset="0"/>
                <a:cs typeface="Courier New" panose="02070309020205020404" pitchFamily="49" charset="0"/>
              </a:rPr>
              <a:t>Boolean</a:t>
            </a:r>
            <a:r>
              <a:rPr lang="en-US" dirty="0" smtClean="0"/>
              <a:t> variable that is set to </a:t>
            </a:r>
            <a:r>
              <a:rPr lang="en-US" dirty="0" smtClean="0">
                <a:latin typeface="Courier New" panose="02070309020205020404" pitchFamily="49" charset="0"/>
                <a:cs typeface="Courier New" panose="02070309020205020404" pitchFamily="49" charset="0"/>
              </a:rPr>
              <a:t>0</a:t>
            </a:r>
            <a:r>
              <a:rPr lang="en-US" dirty="0" smtClean="0"/>
              <a:t> or </a:t>
            </a:r>
            <a:r>
              <a:rPr lang="en-US" dirty="0" smtClean="0">
                <a:latin typeface="Courier New" panose="02070309020205020404" pitchFamily="49" charset="0"/>
                <a:cs typeface="Courier New" panose="02070309020205020404" pitchFamily="49" charset="0"/>
              </a:rPr>
              <a:t>1</a:t>
            </a:r>
            <a:r>
              <a:rPr lang="en-US" dirty="0" smtClean="0"/>
              <a:t> (</a:t>
            </a:r>
            <a:r>
              <a:rPr lang="en-US" dirty="0" smtClean="0">
                <a:latin typeface="Courier New" panose="02070309020205020404" pitchFamily="49" charset="0"/>
                <a:cs typeface="Courier New" panose="02070309020205020404" pitchFamily="49" charset="0"/>
              </a:rPr>
              <a:t>true</a:t>
            </a:r>
            <a:r>
              <a:rPr lang="en-US" dirty="0" smtClean="0"/>
              <a:t> or </a:t>
            </a:r>
            <a:r>
              <a:rPr lang="en-US" dirty="0" smtClean="0">
                <a:latin typeface="Courier New" panose="02070309020205020404" pitchFamily="49" charset="0"/>
                <a:cs typeface="Courier New" panose="02070309020205020404" pitchFamily="49" charset="0"/>
              </a:rPr>
              <a:t>false</a:t>
            </a:r>
            <a:r>
              <a:rPr lang="en-US" dirty="0" smtClean="0"/>
              <a:t>), depending on the results of an operation. </a:t>
            </a:r>
          </a:p>
          <a:p>
            <a:r>
              <a:rPr lang="en-US" dirty="0" smtClean="0"/>
              <a:t>The value of the flag can be checked later in the program with an </a:t>
            </a:r>
            <a:r>
              <a:rPr lang="en-US" dirty="0" smtClean="0">
                <a:latin typeface="Courier New" panose="02070309020205020404" pitchFamily="49" charset="0"/>
                <a:cs typeface="Courier New" panose="02070309020205020404" pitchFamily="49" charset="0"/>
              </a:rPr>
              <a:t>If</a:t>
            </a:r>
            <a:r>
              <a:rPr lang="en-US" dirty="0" smtClean="0"/>
              <a:t> statement to determine which action to take.</a:t>
            </a:r>
          </a:p>
        </p:txBody>
      </p:sp>
    </p:spTree>
    <p:extLst>
      <p:ext uri="{BB962C8B-B14F-4D97-AF65-F5344CB8AC3E}">
        <p14:creationId xmlns:p14="http://schemas.microsoft.com/office/powerpoint/2010/main" val="1378942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Pseudocode for the Serial Search</a:t>
            </a:r>
            <a:endParaRPr lang="en-US" dirty="0"/>
          </a:p>
        </p:txBody>
      </p:sp>
      <p:pic>
        <p:nvPicPr>
          <p:cNvPr id="9" name="Picture 8" descr="Computer code has 16 lines. The lines read as follows. Line 1. forward slash forward slash Set the subscript left parenthesis Index right parenthesis of the current key to 0. Line 2. Set Index equals 0. Line 3. forward slash forward slash Set a flag left parenthesis Found right parenthesis to 0. Line 4. Set Found equals 0. Line 5. While left parenthesis Found equals equals 0 right parenthesis AND left parenthesis Index less than sign N right parenthesis. Line 6, indented once. If Key Data left bracket Index right bracket equals equals Key Then. Line 7, indented twice. Set Found equals 1. Line 8, indented once. End If. Line 9, indented once. Set Index equals Index plus 1. Line 10. End While. Line 11. If Found equals equals 1 Then. Line 12, indented once. Write Key Data left bracket Index minus 1 right bracket. Line 13. Else. Line 14, indented once. Write double quote The item you are searching for was not. Line 15. found period double quote. Line 16.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3" y="1620078"/>
            <a:ext cx="7896225" cy="4114800"/>
          </a:xfrm>
          <a:prstGeom prst="rect">
            <a:avLst/>
          </a:prstGeom>
        </p:spPr>
      </p:pic>
    </p:spTree>
    <p:extLst>
      <p:ext uri="{BB962C8B-B14F-4D97-AF65-F5344CB8AC3E}">
        <p14:creationId xmlns:p14="http://schemas.microsoft.com/office/powerpoint/2010/main" val="228182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Flowchart for the Serial </a:t>
            </a:r>
            <a:r>
              <a:rPr lang="en-US" dirty="0" smtClean="0"/>
              <a:t>Search</a:t>
            </a:r>
            <a:endParaRPr lang="en-US" dirty="0"/>
          </a:p>
        </p:txBody>
      </p:sp>
      <p:pic>
        <p:nvPicPr>
          <p:cNvPr id="11" name="Picture 10" descr="Flow chart for Serial search. On entering the loop begins with statement Set Index=0, Set Found = 0. The program continues with the question if Found ==0 And Index &lt; N?; if no, program enters another loop with question Found == I?, if no, write &quot;The item you are searching for was not found.&quot; and the program exits. If yes, Write key data Index1, and the program exits. If the answer to the question Found == 0 And index &lt; N? is yes then check the question Key data Index== key?; If no, Set index = Index + 1, the program loops back to the question if Found == 0 AND Index &lt; N?. If the answer to the question Key data Index == key? is yes then Set Found = I. The program continues with the statement, Set Index = Index + 1 which again loops back to the question if Found ==0 AND Index &lt;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39" y="1623661"/>
            <a:ext cx="6012521" cy="4684105"/>
          </a:xfrm>
          <a:prstGeom prst="rect">
            <a:avLst/>
          </a:prstGeom>
        </p:spPr>
      </p:pic>
    </p:spTree>
    <p:extLst>
      <p:ext uri="{BB962C8B-B14F-4D97-AF65-F5344CB8AC3E}">
        <p14:creationId xmlns:p14="http://schemas.microsoft.com/office/powerpoint/2010/main" val="2663693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Searching and Parallel Arrays</a:t>
            </a:r>
            <a:endParaRPr lang="en-US" dirty="0"/>
          </a:p>
        </p:txBody>
      </p:sp>
      <p:sp>
        <p:nvSpPr>
          <p:cNvPr id="5" name="Content Placeholder 4"/>
          <p:cNvSpPr>
            <a:spLocks noGrp="1"/>
          </p:cNvSpPr>
          <p:nvPr>
            <p:ph type="body" idx="1"/>
          </p:nvPr>
        </p:nvSpPr>
        <p:spPr>
          <a:xfrm>
            <a:off x="457200" y="1600200"/>
            <a:ext cx="8229600" cy="4631635"/>
          </a:xfrm>
        </p:spPr>
        <p:txBody>
          <a:bodyPr/>
          <a:lstStyle/>
          <a:p>
            <a:r>
              <a:rPr lang="en-US" sz="2200" dirty="0" smtClean="0"/>
              <a:t>This program segment displays the test score for a particular student when the student’s identification number is input by the user. </a:t>
            </a:r>
          </a:p>
          <a:p>
            <a:r>
              <a:rPr lang="en-US" sz="2200" dirty="0" smtClean="0"/>
              <a:t>It searches an array, I</a:t>
            </a:r>
            <a:r>
              <a:rPr lang="en-US" sz="100" dirty="0" smtClean="0"/>
              <a:t> </a:t>
            </a:r>
            <a:r>
              <a:rPr lang="en-US" sz="2200" dirty="0" smtClean="0"/>
              <a:t>D</a:t>
            </a:r>
            <a:r>
              <a:rPr lang="en-US" sz="100" dirty="0" smtClean="0"/>
              <a:t> </a:t>
            </a:r>
            <a:r>
              <a:rPr lang="en-US" sz="2200" dirty="0" smtClean="0"/>
              <a:t>Numbers, which consists of identification numbers for the I</a:t>
            </a:r>
            <a:r>
              <a:rPr lang="en-US" sz="100" dirty="0" smtClean="0"/>
              <a:t> </a:t>
            </a:r>
            <a:r>
              <a:rPr lang="en-US" sz="2200" dirty="0" smtClean="0"/>
              <a:t>D number input (</a:t>
            </a:r>
            <a:r>
              <a:rPr lang="en-US" sz="2200" dirty="0"/>
              <a:t>I</a:t>
            </a:r>
            <a:r>
              <a:rPr lang="en-US" sz="100" dirty="0"/>
              <a:t> </a:t>
            </a:r>
            <a:r>
              <a:rPr lang="en-US" sz="2200" dirty="0"/>
              <a:t>D</a:t>
            </a:r>
            <a:r>
              <a:rPr lang="en-US" sz="100" dirty="0"/>
              <a:t> </a:t>
            </a:r>
            <a:r>
              <a:rPr lang="en-US" sz="2200" dirty="0" smtClean="0"/>
              <a:t>Key). </a:t>
            </a:r>
          </a:p>
          <a:p>
            <a:r>
              <a:rPr lang="en-US" sz="2200" dirty="0" smtClean="0"/>
              <a:t>Then it does the following:</a:t>
            </a:r>
          </a:p>
          <a:p>
            <a:pPr lvl="1"/>
            <a:r>
              <a:rPr lang="en-US" sz="2200" dirty="0" smtClean="0"/>
              <a:t>Displays the corresponding student name and test score contained in two parallel arrays named Names and Scores, if the number I</a:t>
            </a:r>
            <a:r>
              <a:rPr lang="en-US" sz="100" dirty="0" smtClean="0"/>
              <a:t> </a:t>
            </a:r>
            <a:r>
              <a:rPr lang="en-US" sz="2200" dirty="0" smtClean="0"/>
              <a:t>D</a:t>
            </a:r>
            <a:r>
              <a:rPr lang="en-US" sz="100" dirty="0" smtClean="0"/>
              <a:t> </a:t>
            </a:r>
            <a:r>
              <a:rPr lang="en-US" sz="2200" dirty="0" smtClean="0"/>
              <a:t>Key is found in the I</a:t>
            </a:r>
            <a:r>
              <a:rPr lang="en-US" sz="100" dirty="0" smtClean="0"/>
              <a:t> </a:t>
            </a:r>
            <a:r>
              <a:rPr lang="en-US" sz="2200" dirty="0" smtClean="0"/>
              <a:t>D</a:t>
            </a:r>
            <a:r>
              <a:rPr lang="en-US" sz="100" dirty="0" smtClean="0"/>
              <a:t> </a:t>
            </a:r>
            <a:r>
              <a:rPr lang="en-US" sz="2200" dirty="0" smtClean="0"/>
              <a:t>Numbers array or…</a:t>
            </a:r>
          </a:p>
          <a:p>
            <a:pPr lvl="1"/>
            <a:r>
              <a:rPr lang="en-US" sz="2200" dirty="0" smtClean="0"/>
              <a:t>Displays an appropriate message if the I</a:t>
            </a:r>
            <a:r>
              <a:rPr lang="en-US" sz="100" dirty="0" smtClean="0"/>
              <a:t> </a:t>
            </a:r>
            <a:r>
              <a:rPr lang="en-US" sz="2200" dirty="0" smtClean="0"/>
              <a:t>D</a:t>
            </a:r>
            <a:r>
              <a:rPr lang="en-US" sz="100" dirty="0" smtClean="0"/>
              <a:t> </a:t>
            </a:r>
            <a:r>
              <a:rPr lang="en-US" sz="2200" dirty="0" smtClean="0"/>
              <a:t>Key is not found in the I</a:t>
            </a:r>
            <a:r>
              <a:rPr lang="en-US" sz="100" dirty="0" smtClean="0"/>
              <a:t> </a:t>
            </a:r>
            <a:r>
              <a:rPr lang="en-US" sz="2200" dirty="0" smtClean="0"/>
              <a:t>D</a:t>
            </a:r>
            <a:r>
              <a:rPr lang="en-US" sz="100" dirty="0" smtClean="0"/>
              <a:t> </a:t>
            </a:r>
            <a:r>
              <a:rPr lang="en-US" sz="2200" dirty="0" smtClean="0"/>
              <a:t>Numbers array</a:t>
            </a:r>
            <a:endParaRPr lang="en-US" sz="2200" dirty="0"/>
          </a:p>
        </p:txBody>
      </p:sp>
    </p:spTree>
    <p:extLst>
      <p:ext uri="{BB962C8B-B14F-4D97-AF65-F5344CB8AC3E}">
        <p14:creationId xmlns:p14="http://schemas.microsoft.com/office/powerpoint/2010/main" val="60912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Searching and Parallel </a:t>
            </a:r>
            <a:r>
              <a:rPr lang="en-US" dirty="0" smtClean="0"/>
              <a:t>Arrays</a:t>
            </a:r>
            <a:br>
              <a:rPr lang="en-US" dirty="0" smtClean="0"/>
            </a:br>
            <a:r>
              <a:rPr lang="en-US" sz="2000" b="0" dirty="0" smtClean="0"/>
              <a:t>(1 of 2)</a:t>
            </a:r>
            <a:endParaRPr lang="en-US" sz="2000" b="0" dirty="0"/>
          </a:p>
        </p:txBody>
      </p:sp>
      <p:sp>
        <p:nvSpPr>
          <p:cNvPr id="5" name="Content Placeholder 4"/>
          <p:cNvSpPr>
            <a:spLocks noGrp="1"/>
          </p:cNvSpPr>
          <p:nvPr>
            <p:ph type="body" idx="1"/>
          </p:nvPr>
        </p:nvSpPr>
        <p:spPr/>
        <p:txBody>
          <a:bodyPr/>
          <a:lstStyle/>
          <a:p>
            <a:r>
              <a:rPr lang="en-US" sz="2200" dirty="0" smtClean="0"/>
              <a:t>Pseudocode is on next slide.</a:t>
            </a:r>
          </a:p>
          <a:p>
            <a:r>
              <a:rPr lang="en-US" sz="2200" dirty="0" smtClean="0"/>
              <a:t>Assume that the arrays I</a:t>
            </a:r>
            <a:r>
              <a:rPr lang="en-US" sz="100" dirty="0" smtClean="0"/>
              <a:t> </a:t>
            </a:r>
            <a:r>
              <a:rPr lang="en-US" sz="2200" dirty="0" smtClean="0"/>
              <a:t>D</a:t>
            </a:r>
            <a:r>
              <a:rPr lang="en-US" sz="100" dirty="0" smtClean="0"/>
              <a:t> </a:t>
            </a:r>
            <a:r>
              <a:rPr lang="en-US" sz="2200" dirty="0" smtClean="0"/>
              <a:t>Numbers, Names, and Scores have already been declared and loaded with the necessary data. </a:t>
            </a:r>
          </a:p>
          <a:p>
            <a:r>
              <a:rPr lang="en-US" sz="2200" dirty="0" smtClean="0"/>
              <a:t>Assume that the number of elements in each of these parallel arrays is N, the variables I</a:t>
            </a:r>
            <a:r>
              <a:rPr lang="en-US" sz="100" dirty="0" smtClean="0"/>
              <a:t> </a:t>
            </a:r>
            <a:r>
              <a:rPr lang="en-US" sz="2200" dirty="0" smtClean="0"/>
              <a:t>D</a:t>
            </a:r>
            <a:r>
              <a:rPr lang="en-US" sz="100" dirty="0" smtClean="0"/>
              <a:t> </a:t>
            </a:r>
            <a:r>
              <a:rPr lang="en-US" sz="2200" dirty="0" smtClean="0"/>
              <a:t>Key, and Index, have been declared as Integer variables, and Found has been declared as a Boolean variable.</a:t>
            </a:r>
            <a:endParaRPr lang="en-US" sz="2200" dirty="0"/>
          </a:p>
        </p:txBody>
      </p:sp>
    </p:spTree>
    <p:extLst>
      <p:ext uri="{BB962C8B-B14F-4D97-AF65-F5344CB8AC3E}">
        <p14:creationId xmlns:p14="http://schemas.microsoft.com/office/powerpoint/2010/main" val="491041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Searching and Parallel </a:t>
            </a:r>
            <a:r>
              <a:rPr lang="en-US" dirty="0" smtClean="0"/>
              <a:t>Arrays</a:t>
            </a:r>
            <a:br>
              <a:rPr lang="en-US" dirty="0" smtClean="0"/>
            </a:br>
            <a:r>
              <a:rPr lang="en-US" sz="2000" b="0" dirty="0" smtClean="0"/>
              <a:t>(2 </a:t>
            </a:r>
            <a:r>
              <a:rPr lang="en-US" sz="2000" b="0" dirty="0"/>
              <a:t>of 2)</a:t>
            </a:r>
            <a:endParaRPr lang="en-US" sz="2000" dirty="0"/>
          </a:p>
        </p:txBody>
      </p:sp>
      <p:pic>
        <p:nvPicPr>
          <p:cNvPr id="9" name="Picture 8" descr="Computer code has 17 lines. The lines read as follows. Line 1. Write double quote Enter a student I D number colon double quote. Line 2. Input I D Key. Line 3. Set Index equals 0. Line 4. Set Found equals 0. Line 5. While left parenthesis Found equals equals 0 right parenthesis AND left parenthesis Index less than sign N right parenthesis. Line 6, indented once. If I D Numbers left bracket Index right bracket equals equals I D Key Then. Line 7, indented twice. Set Found equals 1. Line 8, indented once. End If. Line 9, indented once. Set Index equals Index plus 1. Line 10. End While. Line 11. If Found equals equals 0 Then. Line 12, indented once. Write double quote Student I D not found double quote. Line 13. Else. Line 14, indented once. Write double quote I D Number colon double quote plus I D Key. Line 15, indented once. Write double quote Student name colon double quote plus Names left bracket Index minus 1 right bracket. Line 16, indented once. Write double quote Test score colon double quote plus Scores left bracket Index minus 1 right bracket. Line 1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31" y="1613264"/>
            <a:ext cx="6407727" cy="4620805"/>
          </a:xfrm>
          <a:prstGeom prst="rect">
            <a:avLst/>
          </a:prstGeom>
        </p:spPr>
      </p:pic>
    </p:spTree>
    <p:extLst>
      <p:ext uri="{BB962C8B-B14F-4D97-AF65-F5344CB8AC3E}">
        <p14:creationId xmlns:p14="http://schemas.microsoft.com/office/powerpoint/2010/main" val="1651982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5318</TotalTime>
  <Words>1317</Words>
  <Application>Microsoft Office PowerPoint</Application>
  <PresentationFormat>On-screen Show (4:3)</PresentationFormat>
  <Paragraphs>106</Paragraphs>
  <Slides>26</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Courier New</vt:lpstr>
      <vt:lpstr>Noto Sans Symbols</vt:lpstr>
      <vt:lpstr>Times New Roman</vt:lpstr>
      <vt:lpstr>Verdana</vt:lpstr>
      <vt:lpstr>508 Lecture</vt:lpstr>
      <vt:lpstr>Equation</vt:lpstr>
      <vt:lpstr>Prelude to Programming</vt:lpstr>
      <vt:lpstr>Searching and Sorting</vt:lpstr>
      <vt:lpstr>8.1 The Serial Search Technique</vt:lpstr>
      <vt:lpstr>Use a Flag</vt:lpstr>
      <vt:lpstr>General Pseudocode for the Serial Search</vt:lpstr>
      <vt:lpstr>Flowchart for the Serial Search</vt:lpstr>
      <vt:lpstr>Example: Searching and Parallel Arrays</vt:lpstr>
      <vt:lpstr>Example: Searching and Parallel Arrays (1 of 2)</vt:lpstr>
      <vt:lpstr>Example: Searching and Parallel Arrays (2 of 2)</vt:lpstr>
      <vt:lpstr>8.2 The Bubble Sort Technique</vt:lpstr>
      <vt:lpstr>Swapping Values</vt:lpstr>
      <vt:lpstr>Swap Example</vt:lpstr>
      <vt:lpstr>Flowchart for the Bubble Sort</vt:lpstr>
      <vt:lpstr>General Pseudocode for the Bubble Sort</vt:lpstr>
      <vt:lpstr>Example: Input Numbers in Any Order and Sort Them</vt:lpstr>
      <vt:lpstr>8.3 The Binary Search</vt:lpstr>
      <vt:lpstr>General Process for the Binary Search</vt:lpstr>
      <vt:lpstr>General Pseudocode for Binary Search</vt:lpstr>
      <vt:lpstr>Combining Parallel Arrays and a Binary Search (1 of 2)</vt:lpstr>
      <vt:lpstr>Combining Parallel Arrays and a Binary Search (2 of 2)</vt:lpstr>
      <vt:lpstr>Professor Crabtree’s Pseudocode</vt:lpstr>
      <vt:lpstr>8.4 The Selection Sort</vt:lpstr>
      <vt:lpstr>General Pseudocode for the Selection Sort</vt:lpstr>
      <vt:lpstr>Applying the Selection Sort Technique</vt:lpstr>
      <vt:lpstr>Example: Use the Selection Sort to Sort a Large Data Set</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lude to Programming, 6e</dc:title>
  <dc:subject>ECS</dc:subject>
  <dc:creator>Venit/Drake</dc:creator>
  <cp:keywords>ECS</cp:keywords>
  <cp:lastModifiedBy>H S, Shilpashree (Cognizant)</cp:lastModifiedBy>
  <cp:revision>133</cp:revision>
  <dcterms:modified xsi:type="dcterms:W3CDTF">2018-01-25T09:32:42Z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