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handoutMasterIdLst>
    <p:handoutMasterId r:id="rId44"/>
  </p:handoutMasterIdLst>
  <p:sldIdLst>
    <p:sldId id="350"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45" r:id="rId25"/>
    <p:sldId id="332" r:id="rId26"/>
    <p:sldId id="346" r:id="rId27"/>
    <p:sldId id="333" r:id="rId28"/>
    <p:sldId id="334" r:id="rId29"/>
    <p:sldId id="335" r:id="rId30"/>
    <p:sldId id="336" r:id="rId31"/>
    <p:sldId id="337" r:id="rId32"/>
    <p:sldId id="338" r:id="rId33"/>
    <p:sldId id="347" r:id="rId34"/>
    <p:sldId id="339" r:id="rId35"/>
    <p:sldId id="340" r:id="rId36"/>
    <p:sldId id="341" r:id="rId37"/>
    <p:sldId id="342" r:id="rId38"/>
    <p:sldId id="348" r:id="rId39"/>
    <p:sldId id="343" r:id="rId40"/>
    <p:sldId id="349" r:id="rId41"/>
    <p:sldId id="308"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9" autoAdjust="0"/>
    <p:restoredTop sz="86512" autoAdjust="0"/>
  </p:normalViewPr>
  <p:slideViewPr>
    <p:cSldViewPr snapToGrid="0" snapToObjects="1">
      <p:cViewPr varScale="1">
        <p:scale>
          <a:sx n="87" d="100"/>
          <a:sy n="87" d="100"/>
        </p:scale>
        <p:origin x="108" y="282"/>
      </p:cViewPr>
      <p:guideLst>
        <p:guide orient="horz" pos="2160"/>
        <p:guide pos="2880"/>
      </p:guideLst>
    </p:cSldViewPr>
  </p:slideViewPr>
  <p:outlineViewPr>
    <p:cViewPr>
      <p:scale>
        <a:sx n="33" d="100"/>
        <a:sy n="33" d="100"/>
      </p:scale>
      <p:origin x="0" y="-2401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a:t>
            </a:r>
            <a:r>
              <a:rPr lang="en-US" sz="1200" b="0" i="0" u="none" strike="noStrike" kern="1200" cap="none" dirty="0" err="1" smtClean="0">
                <a:solidFill>
                  <a:schemeClr val="dk1"/>
                </a:solidFill>
                <a:latin typeface="+mn-lt"/>
                <a:ea typeface="Arial"/>
                <a:cs typeface="Arial"/>
                <a:sym typeface="Arial"/>
              </a:rPr>
              <a:t>MathType</a:t>
            </a:r>
            <a:r>
              <a:rPr lang="en-US" sz="1200" b="0" i="0" u="none" strike="noStrike" kern="1200" cap="none" dirty="0" smtClean="0">
                <a:solidFill>
                  <a:schemeClr val="dk1"/>
                </a:solidFill>
                <a:latin typeface="+mn-lt"/>
                <a:ea typeface="Arial"/>
                <a:cs typeface="Arial"/>
                <a:sym typeface="Arial"/>
              </a:rPr>
              <a:t>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t>
            </a:r>
            <a:r>
              <a:rPr lang="en-US" sz="1200" b="0" i="0" u="none" strike="noStrike" kern="1200" cap="none" smtClean="0">
                <a:solidFill>
                  <a:schemeClr val="dk1"/>
                </a:solidFill>
                <a:latin typeface="+mn-lt"/>
                <a:ea typeface="Arial"/>
                <a:cs typeface="Arial"/>
                <a:sym typeface="Arial"/>
              </a:rPr>
              <a:t>available)</a:t>
            </a:r>
            <a:endParaRPr lang="en-US" sz="1200" b="0" i="0" u="none" strike="noStrike" kern="1200" cap="none" dirty="0" smtClean="0">
              <a:solidFill>
                <a:schemeClr val="dk1"/>
              </a:solidFill>
              <a:latin typeface="+mn-lt"/>
              <a:ea typeface="Arial"/>
              <a:cs typeface="Arial"/>
              <a:sym typeface="Arial"/>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08276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2</a:t>
            </a:fld>
            <a:endParaRPr lang="en-US"/>
          </a:p>
        </p:txBody>
      </p:sp>
    </p:spTree>
    <p:extLst>
      <p:ext uri="{BB962C8B-B14F-4D97-AF65-F5344CB8AC3E}">
        <p14:creationId xmlns:p14="http://schemas.microsoft.com/office/powerpoint/2010/main" val="222796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3</a:t>
            </a:fld>
            <a:endParaRPr lang="en-US"/>
          </a:p>
        </p:txBody>
      </p:sp>
    </p:spTree>
    <p:extLst>
      <p:ext uri="{BB962C8B-B14F-4D97-AF65-F5344CB8AC3E}">
        <p14:creationId xmlns:p14="http://schemas.microsoft.com/office/powerpoint/2010/main" val="20320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a:p>
        </p:txBody>
      </p:sp>
    </p:spTree>
    <p:extLst>
      <p:ext uri="{BB962C8B-B14F-4D97-AF65-F5344CB8AC3E}">
        <p14:creationId xmlns:p14="http://schemas.microsoft.com/office/powerpoint/2010/main" val="374584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Text Box 47"/>
          <p:cNvSpPr txBox="1">
            <a:spLocks noChangeArrowheads="1"/>
          </p:cNvSpPr>
          <p:nvPr userDrawn="1"/>
        </p:nvSpPr>
        <p:spPr bwMode="auto">
          <a:xfrm>
            <a:off x="3962400" y="6400800"/>
            <a:ext cx="3810000"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r>
              <a:rPr lang="en-US" sz="900" smtClean="0">
                <a:solidFill>
                  <a:schemeClr val="bg1"/>
                </a:solidFill>
                <a:latin typeface="Verdana" charset="0"/>
              </a:rPr>
              <a:t>Copyright © 2016, 2012, 2009 by Pearson Education, Inc.</a:t>
            </a:r>
          </a:p>
          <a:p>
            <a:pPr algn="r">
              <a:defRPr/>
            </a:pPr>
            <a:r>
              <a:rPr lang="en-US" sz="900" smtClean="0">
                <a:solidFill>
                  <a:schemeClr val="bg1"/>
                </a:solidFill>
                <a:latin typeface="Verdana" charset="0"/>
              </a:rPr>
              <a:t>All Rights Reserved</a:t>
            </a:r>
          </a:p>
        </p:txBody>
      </p:sp>
      <p:sp>
        <p:nvSpPr>
          <p:cNvPr id="8" name="Text Box 47"/>
          <p:cNvSpPr txBox="1">
            <a:spLocks noChangeArrowheads="1"/>
          </p:cNvSpPr>
          <p:nvPr userDrawn="1"/>
        </p:nvSpPr>
        <p:spPr bwMode="auto">
          <a:xfrm>
            <a:off x="1681163" y="6391275"/>
            <a:ext cx="3348037"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900" i="1" smtClean="0">
                <a:solidFill>
                  <a:srgbClr val="FFFFFF"/>
                </a:solidFill>
                <a:latin typeface="Verdana" charset="0"/>
              </a:rPr>
              <a:t>Medical Law and Ethics, </a:t>
            </a:r>
            <a:r>
              <a:rPr lang="en-US" sz="900" smtClean="0">
                <a:solidFill>
                  <a:srgbClr val="FFFFFF"/>
                </a:solidFill>
                <a:latin typeface="Verdana" charset="0"/>
              </a:rPr>
              <a:t>Fifth Edition</a:t>
            </a:r>
          </a:p>
          <a:p>
            <a:pPr>
              <a:defRPr/>
            </a:pPr>
            <a:r>
              <a:rPr lang="en-US" sz="900" smtClean="0">
                <a:solidFill>
                  <a:srgbClr val="FFFFFF"/>
                </a:solidFill>
                <a:latin typeface="Verdana" charset="0"/>
              </a:rPr>
              <a:t>Bonnie F. Fremgen</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2886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p:nvPr>
        </p:nvSpPr>
        <p:spPr>
          <a:xfrm>
            <a:off x="457200" y="1600201"/>
            <a:ext cx="8229600" cy="39951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Text Box 47"/>
          <p:cNvSpPr txBox="1">
            <a:spLocks noChangeArrowheads="1"/>
          </p:cNvSpPr>
          <p:nvPr userDrawn="1"/>
        </p:nvSpPr>
        <p:spPr bwMode="auto">
          <a:xfrm>
            <a:off x="3962400" y="6400800"/>
            <a:ext cx="3810000"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r>
              <a:rPr lang="en-US" sz="900" smtClean="0">
                <a:solidFill>
                  <a:schemeClr val="bg1"/>
                </a:solidFill>
                <a:latin typeface="Verdana" charset="0"/>
              </a:rPr>
              <a:t>Copyright © 2016, 2012, 2009 by Pearson Education, Inc.</a:t>
            </a:r>
          </a:p>
          <a:p>
            <a:pPr algn="r">
              <a:defRPr/>
            </a:pPr>
            <a:r>
              <a:rPr lang="en-US" sz="900" smtClean="0">
                <a:solidFill>
                  <a:schemeClr val="bg1"/>
                </a:solidFill>
                <a:latin typeface="Verdana" charset="0"/>
              </a:rPr>
              <a:t>All Rights Reserved</a:t>
            </a:r>
          </a:p>
        </p:txBody>
      </p:sp>
      <p:sp>
        <p:nvSpPr>
          <p:cNvPr id="8" name="Text Box 47"/>
          <p:cNvSpPr txBox="1">
            <a:spLocks noChangeArrowheads="1"/>
          </p:cNvSpPr>
          <p:nvPr userDrawn="1"/>
        </p:nvSpPr>
        <p:spPr bwMode="auto">
          <a:xfrm>
            <a:off x="1681163" y="6391275"/>
            <a:ext cx="3348037"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900" i="1" smtClean="0">
                <a:solidFill>
                  <a:srgbClr val="FFFFFF"/>
                </a:solidFill>
                <a:latin typeface="Verdana" charset="0"/>
              </a:rPr>
              <a:t>Medical Law and Ethics, </a:t>
            </a:r>
            <a:r>
              <a:rPr lang="en-US" sz="900" smtClean="0">
                <a:solidFill>
                  <a:srgbClr val="FFFFFF"/>
                </a:solidFill>
                <a:latin typeface="Verdana" charset="0"/>
              </a:rPr>
              <a:t>Fifth Edition</a:t>
            </a:r>
          </a:p>
          <a:p>
            <a:pPr>
              <a:defRPr/>
            </a:pPr>
            <a:r>
              <a:rPr lang="en-US" sz="900" smtClean="0">
                <a:solidFill>
                  <a:srgbClr val="FFFFFF"/>
                </a:solidFill>
                <a:latin typeface="Verdana" charset="0"/>
              </a:rPr>
              <a:t>Bonnie F. Fremgen</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11" name="Shape 26"/>
          <p:cNvSpPr txBox="1">
            <a:spLocks noGrp="1"/>
          </p:cNvSpPr>
          <p:nvPr>
            <p:ph type="body" idx="13"/>
          </p:nvPr>
        </p:nvSpPr>
        <p:spPr>
          <a:xfrm>
            <a:off x="457200" y="2087510"/>
            <a:ext cx="8229600" cy="39951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2" name="Shape 26"/>
          <p:cNvSpPr txBox="1">
            <a:spLocks noGrp="1"/>
          </p:cNvSpPr>
          <p:nvPr>
            <p:ph type="body" idx="14"/>
          </p:nvPr>
        </p:nvSpPr>
        <p:spPr>
          <a:xfrm>
            <a:off x="457200" y="2555963"/>
            <a:ext cx="8229600" cy="39951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3" name="Shape 26"/>
          <p:cNvSpPr txBox="1">
            <a:spLocks noGrp="1"/>
          </p:cNvSpPr>
          <p:nvPr>
            <p:ph type="body" idx="15"/>
          </p:nvPr>
        </p:nvSpPr>
        <p:spPr>
          <a:xfrm>
            <a:off x="457200" y="3034317"/>
            <a:ext cx="8229600" cy="39951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4" name="Shape 26"/>
          <p:cNvSpPr txBox="1">
            <a:spLocks noGrp="1"/>
          </p:cNvSpPr>
          <p:nvPr>
            <p:ph type="body" idx="16"/>
          </p:nvPr>
        </p:nvSpPr>
        <p:spPr>
          <a:xfrm>
            <a:off x="457200" y="3471481"/>
            <a:ext cx="8229600" cy="39951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5" name="Shape 26"/>
          <p:cNvSpPr txBox="1">
            <a:spLocks noGrp="1"/>
          </p:cNvSpPr>
          <p:nvPr>
            <p:ph type="body" idx="17"/>
          </p:nvPr>
        </p:nvSpPr>
        <p:spPr>
          <a:xfrm>
            <a:off x="459728" y="3930097"/>
            <a:ext cx="8229600" cy="39951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6" name="Shape 26"/>
          <p:cNvSpPr txBox="1">
            <a:spLocks noGrp="1"/>
          </p:cNvSpPr>
          <p:nvPr>
            <p:ph type="body" idx="18"/>
          </p:nvPr>
        </p:nvSpPr>
        <p:spPr>
          <a:xfrm>
            <a:off x="459728" y="4436070"/>
            <a:ext cx="8229600" cy="39951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7" name="Shape 26"/>
          <p:cNvSpPr txBox="1">
            <a:spLocks noGrp="1"/>
          </p:cNvSpPr>
          <p:nvPr>
            <p:ph type="body" idx="19"/>
          </p:nvPr>
        </p:nvSpPr>
        <p:spPr>
          <a:xfrm>
            <a:off x="457200" y="4885859"/>
            <a:ext cx="8229600" cy="39951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8" name="Shape 26"/>
          <p:cNvSpPr txBox="1">
            <a:spLocks noGrp="1"/>
          </p:cNvSpPr>
          <p:nvPr>
            <p:ph type="body" idx="20"/>
          </p:nvPr>
        </p:nvSpPr>
        <p:spPr>
          <a:xfrm>
            <a:off x="457200" y="5344475"/>
            <a:ext cx="8229600" cy="39951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9" name="Shape 26"/>
          <p:cNvSpPr txBox="1">
            <a:spLocks noGrp="1"/>
          </p:cNvSpPr>
          <p:nvPr>
            <p:ph type="body" idx="21"/>
          </p:nvPr>
        </p:nvSpPr>
        <p:spPr>
          <a:xfrm>
            <a:off x="457200" y="5752093"/>
            <a:ext cx="8229600" cy="399516"/>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88967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DAB8C-6009-4333-A1B9-2CC10F4116F7}" type="datetime1">
              <a:rPr lang="en-US" smtClean="0"/>
              <a:t>1/29/2018</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10900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lgn="ctr">
              <a:spcBef>
                <a:spcPts val="0"/>
              </a:spcBef>
              <a:buNone/>
              <a:defRPr sz="3000" b="1" baseline="0">
                <a:latin typeface="+mn-lt"/>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lgn="ctr">
              <a:spcBef>
                <a:spcPts val="0"/>
              </a:spcBef>
              <a:buNone/>
              <a:defRPr sz="2200">
                <a:latin typeface="+mn-lt"/>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
        <p:nvSpPr>
          <p:cNvPr id="3" name="Text Placeholder 2"/>
          <p:cNvSpPr>
            <a:spLocks noGrp="1"/>
          </p:cNvSpPr>
          <p:nvPr>
            <p:ph type="body" sz="quarter" idx="16" hasCustomPrompt="1"/>
          </p:nvPr>
        </p:nvSpPr>
        <p:spPr>
          <a:xfrm>
            <a:off x="1636713" y="6330950"/>
            <a:ext cx="7124700" cy="379413"/>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smtClean="0">
                <a:ln>
                  <a:noFill/>
                </a:ln>
                <a:solidFill>
                  <a:srgbClr val="000000"/>
                </a:solidFill>
                <a:effectLst/>
                <a:uLnTx/>
                <a:uFillTx/>
                <a:latin typeface="Verdana"/>
                <a:ea typeface="Verdana" panose="020B0604030504040204" pitchFamily="34" charset="0"/>
                <a:cs typeface="Verdana" panose="020B0604030504040204" pitchFamily="34" charset="0"/>
                <a:sym typeface="Arial"/>
              </a:rPr>
              <a:t>Copyright © 2015, 2011, 2009 Pearson Education, Inc. All Rights Reserved</a:t>
            </a:r>
            <a:endParaRPr kumimoji="0" lang="en-US" altLang="en-US" sz="1200" b="0" i="0" u="none" strike="noStrike" kern="0" cap="none" spc="0" normalizeH="0" baseline="0" noProof="0" dirty="0">
              <a:ln>
                <a:noFill/>
              </a:ln>
              <a:solidFill>
                <a:srgbClr val="000000"/>
              </a:solidFill>
              <a:effectLst/>
              <a:uLnTx/>
              <a:uFillTx/>
              <a:latin typeface="Verdana"/>
              <a:ea typeface="Verdana" panose="020B0604030504040204" pitchFamily="34" charset="0"/>
              <a:cs typeface="Verdana" panose="020B0604030504040204" pitchFamily="34" charset="0"/>
              <a:sym typeface="Arial"/>
            </a:endParaRPr>
          </a:p>
        </p:txBody>
      </p:sp>
    </p:spTree>
    <p:extLst>
      <p:ext uri="{BB962C8B-B14F-4D97-AF65-F5344CB8AC3E}">
        <p14:creationId xmlns:p14="http://schemas.microsoft.com/office/powerpoint/2010/main" val="281478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62" r:id="rId6"/>
    <p:sldLayoutId id="2147483666" r:id="rId7"/>
    <p:sldLayoutId id="2147483664"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2.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16.bin"/><Relationship Id="rId18" Type="http://schemas.openxmlformats.org/officeDocument/2006/relationships/image" Target="../media/image33.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30.wmf"/><Relationship Id="rId17" Type="http://schemas.openxmlformats.org/officeDocument/2006/relationships/oleObject" Target="../embeddings/oleObject18.bin"/><Relationship Id="rId2" Type="http://schemas.openxmlformats.org/officeDocument/2006/relationships/slideLayout" Target="../slideLayouts/slideLayout6.xml"/><Relationship Id="rId16" Type="http://schemas.openxmlformats.org/officeDocument/2006/relationships/image" Target="../media/image32.wmf"/><Relationship Id="rId1" Type="http://schemas.openxmlformats.org/officeDocument/2006/relationships/vmlDrawing" Target="../drawings/vmlDrawing4.vml"/><Relationship Id="rId6" Type="http://schemas.openxmlformats.org/officeDocument/2006/relationships/image" Target="../media/image27.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4.bin"/><Relationship Id="rId14" Type="http://schemas.openxmlformats.org/officeDocument/2006/relationships/image" Target="../media/image3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36.wmf"/></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9.wmf"/><Relationship Id="rId5" Type="http://schemas.openxmlformats.org/officeDocument/2006/relationships/oleObject" Target="../embeddings/oleObject21.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3.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4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4.wmf"/><Relationship Id="rId5" Type="http://schemas.openxmlformats.org/officeDocument/2006/relationships/oleObject" Target="../embeddings/oleObject26.bin"/><Relationship Id="rId4" Type="http://schemas.openxmlformats.org/officeDocument/2006/relationships/image" Target="../media/image4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45.wmf"/></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5" Type="http://schemas.openxmlformats.org/officeDocument/2006/relationships/image" Target="../media/image8.gi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ront Cover: Network Security Essentials Application and Standards Sixth Edition By William Stallings."/>
          <p:cNvSpPr>
            <a:spLocks noGrp="1"/>
          </p:cNvSpPr>
          <p:nvPr>
            <p:ph type="title"/>
          </p:nvPr>
        </p:nvSpPr>
        <p:spPr/>
        <p:txBody>
          <a:bodyPr/>
          <a:lstStyle/>
          <a:p>
            <a:r>
              <a:rPr lang="en-US" dirty="0"/>
              <a:t>Prelude to Programming</a:t>
            </a:r>
          </a:p>
        </p:txBody>
      </p:sp>
      <p:sp>
        <p:nvSpPr>
          <p:cNvPr id="4" name="Text Placeholder 2"/>
          <p:cNvSpPr>
            <a:spLocks noGrp="1"/>
          </p:cNvSpPr>
          <p:nvPr>
            <p:ph type="body" sz="quarter" idx="13"/>
          </p:nvPr>
        </p:nvSpPr>
        <p:spPr>
          <a:xfrm>
            <a:off x="457200" y="917132"/>
            <a:ext cx="8229600" cy="478970"/>
          </a:xfrm>
        </p:spPr>
        <p:txBody>
          <a:bodyPr/>
          <a:lstStyle/>
          <a:p>
            <a:r>
              <a:rPr lang="en-US" sz="2000" dirty="0" smtClean="0">
                <a:latin typeface="+mn-lt"/>
              </a:rPr>
              <a:t>Sixth Edition</a:t>
            </a:r>
            <a:endParaRPr lang="en-US" sz="2000" dirty="0">
              <a:latin typeface="+mn-lt"/>
            </a:endParaRPr>
          </a:p>
        </p:txBody>
      </p:sp>
      <p:sp>
        <p:nvSpPr>
          <p:cNvPr id="5" name="Text Placeholder 3"/>
          <p:cNvSpPr>
            <a:spLocks noGrp="1"/>
          </p:cNvSpPr>
          <p:nvPr>
            <p:ph type="body" sz="quarter" idx="14"/>
          </p:nvPr>
        </p:nvSpPr>
        <p:spPr/>
        <p:txBody>
          <a:bodyPr/>
          <a:lstStyle/>
          <a:p>
            <a:pPr algn="ctr"/>
            <a:r>
              <a:rPr lang="en-US" b="1" dirty="0" smtClean="0">
                <a:latin typeface="+mn-lt"/>
              </a:rPr>
              <a:t>Chapter 9</a:t>
            </a:r>
            <a:endParaRPr lang="en-US" b="1" dirty="0">
              <a:latin typeface="+mn-lt"/>
            </a:endParaRPr>
          </a:p>
        </p:txBody>
      </p:sp>
      <p:sp>
        <p:nvSpPr>
          <p:cNvPr id="3" name="Text Placeholder 4"/>
          <p:cNvSpPr>
            <a:spLocks noGrp="1"/>
          </p:cNvSpPr>
          <p:nvPr>
            <p:ph type="body" sz="quarter" idx="15"/>
          </p:nvPr>
        </p:nvSpPr>
        <p:spPr>
          <a:xfrm>
            <a:off x="5029200" y="3261298"/>
            <a:ext cx="3657600" cy="2925763"/>
          </a:xfrm>
        </p:spPr>
        <p:txBody>
          <a:bodyPr/>
          <a:lstStyle/>
          <a:p>
            <a:pPr lvl="0"/>
            <a:r>
              <a:rPr lang="en-US" dirty="0"/>
              <a:t>Program Modules, Subprograms, and Functions</a:t>
            </a:r>
          </a:p>
        </p:txBody>
      </p:sp>
      <p:pic>
        <p:nvPicPr>
          <p:cNvPr id="7" name="Picture 5" descr="Front Cover:Prelude to Programming Sixth Edition By Venit and Dra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33282"/>
            <a:ext cx="3683006" cy="4652218"/>
          </a:xfrm>
          <a:prstGeom prst="rect">
            <a:avLst/>
          </a:prstGeom>
        </p:spPr>
      </p:pic>
      <p:sp>
        <p:nvSpPr>
          <p:cNvPr id="9" name="Text Placeholder 6"/>
          <p:cNvSpPr>
            <a:spLocks noGrp="1"/>
          </p:cNvSpPr>
          <p:nvPr>
            <p:ph type="body" sz="quarter" idx="4294967295"/>
          </p:nvPr>
        </p:nvSpPr>
        <p:spPr>
          <a:xfrm>
            <a:off x="2645905" y="6381635"/>
            <a:ext cx="6120680" cy="352425"/>
          </a:xfrm>
        </p:spPr>
        <p:txBody>
          <a:bodyPr/>
          <a:lstStyle/>
          <a:p>
            <a:pPr marL="0" indent="0" algn="r">
              <a:spcBef>
                <a:spcPts val="0"/>
              </a:spcBef>
              <a:buClrTx/>
              <a:buSzTx/>
              <a:buNone/>
              <a:defRPr/>
            </a:pPr>
            <a:r>
              <a:rPr lang="en-US" altLang="en-US" sz="1200" dirty="0">
                <a:latin typeface="Verdana"/>
                <a:ea typeface="Verdana" panose="020B0604030504040204" pitchFamily="34" charset="0"/>
                <a:cs typeface="Verdana" panose="020B0604030504040204" pitchFamily="34" charset="0"/>
              </a:rPr>
              <a:t>Copyright © 2015, 2011, 2009 Pearson Education, Inc. All Rights Reserved</a:t>
            </a:r>
          </a:p>
        </p:txBody>
      </p:sp>
    </p:spTree>
    <p:extLst>
      <p:ext uri="{BB962C8B-B14F-4D97-AF65-F5344CB8AC3E}">
        <p14:creationId xmlns:p14="http://schemas.microsoft.com/office/powerpoint/2010/main" val="4174663708"/>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Using a Subprogram to Format Output</a:t>
            </a:r>
            <a:endParaRPr lang="en-US" dirty="0"/>
          </a:p>
        </p:txBody>
      </p:sp>
      <p:sp>
        <p:nvSpPr>
          <p:cNvPr id="5" name="Content Placeholder 4"/>
          <p:cNvSpPr>
            <a:spLocks noGrp="1"/>
          </p:cNvSpPr>
          <p:nvPr>
            <p:ph type="body" idx="1"/>
          </p:nvPr>
        </p:nvSpPr>
        <p:spPr>
          <a:xfrm>
            <a:off x="457200" y="1600200"/>
            <a:ext cx="8229600" cy="785191"/>
          </a:xfrm>
        </p:spPr>
        <p:txBody>
          <a:bodyPr/>
          <a:lstStyle/>
          <a:p>
            <a:pPr marL="0" indent="0">
              <a:buNone/>
            </a:pPr>
            <a:r>
              <a:rPr lang="en-US" sz="2000" dirty="0" smtClean="0"/>
              <a:t>This program displays a sequence of asterisks (*****) before and after a message.</a:t>
            </a:r>
            <a:endParaRPr lang="en-US" dirty="0"/>
          </a:p>
        </p:txBody>
      </p:sp>
      <p:pic>
        <p:nvPicPr>
          <p:cNvPr id="8" name="Picture 7" descr="Computer code has 9 lines. The lines read as follows. Line 1. Main. Line 2, indented once. Declare Message As String. Line 3, indented once. Write double quote Enter a short message colon double quote. Line 4, indented once. Input Message. Line 5, indented once. Call Surround underscore And underscore Display left parenthesis Message right parenthesis. Line 6. End Program. Line 7. Sub program Surround underscore And underscore Display left parenthesis String Words right parenthesis. Line 8, indented once. Write double quote Series of asterisk double quote plus Words plus double quote series of asterisk double quote. Line 9. End Sub progra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20" y="2672941"/>
            <a:ext cx="6958760" cy="2826013"/>
          </a:xfrm>
          <a:prstGeom prst="rect">
            <a:avLst/>
          </a:prstGeom>
        </p:spPr>
      </p:pic>
    </p:spTree>
    <p:extLst>
      <p:ext uri="{BB962C8B-B14F-4D97-AF65-F5344CB8AC3E}">
        <p14:creationId xmlns:p14="http://schemas.microsoft.com/office/powerpoint/2010/main" val="1932178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9.2 More About Subprograms</a:t>
            </a:r>
            <a:endParaRPr lang="en-US" dirty="0"/>
          </a:p>
        </p:txBody>
      </p:sp>
      <p:sp>
        <p:nvSpPr>
          <p:cNvPr id="3" name="Content Placeholder 2"/>
          <p:cNvSpPr>
            <a:spLocks noGrp="1"/>
          </p:cNvSpPr>
          <p:nvPr>
            <p:ph type="body" idx="1"/>
          </p:nvPr>
        </p:nvSpPr>
        <p:spPr/>
        <p:txBody>
          <a:bodyPr/>
          <a:lstStyle/>
          <a:p>
            <a:r>
              <a:rPr lang="en-US" dirty="0" smtClean="0"/>
              <a:t>Parameters can be passed by value and by reference. </a:t>
            </a:r>
          </a:p>
          <a:p>
            <a:r>
              <a:rPr lang="en-US" dirty="0" smtClean="0"/>
              <a:t>Data may be sent from the call (main program) to the subprogram. This data is passed or imported to a subprogram.</a:t>
            </a:r>
          </a:p>
          <a:p>
            <a:r>
              <a:rPr lang="en-US" dirty="0" smtClean="0"/>
              <a:t>Data may also be passed from the subprogram back to the call. This data is returned or exported to the main program.</a:t>
            </a:r>
          </a:p>
          <a:p>
            <a:r>
              <a:rPr lang="en-US" dirty="0" smtClean="0"/>
              <a:t>The correspondence between arguments and parameters does not indicate which way the data is flowing.  </a:t>
            </a:r>
            <a:endParaRPr lang="en-US" dirty="0"/>
          </a:p>
        </p:txBody>
      </p:sp>
    </p:spTree>
    <p:extLst>
      <p:ext uri="{BB962C8B-B14F-4D97-AF65-F5344CB8AC3E}">
        <p14:creationId xmlns:p14="http://schemas.microsoft.com/office/powerpoint/2010/main" val="3072584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Value and Reference Parameters</a:t>
            </a:r>
            <a:endParaRPr lang="en-US" dirty="0"/>
          </a:p>
        </p:txBody>
      </p:sp>
      <p:sp>
        <p:nvSpPr>
          <p:cNvPr id="3" name="Content Placeholder 2"/>
          <p:cNvSpPr>
            <a:spLocks noGrp="1"/>
          </p:cNvSpPr>
          <p:nvPr>
            <p:ph type="body" idx="1"/>
          </p:nvPr>
        </p:nvSpPr>
        <p:spPr/>
        <p:txBody>
          <a:bodyPr/>
          <a:lstStyle/>
          <a:p>
            <a:r>
              <a:rPr lang="en-US" dirty="0" smtClean="0"/>
              <a:t>Value parameters have the property that changes to their values in the subprogram do not affect the value of the corresponding (argument) variables in the calling module. These parameters can only be used to import data into a subprogram.</a:t>
            </a:r>
          </a:p>
          <a:p>
            <a:r>
              <a:rPr lang="en-US" dirty="0" smtClean="0"/>
              <a:t>Reference parameters have the property that changes in their values do affect the corresponding arguments in the calling module. They can be used to both import data into and export data from a subprogram.</a:t>
            </a:r>
          </a:p>
          <a:p>
            <a:endParaRPr lang="en-US" dirty="0"/>
          </a:p>
        </p:txBody>
      </p:sp>
    </p:spTree>
    <p:extLst>
      <p:ext uri="{BB962C8B-B14F-4D97-AF65-F5344CB8AC3E}">
        <p14:creationId xmlns:p14="http://schemas.microsoft.com/office/powerpoint/2010/main" val="2705204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 Pass by Value or Pass by Reference?</a:t>
            </a:r>
            <a:br>
              <a:rPr lang="en-US" smtClean="0"/>
            </a:br>
            <a:r>
              <a:rPr lang="en-US" smtClean="0"/>
              <a:t>[That is the question!]</a:t>
            </a:r>
            <a:endParaRPr lang="en-US" dirty="0"/>
          </a:p>
        </p:txBody>
      </p:sp>
      <p:sp>
        <p:nvSpPr>
          <p:cNvPr id="5" name="Content Placeholder 4"/>
          <p:cNvSpPr>
            <a:spLocks noGrp="1"/>
          </p:cNvSpPr>
          <p:nvPr>
            <p:ph type="body" idx="1"/>
          </p:nvPr>
        </p:nvSpPr>
        <p:spPr/>
        <p:txBody>
          <a:bodyPr/>
          <a:lstStyle/>
          <a:p>
            <a:r>
              <a:rPr lang="en-US" sz="2200" dirty="0" smtClean="0"/>
              <a:t>Pass by value: When a variable is passed by value to a submodule, the submodule only receives a copy of that variable. </a:t>
            </a:r>
          </a:p>
          <a:p>
            <a:pPr lvl="1"/>
            <a:r>
              <a:rPr lang="en-US" sz="2200" dirty="0" smtClean="0"/>
              <a:t>A separate storage location is created and the value of the variable is stored in that location. </a:t>
            </a:r>
          </a:p>
          <a:p>
            <a:pPr lvl="1"/>
            <a:r>
              <a:rPr lang="en-US" sz="2200" dirty="0" smtClean="0"/>
              <a:t>Therefore, any changes made to that variable in the subprogram do not affect the original variable.</a:t>
            </a:r>
          </a:p>
          <a:p>
            <a:r>
              <a:rPr lang="en-US" sz="2200" dirty="0" smtClean="0"/>
              <a:t>Pass by reference: When a variable is passed by reference, the submodule receives the actual storage location of that variable. </a:t>
            </a:r>
          </a:p>
          <a:p>
            <a:pPr lvl="1"/>
            <a:r>
              <a:rPr lang="en-US" sz="2200" dirty="0" smtClean="0"/>
              <a:t>Therefore, changes made to the variable in the subprogram are also made to the original variable.</a:t>
            </a:r>
            <a:endParaRPr lang="en-US" sz="2200" dirty="0"/>
          </a:p>
        </p:txBody>
      </p:sp>
    </p:spTree>
    <p:extLst>
      <p:ext uri="{BB962C8B-B14F-4D97-AF65-F5344CB8AC3E}">
        <p14:creationId xmlns:p14="http://schemas.microsoft.com/office/powerpoint/2010/main" val="3760926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Passing by </a:t>
            </a:r>
            <a:r>
              <a:rPr lang="en-US" dirty="0" smtClean="0">
                <a:latin typeface="Courier New" panose="02070309020205020404" pitchFamily="49" charset="0"/>
                <a:cs typeface="Courier New" panose="02070309020205020404" pitchFamily="49" charset="0"/>
              </a:rPr>
              <a:t>Val</a:t>
            </a:r>
            <a:r>
              <a:rPr lang="en-US" dirty="0" smtClean="0"/>
              <a:t> and Passing by </a:t>
            </a:r>
            <a:r>
              <a:rPr lang="en-US" dirty="0" smtClean="0">
                <a:latin typeface="Courier New" panose="02070309020205020404" pitchFamily="49" charset="0"/>
                <a:cs typeface="Courier New" panose="02070309020205020404" pitchFamily="49" charset="0"/>
              </a:rPr>
              <a:t>Ref</a:t>
            </a:r>
            <a:endParaRPr lang="en-US" dirty="0">
              <a:latin typeface="Courier New" panose="02070309020205020404" pitchFamily="49" charset="0"/>
              <a:cs typeface="Courier New" panose="02070309020205020404" pitchFamily="49" charset="0"/>
            </a:endParaRPr>
          </a:p>
        </p:txBody>
      </p:sp>
      <p:pic>
        <p:nvPicPr>
          <p:cNvPr id="3" name="Picture 2" descr="Computer code has 14 lines. The lines read as follows. Line 1. Main. Line 2, indented once. Declare My Number As Integer. Line 3, indented once. Declare Your Number As Integer. Line 4, indented once. Set My Number equals 156. Line 5, indented once. Set Your Number equals 2 9 3. Line 6, indented once. Call Switch underscore It left parenthesis My Number comma Your Number right parenthesis. Line 7, indented once. Write My Number plus double quote double quote plus Your Number. Line 8. End Program. Line 9. Sub program Switch underscore It left parenthesis Integer Number 1 comma Integer Number 2 As R e f right parenthesis. Line 10, indented once. Set number 1 equals 2 9 3. Line 11, indented once. Set number 2 equals 156. Line 12. End Sub program. Line 13. Number 1 is passed by value comma and it is not changed by the sub program period. Line 14. Number 1 is passed by referenced comma and it is changed by the s u b program period. The code output reads, this program prints colon 1 5 6 1 5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84" y="1747789"/>
            <a:ext cx="7383843" cy="4329545"/>
          </a:xfrm>
          <a:prstGeom prst="rect">
            <a:avLst/>
          </a:prstGeom>
        </p:spPr>
      </p:pic>
    </p:spTree>
    <p:extLst>
      <p:ext uri="{BB962C8B-B14F-4D97-AF65-F5344CB8AC3E}">
        <p14:creationId xmlns:p14="http://schemas.microsoft.com/office/powerpoint/2010/main" val="267438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To</a:t>
            </a:r>
            <a:r>
              <a:rPr lang="en-US" sz="100"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Upper()</a:t>
            </a:r>
            <a:r>
              <a:rPr lang="en-US" dirty="0" smtClean="0"/>
              <a:t>and </a:t>
            </a:r>
            <a:r>
              <a:rPr lang="en-US" dirty="0" smtClean="0">
                <a:latin typeface="Courier New" panose="02070309020205020404" pitchFamily="49" charset="0"/>
                <a:cs typeface="Courier New" panose="02070309020205020404" pitchFamily="49" charset="0"/>
              </a:rPr>
              <a:t>To</a:t>
            </a:r>
            <a:r>
              <a:rPr lang="en-US" sz="100"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Lower() </a:t>
            </a:r>
            <a:r>
              <a:rPr lang="en-US" dirty="0" smtClean="0"/>
              <a:t>Functions</a:t>
            </a:r>
            <a:endParaRPr lang="en-US" dirty="0"/>
          </a:p>
        </p:txBody>
      </p:sp>
      <p:sp>
        <p:nvSpPr>
          <p:cNvPr id="5" name="Content Placeholder 4"/>
          <p:cNvSpPr>
            <a:spLocks noGrp="1"/>
          </p:cNvSpPr>
          <p:nvPr>
            <p:ph type="body" idx="1"/>
          </p:nvPr>
        </p:nvSpPr>
        <p:spPr/>
        <p:txBody>
          <a:bodyPr/>
          <a:lstStyle/>
          <a:p>
            <a:r>
              <a:rPr lang="en-US" dirty="0" smtClean="0"/>
              <a:t>When a String value or variable is placed inside the parentheses of the </a:t>
            </a:r>
            <a:r>
              <a:rPr lang="en-US" dirty="0" smtClean="0">
                <a:latin typeface="Courier New" panose="02070309020205020404" pitchFamily="49" charset="0"/>
                <a:cs typeface="Courier New" panose="02070309020205020404" pitchFamily="49" charset="0"/>
              </a:rPr>
              <a:t>To</a:t>
            </a:r>
            <a:r>
              <a:rPr lang="en-US" sz="100"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Upper() </a:t>
            </a:r>
            <a:r>
              <a:rPr lang="en-US" dirty="0" smtClean="0"/>
              <a:t>function, all characters in that string are converted to uppercase. </a:t>
            </a:r>
          </a:p>
          <a:p>
            <a:r>
              <a:rPr lang="en-US" dirty="0" smtClean="0"/>
              <a:t>Similarly, when a String value or variable is placed inside the parentheses of the </a:t>
            </a:r>
            <a:r>
              <a:rPr lang="en-US" dirty="0" smtClean="0">
                <a:latin typeface="Courier New" panose="02070309020205020404" pitchFamily="49" charset="0"/>
                <a:cs typeface="Courier New" panose="02070309020205020404" pitchFamily="49" charset="0"/>
              </a:rPr>
              <a:t>To</a:t>
            </a:r>
            <a:r>
              <a:rPr lang="en-US" sz="100"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Lower() </a:t>
            </a:r>
            <a:r>
              <a:rPr lang="en-US" dirty="0" smtClean="0"/>
              <a:t>function, all characters in the string are converted to lowercase. </a:t>
            </a:r>
          </a:p>
          <a:p>
            <a:r>
              <a:rPr lang="en-US" dirty="0" smtClean="0"/>
              <a:t>These functions are helpful:</a:t>
            </a:r>
          </a:p>
          <a:p>
            <a:pPr lvl="1"/>
            <a:r>
              <a:rPr lang="en-US" dirty="0" smtClean="0"/>
              <a:t>Allow users to type upper or lower case responses without getting errors</a:t>
            </a:r>
          </a:p>
          <a:p>
            <a:pPr lvl="1"/>
            <a:r>
              <a:rPr lang="en-US" dirty="0" smtClean="0"/>
              <a:t>Create usernames or other identification techniques</a:t>
            </a:r>
          </a:p>
          <a:p>
            <a:pPr lvl="1"/>
            <a:r>
              <a:rPr lang="en-US" dirty="0" smtClean="0"/>
              <a:t>And more…</a:t>
            </a:r>
            <a:endParaRPr lang="en-US" dirty="0"/>
          </a:p>
        </p:txBody>
      </p:sp>
    </p:spTree>
    <p:extLst>
      <p:ext uri="{BB962C8B-B14F-4D97-AF65-F5344CB8AC3E}">
        <p14:creationId xmlns:p14="http://schemas.microsoft.com/office/powerpoint/2010/main" val="1338415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latin typeface="Courier New" panose="02070309020205020404" pitchFamily="49" charset="0"/>
                <a:cs typeface="Courier New" panose="02070309020205020404" pitchFamily="49" charset="0"/>
              </a:rPr>
              <a:t>ToUpper</a:t>
            </a:r>
            <a:r>
              <a:rPr lang="en-US" dirty="0" smtClean="0">
                <a:latin typeface="Courier New" panose="02070309020205020404" pitchFamily="49" charset="0"/>
                <a:cs typeface="Courier New" panose="02070309020205020404" pitchFamily="49" charset="0"/>
              </a:rPr>
              <a:t>()</a:t>
            </a:r>
            <a:r>
              <a:rPr lang="en-US" dirty="0" smtClean="0"/>
              <a:t>and </a:t>
            </a:r>
            <a:r>
              <a:rPr lang="en-US" dirty="0" smtClean="0">
                <a:latin typeface="Courier New" panose="02070309020205020404" pitchFamily="49" charset="0"/>
                <a:cs typeface="Courier New" panose="02070309020205020404" pitchFamily="49" charset="0"/>
              </a:rPr>
              <a:t>ToLower()</a:t>
            </a:r>
            <a:endParaRPr lang="en-US" dirty="0">
              <a:latin typeface="Courier New" panose="02070309020205020404" pitchFamily="49" charset="0"/>
              <a:cs typeface="Courier New" panose="02070309020205020404" pitchFamily="49" charset="0"/>
            </a:endParaRPr>
          </a:p>
        </p:txBody>
      </p:sp>
      <p:pic>
        <p:nvPicPr>
          <p:cNvPr id="9" name="Picture 8" descr="Computer code has 18 lines. The lines read as follows. Line 1. Declare Response As Character. Line 2. Declare Word comma Box As String. Line 3. Declare Count comma X As Integer. Line 4. Write double quote Do you want to draw a word hyphen box question mark Enter single quote Y single quote or single quote N double quote single quote. Line 5. Input Response. Line 6. While To Upper left parenthesis Response right parenthesis equals equals double quote Y double quote. Line 7 comma indented once. Write double quote Enter any word colon double quote. Line 8, indented once. Input Word. Line 9, indented once. Set X equals Length underscore Of left parenthesis Word right parenthesis. Line 10, indented once. Set Box equals To Lower left parenthesis Word right parenthesis. Line 11, indented once. Set Count equals 1. Line 12, indented once. While Count less than sign equals X. Line 13, indented twice. Write Box. Line 14, indented twice. Set Count equals Count plus 1. Line 15, indented once. End While left parenthesis Count right parenthesis. Line 16, indented once. Write double quote Create a new box question mark Enter single quote Y single quote or single quote N single quote double quote. Line 17, indented once. Input Response. Line 18. End While left parenthesis Response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796" y="1633252"/>
            <a:ext cx="7152409" cy="4346864"/>
          </a:xfrm>
          <a:prstGeom prst="rect">
            <a:avLst/>
          </a:prstGeom>
        </p:spPr>
      </p:pic>
    </p:spTree>
    <p:extLst>
      <p:ext uri="{BB962C8B-B14F-4D97-AF65-F5344CB8AC3E}">
        <p14:creationId xmlns:p14="http://schemas.microsoft.com/office/powerpoint/2010/main" val="2630051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Careful When You Pass Variables Around!</a:t>
            </a:r>
            <a:endParaRPr lang="en-US" dirty="0"/>
          </a:p>
        </p:txBody>
      </p:sp>
      <p:sp>
        <p:nvSpPr>
          <p:cNvPr id="5" name="Content Placeholder 4"/>
          <p:cNvSpPr>
            <a:spLocks noGrp="1"/>
          </p:cNvSpPr>
          <p:nvPr>
            <p:ph type="body" idx="1"/>
          </p:nvPr>
        </p:nvSpPr>
        <p:spPr/>
        <p:txBody>
          <a:bodyPr/>
          <a:lstStyle/>
          <a:p>
            <a:pPr marL="0" indent="0">
              <a:buNone/>
            </a:pPr>
            <a:r>
              <a:rPr lang="en-US" dirty="0" smtClean="0"/>
              <a:t>Natalie and Nicholas are co-presidents of the Gamers at College club (G</a:t>
            </a:r>
            <a:r>
              <a:rPr lang="en-US" sz="100" dirty="0" smtClean="0"/>
              <a:t> </a:t>
            </a:r>
            <a:r>
              <a:rPr lang="en-US" dirty="0" smtClean="0"/>
              <a:t>A</a:t>
            </a:r>
            <a:r>
              <a:rPr lang="en-US" sz="100" dirty="0" smtClean="0"/>
              <a:t> </a:t>
            </a:r>
            <a:r>
              <a:rPr lang="en-US" dirty="0" smtClean="0"/>
              <a:t>C). They have created a web site and they want the site to be secure. Nick suggests that each member should have a secret login name and Natalie offers to write a program to achieve this. Unfortunately, Natalie did not study this chapter carefully and does not understand the difference between value parameters and reference parameters. She writes the pseudocode shown in the next two slides.</a:t>
            </a:r>
            <a:endParaRPr lang="en-US" dirty="0"/>
          </a:p>
        </p:txBody>
      </p:sp>
    </p:spTree>
    <p:extLst>
      <p:ext uri="{BB962C8B-B14F-4D97-AF65-F5344CB8AC3E}">
        <p14:creationId xmlns:p14="http://schemas.microsoft.com/office/powerpoint/2010/main" val="3618860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Variables Carefully: Main program</a:t>
            </a:r>
            <a:endParaRPr lang="en-US" dirty="0"/>
          </a:p>
        </p:txBody>
      </p:sp>
      <p:pic>
        <p:nvPicPr>
          <p:cNvPr id="9" name="Picture 8" descr="Computer code has 25 lines. The lines read as follows. Line 1. Main. Line 2, indented once. Declare Response comma First comma Last As String. Line 3, indented once. Write double quote Do you want to start question mark Enter single quote yes single quote or single quote no single quote colon double quote. Line 4, indented once. Input Response. Line 5, indented once. Set Response equals To Lower left parenthesis Response right parenthesis. Line 6, indented once. While Response equals equals double quote yes double quote. Line 7, indented twice. Write double quote Enter this member's first name colon double quote. Line 8, indented twice. Input First. Line 9, indented twice. Write double quote Enter this member's last name colon double quote. Line 10, indented twice. Input Last. Line 11, indented twice. Call Secret underscore Login left parenthesis First comma Last right parenthesis. Line 12, indented twice. Write double quote Member name colon double quote plus First plus double quote double quote plus Last. Line 13, indented twice. Write double quote Enter another member question mark double quote. Line 14, indented twice. Input Response. Line 15, indented twice. Set Response equals To Lower left parenthesis Response right parenthesis. Line 16, indented once. End While. Line 17. End Progra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 y="1683232"/>
            <a:ext cx="7705725" cy="4505325"/>
          </a:xfrm>
          <a:prstGeom prst="rect">
            <a:avLst/>
          </a:prstGeom>
        </p:spPr>
      </p:pic>
    </p:spTree>
    <p:extLst>
      <p:ext uri="{BB962C8B-B14F-4D97-AF65-F5344CB8AC3E}">
        <p14:creationId xmlns:p14="http://schemas.microsoft.com/office/powerpoint/2010/main" val="252221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Variables Carefully: </a:t>
            </a:r>
            <a:r>
              <a:rPr lang="en-US" dirty="0" smtClean="0">
                <a:latin typeface="Courier New" panose="02070309020205020404" pitchFamily="49" charset="0"/>
                <a:cs typeface="Courier New" panose="02070309020205020404" pitchFamily="49" charset="0"/>
              </a:rPr>
              <a:t>Secret_Login </a:t>
            </a:r>
            <a:r>
              <a:rPr lang="en-US" dirty="0"/>
              <a:t>S</a:t>
            </a:r>
            <a:r>
              <a:rPr lang="en-US" dirty="0" smtClean="0"/>
              <a:t>ubprogram and Results</a:t>
            </a:r>
            <a:endParaRPr lang="en-US" dirty="0"/>
          </a:p>
        </p:txBody>
      </p:sp>
      <p:pic>
        <p:nvPicPr>
          <p:cNvPr id="9" name="Picture 8" descr="Line 18. Subprogram Secret underscore Login left parenthesis Part 1 As R e f comma Part 2 As R e f right parenthesis. Line 19, indented once. Declare Login comma T e m p As String. Line 20, indented once. Set T e m p equals Part 1. Line 21, indented once. Set Part 1 equals To Lower left parenthesis Part 2 right parenthesis plus double quote asterisk asterisk double quote. Line 22, indented once. Set Part2 equals To Lower left parenthesis T e m p right parenthesis. Line 23, indented once. Set Login equals Part 1 plus Part 2. Line 24, indented once. Write double quotes Your secret login is colon double quotes double quotes plus Login. Line 25. End Subprogram. The note below the code reads, Natalie runs the program and enters the name Mary Lamb. When she sees the display she realizes what happened colon. Your secret login is colon lamb asterisk asterisk mary. Member name colon lamb asterisk asterisk mary. Another note below the code reads, How can this be fixed question mark Change line 18 to colon. Sub program Secret underscore Login left parenthesis Part 1 comma Part 2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25" y="1717813"/>
            <a:ext cx="7448550" cy="4343400"/>
          </a:xfrm>
          <a:prstGeom prst="rect">
            <a:avLst/>
          </a:prstGeom>
        </p:spPr>
      </p:pic>
    </p:spTree>
    <p:extLst>
      <p:ext uri="{BB962C8B-B14F-4D97-AF65-F5344CB8AC3E}">
        <p14:creationId xmlns:p14="http://schemas.microsoft.com/office/powerpoint/2010/main" val="354245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9.1 Data Flow Diagrams, Arguments, and Parameters</a:t>
            </a:r>
            <a:endParaRPr lang="en-US" dirty="0"/>
          </a:p>
        </p:txBody>
      </p:sp>
      <p:sp>
        <p:nvSpPr>
          <p:cNvPr id="3" name="Content Placeholder 2"/>
          <p:cNvSpPr>
            <a:spLocks noGrp="1"/>
          </p:cNvSpPr>
          <p:nvPr>
            <p:ph type="body" idx="1"/>
          </p:nvPr>
        </p:nvSpPr>
        <p:spPr/>
        <p:txBody>
          <a:bodyPr/>
          <a:lstStyle/>
          <a:p>
            <a:r>
              <a:rPr lang="en-US" sz="2000" dirty="0" smtClean="0"/>
              <a:t>How is data transmitted between program submodules (or subprograms)?</a:t>
            </a:r>
          </a:p>
          <a:p>
            <a:pPr lvl="1"/>
            <a:r>
              <a:rPr lang="en-US" sz="2000" dirty="0" smtClean="0"/>
              <a:t>parameters allow the program to transmit information between modules</a:t>
            </a:r>
          </a:p>
          <a:p>
            <a:pPr lvl="1"/>
            <a:r>
              <a:rPr lang="en-US" sz="2000" dirty="0" smtClean="0"/>
              <a:t>data flow diagrams keep track of the data transmitted to and from each subprogram</a:t>
            </a:r>
          </a:p>
          <a:p>
            <a:r>
              <a:rPr lang="en-US" sz="2000" dirty="0" smtClean="0"/>
              <a:t>If a data item in the main program is needed in a subprogram, its value must be passed to, or imported by that subprogram.</a:t>
            </a:r>
          </a:p>
          <a:p>
            <a:r>
              <a:rPr lang="en-US" sz="2000" dirty="0" smtClean="0"/>
              <a:t>If a data item processed by a subprogram is needed in the main program, it must be returned to, or exported to that module.</a:t>
            </a:r>
          </a:p>
          <a:p>
            <a:r>
              <a:rPr lang="en-US" sz="2000" dirty="0" smtClean="0"/>
              <a:t>We say that we pass a value to a subprogram and that subprogram may or may not return a value to the calling program.</a:t>
            </a:r>
            <a:endParaRPr lang="en-US" sz="2000" dirty="0"/>
          </a:p>
        </p:txBody>
      </p:sp>
    </p:spTree>
    <p:extLst>
      <p:ext uri="{BB962C8B-B14F-4D97-AF65-F5344CB8AC3E}">
        <p14:creationId xmlns:p14="http://schemas.microsoft.com/office/powerpoint/2010/main" val="1187064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Scope of a Variable</a:t>
            </a:r>
            <a:endParaRPr lang="en-US" dirty="0"/>
          </a:p>
        </p:txBody>
      </p:sp>
      <p:sp>
        <p:nvSpPr>
          <p:cNvPr id="5" name="Content Placeholder 4"/>
          <p:cNvSpPr>
            <a:spLocks noGrp="1"/>
          </p:cNvSpPr>
          <p:nvPr>
            <p:ph type="body" idx="1"/>
          </p:nvPr>
        </p:nvSpPr>
        <p:spPr/>
        <p:txBody>
          <a:bodyPr/>
          <a:lstStyle/>
          <a:p>
            <a:r>
              <a:rPr lang="en-US" sz="2000" dirty="0"/>
              <a:t>S</a:t>
            </a:r>
            <a:r>
              <a:rPr lang="en-US" sz="2000" dirty="0" smtClean="0"/>
              <a:t>cope of a variable:</a:t>
            </a:r>
          </a:p>
          <a:p>
            <a:pPr lvl="1"/>
            <a:r>
              <a:rPr lang="en-US" sz="2000" dirty="0" smtClean="0"/>
              <a:t>The part of the program in which a given variable can be referenced is called the scope of that variable.</a:t>
            </a:r>
          </a:p>
          <a:p>
            <a:r>
              <a:rPr lang="en-US" sz="2000" dirty="0" smtClean="0"/>
              <a:t>Global variables: </a:t>
            </a:r>
          </a:p>
          <a:p>
            <a:pPr lvl="1"/>
            <a:r>
              <a:rPr lang="en-US" sz="2000" dirty="0" smtClean="0"/>
              <a:t>Global variables are those variables declared in the main program.</a:t>
            </a:r>
          </a:p>
          <a:p>
            <a:pPr lvl="1"/>
            <a:r>
              <a:rPr lang="en-US" sz="2000" dirty="0" smtClean="0"/>
              <a:t>They are available to all subprograms and submodules.</a:t>
            </a:r>
          </a:p>
          <a:p>
            <a:r>
              <a:rPr lang="en-US" sz="2000" dirty="0"/>
              <a:t>L</a:t>
            </a:r>
            <a:r>
              <a:rPr lang="en-US" sz="2000" dirty="0" smtClean="0"/>
              <a:t>ocal variables:</a:t>
            </a:r>
          </a:p>
          <a:p>
            <a:pPr lvl="1"/>
            <a:r>
              <a:rPr lang="en-US" sz="2000" dirty="0" smtClean="0"/>
              <a:t>Local variables are declared in a particular subprogram.</a:t>
            </a:r>
          </a:p>
          <a:p>
            <a:pPr lvl="1"/>
            <a:r>
              <a:rPr lang="en-US" sz="2000" dirty="0" smtClean="0"/>
              <a:t>They are said to be local to that subprogram or module. </a:t>
            </a:r>
          </a:p>
          <a:p>
            <a:pPr lvl="1"/>
            <a:r>
              <a:rPr lang="en-US" sz="2000" dirty="0" smtClean="0"/>
              <a:t>They can only be used inside that subprogram or module.</a:t>
            </a:r>
            <a:endParaRPr lang="en-US" sz="2000" dirty="0"/>
          </a:p>
        </p:txBody>
      </p:sp>
    </p:spTree>
    <p:extLst>
      <p:ext uri="{BB962C8B-B14F-4D97-AF65-F5344CB8AC3E}">
        <p14:creationId xmlns:p14="http://schemas.microsoft.com/office/powerpoint/2010/main" val="1278667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 of Local Variables</a:t>
            </a:r>
            <a:endParaRPr lang="en-US" dirty="0"/>
          </a:p>
        </p:txBody>
      </p:sp>
      <p:sp>
        <p:nvSpPr>
          <p:cNvPr id="5" name="Content Placeholder 4"/>
          <p:cNvSpPr>
            <a:spLocks noGrp="1"/>
          </p:cNvSpPr>
          <p:nvPr>
            <p:ph type="body" idx="1"/>
          </p:nvPr>
        </p:nvSpPr>
        <p:spPr/>
        <p:txBody>
          <a:bodyPr/>
          <a:lstStyle/>
          <a:p>
            <a:r>
              <a:rPr lang="en-US" dirty="0" smtClean="0"/>
              <a:t>Local variables have the following properties:</a:t>
            </a:r>
          </a:p>
          <a:p>
            <a:pPr lvl="1"/>
            <a:r>
              <a:rPr lang="en-US" dirty="0" smtClean="0"/>
              <a:t>When the value of a local variable changes in a subprogram, the value of a variable with the same name outside that subprogram remains unchanged.</a:t>
            </a:r>
          </a:p>
          <a:p>
            <a:pPr lvl="1"/>
            <a:r>
              <a:rPr lang="en-US" dirty="0" smtClean="0"/>
              <a:t>When the value of a variable changes elsewhere in a program, a local variable with the same name remains unchanged in its subprogram.</a:t>
            </a:r>
            <a:endParaRPr lang="en-US" dirty="0"/>
          </a:p>
        </p:txBody>
      </p:sp>
    </p:spTree>
    <p:extLst>
      <p:ext uri="{BB962C8B-B14F-4D97-AF65-F5344CB8AC3E}">
        <p14:creationId xmlns:p14="http://schemas.microsoft.com/office/powerpoint/2010/main" val="4066320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Local and Global Variables to Keep Track of </a:t>
            </a:r>
            <a:r>
              <a:rPr lang="en-US" dirty="0" smtClean="0">
                <a:latin typeface="Courier New" panose="02070309020205020404" pitchFamily="49" charset="0"/>
                <a:cs typeface="Courier New" panose="02070309020205020404" pitchFamily="49" charset="0"/>
              </a:rPr>
              <a:t>MyNumber</a:t>
            </a:r>
            <a:endParaRPr lang="en-US" dirty="0">
              <a:latin typeface="Courier New" panose="02070309020205020404" pitchFamily="49" charset="0"/>
              <a:cs typeface="Courier New" panose="02070309020205020404" pitchFamily="49" charset="0"/>
            </a:endParaRPr>
          </a:p>
        </p:txBody>
      </p:sp>
      <p:pic>
        <p:nvPicPr>
          <p:cNvPr id="12" name="Picture 11" descr="Computer has 12 lines. The lines read as follows. Line 1. Main. Line 2, indented once. Declare My Number As Integer. Line 3, indented once. Set My Number equals 7 6 5 4. Line 4, indented once. Call Any underscore S u b left parenthesis right parenthesis. Line 5, indented once. Write My Number. Line 6. End Program. Line 7. S u b program Any underscore S u b left parenthesis right parenthesis. Line 8, indented once. Declare My Number comma Your Number As Integer. Line 9, indented once. Set My Number equals 2. Line 10, indented once. Set Your Number equals My Number asterisk 3. Line 11, indented once. Write Your number. Line 12. End Subprogram. The code output has 2 lines. The lines read as follows. Line 1, Output colon 6. Line 2. 7 6 5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50" y="1757887"/>
            <a:ext cx="6134100" cy="4076700"/>
          </a:xfrm>
          <a:prstGeom prst="rect">
            <a:avLst/>
          </a:prstGeom>
        </p:spPr>
      </p:pic>
    </p:spTree>
    <p:extLst>
      <p:ext uri="{BB962C8B-B14F-4D97-AF65-F5344CB8AC3E}">
        <p14:creationId xmlns:p14="http://schemas.microsoft.com/office/powerpoint/2010/main" val="1868171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Counters Locally </a:t>
            </a:r>
            <a:r>
              <a:rPr lang="en-US" sz="2000" b="0" dirty="0" smtClean="0"/>
              <a:t>(1 of 2)</a:t>
            </a:r>
            <a:endParaRPr lang="en-US" sz="2000" b="0" dirty="0"/>
          </a:p>
        </p:txBody>
      </p:sp>
      <p:sp>
        <p:nvSpPr>
          <p:cNvPr id="5" name="Content Placeholder 4"/>
          <p:cNvSpPr>
            <a:spLocks noGrp="1"/>
          </p:cNvSpPr>
          <p:nvPr>
            <p:ph type="body" idx="1"/>
          </p:nvPr>
        </p:nvSpPr>
        <p:spPr>
          <a:xfrm>
            <a:off x="457200" y="1600201"/>
            <a:ext cx="8229600" cy="1411356"/>
          </a:xfrm>
        </p:spPr>
        <p:txBody>
          <a:bodyPr/>
          <a:lstStyle/>
          <a:p>
            <a:pPr marL="0" indent="-27432">
              <a:buNone/>
            </a:pPr>
            <a:r>
              <a:rPr lang="en-US" dirty="0"/>
              <a:t>Note that </a:t>
            </a:r>
            <a:r>
              <a:rPr lang="en-US" dirty="0">
                <a:latin typeface="Courier New" panose="02070309020205020404" pitchFamily="49" charset="0"/>
                <a:cs typeface="Courier New" panose="02070309020205020404" pitchFamily="49" charset="0"/>
              </a:rPr>
              <a:t>Count</a:t>
            </a:r>
            <a:r>
              <a:rPr lang="en-US" dirty="0"/>
              <a:t> is used in both </a:t>
            </a:r>
            <a:r>
              <a:rPr lang="en-US" dirty="0">
                <a:latin typeface="Courier New" panose="02070309020205020404" pitchFamily="49" charset="0"/>
                <a:cs typeface="Courier New" panose="02070309020205020404" pitchFamily="49" charset="0"/>
              </a:rPr>
              <a:t>Main</a:t>
            </a:r>
            <a:r>
              <a:rPr lang="en-US" dirty="0"/>
              <a:t> and </a:t>
            </a:r>
            <a:r>
              <a:rPr lang="en-US" dirty="0">
                <a:latin typeface="Courier New" panose="02070309020205020404" pitchFamily="49" charset="0"/>
                <a:cs typeface="Courier New" panose="02070309020205020404" pitchFamily="49" charset="0"/>
              </a:rPr>
              <a:t>Pay_Employee</a:t>
            </a:r>
            <a:r>
              <a:rPr lang="en-US" dirty="0"/>
              <a:t> but, because it is declared locally in the subprogram, its value in the subprogram does not affect its value in </a:t>
            </a:r>
            <a:r>
              <a:rPr lang="en-US" dirty="0">
                <a:latin typeface="Courier New" panose="02070309020205020404" pitchFamily="49" charset="0"/>
                <a:cs typeface="Courier New" panose="02070309020205020404" pitchFamily="49" charset="0"/>
              </a:rPr>
              <a:t>Main.</a:t>
            </a:r>
          </a:p>
        </p:txBody>
      </p:sp>
    </p:spTree>
    <p:extLst>
      <p:ext uri="{BB962C8B-B14F-4D97-AF65-F5344CB8AC3E}">
        <p14:creationId xmlns:p14="http://schemas.microsoft.com/office/powerpoint/2010/main" val="278792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Counters Locally </a:t>
            </a:r>
            <a:r>
              <a:rPr lang="en-US" sz="2000" b="0" dirty="0" smtClean="0"/>
              <a:t>(2 of 2)</a:t>
            </a:r>
            <a:endParaRPr lang="en-US" sz="2000" b="0" dirty="0"/>
          </a:p>
        </p:txBody>
      </p:sp>
      <p:pic>
        <p:nvPicPr>
          <p:cNvPr id="11" name="Picture 10" descr="Computer code has 25 lines. The lines read as follows. Line 1. Main. Line 2, indented once. Declare Name As String. Line 3, indented once. Declare N u m Employees comma comma Count As Integer. Line 4, indented once. Write double quote How many employees do you have question mark double quote. Line 5, indented once. Input N u m Employees. Line 6, indented once. For left parenthesis Count equals 1 semicolon Count less than sign equals N u m Employee semicolon Count plus plus right parenthesis. Line 7, indented twice. write double quote Enter this employee's name colon double quote. Line 8, indented twice. Input Name. Line 9, indented twice. Call Pay underscore Employee left parenthesis Name right parenthesis. Line 10, indented once. End For. Line 11. End Program. Line 12. S u b program Pay underscore Employee left parenthesis String E m p Name right parenthesis. Line 13, indented once. Declare Rate comma Hours comma Sum comma Pay As Float. Line 14, indented once. Declare Count As Integer. Line 15, indented once. Set Sum equals 0. Line 16, indented once. Write double quote Enter the pay rate for double quote plus Name. Line 17, indented once. Input Rate. Line 18, indented once. For left parenthesis Count equals 1 semicolon Count less than sign equals 7 colon Count plus plus right parenthesis. Line 19, indented twice. write double quote Enter hours worked for day double quote plus Count. Line 20, indented twice. Input Rate. Line 21, indented twice. Set Sum equals Sum plus Hours. Line 22, indented once. End For. Line 23, indented once. Set Pay equals Sum asterisk Rate. Line 24, indented once. Write double quote Gross pay this week for double quote plus E m p Name plus double quote is dollar sign double quote plus Ply. Line 25. End S u b progra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205" y="1623684"/>
            <a:ext cx="5846675" cy="4444045"/>
          </a:xfrm>
          <a:prstGeom prst="rect">
            <a:avLst/>
          </a:prstGeom>
        </p:spPr>
      </p:pic>
    </p:spTree>
    <p:extLst>
      <p:ext uri="{BB962C8B-B14F-4D97-AF65-F5344CB8AC3E}">
        <p14:creationId xmlns:p14="http://schemas.microsoft.com/office/powerpoint/2010/main" val="2718612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9.3 Functions </a:t>
            </a:r>
            <a:r>
              <a:rPr lang="en-US" sz="2000" b="0" dirty="0" smtClean="0"/>
              <a:t>(1 of 2)</a:t>
            </a:r>
            <a:endParaRPr lang="en-US" sz="2000" b="0" dirty="0"/>
          </a:p>
        </p:txBody>
      </p:sp>
      <p:sp>
        <p:nvSpPr>
          <p:cNvPr id="3" name="Content Placeholder 2"/>
          <p:cNvSpPr>
            <a:spLocks noGrp="1"/>
          </p:cNvSpPr>
          <p:nvPr>
            <p:ph type="body" idx="1"/>
          </p:nvPr>
        </p:nvSpPr>
        <p:spPr>
          <a:xfrm>
            <a:off x="457200" y="1600200"/>
            <a:ext cx="8229600" cy="1614899"/>
          </a:xfrm>
        </p:spPr>
        <p:txBody>
          <a:bodyPr/>
          <a:lstStyle/>
          <a:p>
            <a:r>
              <a:rPr lang="en-US" sz="2000" dirty="0" smtClean="0"/>
              <a:t>A function is a subprogram whose name can be assigned a value.  This allows the calling program to use the name of the function in an expression.  Some examples were already introduced in earlier chapters. These functions, provided by the programming language, are called built-in functions.</a:t>
            </a:r>
            <a:endParaRPr lang="en-US" sz="2000" dirty="0"/>
          </a:p>
        </p:txBody>
      </p:sp>
      <p:graphicFrame>
        <p:nvGraphicFramePr>
          <p:cNvPr id="26" name="Object 25" descr="S q r t left parenthesis X right parenthesis."/>
          <p:cNvGraphicFramePr>
            <a:graphicFrameLocks noChangeAspect="1"/>
          </p:cNvGraphicFramePr>
          <p:nvPr>
            <p:extLst>
              <p:ext uri="{D42A27DB-BD31-4B8C-83A1-F6EECF244321}">
                <p14:modId xmlns:p14="http://schemas.microsoft.com/office/powerpoint/2010/main" val="994010765"/>
              </p:ext>
            </p:extLst>
          </p:nvPr>
        </p:nvGraphicFramePr>
        <p:xfrm>
          <a:off x="550103" y="3451225"/>
          <a:ext cx="1270000" cy="266700"/>
        </p:xfrm>
        <a:graphic>
          <a:graphicData uri="http://schemas.openxmlformats.org/presentationml/2006/ole">
            <mc:AlternateContent xmlns:mc="http://schemas.openxmlformats.org/markup-compatibility/2006">
              <mc:Choice xmlns:v="urn:schemas-microsoft-com:vml" Requires="v">
                <p:oleObj spid="_x0000_s1820" name="Equation" r:id="rId3" imgW="1269720" imgH="266400" progId="Equation.DSMT4">
                  <p:embed/>
                </p:oleObj>
              </mc:Choice>
              <mc:Fallback>
                <p:oleObj name="Equation" r:id="rId3" imgW="1269720" imgH="266400" progId="Equation.DSMT4">
                  <p:embed/>
                  <p:pic>
                    <p:nvPicPr>
                      <p:cNvPr id="0" name=""/>
                      <p:cNvPicPr/>
                      <p:nvPr/>
                    </p:nvPicPr>
                    <p:blipFill>
                      <a:blip r:embed="rId4"/>
                      <a:stretch>
                        <a:fillRect/>
                      </a:stretch>
                    </p:blipFill>
                    <p:spPr>
                      <a:xfrm>
                        <a:off x="550103" y="3451225"/>
                        <a:ext cx="1270000" cy="266700"/>
                      </a:xfrm>
                      <a:prstGeom prst="rect">
                        <a:avLst/>
                      </a:prstGeom>
                    </p:spPr>
                  </p:pic>
                </p:oleObj>
              </mc:Fallback>
            </mc:AlternateContent>
          </a:graphicData>
        </a:graphic>
      </p:graphicFrame>
      <p:sp>
        <p:nvSpPr>
          <p:cNvPr id="17" name="Text Placeholder 16"/>
          <p:cNvSpPr>
            <a:spLocks noGrp="1"/>
          </p:cNvSpPr>
          <p:nvPr>
            <p:ph type="body" idx="13"/>
          </p:nvPr>
        </p:nvSpPr>
        <p:spPr>
          <a:xfrm>
            <a:off x="1852602" y="3297001"/>
            <a:ext cx="5988756" cy="399516"/>
          </a:xfrm>
        </p:spPr>
        <p:txBody>
          <a:bodyPr/>
          <a:lstStyle/>
          <a:p>
            <a:pPr marL="0" lvl="0" indent="0">
              <a:buNone/>
            </a:pPr>
            <a:r>
              <a:rPr lang="en-US" sz="2000" dirty="0">
                <a:solidFill>
                  <a:srgbClr val="000000"/>
                </a:solidFill>
              </a:rPr>
              <a:t>computes the square root of the positive number </a:t>
            </a:r>
            <a:r>
              <a:rPr lang="en-IN" sz="2000" dirty="0">
                <a:solidFill>
                  <a:srgbClr val="000000"/>
                </a:solidFill>
              </a:rPr>
              <a:t>X</a:t>
            </a:r>
            <a:r>
              <a:rPr lang="en-US" sz="2000" dirty="0" smtClean="0">
                <a:solidFill>
                  <a:srgbClr val="000000"/>
                </a:solidFill>
              </a:rPr>
              <a:t>.</a:t>
            </a:r>
            <a:endParaRPr lang="en-US" sz="2000" dirty="0">
              <a:solidFill>
                <a:srgbClr val="000000"/>
              </a:solidFill>
            </a:endParaRPr>
          </a:p>
        </p:txBody>
      </p:sp>
      <p:graphicFrame>
        <p:nvGraphicFramePr>
          <p:cNvPr id="31" name="Object 30" descr="I n t left parenthesis X right parenthesis."/>
          <p:cNvGraphicFramePr>
            <a:graphicFrameLocks noChangeAspect="1"/>
          </p:cNvGraphicFramePr>
          <p:nvPr>
            <p:extLst>
              <p:ext uri="{D42A27DB-BD31-4B8C-83A1-F6EECF244321}">
                <p14:modId xmlns:p14="http://schemas.microsoft.com/office/powerpoint/2010/main" val="3439545962"/>
              </p:ext>
            </p:extLst>
          </p:nvPr>
        </p:nvGraphicFramePr>
        <p:xfrm>
          <a:off x="558732" y="3925685"/>
          <a:ext cx="1117600" cy="254000"/>
        </p:xfrm>
        <a:graphic>
          <a:graphicData uri="http://schemas.openxmlformats.org/presentationml/2006/ole">
            <mc:AlternateContent xmlns:mc="http://schemas.openxmlformats.org/markup-compatibility/2006">
              <mc:Choice xmlns:v="urn:schemas-microsoft-com:vml" Requires="v">
                <p:oleObj spid="_x0000_s1821" name="Equation" r:id="rId5" imgW="1117440" imgH="253800" progId="Equation.DSMT4">
                  <p:embed/>
                </p:oleObj>
              </mc:Choice>
              <mc:Fallback>
                <p:oleObj name="Equation" r:id="rId5" imgW="1117440" imgH="253800" progId="Equation.DSMT4">
                  <p:embed/>
                  <p:pic>
                    <p:nvPicPr>
                      <p:cNvPr id="0" name=""/>
                      <p:cNvPicPr/>
                      <p:nvPr/>
                    </p:nvPicPr>
                    <p:blipFill>
                      <a:blip r:embed="rId6"/>
                      <a:stretch>
                        <a:fillRect/>
                      </a:stretch>
                    </p:blipFill>
                    <p:spPr>
                      <a:xfrm>
                        <a:off x="558732" y="3925685"/>
                        <a:ext cx="1117600" cy="254000"/>
                      </a:xfrm>
                      <a:prstGeom prst="rect">
                        <a:avLst/>
                      </a:prstGeom>
                    </p:spPr>
                  </p:pic>
                </p:oleObj>
              </mc:Fallback>
            </mc:AlternateContent>
          </a:graphicData>
        </a:graphic>
      </p:graphicFrame>
      <p:sp>
        <p:nvSpPr>
          <p:cNvPr id="18" name="Text Placeholder 17"/>
          <p:cNvSpPr>
            <a:spLocks noGrp="1"/>
          </p:cNvSpPr>
          <p:nvPr>
            <p:ph type="body" idx="14"/>
          </p:nvPr>
        </p:nvSpPr>
        <p:spPr>
          <a:xfrm>
            <a:off x="1700374" y="3789171"/>
            <a:ext cx="6688252" cy="399516"/>
          </a:xfrm>
        </p:spPr>
        <p:txBody>
          <a:bodyPr/>
          <a:lstStyle/>
          <a:p>
            <a:pPr marL="0" indent="0">
              <a:buNone/>
            </a:pPr>
            <a:r>
              <a:rPr lang="en-US" sz="2000" dirty="0">
                <a:solidFill>
                  <a:srgbClr val="000000"/>
                </a:solidFill>
              </a:rPr>
              <a:t>computes the integer obtained by discarding the fractional </a:t>
            </a:r>
            <a:endParaRPr lang="en-US" dirty="0"/>
          </a:p>
        </p:txBody>
      </p:sp>
      <p:sp>
        <p:nvSpPr>
          <p:cNvPr id="19" name="Text Placeholder 18"/>
          <p:cNvSpPr>
            <a:spLocks noGrp="1"/>
          </p:cNvSpPr>
          <p:nvPr>
            <p:ph type="body" idx="15"/>
          </p:nvPr>
        </p:nvSpPr>
        <p:spPr>
          <a:xfrm>
            <a:off x="716844" y="4109397"/>
            <a:ext cx="2678583" cy="399516"/>
          </a:xfrm>
        </p:spPr>
        <p:txBody>
          <a:bodyPr/>
          <a:lstStyle/>
          <a:p>
            <a:pPr marL="0" lvl="0" indent="0">
              <a:buNone/>
            </a:pPr>
            <a:r>
              <a:rPr lang="en-US" sz="2000" dirty="0">
                <a:solidFill>
                  <a:srgbClr val="000000"/>
                </a:solidFill>
              </a:rPr>
              <a:t>p</a:t>
            </a:r>
            <a:r>
              <a:rPr lang="en-US" sz="2000" dirty="0" smtClean="0">
                <a:solidFill>
                  <a:srgbClr val="000000"/>
                </a:solidFill>
              </a:rPr>
              <a:t>art of </a:t>
            </a:r>
            <a:r>
              <a:rPr lang="en-US" sz="2000" dirty="0">
                <a:solidFill>
                  <a:srgbClr val="000000"/>
                </a:solidFill>
              </a:rPr>
              <a:t>the number </a:t>
            </a:r>
            <a:r>
              <a:rPr lang="en-IN" sz="2000" dirty="0">
                <a:solidFill>
                  <a:srgbClr val="000000"/>
                </a:solidFill>
              </a:rPr>
              <a:t>X</a:t>
            </a:r>
            <a:r>
              <a:rPr lang="en-US" sz="2000" dirty="0" smtClean="0">
                <a:solidFill>
                  <a:srgbClr val="000000"/>
                </a:solidFill>
              </a:rPr>
              <a:t>.</a:t>
            </a:r>
            <a:endParaRPr lang="en-US" sz="2000" dirty="0">
              <a:solidFill>
                <a:srgbClr val="000000"/>
              </a:solidFill>
            </a:endParaRPr>
          </a:p>
        </p:txBody>
      </p:sp>
      <p:graphicFrame>
        <p:nvGraphicFramePr>
          <p:cNvPr id="30" name="Object 29" descr="Ceiling left parenthesis X right parenthesis."/>
          <p:cNvGraphicFramePr>
            <a:graphicFrameLocks noChangeAspect="1"/>
          </p:cNvGraphicFramePr>
          <p:nvPr>
            <p:extLst>
              <p:ext uri="{D42A27DB-BD31-4B8C-83A1-F6EECF244321}">
                <p14:modId xmlns:p14="http://schemas.microsoft.com/office/powerpoint/2010/main" val="94983316"/>
              </p:ext>
            </p:extLst>
          </p:nvPr>
        </p:nvGraphicFramePr>
        <p:xfrm>
          <a:off x="558732" y="4745038"/>
          <a:ext cx="1714500" cy="266700"/>
        </p:xfrm>
        <a:graphic>
          <a:graphicData uri="http://schemas.openxmlformats.org/presentationml/2006/ole">
            <mc:AlternateContent xmlns:mc="http://schemas.openxmlformats.org/markup-compatibility/2006">
              <mc:Choice xmlns:v="urn:schemas-microsoft-com:vml" Requires="v">
                <p:oleObj spid="_x0000_s1822" name="Equation" r:id="rId7" imgW="1714320" imgH="266400" progId="Equation.DSMT4">
                  <p:embed/>
                </p:oleObj>
              </mc:Choice>
              <mc:Fallback>
                <p:oleObj name="Equation" r:id="rId7" imgW="1714320" imgH="266400" progId="Equation.DSMT4">
                  <p:embed/>
                  <p:pic>
                    <p:nvPicPr>
                      <p:cNvPr id="0" name=""/>
                      <p:cNvPicPr/>
                      <p:nvPr/>
                    </p:nvPicPr>
                    <p:blipFill>
                      <a:blip r:embed="rId8"/>
                      <a:stretch>
                        <a:fillRect/>
                      </a:stretch>
                    </p:blipFill>
                    <p:spPr>
                      <a:xfrm>
                        <a:off x="558732" y="4745038"/>
                        <a:ext cx="1714500" cy="266700"/>
                      </a:xfrm>
                      <a:prstGeom prst="rect">
                        <a:avLst/>
                      </a:prstGeom>
                    </p:spPr>
                  </p:pic>
                </p:oleObj>
              </mc:Fallback>
            </mc:AlternateContent>
          </a:graphicData>
        </a:graphic>
      </p:graphicFrame>
      <p:sp>
        <p:nvSpPr>
          <p:cNvPr id="20" name="Text Placeholder 19"/>
          <p:cNvSpPr>
            <a:spLocks noGrp="1"/>
          </p:cNvSpPr>
          <p:nvPr>
            <p:ph type="body" idx="16"/>
          </p:nvPr>
        </p:nvSpPr>
        <p:spPr>
          <a:xfrm>
            <a:off x="2308738" y="4587028"/>
            <a:ext cx="6427758" cy="340861"/>
          </a:xfrm>
        </p:spPr>
        <p:txBody>
          <a:bodyPr/>
          <a:lstStyle/>
          <a:p>
            <a:pPr marL="0" indent="0">
              <a:buNone/>
            </a:pPr>
            <a:r>
              <a:rPr lang="en-US" sz="2000" dirty="0">
                <a:solidFill>
                  <a:srgbClr val="000000"/>
                </a:solidFill>
              </a:rPr>
              <a:t>computes the integer obtained by rounding the </a:t>
            </a:r>
            <a:r>
              <a:rPr lang="en-US" sz="2000" dirty="0" smtClean="0">
                <a:solidFill>
                  <a:srgbClr val="000000"/>
                </a:solidFill>
              </a:rPr>
              <a:t>number</a:t>
            </a:r>
            <a:endParaRPr lang="en-US" dirty="0"/>
          </a:p>
        </p:txBody>
      </p:sp>
      <p:sp>
        <p:nvSpPr>
          <p:cNvPr id="21" name="Text Placeholder 20"/>
          <p:cNvSpPr>
            <a:spLocks noGrp="1"/>
          </p:cNvSpPr>
          <p:nvPr>
            <p:ph type="body" idx="17"/>
          </p:nvPr>
        </p:nvSpPr>
        <p:spPr>
          <a:xfrm>
            <a:off x="716844" y="4909787"/>
            <a:ext cx="2900999" cy="399516"/>
          </a:xfrm>
        </p:spPr>
        <p:txBody>
          <a:bodyPr/>
          <a:lstStyle/>
          <a:p>
            <a:pPr marL="0" indent="0">
              <a:buNone/>
            </a:pPr>
            <a:r>
              <a:rPr lang="en-US" sz="2000" dirty="0" smtClean="0">
                <a:solidFill>
                  <a:srgbClr val="000000"/>
                </a:solidFill>
              </a:rPr>
              <a:t>X up </a:t>
            </a:r>
            <a:r>
              <a:rPr lang="en-US" sz="2000" dirty="0">
                <a:solidFill>
                  <a:srgbClr val="000000"/>
                </a:solidFill>
              </a:rPr>
              <a:t>to the next integer.</a:t>
            </a:r>
            <a:endParaRPr lang="en-US" dirty="0"/>
          </a:p>
        </p:txBody>
      </p:sp>
      <p:graphicFrame>
        <p:nvGraphicFramePr>
          <p:cNvPr id="29" name="Object 28" descr="Floor left parenthesis X right parenthesis."/>
          <p:cNvGraphicFramePr>
            <a:graphicFrameLocks noChangeAspect="1"/>
          </p:cNvGraphicFramePr>
          <p:nvPr>
            <p:extLst>
              <p:ext uri="{D42A27DB-BD31-4B8C-83A1-F6EECF244321}">
                <p14:modId xmlns:p14="http://schemas.microsoft.com/office/powerpoint/2010/main" val="443068658"/>
              </p:ext>
            </p:extLst>
          </p:nvPr>
        </p:nvGraphicFramePr>
        <p:xfrm>
          <a:off x="550103" y="5527002"/>
          <a:ext cx="1409700" cy="254000"/>
        </p:xfrm>
        <a:graphic>
          <a:graphicData uri="http://schemas.openxmlformats.org/presentationml/2006/ole">
            <mc:AlternateContent xmlns:mc="http://schemas.openxmlformats.org/markup-compatibility/2006">
              <mc:Choice xmlns:v="urn:schemas-microsoft-com:vml" Requires="v">
                <p:oleObj spid="_x0000_s1823" name="Equation" r:id="rId9" imgW="1409400" imgH="253800" progId="Equation.DSMT4">
                  <p:embed/>
                </p:oleObj>
              </mc:Choice>
              <mc:Fallback>
                <p:oleObj name="Equation" r:id="rId9" imgW="1409400" imgH="253800" progId="Equation.DSMT4">
                  <p:embed/>
                  <p:pic>
                    <p:nvPicPr>
                      <p:cNvPr id="0" name=""/>
                      <p:cNvPicPr/>
                      <p:nvPr/>
                    </p:nvPicPr>
                    <p:blipFill>
                      <a:blip r:embed="rId10"/>
                      <a:stretch>
                        <a:fillRect/>
                      </a:stretch>
                    </p:blipFill>
                    <p:spPr>
                      <a:xfrm>
                        <a:off x="550103" y="5527002"/>
                        <a:ext cx="1409700" cy="254000"/>
                      </a:xfrm>
                      <a:prstGeom prst="rect">
                        <a:avLst/>
                      </a:prstGeom>
                    </p:spPr>
                  </p:pic>
                </p:oleObj>
              </mc:Fallback>
            </mc:AlternateContent>
          </a:graphicData>
        </a:graphic>
      </p:graphicFrame>
      <p:sp>
        <p:nvSpPr>
          <p:cNvPr id="22" name="Text Placeholder 21"/>
          <p:cNvSpPr>
            <a:spLocks noGrp="1"/>
          </p:cNvSpPr>
          <p:nvPr>
            <p:ph type="body" idx="18"/>
          </p:nvPr>
        </p:nvSpPr>
        <p:spPr>
          <a:xfrm>
            <a:off x="1998787" y="5382609"/>
            <a:ext cx="5596995" cy="399516"/>
          </a:xfrm>
        </p:spPr>
        <p:txBody>
          <a:bodyPr/>
          <a:lstStyle/>
          <a:p>
            <a:pPr marL="0" indent="0">
              <a:buNone/>
            </a:pPr>
            <a:r>
              <a:rPr lang="en-US" sz="2000" dirty="0">
                <a:solidFill>
                  <a:srgbClr val="000000"/>
                </a:solidFill>
              </a:rPr>
              <a:t>computes the integer obtained by discarding </a:t>
            </a:r>
            <a:r>
              <a:rPr lang="en-US" sz="2000" dirty="0" smtClean="0">
                <a:solidFill>
                  <a:srgbClr val="000000"/>
                </a:solidFill>
              </a:rPr>
              <a:t>the</a:t>
            </a:r>
            <a:endParaRPr lang="en-US" dirty="0"/>
          </a:p>
        </p:txBody>
      </p:sp>
      <p:sp>
        <p:nvSpPr>
          <p:cNvPr id="23" name="Text Placeholder 22"/>
          <p:cNvSpPr>
            <a:spLocks noGrp="1"/>
          </p:cNvSpPr>
          <p:nvPr>
            <p:ph type="body" idx="19"/>
          </p:nvPr>
        </p:nvSpPr>
        <p:spPr>
          <a:xfrm>
            <a:off x="716843" y="5717369"/>
            <a:ext cx="3795521" cy="399516"/>
          </a:xfrm>
        </p:spPr>
        <p:txBody>
          <a:bodyPr/>
          <a:lstStyle/>
          <a:p>
            <a:pPr marL="0" indent="0">
              <a:buNone/>
            </a:pPr>
            <a:r>
              <a:rPr lang="en-US" sz="2000" dirty="0"/>
              <a:t>f</a:t>
            </a:r>
            <a:r>
              <a:rPr lang="en-US" sz="2000" dirty="0" smtClean="0"/>
              <a:t>ractional part </a:t>
            </a:r>
            <a:r>
              <a:rPr lang="en-US" sz="2000" dirty="0"/>
              <a:t>of the number </a:t>
            </a:r>
            <a:r>
              <a:rPr lang="en-IN" sz="2000" dirty="0"/>
              <a:t>X</a:t>
            </a:r>
            <a:r>
              <a:rPr lang="en-US" sz="2000" dirty="0" smtClean="0"/>
              <a:t>.</a:t>
            </a:r>
            <a:endParaRPr lang="en-US" sz="2000" dirty="0"/>
          </a:p>
        </p:txBody>
      </p:sp>
    </p:spTree>
    <p:extLst>
      <p:ext uri="{BB962C8B-B14F-4D97-AF65-F5344CB8AC3E}">
        <p14:creationId xmlns:p14="http://schemas.microsoft.com/office/powerpoint/2010/main" val="245016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 Functions </a:t>
            </a:r>
            <a:r>
              <a:rPr lang="en-US" sz="2000" b="0" dirty="0" smtClean="0"/>
              <a:t>(2 </a:t>
            </a:r>
            <a:r>
              <a:rPr lang="en-US" sz="2000" b="0" dirty="0"/>
              <a:t>of 2)</a:t>
            </a:r>
            <a:endParaRPr lang="en-US" dirty="0"/>
          </a:p>
        </p:txBody>
      </p:sp>
      <p:sp>
        <p:nvSpPr>
          <p:cNvPr id="3" name="Content Placeholder 2"/>
          <p:cNvSpPr>
            <a:spLocks noGrp="1"/>
          </p:cNvSpPr>
          <p:nvPr>
            <p:ph type="body" idx="1"/>
          </p:nvPr>
        </p:nvSpPr>
        <p:spPr>
          <a:xfrm>
            <a:off x="457200" y="1600200"/>
            <a:ext cx="8229600" cy="698763"/>
          </a:xfrm>
        </p:spPr>
        <p:txBody>
          <a:bodyPr/>
          <a:lstStyle/>
          <a:p>
            <a:r>
              <a:rPr lang="en-US" sz="2000" dirty="0" smtClean="0"/>
              <a:t>Random generates a random integer (whole number) from 0.0 to 1.0, including 0.0 but not 1.0. </a:t>
            </a:r>
            <a:endParaRPr lang="en-US" sz="2000" dirty="0"/>
          </a:p>
        </p:txBody>
      </p:sp>
      <p:graphicFrame>
        <p:nvGraphicFramePr>
          <p:cNvPr id="5" name="Object 4" descr="Length underscore Of left parenthesis S right parenthesis."/>
          <p:cNvGraphicFramePr>
            <a:graphicFrameLocks noChangeAspect="1"/>
          </p:cNvGraphicFramePr>
          <p:nvPr>
            <p:extLst>
              <p:ext uri="{D42A27DB-BD31-4B8C-83A1-F6EECF244321}">
                <p14:modId xmlns:p14="http://schemas.microsoft.com/office/powerpoint/2010/main" val="1036825062"/>
              </p:ext>
            </p:extLst>
          </p:nvPr>
        </p:nvGraphicFramePr>
        <p:xfrm>
          <a:off x="546652" y="2529236"/>
          <a:ext cx="2108200" cy="292100"/>
        </p:xfrm>
        <a:graphic>
          <a:graphicData uri="http://schemas.openxmlformats.org/presentationml/2006/ole">
            <mc:AlternateContent xmlns:mc="http://schemas.openxmlformats.org/markup-compatibility/2006">
              <mc:Choice xmlns:v="urn:schemas-microsoft-com:vml" Requires="v">
                <p:oleObj spid="_x0000_s2593" name="Equation" r:id="rId3" imgW="2108160" imgH="291960" progId="Equation.DSMT4">
                  <p:embed/>
                </p:oleObj>
              </mc:Choice>
              <mc:Fallback>
                <p:oleObj name="Equation" r:id="rId3" imgW="2108160" imgH="291960" progId="Equation.DSMT4">
                  <p:embed/>
                  <p:pic>
                    <p:nvPicPr>
                      <p:cNvPr id="0" name=""/>
                      <p:cNvPicPr/>
                      <p:nvPr/>
                    </p:nvPicPr>
                    <p:blipFill>
                      <a:blip r:embed="rId4"/>
                      <a:stretch>
                        <a:fillRect/>
                      </a:stretch>
                    </p:blipFill>
                    <p:spPr>
                      <a:xfrm>
                        <a:off x="546652" y="2529236"/>
                        <a:ext cx="2108200" cy="292100"/>
                      </a:xfrm>
                      <a:prstGeom prst="rect">
                        <a:avLst/>
                      </a:prstGeom>
                    </p:spPr>
                  </p:pic>
                </p:oleObj>
              </mc:Fallback>
            </mc:AlternateContent>
          </a:graphicData>
        </a:graphic>
      </p:graphicFrame>
      <p:sp>
        <p:nvSpPr>
          <p:cNvPr id="17" name="Text Placeholder 16"/>
          <p:cNvSpPr>
            <a:spLocks noGrp="1"/>
          </p:cNvSpPr>
          <p:nvPr>
            <p:ph type="body" idx="13"/>
          </p:nvPr>
        </p:nvSpPr>
        <p:spPr>
          <a:xfrm>
            <a:off x="2761630" y="2383056"/>
            <a:ext cx="4552122" cy="399516"/>
          </a:xfrm>
        </p:spPr>
        <p:txBody>
          <a:bodyPr/>
          <a:lstStyle/>
          <a:p>
            <a:pPr marL="0" lvl="0" indent="0">
              <a:buNone/>
            </a:pPr>
            <a:r>
              <a:rPr lang="en-US" sz="2000" dirty="0">
                <a:solidFill>
                  <a:srgbClr val="000000"/>
                </a:solidFill>
              </a:rPr>
              <a:t>computes the length of the string</a:t>
            </a:r>
            <a:r>
              <a:rPr lang="en-IN" sz="2000" dirty="0">
                <a:solidFill>
                  <a:srgbClr val="000000"/>
                </a:solidFill>
              </a:rPr>
              <a:t> S</a:t>
            </a:r>
            <a:r>
              <a:rPr lang="en-US" sz="2000" dirty="0" smtClean="0">
                <a:solidFill>
                  <a:srgbClr val="000000"/>
                </a:solidFill>
              </a:rPr>
              <a:t>.</a:t>
            </a:r>
            <a:endParaRPr lang="en-US" sz="2000" dirty="0">
              <a:solidFill>
                <a:srgbClr val="000000"/>
              </a:solidFill>
            </a:endParaRPr>
          </a:p>
        </p:txBody>
      </p:sp>
      <p:graphicFrame>
        <p:nvGraphicFramePr>
          <p:cNvPr id="15" name="Object 14" descr="To Upper left parenthesis S right parenthesis."/>
          <p:cNvGraphicFramePr>
            <a:graphicFrameLocks noChangeAspect="1"/>
          </p:cNvGraphicFramePr>
          <p:nvPr>
            <p:extLst>
              <p:ext uri="{D42A27DB-BD31-4B8C-83A1-F6EECF244321}">
                <p14:modId xmlns:p14="http://schemas.microsoft.com/office/powerpoint/2010/main" val="382348663"/>
              </p:ext>
            </p:extLst>
          </p:nvPr>
        </p:nvGraphicFramePr>
        <p:xfrm>
          <a:off x="546652" y="3019076"/>
          <a:ext cx="1803400" cy="266700"/>
        </p:xfrm>
        <a:graphic>
          <a:graphicData uri="http://schemas.openxmlformats.org/presentationml/2006/ole">
            <mc:AlternateContent xmlns:mc="http://schemas.openxmlformats.org/markup-compatibility/2006">
              <mc:Choice xmlns:v="urn:schemas-microsoft-com:vml" Requires="v">
                <p:oleObj spid="_x0000_s2594" name="Equation" r:id="rId5" imgW="1803240" imgH="266400" progId="Equation.DSMT4">
                  <p:embed/>
                </p:oleObj>
              </mc:Choice>
              <mc:Fallback>
                <p:oleObj name="Equation" r:id="rId5" imgW="1803240" imgH="266400" progId="Equation.DSMT4">
                  <p:embed/>
                  <p:pic>
                    <p:nvPicPr>
                      <p:cNvPr id="5" name="Object 4"/>
                      <p:cNvPicPr/>
                      <p:nvPr/>
                    </p:nvPicPr>
                    <p:blipFill>
                      <a:blip r:embed="rId6"/>
                      <a:stretch>
                        <a:fillRect/>
                      </a:stretch>
                    </p:blipFill>
                    <p:spPr>
                      <a:xfrm>
                        <a:off x="546652" y="3019076"/>
                        <a:ext cx="1803400" cy="266700"/>
                      </a:xfrm>
                      <a:prstGeom prst="rect">
                        <a:avLst/>
                      </a:prstGeom>
                    </p:spPr>
                  </p:pic>
                </p:oleObj>
              </mc:Fallback>
            </mc:AlternateContent>
          </a:graphicData>
        </a:graphic>
      </p:graphicFrame>
      <p:sp>
        <p:nvSpPr>
          <p:cNvPr id="18" name="Text Placeholder 17"/>
          <p:cNvSpPr>
            <a:spLocks noGrp="1"/>
          </p:cNvSpPr>
          <p:nvPr>
            <p:ph type="body" idx="14"/>
          </p:nvPr>
        </p:nvSpPr>
        <p:spPr>
          <a:xfrm>
            <a:off x="2454966" y="2866664"/>
            <a:ext cx="5943600" cy="399516"/>
          </a:xfrm>
        </p:spPr>
        <p:txBody>
          <a:bodyPr/>
          <a:lstStyle/>
          <a:p>
            <a:pPr marL="0" indent="0">
              <a:buNone/>
            </a:pPr>
            <a:r>
              <a:rPr lang="en-US" sz="2000" dirty="0">
                <a:solidFill>
                  <a:srgbClr val="000000"/>
                </a:solidFill>
              </a:rPr>
              <a:t>changes the value of all characters in a string, </a:t>
            </a:r>
            <a:r>
              <a:rPr lang="en-IN" sz="2000" dirty="0">
                <a:solidFill>
                  <a:srgbClr val="000000"/>
                </a:solidFill>
              </a:rPr>
              <a:t>S</a:t>
            </a:r>
            <a:r>
              <a:rPr lang="en-US" sz="2000" dirty="0">
                <a:solidFill>
                  <a:srgbClr val="000000"/>
                </a:solidFill>
              </a:rPr>
              <a:t>, to</a:t>
            </a:r>
            <a:endParaRPr lang="en-US" dirty="0"/>
          </a:p>
        </p:txBody>
      </p:sp>
      <p:sp>
        <p:nvSpPr>
          <p:cNvPr id="19" name="Text Placeholder 18"/>
          <p:cNvSpPr>
            <a:spLocks noGrp="1"/>
          </p:cNvSpPr>
          <p:nvPr>
            <p:ph type="body" idx="15"/>
          </p:nvPr>
        </p:nvSpPr>
        <p:spPr>
          <a:xfrm>
            <a:off x="817494" y="3194318"/>
            <a:ext cx="1530626" cy="399516"/>
          </a:xfrm>
        </p:spPr>
        <p:txBody>
          <a:bodyPr/>
          <a:lstStyle/>
          <a:p>
            <a:pPr marL="0" indent="0">
              <a:buNone/>
            </a:pPr>
            <a:r>
              <a:rPr lang="en-US" sz="2000" dirty="0"/>
              <a:t>uppercase</a:t>
            </a:r>
            <a:r>
              <a:rPr lang="en-US" sz="2000" dirty="0" smtClean="0"/>
              <a:t>.</a:t>
            </a:r>
            <a:endParaRPr lang="en-US" sz="2000" dirty="0"/>
          </a:p>
        </p:txBody>
      </p:sp>
      <p:graphicFrame>
        <p:nvGraphicFramePr>
          <p:cNvPr id="16" name="Object 15" descr="To Lower left parenthesis S right parenthesis."/>
          <p:cNvGraphicFramePr>
            <a:graphicFrameLocks noChangeAspect="1"/>
          </p:cNvGraphicFramePr>
          <p:nvPr>
            <p:extLst>
              <p:ext uri="{D42A27DB-BD31-4B8C-83A1-F6EECF244321}">
                <p14:modId xmlns:p14="http://schemas.microsoft.com/office/powerpoint/2010/main" val="3441212917"/>
              </p:ext>
            </p:extLst>
          </p:nvPr>
        </p:nvGraphicFramePr>
        <p:xfrm>
          <a:off x="544720" y="3816221"/>
          <a:ext cx="1803400" cy="254000"/>
        </p:xfrm>
        <a:graphic>
          <a:graphicData uri="http://schemas.openxmlformats.org/presentationml/2006/ole">
            <mc:AlternateContent xmlns:mc="http://schemas.openxmlformats.org/markup-compatibility/2006">
              <mc:Choice xmlns:v="urn:schemas-microsoft-com:vml" Requires="v">
                <p:oleObj spid="_x0000_s2595" name="Equation" r:id="rId7" imgW="1803240" imgH="253800" progId="Equation.DSMT4">
                  <p:embed/>
                </p:oleObj>
              </mc:Choice>
              <mc:Fallback>
                <p:oleObj name="Equation" r:id="rId7" imgW="1803240" imgH="253800" progId="Equation.DSMT4">
                  <p:embed/>
                  <p:pic>
                    <p:nvPicPr>
                      <p:cNvPr id="15" name="Object 14"/>
                      <p:cNvPicPr/>
                      <p:nvPr/>
                    </p:nvPicPr>
                    <p:blipFill>
                      <a:blip r:embed="rId8"/>
                      <a:stretch>
                        <a:fillRect/>
                      </a:stretch>
                    </p:blipFill>
                    <p:spPr>
                      <a:xfrm>
                        <a:off x="544720" y="3816221"/>
                        <a:ext cx="1803400" cy="254000"/>
                      </a:xfrm>
                      <a:prstGeom prst="rect">
                        <a:avLst/>
                      </a:prstGeom>
                    </p:spPr>
                  </p:pic>
                </p:oleObj>
              </mc:Fallback>
            </mc:AlternateContent>
          </a:graphicData>
        </a:graphic>
      </p:graphicFrame>
      <p:sp>
        <p:nvSpPr>
          <p:cNvPr id="20" name="Text Placeholder 19"/>
          <p:cNvSpPr>
            <a:spLocks noGrp="1"/>
          </p:cNvSpPr>
          <p:nvPr>
            <p:ph type="body" idx="16"/>
          </p:nvPr>
        </p:nvSpPr>
        <p:spPr>
          <a:xfrm>
            <a:off x="2459935" y="3670705"/>
            <a:ext cx="6013174" cy="399516"/>
          </a:xfrm>
        </p:spPr>
        <p:txBody>
          <a:bodyPr/>
          <a:lstStyle/>
          <a:p>
            <a:pPr marL="0" indent="0">
              <a:buNone/>
            </a:pPr>
            <a:r>
              <a:rPr lang="en-US" sz="2000" dirty="0">
                <a:solidFill>
                  <a:srgbClr val="000000"/>
                </a:solidFill>
              </a:rPr>
              <a:t>changes the value of all characters in a string, </a:t>
            </a:r>
            <a:r>
              <a:rPr lang="en-IN" sz="2000" dirty="0">
                <a:solidFill>
                  <a:srgbClr val="000000"/>
                </a:solidFill>
              </a:rPr>
              <a:t>S</a:t>
            </a:r>
            <a:r>
              <a:rPr lang="en-US" sz="2000" dirty="0">
                <a:solidFill>
                  <a:srgbClr val="000000"/>
                </a:solidFill>
              </a:rPr>
              <a:t>, to</a:t>
            </a:r>
            <a:endParaRPr lang="en-US" dirty="0"/>
          </a:p>
        </p:txBody>
      </p:sp>
      <p:sp>
        <p:nvSpPr>
          <p:cNvPr id="21" name="Text Placeholder 20"/>
          <p:cNvSpPr>
            <a:spLocks noGrp="1"/>
          </p:cNvSpPr>
          <p:nvPr>
            <p:ph type="body" idx="17"/>
          </p:nvPr>
        </p:nvSpPr>
        <p:spPr>
          <a:xfrm>
            <a:off x="810083" y="3989731"/>
            <a:ext cx="1538037" cy="399516"/>
          </a:xfrm>
        </p:spPr>
        <p:txBody>
          <a:bodyPr/>
          <a:lstStyle/>
          <a:p>
            <a:pPr marL="0" indent="0">
              <a:buNone/>
            </a:pPr>
            <a:r>
              <a:rPr lang="en-US" sz="2000" dirty="0"/>
              <a:t>lowercase</a:t>
            </a:r>
            <a:r>
              <a:rPr lang="en-US" sz="2000" dirty="0" smtClean="0"/>
              <a:t>.</a:t>
            </a:r>
            <a:endParaRPr lang="en-US" sz="2000" dirty="0"/>
          </a:p>
        </p:txBody>
      </p:sp>
    </p:spTree>
    <p:extLst>
      <p:ext uri="{BB962C8B-B14F-4D97-AF65-F5344CB8AC3E}">
        <p14:creationId xmlns:p14="http://schemas.microsoft.com/office/powerpoint/2010/main" val="885240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Built-in Functions</a:t>
            </a:r>
            <a:endParaRPr lang="en-US" dirty="0"/>
          </a:p>
        </p:txBody>
      </p:sp>
      <p:sp>
        <p:nvSpPr>
          <p:cNvPr id="3" name="Content Placeholder 2"/>
          <p:cNvSpPr>
            <a:spLocks noGrp="1"/>
          </p:cNvSpPr>
          <p:nvPr>
            <p:ph type="body" idx="1"/>
          </p:nvPr>
        </p:nvSpPr>
        <p:spPr>
          <a:xfrm>
            <a:off x="457200" y="1600200"/>
            <a:ext cx="8229600" cy="1516977"/>
          </a:xfrm>
        </p:spPr>
        <p:txBody>
          <a:bodyPr/>
          <a:lstStyle/>
          <a:p>
            <a:r>
              <a:rPr lang="en-US" sz="2000" dirty="0" smtClean="0"/>
              <a:t>Most programming languages provide built-in functions. The code for these functions are supplied in separate modules (often called a library) and can be used by any programmer. </a:t>
            </a:r>
          </a:p>
          <a:p>
            <a:r>
              <a:rPr lang="en-US" sz="2000" dirty="0" smtClean="0"/>
              <a:t>Some examples of built-in functions that we have not yet seen are:</a:t>
            </a:r>
            <a:endParaRPr lang="en-US" sz="2000" dirty="0"/>
          </a:p>
        </p:txBody>
      </p:sp>
      <p:graphicFrame>
        <p:nvGraphicFramePr>
          <p:cNvPr id="37" name="Object 36" descr="A b s left parenthesis X right parenthesis."/>
          <p:cNvGraphicFramePr>
            <a:graphicFrameLocks noChangeAspect="1"/>
          </p:cNvGraphicFramePr>
          <p:nvPr>
            <p:extLst>
              <p:ext uri="{D42A27DB-BD31-4B8C-83A1-F6EECF244321}">
                <p14:modId xmlns:p14="http://schemas.microsoft.com/office/powerpoint/2010/main" val="2120752476"/>
              </p:ext>
            </p:extLst>
          </p:nvPr>
        </p:nvGraphicFramePr>
        <p:xfrm>
          <a:off x="550863" y="3309938"/>
          <a:ext cx="1117600" cy="254000"/>
        </p:xfrm>
        <a:graphic>
          <a:graphicData uri="http://schemas.openxmlformats.org/presentationml/2006/ole">
            <mc:AlternateContent xmlns:mc="http://schemas.openxmlformats.org/markup-compatibility/2006">
              <mc:Choice xmlns:v="urn:schemas-microsoft-com:vml" Requires="v">
                <p:oleObj spid="_x0000_s3557" name="Equation" r:id="rId3" imgW="1117440" imgH="253800" progId="Equation.DSMT4">
                  <p:embed/>
                </p:oleObj>
              </mc:Choice>
              <mc:Fallback>
                <p:oleObj name="Equation" r:id="rId3" imgW="1117440" imgH="253800" progId="Equation.DSMT4">
                  <p:embed/>
                  <p:pic>
                    <p:nvPicPr>
                      <p:cNvPr id="5" name="Object 4"/>
                      <p:cNvPicPr/>
                      <p:nvPr/>
                    </p:nvPicPr>
                    <p:blipFill>
                      <a:blip r:embed="rId4"/>
                      <a:stretch>
                        <a:fillRect/>
                      </a:stretch>
                    </p:blipFill>
                    <p:spPr>
                      <a:xfrm>
                        <a:off x="550863" y="3309938"/>
                        <a:ext cx="1117600" cy="254000"/>
                      </a:xfrm>
                      <a:prstGeom prst="rect">
                        <a:avLst/>
                      </a:prstGeom>
                    </p:spPr>
                  </p:pic>
                </p:oleObj>
              </mc:Fallback>
            </mc:AlternateContent>
          </a:graphicData>
        </a:graphic>
      </p:graphicFrame>
      <p:sp>
        <p:nvSpPr>
          <p:cNvPr id="28" name="Text Placeholder 27"/>
          <p:cNvSpPr>
            <a:spLocks noGrp="1"/>
          </p:cNvSpPr>
          <p:nvPr>
            <p:ph type="body" idx="13"/>
          </p:nvPr>
        </p:nvSpPr>
        <p:spPr>
          <a:xfrm>
            <a:off x="1779104" y="3174441"/>
            <a:ext cx="6698974" cy="399516"/>
          </a:xfrm>
        </p:spPr>
        <p:txBody>
          <a:bodyPr/>
          <a:lstStyle/>
          <a:p>
            <a:pPr marL="0" indent="0">
              <a:buNone/>
            </a:pPr>
            <a:r>
              <a:rPr lang="en-US" sz="2000" dirty="0">
                <a:solidFill>
                  <a:srgbClr val="000000"/>
                </a:solidFill>
              </a:rPr>
              <a:t>computes and returns the absolute value of X. It is of type</a:t>
            </a:r>
            <a:endParaRPr lang="en-US" dirty="0"/>
          </a:p>
        </p:txBody>
      </p:sp>
      <p:sp>
        <p:nvSpPr>
          <p:cNvPr id="29" name="Text Placeholder 28"/>
          <p:cNvSpPr>
            <a:spLocks noGrp="1"/>
          </p:cNvSpPr>
          <p:nvPr>
            <p:ph type="body" idx="14"/>
          </p:nvPr>
        </p:nvSpPr>
        <p:spPr>
          <a:xfrm>
            <a:off x="715618" y="3509624"/>
            <a:ext cx="874643" cy="399516"/>
          </a:xfrm>
        </p:spPr>
        <p:txBody>
          <a:bodyPr/>
          <a:lstStyle/>
          <a:p>
            <a:pPr marL="0" indent="0">
              <a:buNone/>
            </a:pPr>
            <a:r>
              <a:rPr lang="en-US" sz="2000" dirty="0"/>
              <a:t>Float</a:t>
            </a:r>
            <a:r>
              <a:rPr lang="en-US" sz="2000" dirty="0" smtClean="0"/>
              <a:t>.</a:t>
            </a:r>
            <a:endParaRPr lang="en-US" sz="2000" dirty="0"/>
          </a:p>
        </p:txBody>
      </p:sp>
      <p:graphicFrame>
        <p:nvGraphicFramePr>
          <p:cNvPr id="38" name="Object 37" descr="Round left parenthesis X right parenthesis."/>
          <p:cNvGraphicFramePr>
            <a:graphicFrameLocks noChangeAspect="1"/>
          </p:cNvGraphicFramePr>
          <p:nvPr>
            <p:extLst>
              <p:ext uri="{D42A27DB-BD31-4B8C-83A1-F6EECF244321}">
                <p14:modId xmlns:p14="http://schemas.microsoft.com/office/powerpoint/2010/main" val="1870760949"/>
              </p:ext>
            </p:extLst>
          </p:nvPr>
        </p:nvGraphicFramePr>
        <p:xfrm>
          <a:off x="543339" y="4132263"/>
          <a:ext cx="1422400" cy="254000"/>
        </p:xfrm>
        <a:graphic>
          <a:graphicData uri="http://schemas.openxmlformats.org/presentationml/2006/ole">
            <mc:AlternateContent xmlns:mc="http://schemas.openxmlformats.org/markup-compatibility/2006">
              <mc:Choice xmlns:v="urn:schemas-microsoft-com:vml" Requires="v">
                <p:oleObj spid="_x0000_s3558" name="Equation" r:id="rId5" imgW="1422360" imgH="253800" progId="Equation.DSMT4">
                  <p:embed/>
                </p:oleObj>
              </mc:Choice>
              <mc:Fallback>
                <p:oleObj name="Equation" r:id="rId5" imgW="1422360" imgH="253800" progId="Equation.DSMT4">
                  <p:embed/>
                  <p:pic>
                    <p:nvPicPr>
                      <p:cNvPr id="15" name="Object 14"/>
                      <p:cNvPicPr/>
                      <p:nvPr/>
                    </p:nvPicPr>
                    <p:blipFill>
                      <a:blip r:embed="rId6"/>
                      <a:stretch>
                        <a:fillRect/>
                      </a:stretch>
                    </p:blipFill>
                    <p:spPr>
                      <a:xfrm>
                        <a:off x="543339" y="4132263"/>
                        <a:ext cx="1422400" cy="254000"/>
                      </a:xfrm>
                      <a:prstGeom prst="rect">
                        <a:avLst/>
                      </a:prstGeom>
                    </p:spPr>
                  </p:pic>
                </p:oleObj>
              </mc:Fallback>
            </mc:AlternateContent>
          </a:graphicData>
        </a:graphic>
      </p:graphicFrame>
      <p:sp>
        <p:nvSpPr>
          <p:cNvPr id="30" name="Text Placeholder 29"/>
          <p:cNvSpPr>
            <a:spLocks noGrp="1"/>
          </p:cNvSpPr>
          <p:nvPr>
            <p:ph type="body" idx="15"/>
          </p:nvPr>
        </p:nvSpPr>
        <p:spPr>
          <a:xfrm>
            <a:off x="2087218" y="3986281"/>
            <a:ext cx="6579704" cy="399516"/>
          </a:xfrm>
        </p:spPr>
        <p:txBody>
          <a:bodyPr/>
          <a:lstStyle/>
          <a:p>
            <a:pPr marL="0" indent="0">
              <a:buNone/>
            </a:pPr>
            <a:r>
              <a:rPr lang="en-US" sz="2000" dirty="0"/>
              <a:t>rounds the real number, X, to the nearest whole number.</a:t>
            </a:r>
          </a:p>
        </p:txBody>
      </p:sp>
      <p:sp>
        <p:nvSpPr>
          <p:cNvPr id="31" name="Text Placeholder 30"/>
          <p:cNvSpPr>
            <a:spLocks noGrp="1"/>
          </p:cNvSpPr>
          <p:nvPr>
            <p:ph type="body" idx="16"/>
          </p:nvPr>
        </p:nvSpPr>
        <p:spPr>
          <a:xfrm>
            <a:off x="715618" y="4301586"/>
            <a:ext cx="2415209" cy="399516"/>
          </a:xfrm>
        </p:spPr>
        <p:txBody>
          <a:bodyPr/>
          <a:lstStyle/>
          <a:p>
            <a:pPr marL="0" indent="0">
              <a:buNone/>
            </a:pPr>
            <a:r>
              <a:rPr lang="en-US" sz="2000" dirty="0"/>
              <a:t>It is of type Integer</a:t>
            </a:r>
            <a:r>
              <a:rPr lang="en-US" sz="2000" dirty="0" smtClean="0"/>
              <a:t>.</a:t>
            </a:r>
            <a:endParaRPr lang="en-US" sz="2000" dirty="0"/>
          </a:p>
        </p:txBody>
      </p:sp>
      <p:graphicFrame>
        <p:nvGraphicFramePr>
          <p:cNvPr id="39" name="Object 38" descr="S t r left parenthesis X right parenthesis."/>
          <p:cNvGraphicFramePr>
            <a:graphicFrameLocks noChangeAspect="1"/>
          </p:cNvGraphicFramePr>
          <p:nvPr>
            <p:extLst>
              <p:ext uri="{D42A27DB-BD31-4B8C-83A1-F6EECF244321}">
                <p14:modId xmlns:p14="http://schemas.microsoft.com/office/powerpoint/2010/main" val="1602622964"/>
              </p:ext>
            </p:extLst>
          </p:nvPr>
        </p:nvGraphicFramePr>
        <p:xfrm>
          <a:off x="549275" y="4924425"/>
          <a:ext cx="1117600" cy="254000"/>
        </p:xfrm>
        <a:graphic>
          <a:graphicData uri="http://schemas.openxmlformats.org/presentationml/2006/ole">
            <mc:AlternateContent xmlns:mc="http://schemas.openxmlformats.org/markup-compatibility/2006">
              <mc:Choice xmlns:v="urn:schemas-microsoft-com:vml" Requires="v">
                <p:oleObj spid="_x0000_s3559" name="Equation" r:id="rId7" imgW="1117440" imgH="253800" progId="Equation.DSMT4">
                  <p:embed/>
                </p:oleObj>
              </mc:Choice>
              <mc:Fallback>
                <p:oleObj name="Equation" r:id="rId7" imgW="1117440" imgH="253800" progId="Equation.DSMT4">
                  <p:embed/>
                  <p:pic>
                    <p:nvPicPr>
                      <p:cNvPr id="16" name="Object 15"/>
                      <p:cNvPicPr/>
                      <p:nvPr/>
                    </p:nvPicPr>
                    <p:blipFill>
                      <a:blip r:embed="rId8"/>
                      <a:stretch>
                        <a:fillRect/>
                      </a:stretch>
                    </p:blipFill>
                    <p:spPr>
                      <a:xfrm>
                        <a:off x="549275" y="4924425"/>
                        <a:ext cx="1117600" cy="254000"/>
                      </a:xfrm>
                      <a:prstGeom prst="rect">
                        <a:avLst/>
                      </a:prstGeom>
                    </p:spPr>
                  </p:pic>
                </p:oleObj>
              </mc:Fallback>
            </mc:AlternateContent>
          </a:graphicData>
        </a:graphic>
      </p:graphicFrame>
      <p:sp>
        <p:nvSpPr>
          <p:cNvPr id="32" name="Text Placeholder 31"/>
          <p:cNvSpPr>
            <a:spLocks noGrp="1"/>
          </p:cNvSpPr>
          <p:nvPr>
            <p:ph type="body" idx="17"/>
          </p:nvPr>
        </p:nvSpPr>
        <p:spPr>
          <a:xfrm>
            <a:off x="1779104" y="4778243"/>
            <a:ext cx="6455379" cy="399516"/>
          </a:xfrm>
        </p:spPr>
        <p:txBody>
          <a:bodyPr/>
          <a:lstStyle/>
          <a:p>
            <a:pPr marL="0" indent="0">
              <a:buNone/>
            </a:pPr>
            <a:r>
              <a:rPr lang="en-US" sz="2000" dirty="0"/>
              <a:t>converts the number X to a corresponding string. It is of</a:t>
            </a:r>
          </a:p>
        </p:txBody>
      </p:sp>
      <p:sp>
        <p:nvSpPr>
          <p:cNvPr id="33" name="Text Placeholder 32"/>
          <p:cNvSpPr>
            <a:spLocks noGrp="1"/>
          </p:cNvSpPr>
          <p:nvPr>
            <p:ph type="body" idx="18"/>
          </p:nvPr>
        </p:nvSpPr>
        <p:spPr>
          <a:xfrm>
            <a:off x="715618" y="5108656"/>
            <a:ext cx="1488342" cy="399516"/>
          </a:xfrm>
        </p:spPr>
        <p:txBody>
          <a:bodyPr/>
          <a:lstStyle/>
          <a:p>
            <a:pPr marL="0" lvl="0" indent="0">
              <a:buNone/>
            </a:pPr>
            <a:r>
              <a:rPr lang="en-US" sz="2000" dirty="0">
                <a:solidFill>
                  <a:srgbClr val="000000"/>
                </a:solidFill>
              </a:rPr>
              <a:t>type String</a:t>
            </a:r>
            <a:r>
              <a:rPr lang="en-US" sz="2000" dirty="0" smtClean="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17073774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 Using Built-in Functions</a:t>
            </a:r>
            <a:endParaRPr lang="en-US" dirty="0"/>
          </a:p>
        </p:txBody>
      </p:sp>
      <p:graphicFrame>
        <p:nvGraphicFramePr>
          <p:cNvPr id="8" name="Object 7" descr="A b s left parenthesis X right parenthesis returns 10."/>
          <p:cNvGraphicFramePr>
            <a:graphicFrameLocks noChangeAspect="1"/>
          </p:cNvGraphicFramePr>
          <p:nvPr>
            <p:extLst>
              <p:ext uri="{D42A27DB-BD31-4B8C-83A1-F6EECF244321}">
                <p14:modId xmlns:p14="http://schemas.microsoft.com/office/powerpoint/2010/main" val="3948733875"/>
              </p:ext>
            </p:extLst>
          </p:nvPr>
        </p:nvGraphicFramePr>
        <p:xfrm>
          <a:off x="531744" y="1669773"/>
          <a:ext cx="2921000" cy="431800"/>
        </p:xfrm>
        <a:graphic>
          <a:graphicData uri="http://schemas.openxmlformats.org/presentationml/2006/ole">
            <mc:AlternateContent xmlns:mc="http://schemas.openxmlformats.org/markup-compatibility/2006">
              <mc:Choice xmlns:v="urn:schemas-microsoft-com:vml" Requires="v">
                <p:oleObj spid="_x0000_s10367" name="Equation" r:id="rId3" imgW="2920680" imgH="431640" progId="Equation.DSMT4">
                  <p:embed/>
                </p:oleObj>
              </mc:Choice>
              <mc:Fallback>
                <p:oleObj name="Equation" r:id="rId3" imgW="2920680" imgH="431640" progId="Equation.DSMT4">
                  <p:embed/>
                  <p:pic>
                    <p:nvPicPr>
                      <p:cNvPr id="0" name=""/>
                      <p:cNvPicPr/>
                      <p:nvPr/>
                    </p:nvPicPr>
                    <p:blipFill>
                      <a:blip r:embed="rId4"/>
                      <a:stretch>
                        <a:fillRect/>
                      </a:stretch>
                    </p:blipFill>
                    <p:spPr>
                      <a:xfrm>
                        <a:off x="531744" y="1669773"/>
                        <a:ext cx="2921000" cy="431800"/>
                      </a:xfrm>
                      <a:prstGeom prst="rect">
                        <a:avLst/>
                      </a:prstGeom>
                    </p:spPr>
                  </p:pic>
                </p:oleObj>
              </mc:Fallback>
            </mc:AlternateContent>
          </a:graphicData>
        </a:graphic>
      </p:graphicFrame>
      <p:graphicFrame>
        <p:nvGraphicFramePr>
          <p:cNvPr id="9" name="Object 8" descr="A b s left parenthesis Negative 10 right parenthesis returns 10."/>
          <p:cNvGraphicFramePr>
            <a:graphicFrameLocks noChangeAspect="1"/>
          </p:cNvGraphicFramePr>
          <p:nvPr>
            <p:extLst>
              <p:ext uri="{D42A27DB-BD31-4B8C-83A1-F6EECF244321}">
                <p14:modId xmlns:p14="http://schemas.microsoft.com/office/powerpoint/2010/main" val="2957083190"/>
              </p:ext>
            </p:extLst>
          </p:nvPr>
        </p:nvGraphicFramePr>
        <p:xfrm>
          <a:off x="531744" y="2233613"/>
          <a:ext cx="3111500" cy="431800"/>
        </p:xfrm>
        <a:graphic>
          <a:graphicData uri="http://schemas.openxmlformats.org/presentationml/2006/ole">
            <mc:AlternateContent xmlns:mc="http://schemas.openxmlformats.org/markup-compatibility/2006">
              <mc:Choice xmlns:v="urn:schemas-microsoft-com:vml" Requires="v">
                <p:oleObj spid="_x0000_s10368" name="Equation" r:id="rId5" imgW="3111480" imgH="431640" progId="Equation.DSMT4">
                  <p:embed/>
                </p:oleObj>
              </mc:Choice>
              <mc:Fallback>
                <p:oleObj name="Equation" r:id="rId5" imgW="3111480" imgH="431640" progId="Equation.DSMT4">
                  <p:embed/>
                  <p:pic>
                    <p:nvPicPr>
                      <p:cNvPr id="0" name=""/>
                      <p:cNvPicPr/>
                      <p:nvPr/>
                    </p:nvPicPr>
                    <p:blipFill>
                      <a:blip r:embed="rId6"/>
                      <a:stretch>
                        <a:fillRect/>
                      </a:stretch>
                    </p:blipFill>
                    <p:spPr>
                      <a:xfrm>
                        <a:off x="531744" y="2233613"/>
                        <a:ext cx="3111500" cy="431800"/>
                      </a:xfrm>
                      <a:prstGeom prst="rect">
                        <a:avLst/>
                      </a:prstGeom>
                    </p:spPr>
                  </p:pic>
                </p:oleObj>
              </mc:Fallback>
            </mc:AlternateContent>
          </a:graphicData>
        </a:graphic>
      </p:graphicFrame>
      <p:graphicFrame>
        <p:nvGraphicFramePr>
          <p:cNvPr id="10" name="Object 9" descr="Round left parenthesis 10 period 6 right parenthesis returns 11."/>
          <p:cNvGraphicFramePr>
            <a:graphicFrameLocks noChangeAspect="1"/>
          </p:cNvGraphicFramePr>
          <p:nvPr>
            <p:extLst>
              <p:ext uri="{D42A27DB-BD31-4B8C-83A1-F6EECF244321}">
                <p14:modId xmlns:p14="http://schemas.microsoft.com/office/powerpoint/2010/main" val="2185681120"/>
              </p:ext>
            </p:extLst>
          </p:nvPr>
        </p:nvGraphicFramePr>
        <p:xfrm>
          <a:off x="521805" y="2787514"/>
          <a:ext cx="3632200" cy="431800"/>
        </p:xfrm>
        <a:graphic>
          <a:graphicData uri="http://schemas.openxmlformats.org/presentationml/2006/ole">
            <mc:AlternateContent xmlns:mc="http://schemas.openxmlformats.org/markup-compatibility/2006">
              <mc:Choice xmlns:v="urn:schemas-microsoft-com:vml" Requires="v">
                <p:oleObj spid="_x0000_s10369" name="Equation" r:id="rId7" imgW="3632040" imgH="431640" progId="Equation.DSMT4">
                  <p:embed/>
                </p:oleObj>
              </mc:Choice>
              <mc:Fallback>
                <p:oleObj name="Equation" r:id="rId7" imgW="3632040" imgH="431640" progId="Equation.DSMT4">
                  <p:embed/>
                  <p:pic>
                    <p:nvPicPr>
                      <p:cNvPr id="0" name=""/>
                      <p:cNvPicPr/>
                      <p:nvPr/>
                    </p:nvPicPr>
                    <p:blipFill>
                      <a:blip r:embed="rId8"/>
                      <a:stretch>
                        <a:fillRect/>
                      </a:stretch>
                    </p:blipFill>
                    <p:spPr>
                      <a:xfrm>
                        <a:off x="521805" y="2787514"/>
                        <a:ext cx="3632200" cy="431800"/>
                      </a:xfrm>
                      <a:prstGeom prst="rect">
                        <a:avLst/>
                      </a:prstGeom>
                    </p:spPr>
                  </p:pic>
                </p:oleObj>
              </mc:Fallback>
            </mc:AlternateContent>
          </a:graphicData>
        </a:graphic>
      </p:graphicFrame>
      <p:graphicFrame>
        <p:nvGraphicFramePr>
          <p:cNvPr id="11" name="Object 10" descr="Round left parenthesis 1 0 0 times 10 period 4 4 3 right parenthesis over returns 10 period 44."/>
          <p:cNvGraphicFramePr>
            <a:graphicFrameLocks noChangeAspect="1"/>
          </p:cNvGraphicFramePr>
          <p:nvPr>
            <p:extLst>
              <p:ext uri="{D42A27DB-BD31-4B8C-83A1-F6EECF244321}">
                <p14:modId xmlns:p14="http://schemas.microsoft.com/office/powerpoint/2010/main" val="522535197"/>
              </p:ext>
            </p:extLst>
          </p:nvPr>
        </p:nvGraphicFramePr>
        <p:xfrm>
          <a:off x="516560" y="3339097"/>
          <a:ext cx="6134100" cy="431800"/>
        </p:xfrm>
        <a:graphic>
          <a:graphicData uri="http://schemas.openxmlformats.org/presentationml/2006/ole">
            <mc:AlternateContent xmlns:mc="http://schemas.openxmlformats.org/markup-compatibility/2006">
              <mc:Choice xmlns:v="urn:schemas-microsoft-com:vml" Requires="v">
                <p:oleObj spid="_x0000_s10370" name="Equation" r:id="rId9" imgW="6134040" imgH="431640" progId="Equation.DSMT4">
                  <p:embed/>
                </p:oleObj>
              </mc:Choice>
              <mc:Fallback>
                <p:oleObj name="Equation" r:id="rId9" imgW="6134040" imgH="431640" progId="Equation.DSMT4">
                  <p:embed/>
                  <p:pic>
                    <p:nvPicPr>
                      <p:cNvPr id="0" name=""/>
                      <p:cNvPicPr/>
                      <p:nvPr/>
                    </p:nvPicPr>
                    <p:blipFill>
                      <a:blip r:embed="rId10"/>
                      <a:stretch>
                        <a:fillRect/>
                      </a:stretch>
                    </p:blipFill>
                    <p:spPr>
                      <a:xfrm>
                        <a:off x="516560" y="3339097"/>
                        <a:ext cx="6134100" cy="431800"/>
                      </a:xfrm>
                      <a:prstGeom prst="rect">
                        <a:avLst/>
                      </a:prstGeom>
                    </p:spPr>
                  </p:pic>
                </p:oleObj>
              </mc:Fallback>
            </mc:AlternateContent>
          </a:graphicData>
        </a:graphic>
      </p:graphicFrame>
      <p:graphicFrame>
        <p:nvGraphicFramePr>
          <p:cNvPr id="12" name="Object 11" descr="S t r left parenthesis 31 period 5 right parenthesis returns double quote 31 period 5 double quote."/>
          <p:cNvGraphicFramePr>
            <a:graphicFrameLocks noChangeAspect="1"/>
          </p:cNvGraphicFramePr>
          <p:nvPr>
            <p:extLst>
              <p:ext uri="{D42A27DB-BD31-4B8C-83A1-F6EECF244321}">
                <p14:modId xmlns:p14="http://schemas.microsoft.com/office/powerpoint/2010/main" val="317121959"/>
              </p:ext>
            </p:extLst>
          </p:nvPr>
        </p:nvGraphicFramePr>
        <p:xfrm>
          <a:off x="521805" y="3905255"/>
          <a:ext cx="3759200" cy="431800"/>
        </p:xfrm>
        <a:graphic>
          <a:graphicData uri="http://schemas.openxmlformats.org/presentationml/2006/ole">
            <mc:AlternateContent xmlns:mc="http://schemas.openxmlformats.org/markup-compatibility/2006">
              <mc:Choice xmlns:v="urn:schemas-microsoft-com:vml" Requires="v">
                <p:oleObj spid="_x0000_s10371" name="Equation" r:id="rId11" imgW="3759120" imgH="431640" progId="Equation.DSMT4">
                  <p:embed/>
                </p:oleObj>
              </mc:Choice>
              <mc:Fallback>
                <p:oleObj name="Equation" r:id="rId11" imgW="3759120" imgH="431640" progId="Equation.DSMT4">
                  <p:embed/>
                  <p:pic>
                    <p:nvPicPr>
                      <p:cNvPr id="0" name=""/>
                      <p:cNvPicPr/>
                      <p:nvPr/>
                    </p:nvPicPr>
                    <p:blipFill>
                      <a:blip r:embed="rId12"/>
                      <a:stretch>
                        <a:fillRect/>
                      </a:stretch>
                    </p:blipFill>
                    <p:spPr>
                      <a:xfrm>
                        <a:off x="521805" y="3905255"/>
                        <a:ext cx="3759200" cy="431800"/>
                      </a:xfrm>
                      <a:prstGeom prst="rect">
                        <a:avLst/>
                      </a:prstGeom>
                    </p:spPr>
                  </p:pic>
                </p:oleObj>
              </mc:Fallback>
            </mc:AlternateContent>
          </a:graphicData>
        </a:graphic>
      </p:graphicFrame>
      <p:graphicFrame>
        <p:nvGraphicFramePr>
          <p:cNvPr id="13" name="Object 12" descr="String left parenthesis Negative 100 right parenthesis returns double quote Negative 100 double quote."/>
          <p:cNvGraphicFramePr>
            <a:graphicFrameLocks noChangeAspect="1"/>
          </p:cNvGraphicFramePr>
          <p:nvPr>
            <p:extLst>
              <p:ext uri="{D42A27DB-BD31-4B8C-83A1-F6EECF244321}">
                <p14:modId xmlns:p14="http://schemas.microsoft.com/office/powerpoint/2010/main" val="716413525"/>
              </p:ext>
            </p:extLst>
          </p:nvPr>
        </p:nvGraphicFramePr>
        <p:xfrm>
          <a:off x="525394" y="4459490"/>
          <a:ext cx="3962400" cy="431800"/>
        </p:xfrm>
        <a:graphic>
          <a:graphicData uri="http://schemas.openxmlformats.org/presentationml/2006/ole">
            <mc:AlternateContent xmlns:mc="http://schemas.openxmlformats.org/markup-compatibility/2006">
              <mc:Choice xmlns:v="urn:schemas-microsoft-com:vml" Requires="v">
                <p:oleObj spid="_x0000_s10372" name="Equation" r:id="rId13" imgW="3962160" imgH="431640" progId="Equation.DSMT4">
                  <p:embed/>
                </p:oleObj>
              </mc:Choice>
              <mc:Fallback>
                <p:oleObj name="Equation" r:id="rId13" imgW="3962160" imgH="431640" progId="Equation.DSMT4">
                  <p:embed/>
                  <p:pic>
                    <p:nvPicPr>
                      <p:cNvPr id="0" name=""/>
                      <p:cNvPicPr/>
                      <p:nvPr/>
                    </p:nvPicPr>
                    <p:blipFill>
                      <a:blip r:embed="rId14"/>
                      <a:stretch>
                        <a:fillRect/>
                      </a:stretch>
                    </p:blipFill>
                    <p:spPr>
                      <a:xfrm>
                        <a:off x="525394" y="4459490"/>
                        <a:ext cx="3962400" cy="431800"/>
                      </a:xfrm>
                      <a:prstGeom prst="rect">
                        <a:avLst/>
                      </a:prstGeom>
                    </p:spPr>
                  </p:pic>
                </p:oleObj>
              </mc:Fallback>
            </mc:AlternateContent>
          </a:graphicData>
        </a:graphic>
      </p:graphicFrame>
      <p:graphicFrame>
        <p:nvGraphicFramePr>
          <p:cNvPr id="14" name="Object 13" descr="Value left parenthesis double quote 31 period 5 double quote comma N right parenthesis returns the number 31 period 5 comma N equal 1."/>
          <p:cNvGraphicFramePr>
            <a:graphicFrameLocks noChangeAspect="1"/>
          </p:cNvGraphicFramePr>
          <p:nvPr>
            <p:extLst>
              <p:ext uri="{D42A27DB-BD31-4B8C-83A1-F6EECF244321}">
                <p14:modId xmlns:p14="http://schemas.microsoft.com/office/powerpoint/2010/main" val="1262942592"/>
              </p:ext>
            </p:extLst>
          </p:nvPr>
        </p:nvGraphicFramePr>
        <p:xfrm>
          <a:off x="501927" y="5003786"/>
          <a:ext cx="6642100" cy="431800"/>
        </p:xfrm>
        <a:graphic>
          <a:graphicData uri="http://schemas.openxmlformats.org/presentationml/2006/ole">
            <mc:AlternateContent xmlns:mc="http://schemas.openxmlformats.org/markup-compatibility/2006">
              <mc:Choice xmlns:v="urn:schemas-microsoft-com:vml" Requires="v">
                <p:oleObj spid="_x0000_s10373" name="Equation" r:id="rId15" imgW="6642000" imgH="431640" progId="Equation.DSMT4">
                  <p:embed/>
                </p:oleObj>
              </mc:Choice>
              <mc:Fallback>
                <p:oleObj name="Equation" r:id="rId15" imgW="6642000" imgH="431640" progId="Equation.DSMT4">
                  <p:embed/>
                  <p:pic>
                    <p:nvPicPr>
                      <p:cNvPr id="0" name=""/>
                      <p:cNvPicPr/>
                      <p:nvPr/>
                    </p:nvPicPr>
                    <p:blipFill>
                      <a:blip r:embed="rId16"/>
                      <a:stretch>
                        <a:fillRect/>
                      </a:stretch>
                    </p:blipFill>
                    <p:spPr>
                      <a:xfrm>
                        <a:off x="501927" y="5003786"/>
                        <a:ext cx="6642100" cy="431800"/>
                      </a:xfrm>
                      <a:prstGeom prst="rect">
                        <a:avLst/>
                      </a:prstGeom>
                    </p:spPr>
                  </p:pic>
                </p:oleObj>
              </mc:Fallback>
            </mc:AlternateContent>
          </a:graphicData>
        </a:graphic>
      </p:graphicFrame>
      <p:graphicFrame>
        <p:nvGraphicFramePr>
          <p:cNvPr id="15" name="Object 14" descr="Value left parenthesis double quote a b c double quote comma N right parenthesis returns he number 0 comma N equal 0."/>
          <p:cNvGraphicFramePr>
            <a:graphicFrameLocks noChangeAspect="1"/>
          </p:cNvGraphicFramePr>
          <p:nvPr>
            <p:extLst>
              <p:ext uri="{D42A27DB-BD31-4B8C-83A1-F6EECF244321}">
                <p14:modId xmlns:p14="http://schemas.microsoft.com/office/powerpoint/2010/main" val="336987315"/>
              </p:ext>
            </p:extLst>
          </p:nvPr>
        </p:nvGraphicFramePr>
        <p:xfrm>
          <a:off x="525394" y="5615774"/>
          <a:ext cx="6235700" cy="330200"/>
        </p:xfrm>
        <a:graphic>
          <a:graphicData uri="http://schemas.openxmlformats.org/presentationml/2006/ole">
            <mc:AlternateContent xmlns:mc="http://schemas.openxmlformats.org/markup-compatibility/2006">
              <mc:Choice xmlns:v="urn:schemas-microsoft-com:vml" Requires="v">
                <p:oleObj spid="_x0000_s10374" name="Equation" r:id="rId17" imgW="6235560" imgH="330120" progId="Equation.DSMT4">
                  <p:embed/>
                </p:oleObj>
              </mc:Choice>
              <mc:Fallback>
                <p:oleObj name="Equation" r:id="rId17" imgW="6235560" imgH="330120" progId="Equation.DSMT4">
                  <p:embed/>
                  <p:pic>
                    <p:nvPicPr>
                      <p:cNvPr id="0" name=""/>
                      <p:cNvPicPr/>
                      <p:nvPr/>
                    </p:nvPicPr>
                    <p:blipFill>
                      <a:blip r:embed="rId18"/>
                      <a:stretch>
                        <a:fillRect/>
                      </a:stretch>
                    </p:blipFill>
                    <p:spPr>
                      <a:xfrm>
                        <a:off x="525394" y="5615774"/>
                        <a:ext cx="6235700" cy="330200"/>
                      </a:xfrm>
                      <a:prstGeom prst="rect">
                        <a:avLst/>
                      </a:prstGeom>
                    </p:spPr>
                  </p:pic>
                </p:oleObj>
              </mc:Fallback>
            </mc:AlternateContent>
          </a:graphicData>
        </a:graphic>
      </p:graphicFrame>
    </p:spTree>
    <p:extLst>
      <p:ext uri="{BB962C8B-B14F-4D97-AF65-F5344CB8AC3E}">
        <p14:creationId xmlns:p14="http://schemas.microsoft.com/office/powerpoint/2010/main" val="652009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User-Defined Functions</a:t>
            </a:r>
            <a:endParaRPr lang="en-US" dirty="0"/>
          </a:p>
        </p:txBody>
      </p:sp>
      <p:sp>
        <p:nvSpPr>
          <p:cNvPr id="3" name="Content Placeholder 2"/>
          <p:cNvSpPr>
            <a:spLocks noGrp="1"/>
          </p:cNvSpPr>
          <p:nvPr>
            <p:ph type="body" idx="1"/>
          </p:nvPr>
        </p:nvSpPr>
        <p:spPr/>
        <p:txBody>
          <a:bodyPr/>
          <a:lstStyle/>
          <a:p>
            <a:pPr marL="0" indent="0">
              <a:buNone/>
            </a:pPr>
            <a:r>
              <a:rPr lang="en-US" dirty="0" smtClean="0"/>
              <a:t>User-defined functions are created by the programmer. </a:t>
            </a:r>
          </a:p>
          <a:p>
            <a:pPr marL="0" indent="0">
              <a:buNone/>
            </a:pPr>
            <a:r>
              <a:rPr lang="en-US" dirty="0" smtClean="0"/>
              <a:t>The differences between a function and a subprogram are:</a:t>
            </a:r>
          </a:p>
          <a:p>
            <a:pPr marL="429768" indent="-429768">
              <a:buFont typeface="+mj-lt"/>
              <a:buAutoNum type="arabicPeriod"/>
            </a:pPr>
            <a:r>
              <a:rPr lang="en-US" dirty="0" smtClean="0"/>
              <a:t>A function’s name may be assigned a value in the code that defines it.</a:t>
            </a:r>
          </a:p>
          <a:p>
            <a:pPr marL="429768" indent="-429768">
              <a:buFont typeface="+mj-lt"/>
              <a:buAutoNum type="arabicPeriod"/>
            </a:pPr>
            <a:r>
              <a:rPr lang="en-US" dirty="0" smtClean="0"/>
              <a:t>A function is called by placing its name with its arguments anywhere in the program where a constant of the function’s type is allowed.</a:t>
            </a:r>
            <a:endParaRPr lang="en-US" dirty="0"/>
          </a:p>
        </p:txBody>
      </p:sp>
    </p:spTree>
    <p:extLst>
      <p:ext uri="{BB962C8B-B14F-4D97-AF65-F5344CB8AC3E}">
        <p14:creationId xmlns:p14="http://schemas.microsoft.com/office/powerpoint/2010/main" val="1185826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 [using the Sale Price Computation Problem from the text]</a:t>
            </a:r>
            <a:endParaRPr lang="en-US" dirty="0"/>
          </a:p>
        </p:txBody>
      </p:sp>
      <p:pic>
        <p:nvPicPr>
          <p:cNvPr id="5" name="Picture 6" descr="A data flow diagram represents a main module with classification of four sub modules. The sub modules are Welcome message, Input data, Compute Results, and Output results. Original Price and Discount Rate flows from Input data and flow towards Compute Results. Sale price flows from Compute results. Original Price, Discount Rate and Sale Price flow towards the Output Results."/>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512887" y="2073275"/>
            <a:ext cx="6118225" cy="301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18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The Cube Function</a:t>
            </a:r>
            <a:endParaRPr lang="en-US" dirty="0"/>
          </a:p>
        </p:txBody>
      </p:sp>
      <p:sp>
        <p:nvSpPr>
          <p:cNvPr id="3" name="Content Placeholder 2"/>
          <p:cNvSpPr>
            <a:spLocks noGrp="1"/>
          </p:cNvSpPr>
          <p:nvPr>
            <p:ph type="body" idx="1"/>
          </p:nvPr>
        </p:nvSpPr>
        <p:spPr>
          <a:xfrm>
            <a:off x="457200" y="1600201"/>
            <a:ext cx="8229600" cy="1550504"/>
          </a:xfrm>
        </p:spPr>
        <p:txBody>
          <a:bodyPr/>
          <a:lstStyle/>
          <a:p>
            <a:r>
              <a:rPr lang="en-US" sz="2000" dirty="0" smtClean="0"/>
              <a:t>Since function calls evaluate to some value, the definition of the Function must include which data type the function evaluates to.</a:t>
            </a:r>
          </a:p>
          <a:p>
            <a:r>
              <a:rPr lang="en-US" sz="2000" dirty="0" smtClean="0"/>
              <a:t>The following pseudocode shows the syntax for defining a Function that finds the cube of a number:</a:t>
            </a:r>
            <a:endParaRPr lang="en-US" sz="2000" dirty="0"/>
          </a:p>
        </p:txBody>
      </p:sp>
      <p:pic>
        <p:nvPicPr>
          <p:cNvPr id="15" name="Picture 14" descr="Computer code code has 8 lines. The lines read as follows. Line 1. Main. Line 2, indented once. Declare Little Box As Float. Line 3, indented once. Set Little Box equals Cube left parenthesis 10 right parenthesis. Line 4, indented once. Write Little Box. Line 5. End Program. Line 6. Function Cube left parenthesis Side right parenthesis As Float. Line 7, indented once. Set Cube equals Side caret 3. Line 8. End Func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937" y="3150705"/>
            <a:ext cx="4810125" cy="2886075"/>
          </a:xfrm>
          <a:prstGeom prst="rect">
            <a:avLst/>
          </a:prstGeom>
        </p:spPr>
      </p:pic>
    </p:spTree>
    <p:extLst>
      <p:ext uri="{BB962C8B-B14F-4D97-AF65-F5344CB8AC3E}">
        <p14:creationId xmlns:p14="http://schemas.microsoft.com/office/powerpoint/2010/main" val="3758495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When to Use a Function</a:t>
            </a:r>
            <a:endParaRPr lang="en-US" dirty="0"/>
          </a:p>
        </p:txBody>
      </p:sp>
      <p:sp>
        <p:nvSpPr>
          <p:cNvPr id="3" name="Content Placeholder 2"/>
          <p:cNvSpPr>
            <a:spLocks noGrp="1"/>
          </p:cNvSpPr>
          <p:nvPr>
            <p:ph type="body" idx="1"/>
          </p:nvPr>
        </p:nvSpPr>
        <p:spPr/>
        <p:txBody>
          <a:bodyPr/>
          <a:lstStyle/>
          <a:p>
            <a:r>
              <a:rPr lang="en-US" dirty="0" smtClean="0"/>
              <a:t>If the programming language you are using contains both functions and non-function subprograms, then either one may be used to implement a given program submodule. </a:t>
            </a:r>
          </a:p>
          <a:p>
            <a:r>
              <a:rPr lang="en-US" dirty="0" smtClean="0"/>
              <a:t>If the submodule computes and returns a single value to the calling module, then implement it with a function.</a:t>
            </a:r>
            <a:endParaRPr lang="en-US" dirty="0"/>
          </a:p>
        </p:txBody>
      </p:sp>
    </p:spTree>
    <p:extLst>
      <p:ext uri="{BB962C8B-B14F-4D97-AF65-F5344CB8AC3E}">
        <p14:creationId xmlns:p14="http://schemas.microsoft.com/office/powerpoint/2010/main" val="1045327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Getting Good Mileage Out of a Function </a:t>
            </a:r>
            <a:r>
              <a:rPr lang="en-US" sz="2000" b="0" dirty="0" smtClean="0"/>
              <a:t>(1 of 3)</a:t>
            </a:r>
            <a:endParaRPr lang="en-US" sz="2000" b="0" dirty="0"/>
          </a:p>
        </p:txBody>
      </p:sp>
      <p:sp>
        <p:nvSpPr>
          <p:cNvPr id="3" name="Content Placeholder 2"/>
          <p:cNvSpPr>
            <a:spLocks noGrp="1"/>
          </p:cNvSpPr>
          <p:nvPr>
            <p:ph type="body" idx="1"/>
          </p:nvPr>
        </p:nvSpPr>
        <p:spPr/>
        <p:txBody>
          <a:bodyPr/>
          <a:lstStyle/>
          <a:p>
            <a:r>
              <a:rPr lang="en-US" sz="2000" dirty="0" smtClean="0"/>
              <a:t>The following program segment will compare the cost of several road trips by calculating miles per gallon used on each trip. By identifying the type of trip, it will compare highway miles and city miles. </a:t>
            </a:r>
          </a:p>
          <a:p>
            <a:r>
              <a:rPr lang="en-US" sz="2000" dirty="0" smtClean="0"/>
              <a:t>The output required is a table that identifies the specific type of road trip, the total miles of each trip, and the miles per gallon used for each trip. Parallel arrays, as follows, are used to store this information:</a:t>
            </a:r>
          </a:p>
          <a:p>
            <a:pPr lvl="1"/>
            <a:r>
              <a:rPr lang="en-US" sz="2000" dirty="0" smtClean="0"/>
              <a:t>A String array: </a:t>
            </a:r>
            <a:r>
              <a:rPr lang="en-US" sz="2000" b="1" dirty="0" smtClean="0">
                <a:latin typeface="Courier New" panose="02070309020205020404" pitchFamily="49" charset="0"/>
                <a:cs typeface="Courier New" panose="02070309020205020404" pitchFamily="49" charset="0"/>
              </a:rPr>
              <a:t>Trip</a:t>
            </a:r>
            <a:r>
              <a:rPr lang="en-US" sz="100" b="1"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Name[10]</a:t>
            </a:r>
          </a:p>
          <a:p>
            <a:pPr lvl="1"/>
            <a:r>
              <a:rPr lang="en-US" sz="2000" dirty="0" smtClean="0"/>
              <a:t>Two Float arrays: </a:t>
            </a:r>
            <a:r>
              <a:rPr lang="en-US" sz="2000" b="1" dirty="0" smtClean="0">
                <a:latin typeface="Courier New" panose="02070309020205020404" pitchFamily="49" charset="0"/>
                <a:cs typeface="Courier New" panose="02070309020205020404" pitchFamily="49" charset="0"/>
              </a:rPr>
              <a:t>Trip</a:t>
            </a:r>
            <a:r>
              <a:rPr lang="en-US" sz="100" b="1"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Miles[10] </a:t>
            </a:r>
            <a:r>
              <a:rPr lang="en-US" sz="2000" dirty="0" smtClean="0">
                <a:latin typeface="Courier New" panose="02070309020205020404" pitchFamily="49" charset="0"/>
                <a:cs typeface="Courier New" panose="02070309020205020404" pitchFamily="49" charset="0"/>
              </a:rPr>
              <a:t>and </a:t>
            </a:r>
            <a:r>
              <a:rPr lang="en-US" sz="2000" b="1" dirty="0" smtClean="0">
                <a:latin typeface="Courier New" panose="02070309020205020404" pitchFamily="49" charset="0"/>
                <a:cs typeface="Courier New" panose="02070309020205020404" pitchFamily="49" charset="0"/>
              </a:rPr>
              <a:t>Trip</a:t>
            </a:r>
            <a:r>
              <a:rPr lang="en-US" sz="100" b="1"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M</a:t>
            </a:r>
            <a:r>
              <a:rPr lang="en-US" sz="100" b="1"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P</a:t>
            </a:r>
            <a:r>
              <a:rPr lang="en-US" sz="100" b="1"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G[10]</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818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Getting Good Mileage Out of a Function </a:t>
            </a:r>
            <a:r>
              <a:rPr lang="en-US" sz="2000" b="0" dirty="0" smtClean="0"/>
              <a:t>(2 of 3)</a:t>
            </a:r>
            <a:endParaRPr lang="en-US" sz="2000" b="0" dirty="0"/>
          </a:p>
        </p:txBody>
      </p:sp>
      <p:sp>
        <p:nvSpPr>
          <p:cNvPr id="3" name="Content Placeholder 2"/>
          <p:cNvSpPr>
            <a:spLocks noGrp="1"/>
          </p:cNvSpPr>
          <p:nvPr>
            <p:ph type="body" idx="1"/>
          </p:nvPr>
        </p:nvSpPr>
        <p:spPr/>
        <p:txBody>
          <a:bodyPr/>
          <a:lstStyle/>
          <a:p>
            <a:r>
              <a:rPr lang="en-US" sz="2000" dirty="0" smtClean="0"/>
              <a:t>After the information for each trip is entered, the program will calculate the miles per gallon. A user-defined function named </a:t>
            </a:r>
            <a:r>
              <a:rPr lang="en-US" sz="2000" dirty="0" smtClean="0">
                <a:latin typeface="Courier New" panose="02070309020205020404" pitchFamily="49" charset="0"/>
                <a:cs typeface="Courier New" panose="02070309020205020404" pitchFamily="49" charset="0"/>
              </a:rPr>
              <a:t>Answer() </a:t>
            </a:r>
            <a:r>
              <a:rPr lang="en-US" sz="2000" dirty="0" smtClean="0"/>
              <a:t>will be created to do this. It will receive the number of miles traveled and the number of gallons of gas used. The result of the </a:t>
            </a:r>
            <a:r>
              <a:rPr lang="en-US" sz="2000" dirty="0" smtClean="0">
                <a:latin typeface="Courier New" panose="02070309020205020404" pitchFamily="49" charset="0"/>
                <a:cs typeface="Courier New" panose="02070309020205020404" pitchFamily="49" charset="0"/>
              </a:rPr>
              <a:t>Answer() </a:t>
            </a:r>
            <a:r>
              <a:rPr lang="en-US" sz="2000" dirty="0" smtClean="0"/>
              <a:t>function will be stored in the appropriate element in the </a:t>
            </a:r>
            <a:r>
              <a:rPr lang="en-US" sz="2000" b="1" dirty="0">
                <a:latin typeface="Courier New" panose="02070309020205020404" pitchFamily="49" charset="0"/>
                <a:cs typeface="Courier New" panose="02070309020205020404" pitchFamily="49" charset="0"/>
              </a:rPr>
              <a:t>Trip</a:t>
            </a:r>
            <a:r>
              <a:rPr lang="en-US" sz="1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M</a:t>
            </a:r>
            <a:r>
              <a:rPr lang="en-US" sz="1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a:t>
            </a:r>
            <a:r>
              <a:rPr lang="en-US" sz="1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G[10] </a:t>
            </a:r>
            <a:r>
              <a:rPr lang="en-US" sz="2000" dirty="0" smtClean="0"/>
              <a:t>array. </a:t>
            </a:r>
          </a:p>
          <a:p>
            <a:r>
              <a:rPr lang="en-US" sz="2000" dirty="0" smtClean="0"/>
              <a:t>Assume the following variables have been declared in the beginning of Main, as well as the three arrays previously mentioned: </a:t>
            </a:r>
          </a:p>
          <a:p>
            <a:pPr lvl="1"/>
            <a:r>
              <a:rPr lang="en-US" sz="2000" b="1" dirty="0" smtClean="0">
                <a:latin typeface="Courier New" panose="02070309020205020404" pitchFamily="49" charset="0"/>
                <a:cs typeface="Courier New" panose="02070309020205020404" pitchFamily="49" charset="0"/>
              </a:rPr>
              <a:t>Count</a:t>
            </a:r>
            <a:r>
              <a:rPr lang="en-US" sz="2000" dirty="0" smtClean="0"/>
              <a:t> and </a:t>
            </a:r>
            <a:r>
              <a:rPr lang="en-US" sz="2000" b="1" dirty="0" smtClean="0">
                <a:latin typeface="Courier New" panose="02070309020205020404" pitchFamily="49" charset="0"/>
                <a:cs typeface="Courier New" panose="02070309020205020404" pitchFamily="49" charset="0"/>
              </a:rPr>
              <a:t>K</a:t>
            </a:r>
            <a:r>
              <a:rPr lang="en-US" sz="2000" dirty="0" smtClean="0"/>
              <a:t> as </a:t>
            </a:r>
            <a:r>
              <a:rPr lang="en-US" sz="2000" dirty="0" smtClean="0">
                <a:latin typeface="Courier New" panose="02070309020205020404" pitchFamily="49" charset="0"/>
                <a:cs typeface="Courier New" panose="02070309020205020404" pitchFamily="49" charset="0"/>
              </a:rPr>
              <a:t>Integer</a:t>
            </a:r>
            <a:r>
              <a:rPr lang="en-US" sz="2000" dirty="0" smtClean="0"/>
              <a:t> variables</a:t>
            </a:r>
          </a:p>
          <a:p>
            <a:pPr lvl="1"/>
            <a:r>
              <a:rPr lang="en-US" sz="2000" b="1" dirty="0" smtClean="0">
                <a:latin typeface="Courier New" panose="02070309020205020404" pitchFamily="49" charset="0"/>
                <a:cs typeface="Courier New" panose="02070309020205020404" pitchFamily="49" charset="0"/>
              </a:rPr>
              <a:t>Name</a:t>
            </a:r>
            <a:r>
              <a:rPr lang="en-US" sz="2000" dirty="0" smtClean="0"/>
              <a:t> as a </a:t>
            </a:r>
            <a:r>
              <a:rPr lang="en-US" sz="2000" dirty="0" smtClean="0">
                <a:latin typeface="Courier New" panose="02070309020205020404" pitchFamily="49" charset="0"/>
                <a:cs typeface="Courier New" panose="02070309020205020404" pitchFamily="49" charset="0"/>
              </a:rPr>
              <a:t>String</a:t>
            </a:r>
            <a:r>
              <a:rPr lang="en-US" sz="2000" dirty="0" smtClean="0"/>
              <a:t> variable</a:t>
            </a:r>
          </a:p>
          <a:p>
            <a:pPr lvl="1"/>
            <a:r>
              <a:rPr lang="en-US" sz="2000" b="1" dirty="0" smtClean="0">
                <a:latin typeface="Courier New" panose="02070309020205020404" pitchFamily="49" charset="0"/>
                <a:cs typeface="Courier New" panose="02070309020205020404" pitchFamily="49" charset="0"/>
              </a:rPr>
              <a:t>Miles</a:t>
            </a:r>
            <a:r>
              <a:rPr lang="en-US" sz="2000" dirty="0" smtClean="0"/>
              <a:t> and </a:t>
            </a:r>
            <a:r>
              <a:rPr lang="en-US" sz="2000" b="1" dirty="0" smtClean="0">
                <a:latin typeface="Courier New" panose="02070309020205020404" pitchFamily="49" charset="0"/>
                <a:cs typeface="Courier New" panose="02070309020205020404" pitchFamily="49" charset="0"/>
              </a:rPr>
              <a:t>Gallons</a:t>
            </a:r>
            <a:r>
              <a:rPr lang="en-US" sz="2000" dirty="0" smtClean="0"/>
              <a:t> As </a:t>
            </a:r>
            <a:r>
              <a:rPr lang="en-US" sz="2000" dirty="0" smtClean="0">
                <a:latin typeface="Courier New" panose="02070309020205020404" pitchFamily="49" charset="0"/>
                <a:cs typeface="Courier New" panose="02070309020205020404" pitchFamily="49" charset="0"/>
              </a:rPr>
              <a:t>Float</a:t>
            </a:r>
            <a:r>
              <a:rPr lang="en-US" sz="2000" dirty="0" smtClean="0"/>
              <a:t> variables</a:t>
            </a:r>
          </a:p>
          <a:p>
            <a:r>
              <a:rPr lang="en-US" sz="2000" dirty="0" smtClean="0"/>
              <a:t>Continued on next slide</a:t>
            </a:r>
            <a:endParaRPr lang="en-US" sz="2000" dirty="0"/>
          </a:p>
        </p:txBody>
      </p:sp>
    </p:spTree>
    <p:extLst>
      <p:ext uri="{BB962C8B-B14F-4D97-AF65-F5344CB8AC3E}">
        <p14:creationId xmlns:p14="http://schemas.microsoft.com/office/powerpoint/2010/main" val="39128257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121060"/>
          </a:xfrm>
        </p:spPr>
        <p:txBody>
          <a:bodyPr anchor="t"/>
          <a:lstStyle/>
          <a:p>
            <a:r>
              <a:rPr lang="en-US" dirty="0"/>
              <a:t>Example: Getting Good Mileage Out of a Function </a:t>
            </a:r>
            <a:r>
              <a:rPr lang="en-US" sz="2000" b="0" dirty="0" smtClean="0"/>
              <a:t>(3 </a:t>
            </a:r>
            <a:r>
              <a:rPr lang="en-US" sz="2000" b="0" dirty="0"/>
              <a:t>of 3)</a:t>
            </a:r>
            <a:endParaRPr lang="en-US" sz="2000" dirty="0"/>
          </a:p>
        </p:txBody>
      </p:sp>
      <p:pic>
        <p:nvPicPr>
          <p:cNvPr id="8" name="Picture 7" descr="Computer code has 24 lines. The lines read as follows. Line 1. Main. Line 2, indented once. Set Count equals 0. Line 3, indented once. While Count less than sign 10. Line 4, indented twice. Write double quote Enter a description of this trip colon double quote. Line 5, indented twice. Input Name. Line 6, indented twice. Set Trip Name left bracket Count right bracket equals Name. Line 7, indented twice. Write double quote How many miles did you drive question mark double quote. Line 8, indented twice. Input Miles. Line 9, indented twice. Set Trip Miles left bracket Count right bracket equals Miles. Line 10, indented twice. Write double quote How many gallons of gas did you use on this trip question mark double quote. Line 11, indented twice. Input Gallons. Line 12, indented twice. Set Trip M P G left bracket Count right bracket equals Answer left parenthesis Miles comma Gallons right parenthesis. Line 13, indented twice. Set Count equals Count plus 1. Line 14, indented once. End While left parenthesis Count right parenthesis. Line 15, indented once. Set K equals 0. Line 16, indented once. Write double quote Trip Name back slash t Miles Traveled back slash t MPG double quote. Line 17, indented once. While K less than sign 10. Line 18, indented twice. Write Trip Name left bracket K right bracket plus double quote back slash t double quote plus Trip Miles left bracket K right bracket plus double quote back slash t double quote Trip M P G left bracket K right bracket. Line 19, indented twice. Set K equals K plus 1. Line 20, indented once. End While left parenthesis K right parenthesis. Line 21. End Program. Line 22. Function Answer left parenthesis Float N u m 1 comma Float N u m 2 right parenthesis As Float. Line 23, indented once. Set Answer equals Num 1 forward slash Num2. Line 24. End Func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725" y="1604772"/>
            <a:ext cx="5932550" cy="4572859"/>
          </a:xfrm>
          <a:prstGeom prst="rect">
            <a:avLst/>
          </a:prstGeom>
        </p:spPr>
      </p:pic>
    </p:spTree>
    <p:extLst>
      <p:ext uri="{BB962C8B-B14F-4D97-AF65-F5344CB8AC3E}">
        <p14:creationId xmlns:p14="http://schemas.microsoft.com/office/powerpoint/2010/main" val="33622279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9.4 Recursion</a:t>
            </a:r>
            <a:endParaRPr lang="en-US" dirty="0"/>
          </a:p>
        </p:txBody>
      </p:sp>
      <p:sp>
        <p:nvSpPr>
          <p:cNvPr id="6" name="Content Placeholder 5"/>
          <p:cNvSpPr>
            <a:spLocks noGrp="1"/>
          </p:cNvSpPr>
          <p:nvPr>
            <p:ph type="body" idx="1"/>
          </p:nvPr>
        </p:nvSpPr>
        <p:spPr>
          <a:xfrm>
            <a:off x="457200" y="1600200"/>
            <a:ext cx="8229600" cy="3737113"/>
          </a:xfrm>
        </p:spPr>
        <p:txBody>
          <a:bodyPr/>
          <a:lstStyle/>
          <a:p>
            <a:r>
              <a:rPr lang="en-US" dirty="0" smtClean="0"/>
              <a:t>A recursive subprogram is one that calls itself.</a:t>
            </a:r>
          </a:p>
          <a:p>
            <a:r>
              <a:rPr lang="en-US" dirty="0" smtClean="0"/>
              <a:t>Some languages do not permit recursion.  </a:t>
            </a:r>
          </a:p>
          <a:p>
            <a:r>
              <a:rPr lang="en-US" dirty="0" smtClean="0"/>
              <a:t>Recursive subprograms may be an effective way to provide a solution for a specific problem.</a:t>
            </a:r>
          </a:p>
          <a:p>
            <a:r>
              <a:rPr lang="en-US" dirty="0" smtClean="0"/>
              <a:t>Problems that are solved with recursion are those that can be easily described in terms of themselves.</a:t>
            </a:r>
          </a:p>
          <a:p>
            <a:r>
              <a:rPr lang="en-US" dirty="0" smtClean="0"/>
              <a:t>Example: the sum of the first </a:t>
            </a:r>
            <a:r>
              <a:rPr lang="en-US" b="1" dirty="0" smtClean="0">
                <a:latin typeface="Courier New" panose="02070309020205020404" pitchFamily="49" charset="0"/>
                <a:cs typeface="Courier New" panose="02070309020205020404" pitchFamily="49" charset="0"/>
              </a:rPr>
              <a:t>N</a:t>
            </a:r>
            <a:r>
              <a:rPr lang="en-US" dirty="0" smtClean="0"/>
              <a:t> integers can be written as:</a:t>
            </a:r>
            <a:endParaRPr lang="en-US" dirty="0"/>
          </a:p>
        </p:txBody>
      </p:sp>
      <p:graphicFrame>
        <p:nvGraphicFramePr>
          <p:cNvPr id="8" name="Object 7" descr="Computer code reads, Sum left parenthesis N right parenthesis equals Sum left parenthesis N minus 1 right parenthesis plus N."/>
          <p:cNvGraphicFramePr>
            <a:graphicFrameLocks noChangeAspect="1"/>
          </p:cNvGraphicFramePr>
          <p:nvPr>
            <p:extLst>
              <p:ext uri="{D42A27DB-BD31-4B8C-83A1-F6EECF244321}">
                <p14:modId xmlns:p14="http://schemas.microsoft.com/office/powerpoint/2010/main" val="2973693858"/>
              </p:ext>
            </p:extLst>
          </p:nvPr>
        </p:nvGraphicFramePr>
        <p:xfrm>
          <a:off x="2438540" y="5419449"/>
          <a:ext cx="4266921" cy="431800"/>
        </p:xfrm>
        <a:graphic>
          <a:graphicData uri="http://schemas.openxmlformats.org/presentationml/2006/ole">
            <mc:AlternateContent xmlns:mc="http://schemas.openxmlformats.org/markup-compatibility/2006">
              <mc:Choice xmlns:v="urn:schemas-microsoft-com:vml" Requires="v">
                <p:oleObj spid="_x0000_s5230" name="Equation" r:id="rId3" imgW="3771720" imgH="431640" progId="Equation.DSMT4">
                  <p:embed/>
                </p:oleObj>
              </mc:Choice>
              <mc:Fallback>
                <p:oleObj name="Equation" r:id="rId3" imgW="3771720" imgH="431640" progId="Equation.DSMT4">
                  <p:embed/>
                  <p:pic>
                    <p:nvPicPr>
                      <p:cNvPr id="0" name=""/>
                      <p:cNvPicPr/>
                      <p:nvPr/>
                    </p:nvPicPr>
                    <p:blipFill>
                      <a:blip r:embed="rId4"/>
                      <a:stretch>
                        <a:fillRect/>
                      </a:stretch>
                    </p:blipFill>
                    <p:spPr>
                      <a:xfrm>
                        <a:off x="2438540" y="5419449"/>
                        <a:ext cx="4266921" cy="431800"/>
                      </a:xfrm>
                      <a:prstGeom prst="rect">
                        <a:avLst/>
                      </a:prstGeom>
                    </p:spPr>
                  </p:pic>
                </p:oleObj>
              </mc:Fallback>
            </mc:AlternateContent>
          </a:graphicData>
        </a:graphic>
      </p:graphicFrame>
    </p:spTree>
    <p:extLst>
      <p:ext uri="{BB962C8B-B14F-4D97-AF65-F5344CB8AC3E}">
        <p14:creationId xmlns:p14="http://schemas.microsoft.com/office/powerpoint/2010/main" val="10904081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Recursive Code to Sum </a:t>
            </a:r>
            <a:r>
              <a:rPr lang="en-US" dirty="0" smtClean="0">
                <a:latin typeface="Courier New" panose="02070309020205020404" pitchFamily="49" charset="0"/>
                <a:cs typeface="Courier New" panose="02070309020205020404" pitchFamily="49" charset="0"/>
              </a:rPr>
              <a:t>N</a:t>
            </a:r>
            <a:r>
              <a:rPr lang="en-US" dirty="0" smtClean="0"/>
              <a:t> Positive Integers </a:t>
            </a:r>
            <a:r>
              <a:rPr lang="en-US" sz="2000" b="0" dirty="0" smtClean="0"/>
              <a:t>(1 of 5)</a:t>
            </a:r>
            <a:endParaRPr lang="en-US" sz="2000" b="0" dirty="0"/>
          </a:p>
        </p:txBody>
      </p:sp>
      <p:pic>
        <p:nvPicPr>
          <p:cNvPr id="3" name="Picture 2" descr="An example of recursive code. The code has 7 lines. Line 1. Function sum left parenthesis n right parenthesis as integer. Line 2. Indent 1. If N = 1 then. Line 3. Indent 2. Set sum = 1. Line 4. Indent 1. Else. Line 5. Indent 2. Set sum = sum left parenthesis n minus 1 right parenthesis + n. Line 6. Indent 1. End if. Line 7. End function. A call out points to line 4 and reads recursive call to sum.  "/>
          <p:cNvPicPr>
            <a:picLocks noChangeAspect="1"/>
          </p:cNvPicPr>
          <p:nvPr/>
        </p:nvPicPr>
        <p:blipFill>
          <a:blip r:embed="rId2"/>
          <a:stretch>
            <a:fillRect/>
          </a:stretch>
        </p:blipFill>
        <p:spPr>
          <a:xfrm>
            <a:off x="987376" y="1988014"/>
            <a:ext cx="6972300" cy="2009775"/>
          </a:xfrm>
          <a:prstGeom prst="rect">
            <a:avLst/>
          </a:prstGeom>
        </p:spPr>
      </p:pic>
      <p:sp>
        <p:nvSpPr>
          <p:cNvPr id="5" name="Content Placeholder 4"/>
          <p:cNvSpPr>
            <a:spLocks noGrp="1"/>
          </p:cNvSpPr>
          <p:nvPr>
            <p:ph sz="half" idx="1"/>
          </p:nvPr>
        </p:nvSpPr>
        <p:spPr>
          <a:xfrm>
            <a:off x="457200" y="4431323"/>
            <a:ext cx="8229599" cy="1556338"/>
          </a:xfrm>
        </p:spPr>
        <p:txBody>
          <a:bodyPr anchor="b"/>
          <a:lstStyle/>
          <a:p>
            <a:pPr marL="0" indent="0">
              <a:buNone/>
            </a:pPr>
            <a:r>
              <a:rPr lang="en-US" sz="2200" dirty="0" smtClean="0"/>
              <a:t>Tracing recursive code is difficult at first. The recursive call must be conditional, or there will be an infinite recursion. This is similar to a looping construct, but no repetition is used; there are only function calls to the function we are defining.</a:t>
            </a:r>
            <a:endParaRPr lang="en-US" sz="2200" dirty="0"/>
          </a:p>
        </p:txBody>
      </p:sp>
    </p:spTree>
    <p:extLst>
      <p:ext uri="{BB962C8B-B14F-4D97-AF65-F5344CB8AC3E}">
        <p14:creationId xmlns:p14="http://schemas.microsoft.com/office/powerpoint/2010/main" val="695525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Recursive Code to Sum </a:t>
            </a:r>
            <a:r>
              <a:rPr lang="en-US" dirty="0">
                <a:latin typeface="Courier New" panose="02070309020205020404" pitchFamily="49" charset="0"/>
                <a:cs typeface="Courier New" panose="02070309020205020404" pitchFamily="49" charset="0"/>
              </a:rPr>
              <a:t>N</a:t>
            </a:r>
            <a:r>
              <a:rPr lang="en-US" dirty="0"/>
              <a:t> Positive Integers </a:t>
            </a:r>
            <a:r>
              <a:rPr lang="en-US" sz="2000" b="0" dirty="0" smtClean="0"/>
              <a:t>(2 </a:t>
            </a:r>
            <a:r>
              <a:rPr lang="en-US" sz="2000" b="0" dirty="0"/>
              <a:t>of </a:t>
            </a:r>
            <a:r>
              <a:rPr lang="en-US" sz="2000" b="0" dirty="0" smtClean="0"/>
              <a:t>5)</a:t>
            </a:r>
            <a:endParaRPr lang="en-US" dirty="0"/>
          </a:p>
        </p:txBody>
      </p:sp>
      <p:sp>
        <p:nvSpPr>
          <p:cNvPr id="3" name="Content Placeholder 2"/>
          <p:cNvSpPr>
            <a:spLocks noGrp="1"/>
          </p:cNvSpPr>
          <p:nvPr>
            <p:ph type="body" idx="1"/>
          </p:nvPr>
        </p:nvSpPr>
        <p:spPr/>
        <p:txBody>
          <a:bodyPr/>
          <a:lstStyle/>
          <a:p>
            <a:r>
              <a:rPr lang="en-US" sz="2000" dirty="0" smtClean="0"/>
              <a:t>Suppose that this function is called by the statement</a:t>
            </a:r>
            <a:endParaRPr lang="en-US" sz="2000" dirty="0"/>
          </a:p>
        </p:txBody>
      </p:sp>
      <p:graphicFrame>
        <p:nvGraphicFramePr>
          <p:cNvPr id="5" name="Object 4" descr="Computer code reads, Set Total equals Sum left parenthesis 4 right parenthesis left parenthesis Total is an Integer Variable right parenthesis."/>
          <p:cNvGraphicFramePr>
            <a:graphicFrameLocks noChangeAspect="1"/>
          </p:cNvGraphicFramePr>
          <p:nvPr>
            <p:extLst>
              <p:ext uri="{D42A27DB-BD31-4B8C-83A1-F6EECF244321}">
                <p14:modId xmlns:p14="http://schemas.microsoft.com/office/powerpoint/2010/main" val="1033809480"/>
              </p:ext>
            </p:extLst>
          </p:nvPr>
        </p:nvGraphicFramePr>
        <p:xfrm>
          <a:off x="1411633" y="2186249"/>
          <a:ext cx="6718300" cy="381000"/>
        </p:xfrm>
        <a:graphic>
          <a:graphicData uri="http://schemas.openxmlformats.org/presentationml/2006/ole">
            <mc:AlternateContent xmlns:mc="http://schemas.openxmlformats.org/markup-compatibility/2006">
              <mc:Choice xmlns:v="urn:schemas-microsoft-com:vml" Requires="v">
                <p:oleObj spid="_x0000_s7425" name="Equation" r:id="rId3" imgW="6717960" imgH="380880" progId="Equation.DSMT4">
                  <p:embed/>
                </p:oleObj>
              </mc:Choice>
              <mc:Fallback>
                <p:oleObj name="Equation" r:id="rId3" imgW="6717960" imgH="380880" progId="Equation.DSMT4">
                  <p:embed/>
                  <p:pic>
                    <p:nvPicPr>
                      <p:cNvPr id="0" name=""/>
                      <p:cNvPicPr/>
                      <p:nvPr/>
                    </p:nvPicPr>
                    <p:blipFill>
                      <a:blip r:embed="rId4"/>
                      <a:stretch>
                        <a:fillRect/>
                      </a:stretch>
                    </p:blipFill>
                    <p:spPr>
                      <a:xfrm>
                        <a:off x="1411633" y="2186249"/>
                        <a:ext cx="6718300" cy="381000"/>
                      </a:xfrm>
                      <a:prstGeom prst="rect">
                        <a:avLst/>
                      </a:prstGeom>
                    </p:spPr>
                  </p:pic>
                </p:oleObj>
              </mc:Fallback>
            </mc:AlternateContent>
          </a:graphicData>
        </a:graphic>
      </p:graphicFrame>
      <p:sp>
        <p:nvSpPr>
          <p:cNvPr id="17" name="Text Placeholder 16"/>
          <p:cNvSpPr>
            <a:spLocks noGrp="1"/>
          </p:cNvSpPr>
          <p:nvPr>
            <p:ph type="body" idx="13"/>
          </p:nvPr>
        </p:nvSpPr>
        <p:spPr>
          <a:xfrm>
            <a:off x="457200" y="2588024"/>
            <a:ext cx="8229600" cy="706870"/>
          </a:xfrm>
        </p:spPr>
        <p:txBody>
          <a:bodyPr/>
          <a:lstStyle/>
          <a:p>
            <a:pPr lvl="0"/>
            <a:r>
              <a:rPr lang="en-US" sz="2000" dirty="0">
                <a:solidFill>
                  <a:srgbClr val="000000"/>
                </a:solidFill>
              </a:rPr>
              <a:t>First call to the function: </a:t>
            </a:r>
            <a:r>
              <a:rPr lang="en-US" sz="2000" dirty="0">
                <a:solidFill>
                  <a:srgbClr val="000000"/>
                </a:solidFill>
                <a:latin typeface="Courier New" panose="02070309020205020404" pitchFamily="49" charset="0"/>
                <a:cs typeface="Courier New" panose="02070309020205020404" pitchFamily="49" charset="0"/>
              </a:rPr>
              <a:t>N </a:t>
            </a:r>
            <a:r>
              <a:rPr lang="en-US" sz="2000" dirty="0">
                <a:solidFill>
                  <a:srgbClr val="000000"/>
                </a:solidFill>
              </a:rPr>
              <a:t>= 4: Control goes to</a:t>
            </a:r>
            <a:r>
              <a:rPr lang="en-US" sz="2000" dirty="0">
                <a:solidFill>
                  <a:srgbClr val="000000"/>
                </a:solidFill>
                <a:latin typeface="Courier New" panose="02070309020205020404" pitchFamily="49" charset="0"/>
                <a:cs typeface="Courier New" panose="02070309020205020404" pitchFamily="49" charset="0"/>
              </a:rPr>
              <a:t> Else</a:t>
            </a:r>
            <a:r>
              <a:rPr lang="en-US" sz="2000" dirty="0">
                <a:solidFill>
                  <a:srgbClr val="000000"/>
                </a:solidFill>
              </a:rPr>
              <a:t> clause and line 5 is executed to get</a:t>
            </a:r>
            <a:r>
              <a:rPr lang="en-US" sz="2000" dirty="0" smtClean="0">
                <a:solidFill>
                  <a:srgbClr val="000000"/>
                </a:solidFill>
              </a:rPr>
              <a:t>:</a:t>
            </a:r>
            <a:endParaRPr lang="en-US" sz="2000" dirty="0">
              <a:solidFill>
                <a:srgbClr val="000000"/>
              </a:solidFill>
            </a:endParaRPr>
          </a:p>
        </p:txBody>
      </p:sp>
      <p:graphicFrame>
        <p:nvGraphicFramePr>
          <p:cNvPr id="6" name="Object 5" descr="Computer code reads, Set Sum equals Sum left parenthesis N minus 1 right parenthesis plus N hyphen greater than sign Set Sum equals Sum left parenthesis 3 right parenthesis plus 4."/>
          <p:cNvGraphicFramePr>
            <a:graphicFrameLocks noChangeAspect="1"/>
          </p:cNvGraphicFramePr>
          <p:nvPr>
            <p:extLst>
              <p:ext uri="{D42A27DB-BD31-4B8C-83A1-F6EECF244321}">
                <p14:modId xmlns:p14="http://schemas.microsoft.com/office/powerpoint/2010/main" val="3659846310"/>
              </p:ext>
            </p:extLst>
          </p:nvPr>
        </p:nvGraphicFramePr>
        <p:xfrm>
          <a:off x="1411633" y="3398047"/>
          <a:ext cx="5753100" cy="355600"/>
        </p:xfrm>
        <a:graphic>
          <a:graphicData uri="http://schemas.openxmlformats.org/presentationml/2006/ole">
            <mc:AlternateContent xmlns:mc="http://schemas.openxmlformats.org/markup-compatibility/2006">
              <mc:Choice xmlns:v="urn:schemas-microsoft-com:vml" Requires="v">
                <p:oleObj spid="_x0000_s7426" name="Equation" r:id="rId5" imgW="5752800" imgH="355320" progId="Equation.DSMT4">
                  <p:embed/>
                </p:oleObj>
              </mc:Choice>
              <mc:Fallback>
                <p:oleObj name="Equation" r:id="rId5" imgW="5752800" imgH="355320" progId="Equation.DSMT4">
                  <p:embed/>
                  <p:pic>
                    <p:nvPicPr>
                      <p:cNvPr id="0" name=""/>
                      <p:cNvPicPr/>
                      <p:nvPr/>
                    </p:nvPicPr>
                    <p:blipFill>
                      <a:blip r:embed="rId6"/>
                      <a:stretch>
                        <a:fillRect/>
                      </a:stretch>
                    </p:blipFill>
                    <p:spPr>
                      <a:xfrm>
                        <a:off x="1411633" y="3398047"/>
                        <a:ext cx="5753100" cy="355600"/>
                      </a:xfrm>
                      <a:prstGeom prst="rect">
                        <a:avLst/>
                      </a:prstGeom>
                    </p:spPr>
                  </p:pic>
                </p:oleObj>
              </mc:Fallback>
            </mc:AlternateContent>
          </a:graphicData>
        </a:graphic>
      </p:graphicFrame>
      <p:sp>
        <p:nvSpPr>
          <p:cNvPr id="18" name="Text Placeholder 17"/>
          <p:cNvSpPr>
            <a:spLocks noGrp="1"/>
          </p:cNvSpPr>
          <p:nvPr>
            <p:ph type="body" idx="14"/>
          </p:nvPr>
        </p:nvSpPr>
        <p:spPr>
          <a:xfrm>
            <a:off x="459728" y="3760156"/>
            <a:ext cx="8229600" cy="399516"/>
          </a:xfrm>
        </p:spPr>
        <p:txBody>
          <a:bodyPr/>
          <a:lstStyle/>
          <a:p>
            <a:pPr lvl="0"/>
            <a:r>
              <a:rPr lang="en-US" sz="2000" dirty="0">
                <a:solidFill>
                  <a:srgbClr val="000000"/>
                </a:solidFill>
              </a:rPr>
              <a:t>Second call to the function: The </a:t>
            </a:r>
            <a:r>
              <a:rPr lang="en-US" sz="2000" dirty="0">
                <a:solidFill>
                  <a:srgbClr val="000000"/>
                </a:solidFill>
                <a:latin typeface="Courier New" panose="02070309020205020404" pitchFamily="49" charset="0"/>
                <a:cs typeface="Courier New" panose="02070309020205020404" pitchFamily="49" charset="0"/>
              </a:rPr>
              <a:t>Else</a:t>
            </a:r>
            <a:r>
              <a:rPr lang="en-US" sz="2000" dirty="0">
                <a:solidFill>
                  <a:srgbClr val="000000"/>
                </a:solidFill>
              </a:rPr>
              <a:t> clause is executed now </a:t>
            </a:r>
            <a:r>
              <a:rPr lang="en-US" sz="2000" dirty="0" smtClean="0">
                <a:solidFill>
                  <a:srgbClr val="000000"/>
                </a:solidFill>
              </a:rPr>
              <a:t>with</a:t>
            </a:r>
            <a:endParaRPr lang="en-US" sz="2000" dirty="0">
              <a:solidFill>
                <a:srgbClr val="000000"/>
              </a:solidFill>
            </a:endParaRPr>
          </a:p>
        </p:txBody>
      </p:sp>
      <p:graphicFrame>
        <p:nvGraphicFramePr>
          <p:cNvPr id="8" name="Object 7" descr="Computer code reads, N equals 3 period left parenthesis N minus 1 right parenthesis equals 2 so we get."/>
          <p:cNvGraphicFramePr>
            <a:graphicFrameLocks noChangeAspect="1"/>
          </p:cNvGraphicFramePr>
          <p:nvPr>
            <p:extLst>
              <p:ext uri="{D42A27DB-BD31-4B8C-83A1-F6EECF244321}">
                <p14:modId xmlns:p14="http://schemas.microsoft.com/office/powerpoint/2010/main" val="371788511"/>
              </p:ext>
            </p:extLst>
          </p:nvPr>
        </p:nvGraphicFramePr>
        <p:xfrm>
          <a:off x="782154" y="4172527"/>
          <a:ext cx="3314700" cy="355600"/>
        </p:xfrm>
        <a:graphic>
          <a:graphicData uri="http://schemas.openxmlformats.org/presentationml/2006/ole">
            <mc:AlternateContent xmlns:mc="http://schemas.openxmlformats.org/markup-compatibility/2006">
              <mc:Choice xmlns:v="urn:schemas-microsoft-com:vml" Requires="v">
                <p:oleObj spid="_x0000_s7427" name="Equation" r:id="rId7" imgW="3314520" imgH="355320" progId="Equation.DSMT4">
                  <p:embed/>
                </p:oleObj>
              </mc:Choice>
              <mc:Fallback>
                <p:oleObj name="Equation" r:id="rId7" imgW="3314520" imgH="355320" progId="Equation.DSMT4">
                  <p:embed/>
                  <p:pic>
                    <p:nvPicPr>
                      <p:cNvPr id="0" name=""/>
                      <p:cNvPicPr/>
                      <p:nvPr/>
                    </p:nvPicPr>
                    <p:blipFill>
                      <a:blip r:embed="rId8"/>
                      <a:stretch>
                        <a:fillRect/>
                      </a:stretch>
                    </p:blipFill>
                    <p:spPr>
                      <a:xfrm>
                        <a:off x="782154" y="4172527"/>
                        <a:ext cx="3314700" cy="355600"/>
                      </a:xfrm>
                      <a:prstGeom prst="rect">
                        <a:avLst/>
                      </a:prstGeom>
                    </p:spPr>
                  </p:pic>
                </p:oleObj>
              </mc:Fallback>
            </mc:AlternateContent>
          </a:graphicData>
        </a:graphic>
      </p:graphicFrame>
      <p:graphicFrame>
        <p:nvGraphicFramePr>
          <p:cNvPr id="7" name="Object 6" descr="Computer code reads, Sum left parenthesis 2 right parenthesis plus 3."/>
          <p:cNvGraphicFramePr>
            <a:graphicFrameLocks noChangeAspect="1"/>
          </p:cNvGraphicFramePr>
          <p:nvPr>
            <p:extLst>
              <p:ext uri="{D42A27DB-BD31-4B8C-83A1-F6EECF244321}">
                <p14:modId xmlns:p14="http://schemas.microsoft.com/office/powerpoint/2010/main" val="3785712952"/>
              </p:ext>
            </p:extLst>
          </p:nvPr>
        </p:nvGraphicFramePr>
        <p:xfrm>
          <a:off x="1411633" y="4708586"/>
          <a:ext cx="1358900" cy="254000"/>
        </p:xfrm>
        <a:graphic>
          <a:graphicData uri="http://schemas.openxmlformats.org/presentationml/2006/ole">
            <mc:AlternateContent xmlns:mc="http://schemas.openxmlformats.org/markup-compatibility/2006">
              <mc:Choice xmlns:v="urn:schemas-microsoft-com:vml" Requires="v">
                <p:oleObj spid="_x0000_s7428" name="Equation" r:id="rId9" imgW="1358640" imgH="253800" progId="Equation.DSMT4">
                  <p:embed/>
                </p:oleObj>
              </mc:Choice>
              <mc:Fallback>
                <p:oleObj name="Equation" r:id="rId9" imgW="1358640" imgH="253800" progId="Equation.DSMT4">
                  <p:embed/>
                  <p:pic>
                    <p:nvPicPr>
                      <p:cNvPr id="0" name=""/>
                      <p:cNvPicPr/>
                      <p:nvPr/>
                    </p:nvPicPr>
                    <p:blipFill>
                      <a:blip r:embed="rId10"/>
                      <a:stretch>
                        <a:fillRect/>
                      </a:stretch>
                    </p:blipFill>
                    <p:spPr>
                      <a:xfrm>
                        <a:off x="1411633" y="4708586"/>
                        <a:ext cx="1358900" cy="254000"/>
                      </a:xfrm>
                      <a:prstGeom prst="rect">
                        <a:avLst/>
                      </a:prstGeom>
                    </p:spPr>
                  </p:pic>
                </p:oleObj>
              </mc:Fallback>
            </mc:AlternateContent>
          </a:graphicData>
        </a:graphic>
      </p:graphicFrame>
      <p:sp>
        <p:nvSpPr>
          <p:cNvPr id="19" name="Text Placeholder 18"/>
          <p:cNvSpPr>
            <a:spLocks noGrp="1"/>
          </p:cNvSpPr>
          <p:nvPr>
            <p:ph type="body" idx="15"/>
          </p:nvPr>
        </p:nvSpPr>
        <p:spPr>
          <a:xfrm>
            <a:off x="459728" y="5065739"/>
            <a:ext cx="8229600" cy="399516"/>
          </a:xfrm>
        </p:spPr>
        <p:txBody>
          <a:bodyPr/>
          <a:lstStyle/>
          <a:p>
            <a:pPr marL="0" lvl="0" indent="0">
              <a:buNone/>
            </a:pPr>
            <a:r>
              <a:rPr lang="en-US" sz="2000" dirty="0">
                <a:solidFill>
                  <a:srgbClr val="000000"/>
                </a:solidFill>
              </a:rPr>
              <a:t>which causes the function to be called again with N = 2</a:t>
            </a:r>
            <a:r>
              <a:rPr lang="en-US" sz="2000" dirty="0" smtClean="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26144838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Recursive Code to Sum </a:t>
            </a:r>
            <a:r>
              <a:rPr lang="en-US" dirty="0">
                <a:latin typeface="Courier New" panose="02070309020205020404" pitchFamily="49" charset="0"/>
                <a:cs typeface="Courier New" panose="02070309020205020404" pitchFamily="49" charset="0"/>
              </a:rPr>
              <a:t>N</a:t>
            </a:r>
            <a:r>
              <a:rPr lang="en-US" dirty="0"/>
              <a:t> Positive Integers </a:t>
            </a:r>
            <a:r>
              <a:rPr lang="en-US" sz="2000" b="0" dirty="0" smtClean="0"/>
              <a:t>(3 </a:t>
            </a:r>
            <a:r>
              <a:rPr lang="en-US" sz="2000" b="0" dirty="0"/>
              <a:t>of </a:t>
            </a:r>
            <a:r>
              <a:rPr lang="en-US" sz="2000" b="0" dirty="0" smtClean="0"/>
              <a:t>5)</a:t>
            </a:r>
            <a:endParaRPr lang="en-US" dirty="0"/>
          </a:p>
        </p:txBody>
      </p:sp>
      <p:sp>
        <p:nvSpPr>
          <p:cNvPr id="3" name="Content Placeholder 2"/>
          <p:cNvSpPr>
            <a:spLocks noGrp="1"/>
          </p:cNvSpPr>
          <p:nvPr>
            <p:ph type="body" idx="1"/>
          </p:nvPr>
        </p:nvSpPr>
        <p:spPr>
          <a:xfrm>
            <a:off x="457200" y="1600201"/>
            <a:ext cx="8229600" cy="725556"/>
          </a:xfrm>
        </p:spPr>
        <p:txBody>
          <a:bodyPr/>
          <a:lstStyle/>
          <a:p>
            <a:r>
              <a:rPr lang="en-US" sz="2000" dirty="0" smtClean="0"/>
              <a:t>Third call to the function: The </a:t>
            </a:r>
            <a:r>
              <a:rPr lang="en-US" sz="2000" b="1" dirty="0" smtClean="0">
                <a:latin typeface="Courier New" panose="02070309020205020404" pitchFamily="49" charset="0"/>
                <a:cs typeface="Courier New" panose="02070309020205020404" pitchFamily="49" charset="0"/>
              </a:rPr>
              <a:t>Else</a:t>
            </a:r>
            <a:r>
              <a:rPr lang="en-US" sz="2000" dirty="0" smtClean="0"/>
              <a:t> clause is executed with </a:t>
            </a:r>
            <a:r>
              <a:rPr lang="en-US" sz="2000" dirty="0" smtClean="0">
                <a:latin typeface="Courier New" panose="02070309020205020404" pitchFamily="49" charset="0"/>
                <a:cs typeface="Courier New" panose="02070309020205020404" pitchFamily="49" charset="0"/>
              </a:rPr>
              <a:t>N = 2. </a:t>
            </a:r>
            <a:r>
              <a:rPr lang="en-US" sz="2000" dirty="0" smtClean="0"/>
              <a:t>The right side of the assignment statement is evaluated, giving:</a:t>
            </a:r>
            <a:endParaRPr lang="en-US" sz="2000" dirty="0" smtClean="0">
              <a:sym typeface="Wingdings" panose="05000000000000000000" pitchFamily="2" charset="2"/>
            </a:endParaRPr>
          </a:p>
        </p:txBody>
      </p:sp>
      <p:graphicFrame>
        <p:nvGraphicFramePr>
          <p:cNvPr id="4" name="Object 3" descr="Computer code reads, Sum left parenthesis 1 right parenthesis plus 2."/>
          <p:cNvGraphicFramePr>
            <a:graphicFrameLocks noChangeAspect="1"/>
          </p:cNvGraphicFramePr>
          <p:nvPr>
            <p:extLst>
              <p:ext uri="{D42A27DB-BD31-4B8C-83A1-F6EECF244321}">
                <p14:modId xmlns:p14="http://schemas.microsoft.com/office/powerpoint/2010/main" val="1732773976"/>
              </p:ext>
            </p:extLst>
          </p:nvPr>
        </p:nvGraphicFramePr>
        <p:xfrm>
          <a:off x="3359150" y="2478958"/>
          <a:ext cx="1511300" cy="254000"/>
        </p:xfrm>
        <a:graphic>
          <a:graphicData uri="http://schemas.openxmlformats.org/presentationml/2006/ole">
            <mc:AlternateContent xmlns:mc="http://schemas.openxmlformats.org/markup-compatibility/2006">
              <mc:Choice xmlns:v="urn:schemas-microsoft-com:vml" Requires="v">
                <p:oleObj spid="_x0000_s6214" name="Equation" r:id="rId3" imgW="1511280" imgH="253800" progId="Equation.DSMT4">
                  <p:embed/>
                </p:oleObj>
              </mc:Choice>
              <mc:Fallback>
                <p:oleObj name="Equation" r:id="rId3" imgW="1511280" imgH="253800" progId="Equation.DSMT4">
                  <p:embed/>
                  <p:pic>
                    <p:nvPicPr>
                      <p:cNvPr id="0" name=""/>
                      <p:cNvPicPr/>
                      <p:nvPr/>
                    </p:nvPicPr>
                    <p:blipFill>
                      <a:blip r:embed="rId4"/>
                      <a:stretch>
                        <a:fillRect/>
                      </a:stretch>
                    </p:blipFill>
                    <p:spPr>
                      <a:xfrm>
                        <a:off x="3359150" y="2478958"/>
                        <a:ext cx="1511300" cy="254000"/>
                      </a:xfrm>
                      <a:prstGeom prst="rect">
                        <a:avLst/>
                      </a:prstGeom>
                    </p:spPr>
                  </p:pic>
                </p:oleObj>
              </mc:Fallback>
            </mc:AlternateContent>
          </a:graphicData>
        </a:graphic>
      </p:graphicFrame>
      <p:sp>
        <p:nvSpPr>
          <p:cNvPr id="17" name="Text Placeholder 16"/>
          <p:cNvSpPr>
            <a:spLocks noGrp="1"/>
          </p:cNvSpPr>
          <p:nvPr>
            <p:ph type="body" idx="13"/>
          </p:nvPr>
        </p:nvSpPr>
        <p:spPr>
          <a:xfrm>
            <a:off x="457200" y="2886160"/>
            <a:ext cx="8229600" cy="1549909"/>
          </a:xfrm>
        </p:spPr>
        <p:txBody>
          <a:bodyPr/>
          <a:lstStyle/>
          <a:p>
            <a:r>
              <a:rPr lang="en-US" sz="2000" dirty="0">
                <a:solidFill>
                  <a:srgbClr val="000000"/>
                </a:solidFill>
              </a:rPr>
              <a:t>Fourth (and last) call to the function: Since </a:t>
            </a:r>
            <a:r>
              <a:rPr lang="en-US" sz="2000" dirty="0">
                <a:solidFill>
                  <a:srgbClr val="000000"/>
                </a:solidFill>
                <a:latin typeface="Courier New" panose="02070309020205020404" pitchFamily="49" charset="0"/>
                <a:cs typeface="Courier New" panose="02070309020205020404" pitchFamily="49" charset="0"/>
              </a:rPr>
              <a:t>N = 1</a:t>
            </a:r>
            <a:r>
              <a:rPr lang="en-US" sz="2000" dirty="0">
                <a:solidFill>
                  <a:srgbClr val="000000"/>
                </a:solidFill>
              </a:rPr>
              <a:t>, this time the </a:t>
            </a:r>
            <a:r>
              <a:rPr lang="en-US" sz="2000" b="1" dirty="0">
                <a:solidFill>
                  <a:srgbClr val="000000"/>
                </a:solidFill>
                <a:latin typeface="Courier New" panose="02070309020205020404" pitchFamily="49" charset="0"/>
                <a:cs typeface="Courier New" panose="02070309020205020404" pitchFamily="49" charset="0"/>
              </a:rPr>
              <a:t>Then</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0000"/>
                </a:solidFill>
              </a:rPr>
              <a:t>clause is executed and Sum is set equal to </a:t>
            </a:r>
            <a:r>
              <a:rPr lang="en-US" sz="2000" dirty="0">
                <a:solidFill>
                  <a:srgbClr val="000000"/>
                </a:solidFill>
                <a:latin typeface="Courier New" panose="02070309020205020404" pitchFamily="49" charset="0"/>
                <a:cs typeface="Courier New" panose="02070309020205020404" pitchFamily="49" charset="0"/>
              </a:rPr>
              <a:t>1</a:t>
            </a:r>
            <a:r>
              <a:rPr lang="en-US" sz="2000" dirty="0">
                <a:solidFill>
                  <a:srgbClr val="000000"/>
                </a:solidFill>
              </a:rPr>
              <a:t>. Now the function does not call itself and execution of this call to the function is completed</a:t>
            </a:r>
            <a:r>
              <a:rPr lang="en-US" sz="2000" dirty="0" smtClean="0">
                <a:solidFill>
                  <a:srgbClr val="000000"/>
                </a:solidFill>
              </a:rPr>
              <a:t>.</a:t>
            </a:r>
          </a:p>
          <a:p>
            <a:pPr lvl="0"/>
            <a:r>
              <a:rPr lang="en-US" sz="2000" dirty="0">
                <a:solidFill>
                  <a:srgbClr val="000000"/>
                </a:solidFill>
              </a:rPr>
              <a:t>Continued on next slide</a:t>
            </a:r>
            <a:r>
              <a:rPr lang="en-US" sz="2000" dirty="0" smtClean="0">
                <a:solidFill>
                  <a:srgbClr val="000000"/>
                </a:solidFill>
              </a:rPr>
              <a:t>.</a:t>
            </a:r>
            <a:endParaRPr lang="en-US" sz="2000" dirty="0">
              <a:solidFill>
                <a:srgbClr val="000000"/>
              </a:solidFill>
              <a:sym typeface="Wingdings" panose="05000000000000000000" pitchFamily="2" charset="2"/>
            </a:endParaRPr>
          </a:p>
        </p:txBody>
      </p:sp>
    </p:spTree>
    <p:extLst>
      <p:ext uri="{BB962C8B-B14F-4D97-AF65-F5344CB8AC3E}">
        <p14:creationId xmlns:p14="http://schemas.microsoft.com/office/powerpoint/2010/main" val="32057687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Recursive Code to Sum </a:t>
            </a:r>
            <a:r>
              <a:rPr lang="en-US" dirty="0">
                <a:latin typeface="Courier New" panose="02070309020205020404" pitchFamily="49" charset="0"/>
                <a:cs typeface="Courier New" panose="02070309020205020404" pitchFamily="49" charset="0"/>
              </a:rPr>
              <a:t>N</a:t>
            </a:r>
            <a:r>
              <a:rPr lang="en-US" dirty="0"/>
              <a:t> Positive Integers </a:t>
            </a:r>
            <a:r>
              <a:rPr lang="en-US" sz="2000" b="0" dirty="0" smtClean="0"/>
              <a:t>(4 </a:t>
            </a:r>
            <a:r>
              <a:rPr lang="en-US" sz="2000" b="0" dirty="0"/>
              <a:t>of 5)</a:t>
            </a:r>
            <a:endParaRPr lang="en-US" dirty="0"/>
          </a:p>
        </p:txBody>
      </p:sp>
      <p:sp>
        <p:nvSpPr>
          <p:cNvPr id="3" name="Content Placeholder 2"/>
          <p:cNvSpPr>
            <a:spLocks noGrp="1"/>
          </p:cNvSpPr>
          <p:nvPr>
            <p:ph type="body" idx="1"/>
          </p:nvPr>
        </p:nvSpPr>
        <p:spPr/>
        <p:txBody>
          <a:bodyPr/>
          <a:lstStyle/>
          <a:p>
            <a:r>
              <a:rPr lang="en-US" sz="2000" dirty="0" smtClean="0"/>
              <a:t>Control now returns to the assignment statement on line 5 as:</a:t>
            </a:r>
            <a:endParaRPr lang="en-US" sz="2000" dirty="0"/>
          </a:p>
        </p:txBody>
      </p:sp>
      <p:graphicFrame>
        <p:nvGraphicFramePr>
          <p:cNvPr id="17" name="Object 16" descr="Computer code reads, Set Sum equals Sum left parenthesis 1 right parenthesis plus 2."/>
          <p:cNvGraphicFramePr>
            <a:graphicFrameLocks noChangeAspect="1"/>
          </p:cNvGraphicFramePr>
          <p:nvPr>
            <p:extLst>
              <p:ext uri="{D42A27DB-BD31-4B8C-83A1-F6EECF244321}">
                <p14:modId xmlns:p14="http://schemas.microsoft.com/office/powerpoint/2010/main" val="4024891687"/>
              </p:ext>
            </p:extLst>
          </p:nvPr>
        </p:nvGraphicFramePr>
        <p:xfrm>
          <a:off x="1676124" y="2204552"/>
          <a:ext cx="2679700" cy="355600"/>
        </p:xfrm>
        <a:graphic>
          <a:graphicData uri="http://schemas.openxmlformats.org/presentationml/2006/ole">
            <mc:AlternateContent xmlns:mc="http://schemas.openxmlformats.org/markup-compatibility/2006">
              <mc:Choice xmlns:v="urn:schemas-microsoft-com:vml" Requires="v">
                <p:oleObj spid="_x0000_s8282" name="Equation" r:id="rId3" imgW="2679480" imgH="355320" progId="Equation.DSMT4">
                  <p:embed/>
                </p:oleObj>
              </mc:Choice>
              <mc:Fallback>
                <p:oleObj name="Equation" r:id="rId3" imgW="2679480" imgH="355320" progId="Equation.DSMT4">
                  <p:embed/>
                  <p:pic>
                    <p:nvPicPr>
                      <p:cNvPr id="0" name=""/>
                      <p:cNvPicPr/>
                      <p:nvPr/>
                    </p:nvPicPr>
                    <p:blipFill>
                      <a:blip r:embed="rId4"/>
                      <a:stretch>
                        <a:fillRect/>
                      </a:stretch>
                    </p:blipFill>
                    <p:spPr>
                      <a:xfrm>
                        <a:off x="1676124" y="2204552"/>
                        <a:ext cx="2679700" cy="355600"/>
                      </a:xfrm>
                      <a:prstGeom prst="rect">
                        <a:avLst/>
                      </a:prstGeom>
                    </p:spPr>
                  </p:pic>
                </p:oleObj>
              </mc:Fallback>
            </mc:AlternateContent>
          </a:graphicData>
        </a:graphic>
      </p:graphicFrame>
      <p:sp>
        <p:nvSpPr>
          <p:cNvPr id="8" name="Text Placeholder 7"/>
          <p:cNvSpPr>
            <a:spLocks noGrp="1"/>
          </p:cNvSpPr>
          <p:nvPr>
            <p:ph type="body" idx="13"/>
          </p:nvPr>
        </p:nvSpPr>
        <p:spPr>
          <a:xfrm>
            <a:off x="457200" y="2585105"/>
            <a:ext cx="8229600" cy="714685"/>
          </a:xfrm>
        </p:spPr>
        <p:txBody>
          <a:bodyPr/>
          <a:lstStyle/>
          <a:p>
            <a:pPr marL="0" lvl="0" indent="0">
              <a:buNone/>
            </a:pPr>
            <a:r>
              <a:rPr lang="en-US" sz="2000" dirty="0">
                <a:solidFill>
                  <a:srgbClr val="000000"/>
                </a:solidFill>
              </a:rPr>
              <a:t>in the third call to the function (where the last call to the function was made). </a:t>
            </a:r>
          </a:p>
        </p:txBody>
      </p:sp>
      <p:sp>
        <p:nvSpPr>
          <p:cNvPr id="9" name="Text Placeholder 8"/>
          <p:cNvSpPr>
            <a:spLocks noGrp="1"/>
          </p:cNvSpPr>
          <p:nvPr>
            <p:ph type="body" idx="14"/>
          </p:nvPr>
        </p:nvSpPr>
        <p:spPr>
          <a:xfrm>
            <a:off x="457200" y="3390131"/>
            <a:ext cx="8229600" cy="799498"/>
          </a:xfrm>
        </p:spPr>
        <p:txBody>
          <a:bodyPr/>
          <a:lstStyle/>
          <a:p>
            <a:pPr lvl="0"/>
            <a:r>
              <a:rPr lang="en-US" sz="2000" dirty="0">
                <a:solidFill>
                  <a:srgbClr val="000000"/>
                </a:solidFill>
              </a:rPr>
              <a:t>Here </a:t>
            </a:r>
            <a:r>
              <a:rPr lang="en-US" sz="2000" dirty="0">
                <a:solidFill>
                  <a:srgbClr val="000000"/>
                </a:solidFill>
                <a:latin typeface="Courier New" panose="02070309020205020404" pitchFamily="49" charset="0"/>
                <a:cs typeface="Courier New" panose="02070309020205020404" pitchFamily="49" charset="0"/>
              </a:rPr>
              <a:t>Sum(1)</a:t>
            </a:r>
            <a:r>
              <a:rPr lang="en-US" sz="2000" dirty="0">
                <a:solidFill>
                  <a:srgbClr val="000000"/>
                </a:solidFill>
              </a:rPr>
              <a:t> is replaced by </a:t>
            </a:r>
            <a:r>
              <a:rPr lang="en-US" sz="2000" dirty="0">
                <a:solidFill>
                  <a:srgbClr val="000000"/>
                </a:solidFill>
                <a:latin typeface="Courier New" panose="02070309020205020404" pitchFamily="49" charset="0"/>
                <a:cs typeface="Courier New" panose="02070309020205020404" pitchFamily="49" charset="0"/>
              </a:rPr>
              <a:t>1</a:t>
            </a:r>
            <a:r>
              <a:rPr lang="en-US" sz="2000" dirty="0">
                <a:solidFill>
                  <a:srgbClr val="000000"/>
                </a:solidFill>
              </a:rPr>
              <a:t> and </a:t>
            </a:r>
            <a:r>
              <a:rPr lang="en-US" sz="2000" dirty="0">
                <a:solidFill>
                  <a:srgbClr val="000000"/>
                </a:solidFill>
                <a:latin typeface="Courier New" panose="02070309020205020404" pitchFamily="49" charset="0"/>
                <a:cs typeface="Courier New" panose="02070309020205020404" pitchFamily="49" charset="0"/>
              </a:rPr>
              <a:t>Sum</a:t>
            </a:r>
            <a:r>
              <a:rPr lang="en-US" sz="2000" dirty="0">
                <a:solidFill>
                  <a:srgbClr val="000000"/>
                </a:solidFill>
              </a:rPr>
              <a:t> (on the left side) takes on the value </a:t>
            </a:r>
            <a:r>
              <a:rPr lang="en-US" sz="2000" dirty="0">
                <a:solidFill>
                  <a:srgbClr val="000000"/>
                </a:solidFill>
                <a:latin typeface="Courier New" panose="02070309020205020404" pitchFamily="49" charset="0"/>
                <a:cs typeface="Courier New" panose="02070309020205020404" pitchFamily="49" charset="0"/>
              </a:rPr>
              <a:t>3</a:t>
            </a:r>
            <a:r>
              <a:rPr lang="en-US" sz="2000" dirty="0">
                <a:solidFill>
                  <a:srgbClr val="000000"/>
                </a:solidFill>
              </a:rPr>
              <a:t>. Execution of the third call is now complete.</a:t>
            </a:r>
          </a:p>
          <a:p>
            <a:pPr lvl="0"/>
            <a:r>
              <a:rPr lang="en-US" sz="2000" dirty="0">
                <a:solidFill>
                  <a:srgbClr val="000000"/>
                </a:solidFill>
              </a:rPr>
              <a:t>Control now returns to the assignment statement as</a:t>
            </a:r>
            <a:r>
              <a:rPr lang="en-US" sz="2000" dirty="0" smtClean="0">
                <a:solidFill>
                  <a:srgbClr val="000000"/>
                </a:solidFill>
              </a:rPr>
              <a:t>:</a:t>
            </a:r>
            <a:endParaRPr lang="en-US" sz="2000" dirty="0">
              <a:solidFill>
                <a:srgbClr val="000000"/>
              </a:solidFill>
            </a:endParaRPr>
          </a:p>
        </p:txBody>
      </p:sp>
      <p:graphicFrame>
        <p:nvGraphicFramePr>
          <p:cNvPr id="18" name="Object 17" descr="Computer code reads, Set Sum equals Sum left parenthesis 2 right parenthesis plus 3."/>
          <p:cNvGraphicFramePr>
            <a:graphicFrameLocks noChangeAspect="1"/>
          </p:cNvGraphicFramePr>
          <p:nvPr>
            <p:extLst>
              <p:ext uri="{D42A27DB-BD31-4B8C-83A1-F6EECF244321}">
                <p14:modId xmlns:p14="http://schemas.microsoft.com/office/powerpoint/2010/main" val="1563265559"/>
              </p:ext>
            </p:extLst>
          </p:nvPr>
        </p:nvGraphicFramePr>
        <p:xfrm>
          <a:off x="1676124" y="4832350"/>
          <a:ext cx="2679700" cy="330200"/>
        </p:xfrm>
        <a:graphic>
          <a:graphicData uri="http://schemas.openxmlformats.org/presentationml/2006/ole">
            <mc:AlternateContent xmlns:mc="http://schemas.openxmlformats.org/markup-compatibility/2006">
              <mc:Choice xmlns:v="urn:schemas-microsoft-com:vml" Requires="v">
                <p:oleObj spid="_x0000_s8283" name="Equation" r:id="rId5" imgW="2679480" imgH="330120" progId="Equation.DSMT4">
                  <p:embed/>
                </p:oleObj>
              </mc:Choice>
              <mc:Fallback>
                <p:oleObj name="Equation" r:id="rId5" imgW="2679480" imgH="330120" progId="Equation.DSMT4">
                  <p:embed/>
                  <p:pic>
                    <p:nvPicPr>
                      <p:cNvPr id="17" name="Object 16"/>
                      <p:cNvPicPr/>
                      <p:nvPr/>
                    </p:nvPicPr>
                    <p:blipFill>
                      <a:blip r:embed="rId6"/>
                      <a:stretch>
                        <a:fillRect/>
                      </a:stretch>
                    </p:blipFill>
                    <p:spPr>
                      <a:xfrm>
                        <a:off x="1676124" y="4832350"/>
                        <a:ext cx="2679700" cy="330200"/>
                      </a:xfrm>
                      <a:prstGeom prst="rect">
                        <a:avLst/>
                      </a:prstGeom>
                    </p:spPr>
                  </p:pic>
                </p:oleObj>
              </mc:Fallback>
            </mc:AlternateContent>
          </a:graphicData>
        </a:graphic>
      </p:graphicFrame>
      <p:sp>
        <p:nvSpPr>
          <p:cNvPr id="10" name="Text Placeholder 9"/>
          <p:cNvSpPr>
            <a:spLocks noGrp="1"/>
          </p:cNvSpPr>
          <p:nvPr>
            <p:ph type="body" idx="15"/>
          </p:nvPr>
        </p:nvSpPr>
        <p:spPr>
          <a:xfrm>
            <a:off x="457200" y="5174534"/>
            <a:ext cx="8229600" cy="1116936"/>
          </a:xfrm>
        </p:spPr>
        <p:txBody>
          <a:bodyPr/>
          <a:lstStyle/>
          <a:p>
            <a:pPr marL="0" lvl="0" indent="0">
              <a:buNone/>
            </a:pPr>
            <a:r>
              <a:rPr lang="en-US" sz="2000" dirty="0">
                <a:solidFill>
                  <a:srgbClr val="000000"/>
                </a:solidFill>
              </a:rPr>
              <a:t>in the second call to the function. Here </a:t>
            </a:r>
            <a:r>
              <a:rPr lang="en-US" sz="2000" dirty="0">
                <a:solidFill>
                  <a:srgbClr val="000000"/>
                </a:solidFill>
                <a:latin typeface="Courier New" panose="02070309020205020404" pitchFamily="49" charset="0"/>
                <a:cs typeface="Courier New" panose="02070309020205020404" pitchFamily="49" charset="0"/>
              </a:rPr>
              <a:t>Sum(2)</a:t>
            </a:r>
            <a:r>
              <a:rPr lang="en-US" sz="2000" dirty="0">
                <a:solidFill>
                  <a:srgbClr val="000000"/>
                </a:solidFill>
              </a:rPr>
              <a:t> is replaced by </a:t>
            </a:r>
            <a:r>
              <a:rPr lang="en-US" sz="2000" dirty="0">
                <a:solidFill>
                  <a:srgbClr val="000000"/>
                </a:solidFill>
                <a:latin typeface="Courier New" panose="02070309020205020404" pitchFamily="49" charset="0"/>
                <a:cs typeface="Courier New" panose="02070309020205020404" pitchFamily="49" charset="0"/>
              </a:rPr>
              <a:t>3</a:t>
            </a:r>
            <a:r>
              <a:rPr lang="en-US" sz="2000" dirty="0">
                <a:solidFill>
                  <a:srgbClr val="000000"/>
                </a:solidFill>
              </a:rPr>
              <a:t> and </a:t>
            </a:r>
            <a:r>
              <a:rPr lang="en-US" sz="2000" dirty="0">
                <a:solidFill>
                  <a:srgbClr val="000000"/>
                </a:solidFill>
                <a:latin typeface="Courier New" panose="02070309020205020404" pitchFamily="49" charset="0"/>
                <a:cs typeface="Courier New" panose="02070309020205020404" pitchFamily="49" charset="0"/>
              </a:rPr>
              <a:t>Sum</a:t>
            </a:r>
            <a:r>
              <a:rPr lang="en-US" sz="2000" dirty="0">
                <a:solidFill>
                  <a:srgbClr val="000000"/>
                </a:solidFill>
              </a:rPr>
              <a:t> (on the left side) takes on the value </a:t>
            </a:r>
            <a:r>
              <a:rPr lang="en-US" sz="2000" dirty="0">
                <a:solidFill>
                  <a:srgbClr val="000000"/>
                </a:solidFill>
                <a:latin typeface="Courier New" panose="02070309020205020404" pitchFamily="49" charset="0"/>
                <a:cs typeface="Courier New" panose="02070309020205020404" pitchFamily="49" charset="0"/>
              </a:rPr>
              <a:t>6</a:t>
            </a:r>
            <a:r>
              <a:rPr lang="en-US" sz="2000" dirty="0">
                <a:solidFill>
                  <a:srgbClr val="000000"/>
                </a:solidFill>
              </a:rPr>
              <a:t>. Execution of the second call is now complete</a:t>
            </a:r>
            <a:r>
              <a:rPr lang="en-US" sz="2000" dirty="0" smtClean="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1929298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and Arguments </a:t>
            </a:r>
            <a:r>
              <a:rPr lang="en-US" sz="2000" b="0" dirty="0" smtClean="0"/>
              <a:t>(1 of 3)</a:t>
            </a:r>
            <a:endParaRPr lang="en-US" sz="2000" b="0" dirty="0"/>
          </a:p>
        </p:txBody>
      </p:sp>
      <p:sp>
        <p:nvSpPr>
          <p:cNvPr id="5" name="Content Placeholder 4"/>
          <p:cNvSpPr>
            <a:spLocks noGrp="1"/>
          </p:cNvSpPr>
          <p:nvPr>
            <p:ph type="body" idx="1"/>
          </p:nvPr>
        </p:nvSpPr>
        <p:spPr/>
        <p:txBody>
          <a:bodyPr/>
          <a:lstStyle/>
          <a:p>
            <a:pPr marL="0" indent="0">
              <a:spcBef>
                <a:spcPts val="900"/>
              </a:spcBef>
              <a:buNone/>
            </a:pPr>
            <a:r>
              <a:rPr lang="en-US" sz="1800" dirty="0" smtClean="0"/>
              <a:t>Suppose we have designed a module whose purpose is to output the results of some calculations.  </a:t>
            </a:r>
          </a:p>
          <a:p>
            <a:pPr>
              <a:spcBef>
                <a:spcPts val="900"/>
              </a:spcBef>
            </a:pPr>
            <a:r>
              <a:rPr lang="en-US" sz="1800" dirty="0" smtClean="0"/>
              <a:t>We need to pass the results of the calculations (the data) to that module so that it can display the output.  </a:t>
            </a:r>
          </a:p>
          <a:p>
            <a:pPr>
              <a:spcBef>
                <a:spcPts val="900"/>
              </a:spcBef>
            </a:pPr>
            <a:r>
              <a:rPr lang="en-US" sz="1800" dirty="0" smtClean="0"/>
              <a:t>The syntax for defining a module that accepts data (</a:t>
            </a:r>
            <a:r>
              <a:rPr lang="en-US" sz="1800" b="1" dirty="0" smtClean="0"/>
              <a:t>has parameters</a:t>
            </a:r>
            <a:r>
              <a:rPr lang="en-US" sz="1800" dirty="0" smtClean="0"/>
              <a:t>) is shown below: </a:t>
            </a:r>
          </a:p>
          <a:p>
            <a:pPr marL="0" indent="914400">
              <a:spcBef>
                <a:spcPts val="900"/>
              </a:spcBef>
              <a:buNone/>
            </a:pPr>
            <a:r>
              <a:rPr lang="en-US" sz="1800" dirty="0" smtClean="0">
                <a:latin typeface="Courier New" panose="02070309020205020404" pitchFamily="49" charset="0"/>
                <a:cs typeface="Courier New" panose="02070309020205020404" pitchFamily="49" charset="0"/>
              </a:rPr>
              <a:t>Call Subprogram </a:t>
            </a:r>
            <a:r>
              <a:rPr lang="en-US" sz="1800" dirty="0" err="1" smtClean="0">
                <a:latin typeface="Courier New" panose="02070309020205020404" pitchFamily="49" charset="0"/>
                <a:cs typeface="Courier New" panose="02070309020205020404" pitchFamily="49" charset="0"/>
              </a:rPr>
              <a:t>Sub_Name</a:t>
            </a:r>
            <a:r>
              <a:rPr lang="en-US" sz="1800" dirty="0" smtClean="0">
                <a:latin typeface="Courier New" panose="02070309020205020404" pitchFamily="49" charset="0"/>
                <a:cs typeface="Courier New" panose="02070309020205020404" pitchFamily="49" charset="0"/>
              </a:rPr>
              <a:t>(Var1, Var2, Var3)</a:t>
            </a:r>
          </a:p>
          <a:p>
            <a:pPr>
              <a:spcBef>
                <a:spcPts val="900"/>
              </a:spcBef>
            </a:pPr>
            <a:r>
              <a:rPr lang="en-US" sz="1800" dirty="0" smtClean="0"/>
              <a:t>The syntax for calling such a module and how to pass in the data (</a:t>
            </a:r>
            <a:r>
              <a:rPr lang="en-US" sz="1800" b="1" dirty="0" smtClean="0"/>
              <a:t>arguments</a:t>
            </a:r>
            <a:r>
              <a:rPr lang="en-US" sz="1800" dirty="0" smtClean="0"/>
              <a:t>) is shown below:</a:t>
            </a:r>
          </a:p>
          <a:p>
            <a:pPr marL="0" indent="914400">
              <a:spcBef>
                <a:spcPts val="900"/>
              </a:spcBef>
              <a:buNone/>
            </a:pPr>
            <a:r>
              <a:rPr lang="en-US" sz="1800" dirty="0" smtClean="0">
                <a:latin typeface="Courier New" panose="02070309020205020404" pitchFamily="49" charset="0"/>
                <a:cs typeface="Courier New" panose="02070309020205020404" pitchFamily="49" charset="0"/>
              </a:rPr>
              <a:t>Sub_Name(V</a:t>
            </a:r>
            <a:r>
              <a:rPr lang="en-US" sz="1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One, V</a:t>
            </a:r>
            <a:r>
              <a:rPr lang="en-US" sz="1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Two, V</a:t>
            </a:r>
            <a:r>
              <a:rPr lang="en-US" sz="1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Three)</a:t>
            </a:r>
          </a:p>
          <a:p>
            <a:pPr>
              <a:spcBef>
                <a:spcPts val="900"/>
              </a:spcBef>
            </a:pPr>
            <a:r>
              <a:rPr lang="en-US" sz="1800" dirty="0" smtClean="0"/>
              <a:t>Notice that the names of the variables that are used in the calling module do not need to be the same (and probably should not be the same) as the names in the called module.</a:t>
            </a:r>
            <a:endParaRPr lang="en-US" sz="1800" dirty="0"/>
          </a:p>
        </p:txBody>
      </p:sp>
    </p:spTree>
    <p:extLst>
      <p:ext uri="{BB962C8B-B14F-4D97-AF65-F5344CB8AC3E}">
        <p14:creationId xmlns:p14="http://schemas.microsoft.com/office/powerpoint/2010/main" val="3551384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Recursive Code to Sum </a:t>
            </a:r>
            <a:r>
              <a:rPr lang="en-US" dirty="0">
                <a:latin typeface="Courier New" panose="02070309020205020404" pitchFamily="49" charset="0"/>
                <a:cs typeface="Courier New" panose="02070309020205020404" pitchFamily="49" charset="0"/>
              </a:rPr>
              <a:t>N</a:t>
            </a:r>
            <a:r>
              <a:rPr lang="en-US" dirty="0"/>
              <a:t> Positive Integers </a:t>
            </a:r>
            <a:r>
              <a:rPr lang="en-US" sz="2000" b="0" dirty="0" smtClean="0"/>
              <a:t>(5 </a:t>
            </a:r>
            <a:r>
              <a:rPr lang="en-US" sz="2000" b="0" dirty="0"/>
              <a:t>of 5)</a:t>
            </a:r>
            <a:endParaRPr lang="en-US" dirty="0"/>
          </a:p>
        </p:txBody>
      </p:sp>
      <p:sp>
        <p:nvSpPr>
          <p:cNvPr id="3" name="Content Placeholder 2"/>
          <p:cNvSpPr>
            <a:spLocks noGrp="1"/>
          </p:cNvSpPr>
          <p:nvPr>
            <p:ph type="body" idx="1"/>
          </p:nvPr>
        </p:nvSpPr>
        <p:spPr/>
        <p:txBody>
          <a:bodyPr/>
          <a:lstStyle/>
          <a:p>
            <a:r>
              <a:rPr lang="en-US" sz="2000" dirty="0" smtClean="0"/>
              <a:t>Finally control returns to the assignment statement as:</a:t>
            </a:r>
            <a:endParaRPr lang="en-US" sz="2000" dirty="0"/>
          </a:p>
        </p:txBody>
      </p:sp>
      <p:graphicFrame>
        <p:nvGraphicFramePr>
          <p:cNvPr id="14" name="Object 13" descr="Computer code reads, Set Sum equals Sum left parenthesis 3 right parenthesis plus 4."/>
          <p:cNvGraphicFramePr>
            <a:graphicFrameLocks noChangeAspect="1"/>
          </p:cNvGraphicFramePr>
          <p:nvPr>
            <p:extLst>
              <p:ext uri="{D42A27DB-BD31-4B8C-83A1-F6EECF244321}">
                <p14:modId xmlns:p14="http://schemas.microsoft.com/office/powerpoint/2010/main" val="295795254"/>
              </p:ext>
            </p:extLst>
          </p:nvPr>
        </p:nvGraphicFramePr>
        <p:xfrm>
          <a:off x="1483967" y="2205676"/>
          <a:ext cx="2667000" cy="330200"/>
        </p:xfrm>
        <a:graphic>
          <a:graphicData uri="http://schemas.openxmlformats.org/presentationml/2006/ole">
            <mc:AlternateContent xmlns:mc="http://schemas.openxmlformats.org/markup-compatibility/2006">
              <mc:Choice xmlns:v="urn:schemas-microsoft-com:vml" Requires="v">
                <p:oleObj spid="_x0000_s9259" name="Equation" r:id="rId3" imgW="2666880" imgH="330120" progId="Equation.DSMT4">
                  <p:embed/>
                </p:oleObj>
              </mc:Choice>
              <mc:Fallback>
                <p:oleObj name="Equation" r:id="rId3" imgW="2666880" imgH="330120" progId="Equation.DSMT4">
                  <p:embed/>
                  <p:pic>
                    <p:nvPicPr>
                      <p:cNvPr id="18" name="Object 17"/>
                      <p:cNvPicPr/>
                      <p:nvPr/>
                    </p:nvPicPr>
                    <p:blipFill>
                      <a:blip r:embed="rId4"/>
                      <a:stretch>
                        <a:fillRect/>
                      </a:stretch>
                    </p:blipFill>
                    <p:spPr>
                      <a:xfrm>
                        <a:off x="1483967" y="2205676"/>
                        <a:ext cx="2667000" cy="330200"/>
                      </a:xfrm>
                      <a:prstGeom prst="rect">
                        <a:avLst/>
                      </a:prstGeom>
                    </p:spPr>
                  </p:pic>
                </p:oleObj>
              </mc:Fallback>
            </mc:AlternateContent>
          </a:graphicData>
        </a:graphic>
      </p:graphicFrame>
      <p:sp>
        <p:nvSpPr>
          <p:cNvPr id="5" name="Text Placeholder 4"/>
          <p:cNvSpPr>
            <a:spLocks noGrp="1"/>
          </p:cNvSpPr>
          <p:nvPr>
            <p:ph type="body" idx="13"/>
          </p:nvPr>
        </p:nvSpPr>
        <p:spPr>
          <a:xfrm>
            <a:off x="457200" y="2594405"/>
            <a:ext cx="8229600" cy="1351429"/>
          </a:xfrm>
        </p:spPr>
        <p:txBody>
          <a:bodyPr/>
          <a:lstStyle/>
          <a:p>
            <a:pPr marL="0" lvl="0" indent="0">
              <a:buNone/>
            </a:pPr>
            <a:r>
              <a:rPr lang="en-US" sz="2000" dirty="0">
                <a:solidFill>
                  <a:srgbClr val="000000"/>
                </a:solidFill>
              </a:rPr>
              <a:t>in the first call to the function. Here </a:t>
            </a:r>
            <a:r>
              <a:rPr lang="en-US" sz="2000" dirty="0">
                <a:solidFill>
                  <a:srgbClr val="000000"/>
                </a:solidFill>
                <a:latin typeface="Courier New" panose="02070309020205020404" pitchFamily="49" charset="0"/>
                <a:cs typeface="Courier New" panose="02070309020205020404" pitchFamily="49" charset="0"/>
              </a:rPr>
              <a:t>Sum(3)</a:t>
            </a:r>
            <a:r>
              <a:rPr lang="en-US" sz="2000" dirty="0">
                <a:solidFill>
                  <a:srgbClr val="000000"/>
                </a:solidFill>
              </a:rPr>
              <a:t> is replaced by </a:t>
            </a:r>
            <a:r>
              <a:rPr lang="en-US" sz="2000" dirty="0">
                <a:solidFill>
                  <a:srgbClr val="000000"/>
                </a:solidFill>
                <a:latin typeface="Courier New" panose="02070309020205020404" pitchFamily="49" charset="0"/>
                <a:cs typeface="Courier New" panose="02070309020205020404" pitchFamily="49" charset="0"/>
              </a:rPr>
              <a:t>6</a:t>
            </a:r>
            <a:r>
              <a:rPr lang="en-US" sz="2000" dirty="0">
                <a:solidFill>
                  <a:srgbClr val="000000"/>
                </a:solidFill>
              </a:rPr>
              <a:t> and </a:t>
            </a:r>
            <a:r>
              <a:rPr lang="en-US" sz="2000" dirty="0">
                <a:solidFill>
                  <a:srgbClr val="000000"/>
                </a:solidFill>
                <a:latin typeface="Courier New" panose="02070309020205020404" pitchFamily="49" charset="0"/>
                <a:cs typeface="Courier New" panose="02070309020205020404" pitchFamily="49" charset="0"/>
              </a:rPr>
              <a:t>Sum</a:t>
            </a:r>
            <a:r>
              <a:rPr lang="en-US" sz="2000" dirty="0">
                <a:solidFill>
                  <a:srgbClr val="000000"/>
                </a:solidFill>
              </a:rPr>
              <a:t> (on the left side) takes on the value </a:t>
            </a:r>
            <a:r>
              <a:rPr lang="en-US" sz="2000" dirty="0">
                <a:solidFill>
                  <a:srgbClr val="000000"/>
                </a:solidFill>
                <a:latin typeface="Courier New" panose="02070309020205020404" pitchFamily="49" charset="0"/>
                <a:cs typeface="Courier New" panose="02070309020205020404" pitchFamily="49" charset="0"/>
              </a:rPr>
              <a:t>10.</a:t>
            </a:r>
            <a:r>
              <a:rPr lang="en-US" sz="2000" dirty="0">
                <a:solidFill>
                  <a:srgbClr val="000000"/>
                </a:solidFill>
              </a:rPr>
              <a:t> Execution of the first call is now complete and </a:t>
            </a:r>
            <a:r>
              <a:rPr lang="en-US" sz="2000" b="1" dirty="0">
                <a:solidFill>
                  <a:srgbClr val="000000"/>
                </a:solidFill>
                <a:latin typeface="Courier New" panose="02070309020205020404" pitchFamily="49" charset="0"/>
                <a:cs typeface="Courier New" panose="02070309020205020404" pitchFamily="49" charset="0"/>
              </a:rPr>
              <a:t>Total</a:t>
            </a:r>
            <a:r>
              <a:rPr lang="en-US" sz="2000" dirty="0">
                <a:solidFill>
                  <a:srgbClr val="000000"/>
                </a:solidFill>
              </a:rPr>
              <a:t> (in the initial calling statement) is set equal to </a:t>
            </a:r>
            <a:r>
              <a:rPr lang="en-US" sz="2000" dirty="0">
                <a:solidFill>
                  <a:srgbClr val="000000"/>
                </a:solidFill>
                <a:latin typeface="Courier New" panose="02070309020205020404" pitchFamily="49" charset="0"/>
                <a:cs typeface="Courier New" panose="02070309020205020404" pitchFamily="49" charset="0"/>
              </a:rPr>
              <a:t>10</a:t>
            </a:r>
            <a:r>
              <a:rPr lang="en-US" sz="2000" dirty="0" smtClean="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2258626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latin typeface="Times New Roman" panose="02020603050405020304" pitchFamily="18" charset="0"/>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3">
            <a:alphaModFix/>
          </a:blip>
          <a:stretch>
            <a:fillRect/>
          </a:stretch>
        </p:blipFill>
        <p:spPr>
          <a:xfrm>
            <a:off x="862012" y="2209800"/>
            <a:ext cx="7419975" cy="2466975"/>
          </a:xfrm>
          <a:prstGeom prst="rect">
            <a:avLst/>
          </a:prstGeom>
          <a:noFill/>
          <a:ln>
            <a:noFill/>
          </a:ln>
        </p:spPr>
      </p:pic>
    </p:spTree>
    <p:extLst>
      <p:ext uri="{BB962C8B-B14F-4D97-AF65-F5344CB8AC3E}">
        <p14:creationId xmlns:p14="http://schemas.microsoft.com/office/powerpoint/2010/main" val="329317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and Arguments </a:t>
            </a:r>
            <a:r>
              <a:rPr lang="en-US" sz="2000" b="0" dirty="0" smtClean="0"/>
              <a:t>(2 </a:t>
            </a:r>
            <a:r>
              <a:rPr lang="en-US" sz="2000" b="0" dirty="0"/>
              <a:t>of </a:t>
            </a:r>
            <a:r>
              <a:rPr lang="en-US" sz="2000" b="0" dirty="0" smtClean="0"/>
              <a:t>3)</a:t>
            </a:r>
            <a:endParaRPr lang="en-US" dirty="0"/>
          </a:p>
        </p:txBody>
      </p:sp>
      <p:sp>
        <p:nvSpPr>
          <p:cNvPr id="5" name="Content Placeholder 4"/>
          <p:cNvSpPr>
            <a:spLocks noGrp="1"/>
          </p:cNvSpPr>
          <p:nvPr>
            <p:ph type="body" idx="1"/>
          </p:nvPr>
        </p:nvSpPr>
        <p:spPr/>
        <p:txBody>
          <a:bodyPr/>
          <a:lstStyle/>
          <a:p>
            <a:pPr marL="0" indent="0">
              <a:spcBef>
                <a:spcPts val="900"/>
              </a:spcBef>
              <a:buNone/>
            </a:pPr>
            <a:r>
              <a:rPr lang="en-US" sz="1800" dirty="0" smtClean="0"/>
              <a:t>When a subprogram is called, the values of the arguments are assigned to corresponding parameters, based on the order of appearance in the two lists. </a:t>
            </a:r>
          </a:p>
          <a:p>
            <a:pPr marL="0" indent="0">
              <a:spcBef>
                <a:spcPts val="900"/>
              </a:spcBef>
              <a:buNone/>
            </a:pPr>
            <a:r>
              <a:rPr lang="en-US" sz="1800" dirty="0" smtClean="0"/>
              <a:t>For example, when the subprogram with the header:</a:t>
            </a:r>
          </a:p>
          <a:p>
            <a:pPr marL="0" indent="0">
              <a:spcBef>
                <a:spcPts val="900"/>
              </a:spcBef>
              <a:buNone/>
            </a:pPr>
            <a:r>
              <a:rPr lang="en-US" sz="1800" dirty="0" smtClean="0">
                <a:latin typeface="Courier New" panose="02070309020205020404" pitchFamily="49" charset="0"/>
                <a:cs typeface="Courier New" panose="02070309020205020404" pitchFamily="49" charset="0"/>
              </a:rPr>
              <a:t>Subprogram </a:t>
            </a:r>
            <a:r>
              <a:rPr lang="en-US" sz="1800" dirty="0" err="1" smtClean="0">
                <a:latin typeface="Courier New" panose="02070309020205020404" pitchFamily="49" charset="0"/>
                <a:cs typeface="Courier New" panose="02070309020205020404" pitchFamily="49" charset="0"/>
              </a:rPr>
              <a:t>Output_Results</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OldPrice,Rate,NewPrice</a:t>
            </a:r>
            <a:r>
              <a:rPr lang="en-US" sz="1800" dirty="0" smtClean="0">
                <a:latin typeface="Courier New" panose="02070309020205020404" pitchFamily="49" charset="0"/>
                <a:cs typeface="Courier New" panose="02070309020205020404" pitchFamily="49" charset="0"/>
              </a:rPr>
              <a:t>)</a:t>
            </a:r>
          </a:p>
          <a:p>
            <a:pPr marL="0" indent="0">
              <a:spcBef>
                <a:spcPts val="900"/>
              </a:spcBef>
              <a:buNone/>
            </a:pPr>
            <a:r>
              <a:rPr lang="en-US" sz="1800" dirty="0" smtClean="0"/>
              <a:t>is called by the statement</a:t>
            </a:r>
          </a:p>
          <a:p>
            <a:pPr marL="0" indent="0">
              <a:spcBef>
                <a:spcPts val="900"/>
              </a:spcBef>
              <a:buNone/>
            </a:pPr>
            <a:r>
              <a:rPr lang="en-US" sz="1800" dirty="0" smtClean="0">
                <a:latin typeface="Courier New" panose="02070309020205020404" pitchFamily="49" charset="0"/>
                <a:cs typeface="Courier New" panose="02070309020205020404" pitchFamily="49" charset="0"/>
              </a:rPr>
              <a:t>Call </a:t>
            </a:r>
            <a:r>
              <a:rPr lang="en-US" sz="1800" dirty="0" err="1" smtClean="0">
                <a:latin typeface="Courier New" panose="02070309020205020404" pitchFamily="49" charset="0"/>
                <a:cs typeface="Courier New" panose="02070309020205020404" pitchFamily="49" charset="0"/>
              </a:rPr>
              <a:t>Output_Results</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OriginalPrice,DiscountRate,SalePrice</a:t>
            </a:r>
            <a:r>
              <a:rPr lang="en-US" sz="1800" dirty="0" smtClean="0">
                <a:latin typeface="Courier New" panose="02070309020205020404" pitchFamily="49" charset="0"/>
                <a:cs typeface="Courier New" panose="02070309020205020404" pitchFamily="49" charset="0"/>
              </a:rPr>
              <a:t>)</a:t>
            </a:r>
          </a:p>
          <a:p>
            <a:pPr marL="0" indent="0">
              <a:spcBef>
                <a:spcPts val="900"/>
              </a:spcBef>
              <a:buNone/>
            </a:pPr>
            <a:r>
              <a:rPr lang="en-US" sz="1800" dirty="0" smtClean="0"/>
              <a:t>the following occurs:</a:t>
            </a:r>
          </a:p>
          <a:p>
            <a:pPr>
              <a:spcBef>
                <a:spcPts val="900"/>
              </a:spcBef>
            </a:pPr>
            <a:r>
              <a:rPr lang="en-US" sz="1800" dirty="0" smtClean="0"/>
              <a:t>The value of the 1st argument (</a:t>
            </a:r>
            <a:r>
              <a:rPr lang="en-US" sz="1800" dirty="0" err="1" smtClean="0">
                <a:latin typeface="Courier New" panose="02070309020205020404" pitchFamily="49" charset="0"/>
                <a:cs typeface="Courier New" panose="02070309020205020404" pitchFamily="49" charset="0"/>
              </a:rPr>
              <a:t>OriginalPrice</a:t>
            </a:r>
            <a:r>
              <a:rPr lang="en-US" sz="1800" dirty="0" smtClean="0"/>
              <a:t>) is assigned to the 1st parameter (</a:t>
            </a:r>
            <a:r>
              <a:rPr lang="en-US" sz="1800" dirty="0" err="1" smtClean="0">
                <a:latin typeface="Courier New" panose="02070309020205020404" pitchFamily="49" charset="0"/>
                <a:cs typeface="Courier New" panose="02070309020205020404" pitchFamily="49" charset="0"/>
              </a:rPr>
              <a:t>OldPrice</a:t>
            </a:r>
            <a:r>
              <a:rPr lang="en-US" sz="1800" dirty="0" smtClean="0"/>
              <a:t>).</a:t>
            </a:r>
          </a:p>
          <a:p>
            <a:pPr>
              <a:spcBef>
                <a:spcPts val="900"/>
              </a:spcBef>
            </a:pPr>
            <a:r>
              <a:rPr lang="en-US" sz="1800" dirty="0" smtClean="0"/>
              <a:t>The value of the 2nd argument (</a:t>
            </a:r>
            <a:r>
              <a:rPr lang="en-US" sz="1800" dirty="0" err="1" smtClean="0">
                <a:latin typeface="Courier New" panose="02070309020205020404" pitchFamily="49" charset="0"/>
                <a:cs typeface="Courier New" panose="02070309020205020404" pitchFamily="49" charset="0"/>
              </a:rPr>
              <a:t>DiscountRate</a:t>
            </a:r>
            <a:r>
              <a:rPr lang="en-US" sz="1800" dirty="0" smtClean="0"/>
              <a:t>) is assigned to the 2nd parameter (</a:t>
            </a:r>
            <a:r>
              <a:rPr lang="en-US" sz="1800" dirty="0" smtClean="0">
                <a:latin typeface="Courier New" panose="02070309020205020404" pitchFamily="49" charset="0"/>
                <a:cs typeface="Courier New" panose="02070309020205020404" pitchFamily="49" charset="0"/>
              </a:rPr>
              <a:t>Rate</a:t>
            </a:r>
            <a:r>
              <a:rPr lang="en-US" sz="1800" dirty="0" smtClean="0"/>
              <a:t>).</a:t>
            </a:r>
          </a:p>
          <a:p>
            <a:pPr>
              <a:spcBef>
                <a:spcPts val="900"/>
              </a:spcBef>
            </a:pPr>
            <a:r>
              <a:rPr lang="en-US" sz="1800" dirty="0" smtClean="0"/>
              <a:t>The value of the last argument (</a:t>
            </a:r>
            <a:r>
              <a:rPr lang="en-US" sz="1800" dirty="0" err="1" smtClean="0">
                <a:latin typeface="Courier New" panose="02070309020205020404" pitchFamily="49" charset="0"/>
                <a:cs typeface="Courier New" panose="02070309020205020404" pitchFamily="49" charset="0"/>
              </a:rPr>
              <a:t>SalePrice</a:t>
            </a:r>
            <a:r>
              <a:rPr lang="en-US" sz="1800" dirty="0" smtClean="0"/>
              <a:t>) is assigned to the last parameter (</a:t>
            </a:r>
            <a:r>
              <a:rPr lang="en-US" sz="1800" dirty="0" err="1" smtClean="0">
                <a:latin typeface="Courier New" panose="02070309020205020404" pitchFamily="49" charset="0"/>
                <a:cs typeface="Courier New" panose="02070309020205020404" pitchFamily="49" charset="0"/>
              </a:rPr>
              <a:t>NewPrice</a:t>
            </a:r>
            <a:r>
              <a:rPr lang="en-US" sz="1800" dirty="0" smtClean="0"/>
              <a:t>).</a:t>
            </a:r>
            <a:endParaRPr lang="en-US" sz="1800" dirty="0"/>
          </a:p>
        </p:txBody>
      </p:sp>
    </p:spTree>
    <p:extLst>
      <p:ext uri="{BB962C8B-B14F-4D97-AF65-F5344CB8AC3E}">
        <p14:creationId xmlns:p14="http://schemas.microsoft.com/office/powerpoint/2010/main" val="1673176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Sale Price Program Example</a:t>
            </a:r>
            <a:endParaRPr lang="en-US" dirty="0"/>
          </a:p>
        </p:txBody>
      </p:sp>
      <p:pic>
        <p:nvPicPr>
          <p:cNvPr id="6" name="Picture 5" descr="Computer code has 2 lines. The lines read as follows. Line 1, Call Output underscore Results left parenthesis Original Price, Discount Rate, Sale Price right parenthesis. Line2. Subprogram Output underscore Results left parenthesis Old Price, Rate, New Price right parenthesis. Original Price in line 1 denotes Old Price in line 2. Discount Rate in line 1 denotes Rate in line 2, Sale Price in line 1 denotes New Price in line 2."/>
          <p:cNvPicPr/>
          <p:nvPr/>
        </p:nvPicPr>
        <p:blipFill>
          <a:blip r:embed="rId2">
            <a:extLst>
              <a:ext uri="{28A0092B-C50C-407E-A947-70E740481C1C}">
                <a14:useLocalDpi xmlns:a14="http://schemas.microsoft.com/office/drawing/2010/main" val="0"/>
              </a:ext>
            </a:extLst>
          </a:blip>
          <a:srcRect/>
          <a:stretch>
            <a:fillRect/>
          </a:stretch>
        </p:blipFill>
        <p:spPr bwMode="auto">
          <a:xfrm>
            <a:off x="1911394" y="2414462"/>
            <a:ext cx="5321212" cy="1860443"/>
          </a:xfrm>
          <a:prstGeom prst="rect">
            <a:avLst/>
          </a:prstGeom>
          <a:noFill/>
          <a:ln>
            <a:noFill/>
          </a:ln>
        </p:spPr>
      </p:pic>
    </p:spTree>
    <p:extLst>
      <p:ext uri="{BB962C8B-B14F-4D97-AF65-F5344CB8AC3E}">
        <p14:creationId xmlns:p14="http://schemas.microsoft.com/office/powerpoint/2010/main" val="2270581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Parameters and Arguments </a:t>
            </a:r>
            <a:r>
              <a:rPr lang="en-US" sz="2000" b="0" dirty="0" smtClean="0"/>
              <a:t>(3 </a:t>
            </a:r>
            <a:r>
              <a:rPr lang="en-US" sz="2000" b="0" dirty="0"/>
              <a:t>of 3)</a:t>
            </a:r>
            <a:endParaRPr lang="en-US" dirty="0"/>
          </a:p>
        </p:txBody>
      </p:sp>
      <p:sp>
        <p:nvSpPr>
          <p:cNvPr id="12" name="Text Placeholder 11"/>
          <p:cNvSpPr>
            <a:spLocks noGrp="1"/>
          </p:cNvSpPr>
          <p:nvPr>
            <p:ph type="body" idx="1"/>
          </p:nvPr>
        </p:nvSpPr>
        <p:spPr>
          <a:xfrm>
            <a:off x="457200" y="1600200"/>
            <a:ext cx="8229600" cy="924339"/>
          </a:xfrm>
        </p:spPr>
        <p:txBody>
          <a:bodyPr/>
          <a:lstStyle/>
          <a:p>
            <a:pPr marL="0" indent="0">
              <a:buNone/>
            </a:pPr>
            <a:r>
              <a:rPr lang="en-US" sz="1800" dirty="0"/>
              <a:t>The subprogram Exam displays the time and place of your History Final. The Final is at 9:00 o’clock in Room Number 3. See what could happen if the arguments are not passed in correct order!</a:t>
            </a:r>
          </a:p>
        </p:txBody>
      </p:sp>
      <p:pic>
        <p:nvPicPr>
          <p:cNvPr id="16" name="Picture 15" descr="Computer code has 7 lines. The lines read as follows. Line 1. Call Exam left parenthesis 9 comma 3 right parenthesis. Line 2. Sub program Exam left parenthesis time comma room right parenthesis. Line 3, indented once. Write double quote your History Final double quote. Line 4, indented once. What double quote will be at double quote. Line 5, indented once. Write time plus double quote o'clock in double quote. Line 6, indented once. Write double quote Room Number double quote plus room. Line 7. End Sub program. Display colon. The code output has 4 lines. The lines read as follows. Line 1. Your History Final. Line 2. will be at. Line 3. 9 o'clock. Line 4. Room Numb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08" y="2696093"/>
            <a:ext cx="3656855" cy="3291886"/>
          </a:xfrm>
          <a:prstGeom prst="rect">
            <a:avLst/>
          </a:prstGeom>
        </p:spPr>
      </p:pic>
      <p:pic>
        <p:nvPicPr>
          <p:cNvPr id="13" name="Picture 12" descr="Computer code has 7 lines. The lines read as follows. Line 1. Call Exam left parenthesis 3 comma 9 right parenthesis. Line 2. Sub program Exam left parenthesis time comma room right parenthesis. Line 3, indented once. Write double quote your History Final double quote. Line 4, indented once. What double quote will be at double quote. Line 5, indented once. Write time plus double quote o'clock in double quote. Line 6, indented once. Write double quote Room Number double quote plus room. Line 7. End Sub program. Display colon. The code output has 4 lines. The lines read as follows. Line 1. Your History Final. Line 2. will be at. Line 3. 3 o'clock. Line 4. Room Numb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284" y="2696093"/>
            <a:ext cx="4085516" cy="3361302"/>
          </a:xfrm>
          <a:prstGeom prst="rect">
            <a:avLst/>
          </a:prstGeom>
        </p:spPr>
      </p:pic>
      <p:pic>
        <p:nvPicPr>
          <p:cNvPr id="8" name="Picture 7" descr="Decorative"/>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7414348" y="5068134"/>
            <a:ext cx="773449" cy="7734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ecorative"/>
          <p:cNvPicPr>
            <a:picLocks noChangeAspect="1" noChangeArrowheads="1" noCrop="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3328832" y="5011947"/>
            <a:ext cx="935831"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222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Arguments and Parameters?</a:t>
            </a:r>
            <a:endParaRPr lang="en-US" dirty="0"/>
          </a:p>
        </p:txBody>
      </p:sp>
      <p:sp>
        <p:nvSpPr>
          <p:cNvPr id="5" name="Content Placeholder 4"/>
          <p:cNvSpPr>
            <a:spLocks noGrp="1"/>
          </p:cNvSpPr>
          <p:nvPr>
            <p:ph type="body" idx="1"/>
          </p:nvPr>
        </p:nvSpPr>
        <p:spPr/>
        <p:txBody>
          <a:bodyPr/>
          <a:lstStyle/>
          <a:p>
            <a:r>
              <a:rPr lang="en-US" sz="1800" dirty="0" smtClean="0"/>
              <a:t>To enhance the usefulness of subprograms</a:t>
            </a:r>
          </a:p>
          <a:p>
            <a:pPr lvl="1"/>
            <a:r>
              <a:rPr lang="en-US" sz="1800" dirty="0" smtClean="0"/>
              <a:t>They can be designed and coded independently of the main program and used in several different programs, if desired. </a:t>
            </a:r>
          </a:p>
          <a:p>
            <a:pPr lvl="1"/>
            <a:r>
              <a:rPr lang="en-US" sz="1800" dirty="0" smtClean="0"/>
              <a:t>Only the structure of the subprogram is important; not the naming of its variables.</a:t>
            </a:r>
          </a:p>
          <a:p>
            <a:r>
              <a:rPr lang="en-US" sz="1800" dirty="0" smtClean="0"/>
              <a:t>To make it easier for different programmers to design and code different subprograms</a:t>
            </a:r>
          </a:p>
          <a:p>
            <a:pPr lvl="1"/>
            <a:r>
              <a:rPr lang="en-US" sz="1800" dirty="0" smtClean="0"/>
              <a:t>The programmer of a particular subprogram only needs to know what kinds of variables are transmitted to or from that module. </a:t>
            </a:r>
          </a:p>
          <a:p>
            <a:pPr lvl="1"/>
            <a:r>
              <a:rPr lang="en-US" sz="1800" dirty="0" smtClean="0"/>
              <a:t>The programmer does not need to be concerned about how variables are named or used in the main program or in another subprogram.</a:t>
            </a:r>
          </a:p>
          <a:p>
            <a:r>
              <a:rPr lang="en-US" sz="1800" dirty="0" smtClean="0"/>
              <a:t>To make testing and debugging easier</a:t>
            </a:r>
          </a:p>
          <a:p>
            <a:pPr lvl="1"/>
            <a:r>
              <a:rPr lang="en-US" sz="1800" dirty="0" smtClean="0"/>
              <a:t>Subprograms or submodules are independent of the main program.</a:t>
            </a:r>
            <a:endParaRPr lang="en-US" sz="1800" dirty="0"/>
          </a:p>
        </p:txBody>
      </p:sp>
    </p:spTree>
    <p:extLst>
      <p:ext uri="{BB962C8B-B14F-4D97-AF65-F5344CB8AC3E}">
        <p14:creationId xmlns:p14="http://schemas.microsoft.com/office/powerpoint/2010/main" val="53384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Assigning Data Types to Parameters</a:t>
            </a:r>
            <a:endParaRPr lang="en-US" dirty="0"/>
          </a:p>
        </p:txBody>
      </p:sp>
      <p:sp>
        <p:nvSpPr>
          <p:cNvPr id="5" name="Content Placeholder 4"/>
          <p:cNvSpPr>
            <a:spLocks noGrp="1"/>
          </p:cNvSpPr>
          <p:nvPr>
            <p:ph type="body" idx="1"/>
          </p:nvPr>
        </p:nvSpPr>
        <p:spPr/>
        <p:txBody>
          <a:bodyPr/>
          <a:lstStyle/>
          <a:p>
            <a:r>
              <a:rPr lang="en-US" sz="2000" dirty="0" smtClean="0"/>
              <a:t>The data type of a parameter must be defined in the subprogram header</a:t>
            </a:r>
          </a:p>
          <a:p>
            <a:r>
              <a:rPr lang="en-US" sz="2000" dirty="0" smtClean="0"/>
              <a:t>The data type of the argument sent in to a variable must be the same as the data type of that variable in the subprogram header.</a:t>
            </a:r>
          </a:p>
          <a:p>
            <a:r>
              <a:rPr lang="en-US" sz="2000" dirty="0" smtClean="0"/>
              <a:t>Pseudocode to assign data types to parameters (used in this book):</a:t>
            </a:r>
          </a:p>
          <a:p>
            <a:r>
              <a:rPr lang="en-US" sz="2000" dirty="0" smtClean="0"/>
              <a:t>The following syntax declares a subprogram with 3 variables – a </a:t>
            </a:r>
            <a:r>
              <a:rPr lang="en-US" sz="2000" dirty="0" smtClean="0">
                <a:latin typeface="Courier New" panose="02070309020205020404" pitchFamily="49" charset="0"/>
                <a:cs typeface="Courier New" panose="02070309020205020404" pitchFamily="49" charset="0"/>
              </a:rPr>
              <a:t>String</a:t>
            </a:r>
            <a:r>
              <a:rPr lang="en-US" sz="2000" dirty="0" smtClean="0"/>
              <a:t> variable, an </a:t>
            </a:r>
            <a:r>
              <a:rPr lang="en-US" sz="2000" dirty="0" smtClean="0">
                <a:latin typeface="Courier New" panose="02070309020205020404" pitchFamily="49" charset="0"/>
                <a:cs typeface="Courier New" panose="02070309020205020404" pitchFamily="49" charset="0"/>
              </a:rPr>
              <a:t>Integer</a:t>
            </a:r>
            <a:r>
              <a:rPr lang="en-US" sz="2000" dirty="0" smtClean="0"/>
              <a:t> variable, and a </a:t>
            </a:r>
            <a:r>
              <a:rPr lang="en-US" sz="2000" dirty="0" smtClean="0">
                <a:latin typeface="Courier New" panose="02070309020205020404" pitchFamily="49" charset="0"/>
                <a:cs typeface="Courier New" panose="02070309020205020404" pitchFamily="49" charset="0"/>
              </a:rPr>
              <a:t>Float</a:t>
            </a:r>
            <a:r>
              <a:rPr lang="en-US" sz="2000" dirty="0" smtClean="0"/>
              <a:t> variable:</a:t>
            </a:r>
          </a:p>
          <a:p>
            <a:pPr marL="0" indent="0">
              <a:buNone/>
            </a:pPr>
            <a:r>
              <a:rPr lang="en-US" sz="2000" dirty="0" smtClean="0">
                <a:latin typeface="Courier New" panose="02070309020205020404" pitchFamily="49" charset="0"/>
                <a:cs typeface="Courier New" panose="02070309020205020404" pitchFamily="49" charset="0"/>
              </a:rPr>
              <a:t>Subprogram Sub_Name(String Var1,Integer Var2, Float Var3)</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1719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5505</TotalTime>
  <Words>2644</Words>
  <Application>Microsoft Office PowerPoint</Application>
  <PresentationFormat>On-screen Show (4:3)</PresentationFormat>
  <Paragraphs>181</Paragraphs>
  <Slides>41</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0" baseType="lpstr">
      <vt:lpstr>ＭＳ Ｐゴシック</vt:lpstr>
      <vt:lpstr>Arial</vt:lpstr>
      <vt:lpstr>Courier New</vt:lpstr>
      <vt:lpstr>Noto Sans Symbols</vt:lpstr>
      <vt:lpstr>Times New Roman</vt:lpstr>
      <vt:lpstr>Verdana</vt:lpstr>
      <vt:lpstr>Wingdings</vt:lpstr>
      <vt:lpstr>508 Lecture</vt:lpstr>
      <vt:lpstr>Equation</vt:lpstr>
      <vt:lpstr>Prelude to Programming</vt:lpstr>
      <vt:lpstr>9.1 Data Flow Diagrams, Arguments, and Parameters</vt:lpstr>
      <vt:lpstr>Data Flow Diagram [using the Sale Price Computation Problem from the text]</vt:lpstr>
      <vt:lpstr>Parameters and Arguments (1 of 3)</vt:lpstr>
      <vt:lpstr>Parameters and Arguments (2 of 3)</vt:lpstr>
      <vt:lpstr>Sale Price Program Example</vt:lpstr>
      <vt:lpstr>Parameters and Arguments (3 of 3)</vt:lpstr>
      <vt:lpstr>Why Use Arguments and Parameters?</vt:lpstr>
      <vt:lpstr>Assigning Data Types to Parameters</vt:lpstr>
      <vt:lpstr>Example: Using a Subprogram to Format Output</vt:lpstr>
      <vt:lpstr>9.2 More About Subprograms</vt:lpstr>
      <vt:lpstr>Value and Reference Parameters</vt:lpstr>
      <vt:lpstr>To Pass by Value or Pass by Reference? [That is the question!]</vt:lpstr>
      <vt:lpstr>Example: Passing by Val and Passing by Ref</vt:lpstr>
      <vt:lpstr>The To Upper()and To Lower() Functions</vt:lpstr>
      <vt:lpstr>Example: Using ToUpper()and ToLower()</vt:lpstr>
      <vt:lpstr>Be Careful When You Pass Variables Around!</vt:lpstr>
      <vt:lpstr>Passing Variables Carefully: Main program</vt:lpstr>
      <vt:lpstr>Passing Variables Carefully: Secret_Login Subprogram and Results</vt:lpstr>
      <vt:lpstr>The Scope of a Variable</vt:lpstr>
      <vt:lpstr>Properties of Local Variables</vt:lpstr>
      <vt:lpstr>Using Local and Global Variables to Keep Track of MyNumber</vt:lpstr>
      <vt:lpstr>Using Counters Locally (1 of 2)</vt:lpstr>
      <vt:lpstr>Using Counters Locally (2 of 2)</vt:lpstr>
      <vt:lpstr>9.3 Functions (1 of 2)</vt:lpstr>
      <vt:lpstr>9.3 Functions (2 of 2)</vt:lpstr>
      <vt:lpstr>Built-in Functions</vt:lpstr>
      <vt:lpstr>Examples Using Built-in Functions</vt:lpstr>
      <vt:lpstr>User-Defined Functions</vt:lpstr>
      <vt:lpstr>Example: The Cube Function</vt:lpstr>
      <vt:lpstr>When to Use a Function</vt:lpstr>
      <vt:lpstr>Example: Getting Good Mileage Out of a Function (1 of 3)</vt:lpstr>
      <vt:lpstr>Example: Getting Good Mileage Out of a Function (2 of 3)</vt:lpstr>
      <vt:lpstr>Example: Getting Good Mileage Out of a Function (3 of 3)</vt:lpstr>
      <vt:lpstr>9.4 Recursion</vt:lpstr>
      <vt:lpstr>Example: Recursive Code to Sum N Positive Integers (1 of 5)</vt:lpstr>
      <vt:lpstr>Example: Recursive Code to Sum N Positive Integers (2 of 5)</vt:lpstr>
      <vt:lpstr>Example: Recursive Code to Sum N Positive Integers (3 of 5)</vt:lpstr>
      <vt:lpstr>Example: Recursive Code to Sum N Positive Integers (4 of 5)</vt:lpstr>
      <vt:lpstr>Example: Recursive Code to Sum N Positive Integers (5 of 5)</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lude to Programming, 6e</dc:title>
  <dc:subject>Engineering Computer Science</dc:subject>
  <dc:creator>Venit/Drake</dc:creator>
  <cp:keywords>Engineering Computer Science</cp:keywords>
  <cp:lastModifiedBy>H S, Shilpashree (Cognizant)</cp:lastModifiedBy>
  <cp:revision>302</cp:revision>
  <dcterms:modified xsi:type="dcterms:W3CDTF">2018-01-29T08:07:47Z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