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4" r:id="rId21"/>
    <p:sldId id="275" r:id="rId22"/>
    <p:sldId id="276" r:id="rId23"/>
    <p:sldId id="277" r:id="rId24"/>
    <p:sldId id="278" r:id="rId25"/>
    <p:sldId id="287" r:id="rId26"/>
    <p:sldId id="279" r:id="rId27"/>
    <p:sldId id="280" r:id="rId28"/>
    <p:sldId id="281" r:id="rId29"/>
    <p:sldId id="282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3" d="100"/>
          <a:sy n="63" d="100"/>
        </p:scale>
        <p:origin x="7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ria aamir" userId="15f031f2a257b09c" providerId="LiveId" clId="{D7684DA2-1C46-416B-8D8F-8A5974C3C2F8}"/>
    <pc:docChg chg="undo custSel modSld">
      <pc:chgData name="javeria aamir" userId="15f031f2a257b09c" providerId="LiveId" clId="{D7684DA2-1C46-416B-8D8F-8A5974C3C2F8}" dt="2020-12-04T03:34:36.683" v="57" actId="20577"/>
      <pc:docMkLst>
        <pc:docMk/>
      </pc:docMkLst>
      <pc:sldChg chg="modSp mod">
        <pc:chgData name="javeria aamir" userId="15f031f2a257b09c" providerId="LiveId" clId="{D7684DA2-1C46-416B-8D8F-8A5974C3C2F8}" dt="2020-12-04T03:34:36.683" v="57" actId="20577"/>
        <pc:sldMkLst>
          <pc:docMk/>
          <pc:sldMk cId="0" sldId="273"/>
        </pc:sldMkLst>
        <pc:spChg chg="mod">
          <ac:chgData name="javeria aamir" userId="15f031f2a257b09c" providerId="LiveId" clId="{D7684DA2-1C46-416B-8D8F-8A5974C3C2F8}" dt="2020-12-04T03:34:36.683" v="57" actId="20577"/>
          <ac:spMkLst>
            <pc:docMk/>
            <pc:sldMk cId="0" sldId="273"/>
            <ac:spMk id="20482" creationId="{A9AB56C3-B055-4BA0-8D6D-77A9DDBEC064}"/>
          </ac:spMkLst>
        </pc:spChg>
      </pc:sldChg>
      <pc:sldChg chg="modSp mod">
        <pc:chgData name="javeria aamir" userId="15f031f2a257b09c" providerId="LiveId" clId="{D7684DA2-1C46-416B-8D8F-8A5974C3C2F8}" dt="2020-12-04T03:33:53.525" v="34" actId="20577"/>
        <pc:sldMkLst>
          <pc:docMk/>
          <pc:sldMk cId="0" sldId="286"/>
        </pc:sldMkLst>
        <pc:spChg chg="mod">
          <ac:chgData name="javeria aamir" userId="15f031f2a257b09c" providerId="LiveId" clId="{D7684DA2-1C46-416B-8D8F-8A5974C3C2F8}" dt="2020-12-04T03:33:53.525" v="34" actId="20577"/>
          <ac:spMkLst>
            <pc:docMk/>
            <pc:sldMk cId="0" sldId="286"/>
            <ac:spMk id="21506" creationId="{DAEEEA65-445E-45DB-9F4B-F27011ECABB7}"/>
          </ac:spMkLst>
        </pc:spChg>
        <pc:picChg chg="mod">
          <ac:chgData name="javeria aamir" userId="15f031f2a257b09c" providerId="LiveId" clId="{D7684DA2-1C46-416B-8D8F-8A5974C3C2F8}" dt="2020-12-04T03:32:56.822" v="31" actId="962"/>
          <ac:picMkLst>
            <pc:docMk/>
            <pc:sldMk cId="0" sldId="286"/>
            <ac:picMk id="21508" creationId="{E1018ABF-7835-4324-9039-698A32C59F1B}"/>
          </ac:picMkLst>
        </pc:picChg>
      </pc:sldChg>
      <pc:sldChg chg="modSp mod">
        <pc:chgData name="javeria aamir" userId="15f031f2a257b09c" providerId="LiveId" clId="{D7684DA2-1C46-416B-8D8F-8A5974C3C2F8}" dt="2020-12-04T03:34:12.247" v="41" actId="20577"/>
        <pc:sldMkLst>
          <pc:docMk/>
          <pc:sldMk cId="0" sldId="287"/>
        </pc:sldMkLst>
        <pc:spChg chg="mod">
          <ac:chgData name="javeria aamir" userId="15f031f2a257b09c" providerId="LiveId" clId="{D7684DA2-1C46-416B-8D8F-8A5974C3C2F8}" dt="2020-12-04T03:34:12.247" v="41" actId="20577"/>
          <ac:spMkLst>
            <pc:docMk/>
            <pc:sldMk cId="0" sldId="287"/>
            <ac:spMk id="27650" creationId="{434E4437-B78E-4226-B6B0-74D5F13E8BD7}"/>
          </ac:spMkLst>
        </pc:spChg>
        <pc:picChg chg="mod">
          <ac:chgData name="javeria aamir" userId="15f031f2a257b09c" providerId="LiveId" clId="{D7684DA2-1C46-416B-8D8F-8A5974C3C2F8}" dt="2020-12-04T03:33:14.924" v="32" actId="962"/>
          <ac:picMkLst>
            <pc:docMk/>
            <pc:sldMk cId="0" sldId="287"/>
            <ac:picMk id="27652" creationId="{74D456C2-854C-45A3-A677-0CADAAD21E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826277-49FD-443A-9D35-3EA1BC4BA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D42C4-46C2-44B3-877D-410EC08473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EE994C-D340-4B95-B2EA-5443039B4FB2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4AB1A-7CE4-46A9-8592-78207184A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4F3A1-B7A3-4659-9F89-24726B7B60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3982AC2-DDC8-4F9E-8758-CC4756A0D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D9DD4F2A-942B-4BDF-A0CA-B452D65BC4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DC1083CE-2E29-4DF8-B756-F31EB56940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>
                <a:latin typeface="Tw Cen MT" pitchFamily="34" charset="0"/>
              </a:rPr>
              <a:t>Introduction to Computers and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D0E0-2B9A-41A4-B0AB-B39DC59700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3400" y="533400"/>
            <a:ext cx="4351338" cy="5422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7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676FBD4-4187-4BDE-9F1A-BA0C01189D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1D117-7194-4CB5-82D5-9814CE189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12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AC8976-125F-410E-B1A8-4C9FE07EE0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ABC3-79A0-459C-87DE-2AC485FD5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8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8233F6-03A2-491C-85C5-46CB2FB567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25A39-826E-476A-B8E3-408660B6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82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40726F9-B2FF-41B0-9AED-B4DAAB7181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C2FC-28A7-4B71-B77F-762B018F6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63413F-C570-4DA5-AE33-D09209F366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A6309-C3D9-4D23-AD87-B70EB4378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7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1A6434A-F77A-4C65-B943-1A3DA5751D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2399-5173-45D0-9999-52710C502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D78C930-C32A-48FB-AC7F-4F931D9C84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DAF67-651E-404F-A30F-F7D3537F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54BD2A0-AE07-46BD-A139-6AEE6AA71C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4F5C8-59FF-482A-93FA-F5FAE116F7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98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D104564-8FDE-413B-A671-881ABC689D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5DB2-D0FD-4950-B524-5A7270149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1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485739B-3B74-4F88-86C4-D6BF3C58D7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C3948-D2D6-4ED8-85A5-CECFC89A0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6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7F4EBC-5BD3-46D6-AE67-6BF207FC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BEAB29E-288E-4935-8A2A-CE1C14410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00312B5-07A2-4ACC-ABED-E4309AA6E8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87463" y="6450013"/>
            <a:ext cx="28194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08A7E9F-B042-42C5-A2DC-38CC09434E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C9753F2-B396-4DE0-B77E-FFB21BB1D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8" descr="C:\Users\Tony\AppData\Local\Temp\SNAGHTML19a108c1.PNG">
            <a:extLst>
              <a:ext uri="{FF2B5EF4-FFF2-40B4-BE49-F238E27FC236}">
                <a16:creationId xmlns:a16="http://schemas.microsoft.com/office/drawing/2014/main" id="{1F49C1C3-2E14-47D3-916C-D5482703CC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440488"/>
            <a:ext cx="11430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5D24EC5-59BF-4279-8B7D-2EB4DD9ED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8916A8F-154F-4CDD-B7BC-C7EB449AB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Everything the computer does is controlled by software</a:t>
            </a:r>
          </a:p>
          <a:p>
            <a:pPr lvl="1" eaLnBrk="1" hangingPunct="1"/>
            <a:r>
              <a:rPr lang="en-US" altLang="en-US"/>
              <a:t>General categories: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Application software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System software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Application software</a:t>
            </a:r>
            <a:r>
              <a:rPr lang="en-US" altLang="en-US"/>
              <a:t>: programs that make computer useful for every day tasks</a:t>
            </a:r>
          </a:p>
          <a:p>
            <a:pPr lvl="1" eaLnBrk="1" hangingPunct="1"/>
            <a:r>
              <a:rPr lang="en-US" altLang="en-US"/>
              <a:t>Examples: word processing, email, games, and Web browsers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71A9D9D-854C-434E-8A53-298614B50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(cont’d.)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D7BABC3-21FB-45D4-B77B-B7220AFD4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System software</a:t>
            </a:r>
            <a:r>
              <a:rPr lang="en-US" altLang="en-US"/>
              <a:t>: programs that control and manage basic operations of a computer</a:t>
            </a:r>
          </a:p>
          <a:p>
            <a:pPr lvl="1" eaLnBrk="1" hangingPunct="1"/>
            <a:r>
              <a:rPr lang="en-US" altLang="en-US"/>
              <a:t>Operating system: controls operations of hardware components</a:t>
            </a:r>
          </a:p>
          <a:p>
            <a:pPr lvl="1" eaLnBrk="1" hangingPunct="1"/>
            <a:r>
              <a:rPr lang="en-US" altLang="en-US"/>
              <a:t>Utility Program: performs specific task to enhance computer operation or safeguard data</a:t>
            </a:r>
          </a:p>
          <a:p>
            <a:pPr lvl="1" eaLnBrk="1" hangingPunct="1"/>
            <a:r>
              <a:rPr lang="en-US" altLang="en-US"/>
              <a:t>Software development tools: used to create, modify, and test software programs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687E09A-08B3-4556-8324-C86D44907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Computers Store Data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3B9A180-7461-49B1-81D9-A8E84E783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All data in a computer is stored in sequences of 0s and 1s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Byte</a:t>
            </a:r>
            <a:r>
              <a:rPr lang="en-US" altLang="en-US"/>
              <a:t>: just enough memory to store letter or small number</a:t>
            </a:r>
          </a:p>
          <a:p>
            <a:pPr lvl="1" eaLnBrk="1" hangingPunct="1"/>
            <a:r>
              <a:rPr lang="en-US" altLang="en-US"/>
              <a:t>Divided into eight bits</a:t>
            </a:r>
          </a:p>
          <a:p>
            <a:pPr lvl="1" eaLnBrk="1" hangingPunct="1"/>
            <a:r>
              <a:rPr lang="en-US" altLang="en-US" u="sng"/>
              <a:t>Bit</a:t>
            </a:r>
            <a:r>
              <a:rPr lang="en-US" altLang="en-US"/>
              <a:t>: electrical component that can hold positive or negative charge, like on/off switch</a:t>
            </a:r>
          </a:p>
          <a:p>
            <a:pPr lvl="1" eaLnBrk="1" hangingPunct="1"/>
            <a:r>
              <a:rPr lang="en-US" altLang="en-US"/>
              <a:t>The on/off pattern of bits in a byte represents data stored in the byte</a:t>
            </a:r>
            <a:endParaRPr lang="he-IL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3EE4185-EED7-4B81-9567-2F964B79B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Numbers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DA00DFD-C241-4FA8-90AE-131B9AED6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Bit represents two values, 0 and 1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Computers use binary numbering system</a:t>
            </a:r>
          </a:p>
          <a:p>
            <a:pPr lvl="1" eaLnBrk="1" hangingPunct="1"/>
            <a:r>
              <a:rPr lang="en-US" altLang="en-US"/>
              <a:t>Position of digit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/>
              <a:t> is assigned the value 2</a:t>
            </a:r>
            <a:r>
              <a:rPr lang="en-US" alt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</a:p>
          <a:p>
            <a:pPr lvl="1" eaLnBrk="1" hangingPunct="1"/>
            <a:r>
              <a:rPr lang="en-US" altLang="en-US"/>
              <a:t>To determine value of binary number sum position values of the 1s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Byte size limits are 0 and 255</a:t>
            </a:r>
          </a:p>
          <a:p>
            <a:pPr lvl="1" eaLnBrk="1" hangingPunct="1"/>
            <a:r>
              <a:rPr lang="en-US" altLang="en-US"/>
              <a:t>0 = all bits off; 255 = all bits on</a:t>
            </a:r>
          </a:p>
          <a:p>
            <a:pPr lvl="1" eaLnBrk="1" hangingPunct="1"/>
            <a:r>
              <a:rPr lang="en-US" altLang="en-US"/>
              <a:t>To store larger number, use several bytes</a:t>
            </a:r>
            <a:endParaRPr lang="he-IL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688DF9F-1663-40B4-97FF-07C4F5179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Storing Characters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FF0311B-E99D-4A6E-A3EB-9848077F9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Data stored in computer must be stored as binary number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Characters are converted to numeric code, numeric code stored in memory</a:t>
            </a:r>
          </a:p>
          <a:p>
            <a:pPr lvl="1" eaLnBrk="1" hangingPunct="1"/>
            <a:r>
              <a:rPr lang="en-US" altLang="en-US"/>
              <a:t>Most important coding scheme is ASCII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ASCII is limited: defines codes for only 128 characters</a:t>
            </a:r>
          </a:p>
          <a:p>
            <a:pPr lvl="1" eaLnBrk="1" hangingPunct="1"/>
            <a:r>
              <a:rPr lang="en-US" altLang="en-US"/>
              <a:t>Unicode coding scheme becoming standard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Compatible with ASCII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Can represent characters for other languages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F40C3FA-D5A9-4CDF-8B4B-79E3CEC45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Number Storage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157C0D0-840E-40A3-B61A-9C4D591AD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To store negative numbers and real numbers, computers use binary numbering and encoding schemes</a:t>
            </a:r>
          </a:p>
          <a:p>
            <a:pPr lvl="1" eaLnBrk="1" hangingPunct="1"/>
            <a:r>
              <a:rPr lang="en-US" altLang="en-US"/>
              <a:t>Negative numbers encoded using two’s complement</a:t>
            </a:r>
          </a:p>
          <a:p>
            <a:pPr lvl="1" eaLnBrk="1" hangingPunct="1"/>
            <a:r>
              <a:rPr lang="en-US" altLang="en-US"/>
              <a:t>Real numbers encoded using floating-point notation</a:t>
            </a:r>
            <a:endParaRPr lang="he-IL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0E7416C-A0B5-435C-B73E-19A7541C2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Types of Data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B6F325A-FA6C-4839-8484-0D46BD740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Digital</a:t>
            </a:r>
            <a:r>
              <a:rPr lang="en-US" altLang="en-US"/>
              <a:t>: describes any device that stores data as binary numbers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Digital images are composed of pixels</a:t>
            </a:r>
          </a:p>
          <a:p>
            <a:pPr lvl="1" eaLnBrk="1" hangingPunct="1"/>
            <a:r>
              <a:rPr lang="en-US" altLang="en-US"/>
              <a:t>To store images, each pixel is converted to a binary number representing the pixel’s color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Digital music is composed of sections called samples</a:t>
            </a:r>
          </a:p>
          <a:p>
            <a:pPr lvl="1" eaLnBrk="1" hangingPunct="1"/>
            <a:r>
              <a:rPr lang="en-US" altLang="en-US"/>
              <a:t>To store music, each sample is converted to a binary number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E164CD8-DF59-4E22-A0EB-7DF6B9F14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 Program Works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62E0AD8-FE66-4090-B3F5-8E0400902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CPU designed to perform simple operations on pieces of data</a:t>
            </a:r>
          </a:p>
          <a:p>
            <a:pPr lvl="1" eaLnBrk="1" hangingPunct="1"/>
            <a:r>
              <a:rPr lang="en-US" altLang="en-US"/>
              <a:t>Examples: reading data, adding, subtracting, multiplying, and dividing numbers</a:t>
            </a:r>
          </a:p>
          <a:p>
            <a:pPr lvl="1" eaLnBrk="1" hangingPunct="1"/>
            <a:r>
              <a:rPr lang="en-US" altLang="en-US"/>
              <a:t>Understands instructions written in machine language and included in its instruction set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Each brand of CPU has its own instruction set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To carry out meaningful calculation, CPU must perform many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9AB56C3-B055-4BA0-8D6D-77A9DDBEC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Working</a:t>
            </a:r>
            <a:endParaRPr lang="he-IL" alt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AE2F6EF-FE86-4B44-A828-CC031BAD5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 must be copied from secondary memory to RAM each time CPU executes it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CPU executes program in cycle:</a:t>
            </a:r>
          </a:p>
          <a:p>
            <a:pPr lvl="1" eaLnBrk="1" hangingPunct="1"/>
            <a:r>
              <a:rPr lang="en-US" altLang="en-US"/>
              <a:t>Fetch: read the next instruction from memory into CPU</a:t>
            </a:r>
          </a:p>
          <a:p>
            <a:pPr lvl="1" eaLnBrk="1" hangingPunct="1"/>
            <a:r>
              <a:rPr lang="en-US" altLang="en-US"/>
              <a:t>Decode: CPU decodes fetched instruction to determine which operation to perform</a:t>
            </a:r>
          </a:p>
          <a:p>
            <a:pPr lvl="1" eaLnBrk="1" hangingPunct="1"/>
            <a:r>
              <a:rPr lang="en-US" altLang="en-US"/>
              <a:t>Execute: perform the operation</a:t>
            </a:r>
            <a:endParaRPr lang="he-IL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AEEEA65-445E-45DB-9F4B-F27011ECA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Program Works (cont’d.)</a:t>
            </a:r>
            <a:endParaRPr lang="he-IL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8B64C6F-F499-43DF-B558-E5A54F7FF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943600"/>
            <a:ext cx="82296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800"/>
              <a:t>Figure 1-16 The fetch-decode-execute cycle</a:t>
            </a:r>
            <a:endParaRPr lang="he-IL" altLang="en-US" sz="1800"/>
          </a:p>
        </p:txBody>
      </p:sp>
      <p:pic>
        <p:nvPicPr>
          <p:cNvPr id="21508" name="Picture 2" descr="The fetch-decode-execute cycle">
            <a:extLst>
              <a:ext uri="{FF2B5EF4-FFF2-40B4-BE49-F238E27FC236}">
                <a16:creationId xmlns:a16="http://schemas.microsoft.com/office/drawing/2014/main" id="{E1018ABF-7835-4324-9039-698A32C5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4175"/>
            <a:ext cx="7920038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D206F37-0095-4B51-BB3E-8D10533B6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4B3D82D-32D0-4582-B43F-2D2617402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Introduction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Hardware and Software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How Computers Store Data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How a Program Works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Using Python</a:t>
            </a:r>
            <a:endParaRPr lang="he-IL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8F15FDA-540B-45D1-AE1A-F6DFE96A8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Machine Language to Assembly Language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E420592-949A-42F8-AFB6-1B970752B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Impractical for people to write in machine language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Assembly language</a:t>
            </a:r>
            <a:r>
              <a:rPr lang="en-US" altLang="en-US"/>
              <a:t>: uses short words (mnemonics) for instructions instead of binary numbers</a:t>
            </a:r>
          </a:p>
          <a:p>
            <a:pPr lvl="1" eaLnBrk="1" hangingPunct="1"/>
            <a:r>
              <a:rPr lang="en-US" altLang="en-US"/>
              <a:t>Easier for programmers to work with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Assembler</a:t>
            </a:r>
            <a:r>
              <a:rPr lang="en-US" altLang="en-US"/>
              <a:t>: translates assembly language to machine language for execution by CPU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DAD1C3F-D62A-49E4-B8CE-75500475E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High-Level Languages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F8E67A2-431E-4F95-8FED-6DA063319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Low-level language</a:t>
            </a:r>
            <a:r>
              <a:rPr lang="en-US" altLang="en-US"/>
              <a:t>: close in nature to machine language</a:t>
            </a:r>
          </a:p>
          <a:p>
            <a:pPr lvl="1" eaLnBrk="1" hangingPunct="1"/>
            <a:r>
              <a:rPr lang="en-US" altLang="en-US"/>
              <a:t>Example: assembly language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High-Level language</a:t>
            </a:r>
            <a:r>
              <a:rPr lang="en-US" altLang="en-US"/>
              <a:t>: allows simple creation of powerful and complex programs</a:t>
            </a:r>
          </a:p>
          <a:p>
            <a:pPr lvl="1" eaLnBrk="1" hangingPunct="1"/>
            <a:r>
              <a:rPr lang="en-US" altLang="en-US"/>
              <a:t>No need to know how CPU works or write large number of instructions</a:t>
            </a:r>
          </a:p>
          <a:p>
            <a:pPr lvl="1" eaLnBrk="1" hangingPunct="1"/>
            <a:r>
              <a:rPr lang="en-US" altLang="en-US"/>
              <a:t>More intuitive to understand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E1EF328-82A0-41D3-B87B-8D2D36BD1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Words, Operators, and Syntax: an Overview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FA0C1EB-792B-49D9-887F-61BE07850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Key words</a:t>
            </a:r>
            <a:r>
              <a:rPr lang="en-US" altLang="en-US"/>
              <a:t>: predefined words used to write program in high-level language</a:t>
            </a:r>
          </a:p>
          <a:p>
            <a:pPr lvl="1" eaLnBrk="1" hangingPunct="1"/>
            <a:r>
              <a:rPr lang="en-US" altLang="en-US"/>
              <a:t>Each key word has specific meaning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Operators</a:t>
            </a:r>
            <a:r>
              <a:rPr lang="en-US" altLang="en-US"/>
              <a:t>: perform operations on data</a:t>
            </a:r>
          </a:p>
          <a:p>
            <a:pPr lvl="1" eaLnBrk="1" hangingPunct="1"/>
            <a:r>
              <a:rPr lang="en-US" altLang="en-US"/>
              <a:t>Example: math operators to perform arithmetic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Syntax</a:t>
            </a:r>
            <a:r>
              <a:rPr lang="en-US" altLang="en-US"/>
              <a:t>: set of rules to be followed when writing program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Statement</a:t>
            </a:r>
            <a:r>
              <a:rPr lang="en-US" altLang="en-US"/>
              <a:t>: individual instruction used in high-level language</a:t>
            </a:r>
            <a:endParaRPr lang="he-IL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8C30AC0-37CC-4CA7-9543-E0F08A350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 and Interpreters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3180FF7-DD16-4B91-AACA-0B3C6A9A1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Programs written in high-level languages must be translated into machine language to be executed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Compiler</a:t>
            </a:r>
            <a:r>
              <a:rPr lang="en-US" altLang="en-US"/>
              <a:t>: translates high-level language program into separate machine language program</a:t>
            </a:r>
          </a:p>
          <a:p>
            <a:pPr lvl="1" eaLnBrk="1" hangingPunct="1"/>
            <a:r>
              <a:rPr lang="en-US" altLang="en-US"/>
              <a:t>Machine language program can be executed at any time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B483D8A-753E-4041-B950-4191E2029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Compilers and Interpreters (cont’d.)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A77B0D4-2024-4879-A6A2-D4E9D0CD8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Interpreter</a:t>
            </a:r>
            <a:r>
              <a:rPr lang="en-US" altLang="en-US"/>
              <a:t>: translates and executes instructions in high-level language program</a:t>
            </a:r>
          </a:p>
          <a:p>
            <a:pPr lvl="1" eaLnBrk="1" hangingPunct="1"/>
            <a:r>
              <a:rPr lang="en-US" altLang="en-US"/>
              <a:t>Used by Python language</a:t>
            </a:r>
          </a:p>
          <a:p>
            <a:pPr lvl="1" eaLnBrk="1" hangingPunct="1"/>
            <a:r>
              <a:rPr lang="en-US" altLang="en-US"/>
              <a:t>Interprets one instruction at a time</a:t>
            </a:r>
          </a:p>
          <a:p>
            <a:pPr lvl="1" eaLnBrk="1" hangingPunct="1"/>
            <a:r>
              <a:rPr lang="en-US" altLang="en-US"/>
              <a:t>No separate machine language program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Source code</a:t>
            </a:r>
            <a:r>
              <a:rPr lang="en-US" altLang="en-US"/>
              <a:t>: statements written by programmer</a:t>
            </a:r>
          </a:p>
          <a:p>
            <a:pPr lvl="1" eaLnBrk="1" hangingPunct="1"/>
            <a:r>
              <a:rPr lang="en-US" altLang="en-US" u="sng"/>
              <a:t>Syntax error</a:t>
            </a:r>
            <a:r>
              <a:rPr lang="en-US" altLang="en-US"/>
              <a:t>: prevents code from being translated</a:t>
            </a:r>
            <a:endParaRPr lang="he-IL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34E4437-B78E-4226-B6B0-74D5F13E8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Compilers and Interpreters Working</a:t>
            </a:r>
            <a:endParaRPr lang="he-IL" alt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A89EDF2-E7F5-4BF5-BD92-4895A0A5A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1600" dirty="0"/>
              <a:t>Figure 1-19 Executing a high-level program with an interpreter</a:t>
            </a:r>
            <a:endParaRPr lang="he-IL" altLang="en-US" sz="1600" dirty="0"/>
          </a:p>
        </p:txBody>
      </p:sp>
      <p:pic>
        <p:nvPicPr>
          <p:cNvPr id="27652" name="Picture 2" descr="Executing a high-level program with an interpreter">
            <a:extLst>
              <a:ext uri="{FF2B5EF4-FFF2-40B4-BE49-F238E27FC236}">
                <a16:creationId xmlns:a16="http://schemas.microsoft.com/office/drawing/2014/main" id="{74D456C2-854C-45A3-A677-0CADAAD2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338388"/>
            <a:ext cx="7920037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A2448B2-2EC9-40F7-8AAC-D1B23784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Python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2502F4F-3230-4D67-A2E2-2836B2275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Python must be installed and configured prior to use</a:t>
            </a:r>
          </a:p>
          <a:p>
            <a:pPr lvl="1" eaLnBrk="1" hangingPunct="1"/>
            <a:r>
              <a:rPr lang="en-US" altLang="en-US"/>
              <a:t>One of the items installed is the Python interpreter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Python interpreter can be used in two modes:</a:t>
            </a:r>
          </a:p>
          <a:p>
            <a:pPr lvl="1" eaLnBrk="1" hangingPunct="1"/>
            <a:r>
              <a:rPr lang="en-US" altLang="en-US"/>
              <a:t>Interactive mode: enter statements on keyboard</a:t>
            </a:r>
          </a:p>
          <a:p>
            <a:pPr lvl="1" eaLnBrk="1" hangingPunct="1"/>
            <a:r>
              <a:rPr lang="en-US" altLang="en-US"/>
              <a:t>Script mode: save statements in Python script</a:t>
            </a:r>
            <a:endParaRPr lang="he-IL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75B9787-982A-490A-903F-93A09327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Mode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834D459-89F1-4341-963B-BA0F3D57E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When you start Python in interactive mode, you will see a prompt</a:t>
            </a:r>
          </a:p>
          <a:p>
            <a:pPr lvl="1" eaLnBrk="1" hangingPunct="1"/>
            <a:r>
              <a:rPr lang="en-US" altLang="en-US"/>
              <a:t>Indicates the interpreter is waiting for a Python statement to be typed</a:t>
            </a:r>
          </a:p>
          <a:p>
            <a:pPr lvl="1" eaLnBrk="1" hangingPunct="1"/>
            <a:r>
              <a:rPr lang="en-US" altLang="en-US"/>
              <a:t>Prompt reappears after previous statement is executed</a:t>
            </a:r>
          </a:p>
          <a:p>
            <a:pPr lvl="1" eaLnBrk="1" hangingPunct="1"/>
            <a:r>
              <a:rPr lang="en-US" altLang="en-US"/>
              <a:t>Error message displayed If you incorrectly type a statement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Good way to learn new parts of Python</a:t>
            </a:r>
            <a:endParaRPr lang="he-IL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80BDF6F-22F8-495D-AFDF-809C2812A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Python Programs and Running Them in Script Mode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0834FA9-EC32-4453-BE65-8F840679B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Statements entered in interactive mode are not saved as a program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To have a program use script mode</a:t>
            </a:r>
          </a:p>
          <a:p>
            <a:pPr lvl="1" eaLnBrk="1" hangingPunct="1"/>
            <a:r>
              <a:rPr lang="en-US" altLang="en-US"/>
              <a:t>Save a set of Python statements in a file</a:t>
            </a:r>
          </a:p>
          <a:p>
            <a:pPr lvl="1" eaLnBrk="1" hangingPunct="1"/>
            <a:r>
              <a:rPr lang="en-US" altLang="en-US"/>
              <a:t>The filename should have the .py extension</a:t>
            </a:r>
          </a:p>
          <a:p>
            <a:pPr lvl="1" eaLnBrk="1" hangingPunct="1"/>
            <a:r>
              <a:rPr lang="en-US" altLang="en-US"/>
              <a:t>To run the file, or script, type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	at the operating system command line</a:t>
            </a:r>
            <a:endParaRPr lang="he-IL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66988F6-199D-443D-812A-E46832C89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IDLE Programming Environment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EE88B4E-C18D-4AAB-AC99-F240B19980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IDLE (Integrated Development Program): single program that provides tools to write, execute and test a program</a:t>
            </a:r>
          </a:p>
          <a:p>
            <a:pPr lvl="1" eaLnBrk="1" hangingPunct="1"/>
            <a:r>
              <a:rPr lang="en-US" altLang="en-US"/>
              <a:t>Automatically installed when Python language is installed</a:t>
            </a:r>
          </a:p>
          <a:p>
            <a:pPr lvl="1" eaLnBrk="1" hangingPunct="1"/>
            <a:r>
              <a:rPr lang="en-US" altLang="en-US"/>
              <a:t>Runs in interactive mode</a:t>
            </a:r>
          </a:p>
          <a:p>
            <a:pPr lvl="1" eaLnBrk="1" hangingPunct="1"/>
            <a:r>
              <a:rPr lang="en-US" altLang="en-US"/>
              <a:t>Has built-in text editor with features designed to help write Python programs</a:t>
            </a:r>
          </a:p>
          <a:p>
            <a:pPr eaLnBrk="1" hangingPunct="1">
              <a:buFontTx/>
              <a:buChar char="•"/>
            </a:pPr>
            <a:endParaRPr lang="he-I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0E95E6E-5AAD-4159-A4B6-E9DB88394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461B60F-68F6-41F1-8BA7-48F3A703B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Computers can be programmed</a:t>
            </a:r>
          </a:p>
          <a:p>
            <a:pPr lvl="1" eaLnBrk="1" hangingPunct="1"/>
            <a:r>
              <a:rPr lang="en-US" altLang="en-US"/>
              <a:t>Designed to do any job that a program tells them to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Program</a:t>
            </a:r>
            <a:r>
              <a:rPr lang="en-US" altLang="en-US"/>
              <a:t>: set of instructions that a computer follows to perform a task</a:t>
            </a:r>
          </a:p>
          <a:p>
            <a:pPr lvl="1" eaLnBrk="1" hangingPunct="1"/>
            <a:r>
              <a:rPr lang="en-US" altLang="en-US"/>
              <a:t>Commonly referred to as </a:t>
            </a:r>
            <a:r>
              <a:rPr lang="en-US" altLang="en-US" i="1"/>
              <a:t>Software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Programmer</a:t>
            </a:r>
            <a:r>
              <a:rPr lang="en-US" altLang="en-US"/>
              <a:t>: person who can design, create, and test computer programs</a:t>
            </a:r>
          </a:p>
          <a:p>
            <a:pPr lvl="1" eaLnBrk="1" hangingPunct="1"/>
            <a:r>
              <a:rPr lang="en-US" altLang="en-US"/>
              <a:t>Also known as software developer</a:t>
            </a:r>
            <a:endParaRPr lang="he-IL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DA28837-78A8-4950-B7CE-DF131FF6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9CE22DB-44C6-4902-A403-43D943C2A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Main hardware components of the computer</a:t>
            </a:r>
          </a:p>
          <a:p>
            <a:pPr lvl="1" eaLnBrk="1" hangingPunct="1"/>
            <a:r>
              <a:rPr lang="en-US" altLang="en-US"/>
              <a:t>Types of software</a:t>
            </a:r>
          </a:p>
          <a:p>
            <a:pPr lvl="1" eaLnBrk="1" hangingPunct="1"/>
            <a:r>
              <a:rPr lang="en-US" altLang="en-US"/>
              <a:t>How data is stored in a computer</a:t>
            </a:r>
          </a:p>
          <a:p>
            <a:pPr lvl="1" eaLnBrk="1" hangingPunct="1"/>
            <a:r>
              <a:rPr lang="en-US" altLang="en-US"/>
              <a:t>Basic CPU operations and machine language</a:t>
            </a:r>
          </a:p>
          <a:p>
            <a:pPr lvl="1" eaLnBrk="1" hangingPunct="1"/>
            <a:r>
              <a:rPr lang="en-US" altLang="en-US"/>
              <a:t>Fetch-decode-execute cycle</a:t>
            </a:r>
          </a:p>
          <a:p>
            <a:pPr lvl="1" eaLnBrk="1" hangingPunct="1"/>
            <a:r>
              <a:rPr lang="en-US" altLang="en-US"/>
              <a:t>Complex languages and their translation to machine code</a:t>
            </a:r>
          </a:p>
          <a:p>
            <a:pPr lvl="1" eaLnBrk="1" hangingPunct="1"/>
            <a:r>
              <a:rPr lang="en-US" altLang="en-US"/>
              <a:t>Installing Python and the Python interpreter modes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8F00F88-5387-4068-8323-227B4BD26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Hardware and Software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7414F55-E08B-480F-A3A7-D646D599F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Hardware</a:t>
            </a:r>
            <a:r>
              <a:rPr lang="en-US" altLang="en-US"/>
              <a:t>: The physical devices that make up a computer</a:t>
            </a:r>
          </a:p>
          <a:p>
            <a:pPr lvl="1" eaLnBrk="1" hangingPunct="1"/>
            <a:r>
              <a:rPr lang="en-US" altLang="en-US"/>
              <a:t>Computer is a system composed of several components that all work together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Typical major components:</a:t>
            </a:r>
          </a:p>
          <a:p>
            <a:pPr lvl="1" eaLnBrk="1" hangingPunct="1"/>
            <a:r>
              <a:rPr lang="en-US" altLang="en-US"/>
              <a:t>Central processing unit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lvl="1" eaLnBrk="1" hangingPunct="1"/>
            <a:r>
              <a:rPr lang="en-US" altLang="en-US"/>
              <a:t>Secondary storage devices</a:t>
            </a:r>
          </a:p>
          <a:p>
            <a:pPr lvl="1" eaLnBrk="1" hangingPunct="1"/>
            <a:r>
              <a:rPr lang="en-US" altLang="en-US"/>
              <a:t>Input and output devices</a:t>
            </a:r>
            <a:endParaRPr lang="he-I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3F1E689-4B67-442A-99C2-F44429313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CPU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B6ADA97-877E-4E6A-A8C6-1EF2D1BEC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Central processing unit (CPU)</a:t>
            </a:r>
            <a:r>
              <a:rPr lang="en-US" altLang="en-US"/>
              <a:t>: the part of the computer that actually runs programs</a:t>
            </a:r>
          </a:p>
          <a:p>
            <a:pPr lvl="1" eaLnBrk="1" hangingPunct="1"/>
            <a:r>
              <a:rPr lang="en-US" altLang="en-US"/>
              <a:t>Most important component</a:t>
            </a:r>
          </a:p>
          <a:p>
            <a:pPr lvl="1" eaLnBrk="1" hangingPunct="1"/>
            <a:r>
              <a:rPr lang="en-US" altLang="en-US"/>
              <a:t>Without it, cannot run software</a:t>
            </a:r>
          </a:p>
          <a:p>
            <a:pPr lvl="1" eaLnBrk="1" hangingPunct="1"/>
            <a:r>
              <a:rPr lang="en-US" altLang="en-US"/>
              <a:t>Used to be a huge device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Microprocessors</a:t>
            </a:r>
            <a:r>
              <a:rPr lang="en-US" altLang="en-US"/>
              <a:t>: CPUs located on small chips</a:t>
            </a:r>
            <a:endParaRPr lang="he-IL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E3317EE-BD05-46A4-9660-BB6745E4B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084213C-4C8E-4F39-9DE4-F1C6F9AA3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Main memory</a:t>
            </a:r>
            <a:r>
              <a:rPr lang="en-US" altLang="en-US"/>
              <a:t>: where computer stores a program while program is running, and data used by the program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Known as </a:t>
            </a:r>
            <a:r>
              <a:rPr lang="en-US" altLang="en-US" i="1"/>
              <a:t>Random Access Memory</a:t>
            </a:r>
            <a:r>
              <a:rPr lang="en-US" altLang="en-US"/>
              <a:t> or </a:t>
            </a:r>
            <a:r>
              <a:rPr lang="en-US" altLang="en-US" i="1"/>
              <a:t>RAM</a:t>
            </a:r>
          </a:p>
          <a:p>
            <a:pPr lvl="1" eaLnBrk="1" hangingPunct="1"/>
            <a:r>
              <a:rPr lang="en-US" altLang="en-US"/>
              <a:t>CPU is able to quickly access data in RAM</a:t>
            </a:r>
          </a:p>
          <a:p>
            <a:pPr lvl="1" eaLnBrk="1" hangingPunct="1"/>
            <a:r>
              <a:rPr lang="en-US" altLang="en-US"/>
              <a:t>Volatile memory used for temporary storage while program is running</a:t>
            </a:r>
          </a:p>
          <a:p>
            <a:pPr lvl="1" eaLnBrk="1" hangingPunct="1"/>
            <a:r>
              <a:rPr lang="en-US" altLang="en-US"/>
              <a:t>Contents are erased when computer is off</a:t>
            </a:r>
            <a:endParaRPr lang="he-IL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87A9ED9-1C12-43EB-BEA2-C841EE59F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Storage Devices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161DE77-8010-4F5D-BD05-9138C67C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u="sng" dirty="0"/>
              <a:t>Secondary storage</a:t>
            </a:r>
            <a:r>
              <a:rPr lang="en-US" altLang="en-US" dirty="0"/>
              <a:t>: can hold data for long periods of time</a:t>
            </a:r>
          </a:p>
          <a:p>
            <a:pPr lvl="1" eaLnBrk="1" hangingPunct="1">
              <a:defRPr/>
            </a:pPr>
            <a:r>
              <a:rPr lang="en-US" altLang="en-US" dirty="0"/>
              <a:t>Programs normally stored here and loaded to main memory when needed</a:t>
            </a:r>
          </a:p>
          <a:p>
            <a:pPr eaLnBrk="1" hangingPunct="1">
              <a:defRPr/>
            </a:pPr>
            <a:r>
              <a:rPr lang="en-US" altLang="en-US" dirty="0"/>
              <a:t>Types of secondary memory</a:t>
            </a:r>
          </a:p>
          <a:p>
            <a:pPr lvl="1" eaLnBrk="1" hangingPunct="1">
              <a:defRPr/>
            </a:pPr>
            <a:r>
              <a:rPr lang="en-US" altLang="en-US" dirty="0"/>
              <a:t>Disk drive: magnetically encodes data onto a spinning circular disk</a:t>
            </a:r>
          </a:p>
          <a:p>
            <a:pPr lvl="1" eaLnBrk="1" hangingPunct="1">
              <a:defRPr/>
            </a:pPr>
            <a:r>
              <a:rPr lang="en-US" altLang="en-US" dirty="0"/>
              <a:t>Solid state drive: faster than disk drive, no moving parts, stores data in solid state memory</a:t>
            </a:r>
          </a:p>
          <a:p>
            <a:pPr lvl="1" eaLnBrk="1" hangingPunct="1">
              <a:defRPr/>
            </a:pPr>
            <a:r>
              <a:rPr lang="en-US" altLang="en-US" dirty="0"/>
              <a:t>Flash memory: portable, no physical disk</a:t>
            </a:r>
          </a:p>
          <a:p>
            <a:pPr lvl="1" eaLnBrk="1" hangingPunct="1">
              <a:defRPr/>
            </a:pPr>
            <a:r>
              <a:rPr lang="en-US" altLang="en-US" dirty="0"/>
              <a:t>Optical devices: data encoded optically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1F5A6F0-3258-4DAE-80E8-23BD77653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Devices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B0E101C-E379-4157-9F9E-CAF5EA03DB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Input</a:t>
            </a:r>
            <a:r>
              <a:rPr lang="en-US" altLang="en-US"/>
              <a:t>: data the computer collects from people and other devices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Input device</a:t>
            </a:r>
            <a:r>
              <a:rPr lang="en-US" altLang="en-US"/>
              <a:t>: component that collects the data</a:t>
            </a:r>
          </a:p>
          <a:p>
            <a:pPr lvl="1" eaLnBrk="1" hangingPunct="1"/>
            <a:r>
              <a:rPr lang="en-US" altLang="en-US"/>
              <a:t>Examples: keyboard, mouse, touchscreen, scanner, camera</a:t>
            </a:r>
          </a:p>
          <a:p>
            <a:pPr lvl="1" eaLnBrk="1" hangingPunct="1"/>
            <a:r>
              <a:rPr lang="en-US" altLang="en-US"/>
              <a:t>Disk drives can be considered input devices because they load programs into the main memory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957E7C9-B291-4458-9081-81322A8B3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Devices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13A7E2F-07E0-495A-A73B-8177E7842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/>
              <a:t>Output</a:t>
            </a:r>
            <a:r>
              <a:rPr lang="en-US" altLang="en-US"/>
              <a:t>: data produced by the computer for other people or devices</a:t>
            </a:r>
          </a:p>
          <a:p>
            <a:pPr lvl="1" eaLnBrk="1" hangingPunct="1"/>
            <a:r>
              <a:rPr lang="en-US" altLang="en-US"/>
              <a:t>Can be text, image, audio, or bit stream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Output device</a:t>
            </a:r>
            <a:r>
              <a:rPr lang="en-US" altLang="en-US"/>
              <a:t>: formats and presents output</a:t>
            </a:r>
          </a:p>
          <a:p>
            <a:pPr lvl="1" eaLnBrk="1" hangingPunct="1"/>
            <a:r>
              <a:rPr lang="en-US" altLang="en-US"/>
              <a:t>Examples: video display, printer</a:t>
            </a:r>
          </a:p>
          <a:p>
            <a:pPr lvl="1" eaLnBrk="1" hangingPunct="1"/>
            <a:r>
              <a:rPr lang="en-US" altLang="en-US"/>
              <a:t>Disk drives and USB drives can be considered output devices because data is sent to them to be saved</a:t>
            </a:r>
            <a:endParaRPr lang="he-IL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1353</Words>
  <Application>Microsoft Office PowerPoint</Application>
  <PresentationFormat>On-screen Show (4:3)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ヒラギノ角ゴ Pro W3</vt:lpstr>
      <vt:lpstr>Tw Cen MT</vt:lpstr>
      <vt:lpstr>Courier New</vt:lpstr>
      <vt:lpstr>Default Design</vt:lpstr>
      <vt:lpstr>PowerPoint Presentation</vt:lpstr>
      <vt:lpstr>Topics</vt:lpstr>
      <vt:lpstr>Introduction</vt:lpstr>
      <vt:lpstr>Hardware and Software</vt:lpstr>
      <vt:lpstr>The CPU</vt:lpstr>
      <vt:lpstr>Main Memory</vt:lpstr>
      <vt:lpstr>Secondary Storage Devices</vt:lpstr>
      <vt:lpstr>Input Devices</vt:lpstr>
      <vt:lpstr>Output Devices</vt:lpstr>
      <vt:lpstr>Software</vt:lpstr>
      <vt:lpstr>Software (cont’d.)</vt:lpstr>
      <vt:lpstr>How Computers Store Data</vt:lpstr>
      <vt:lpstr>Storing Numbers</vt:lpstr>
      <vt:lpstr>Storing Characters</vt:lpstr>
      <vt:lpstr>Advanced Number Storage</vt:lpstr>
      <vt:lpstr>Other Types of Data</vt:lpstr>
      <vt:lpstr>How a Program Works</vt:lpstr>
      <vt:lpstr>Programs Working</vt:lpstr>
      <vt:lpstr>How a Program Works (cont’d.)</vt:lpstr>
      <vt:lpstr>From Machine Language to Assembly Language</vt:lpstr>
      <vt:lpstr>High-Level Languages</vt:lpstr>
      <vt:lpstr>Key Words, Operators, and Syntax: an Overview</vt:lpstr>
      <vt:lpstr>Compilers and Interpreters</vt:lpstr>
      <vt:lpstr>Compilers and Interpreters (cont’d.)</vt:lpstr>
      <vt:lpstr>Compilers and Interpreters Working</vt:lpstr>
      <vt:lpstr>Using Python</vt:lpstr>
      <vt:lpstr>Interactive Mode</vt:lpstr>
      <vt:lpstr>Writing Python Programs and Running Them in Script Mode</vt:lpstr>
      <vt:lpstr>The IDLE Programming Environment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javeria aamir</cp:lastModifiedBy>
  <cp:revision>62</cp:revision>
  <dcterms:created xsi:type="dcterms:W3CDTF">2011-02-21T19:15:53Z</dcterms:created>
  <dcterms:modified xsi:type="dcterms:W3CDTF">2020-12-04T03:34:47Z</dcterms:modified>
</cp:coreProperties>
</file>