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8" r:id="rId6"/>
    <p:sldId id="261" r:id="rId7"/>
    <p:sldId id="262" r:id="rId8"/>
    <p:sldId id="28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0" r:id="rId20"/>
    <p:sldId id="273" r:id="rId21"/>
    <p:sldId id="286" r:id="rId22"/>
    <p:sldId id="274" r:id="rId23"/>
    <p:sldId id="275" r:id="rId24"/>
    <p:sldId id="276" r:id="rId25"/>
    <p:sldId id="277" r:id="rId26"/>
    <p:sldId id="278" r:id="rId27"/>
    <p:sldId id="287" r:id="rId28"/>
    <p:sldId id="291" r:id="rId29"/>
    <p:sldId id="279" r:id="rId30"/>
    <p:sldId id="280" r:id="rId31"/>
    <p:sldId id="281" r:id="rId32"/>
    <p:sldId id="282" r:id="rId33"/>
    <p:sldId id="292" r:id="rId34"/>
    <p:sldId id="296" r:id="rId35"/>
    <p:sldId id="295" r:id="rId36"/>
    <p:sldId id="297" r:id="rId37"/>
    <p:sldId id="293" r:id="rId38"/>
    <p:sldId id="294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285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D5"/>
    <a:srgbClr val="FEF7C2"/>
    <a:srgbClr val="EDE1EF"/>
    <a:srgbClr val="FFCC00"/>
    <a:srgbClr val="E7E2EE"/>
    <a:srgbClr val="270A70"/>
    <a:srgbClr val="300C8A"/>
    <a:srgbClr val="421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3842" autoAdjust="0"/>
  </p:normalViewPr>
  <p:slideViewPr>
    <p:cSldViewPr>
      <p:cViewPr varScale="1">
        <p:scale>
          <a:sx n="63" d="100"/>
          <a:sy n="63" d="100"/>
        </p:scale>
        <p:origin x="7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3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eria aamir" userId="15f031f2a257b09c" providerId="LiveId" clId="{697FF348-5018-4C38-BDD4-AE9893DF35EE}"/>
    <pc:docChg chg="modSld">
      <pc:chgData name="javeria aamir" userId="15f031f2a257b09c" providerId="LiveId" clId="{697FF348-5018-4C38-BDD4-AE9893DF35EE}" dt="2020-12-04T17:44:12.548" v="570" actId="13244"/>
      <pc:docMkLst>
        <pc:docMk/>
      </pc:docMkLst>
      <pc:sldChg chg="modSp">
        <pc:chgData name="javeria aamir" userId="15f031f2a257b09c" providerId="LiveId" clId="{697FF348-5018-4C38-BDD4-AE9893DF35EE}" dt="2020-12-04T17:32:58.190" v="528" actId="20577"/>
        <pc:sldMkLst>
          <pc:docMk/>
          <pc:sldMk cId="0" sldId="288"/>
        </pc:sldMkLst>
        <pc:spChg chg="mod">
          <ac:chgData name="javeria aamir" userId="15f031f2a257b09c" providerId="LiveId" clId="{697FF348-5018-4C38-BDD4-AE9893DF35EE}" dt="2020-12-04T17:32:58.190" v="528" actId="20577"/>
          <ac:spMkLst>
            <pc:docMk/>
            <pc:sldMk cId="0" sldId="288"/>
            <ac:spMk id="6146" creationId="{F7D466E6-2BDF-429B-A4EC-9F0BD213B4FE}"/>
          </ac:spMkLst>
        </pc:spChg>
      </pc:sldChg>
      <pc:sldChg chg="addSp modSp mod">
        <pc:chgData name="javeria aamir" userId="15f031f2a257b09c" providerId="LiveId" clId="{697FF348-5018-4C38-BDD4-AE9893DF35EE}" dt="2020-12-04T17:42:50.059" v="555" actId="13244"/>
        <pc:sldMkLst>
          <pc:docMk/>
          <pc:sldMk cId="0" sldId="289"/>
        </pc:sldMkLst>
        <pc:spChg chg="add mod">
          <ac:chgData name="javeria aamir" userId="15f031f2a257b09c" providerId="LiveId" clId="{697FF348-5018-4C38-BDD4-AE9893DF35EE}" dt="2020-12-04T17:42:32.472" v="554" actId="14100"/>
          <ac:spMkLst>
            <pc:docMk/>
            <pc:sldMk cId="0" sldId="289"/>
            <ac:spMk id="2" creationId="{1D66228E-5CC8-4A03-85CC-DE7FEA8CD47F}"/>
          </ac:spMkLst>
        </pc:spChg>
        <pc:picChg chg="mod">
          <ac:chgData name="javeria aamir" userId="15f031f2a257b09c" providerId="LiveId" clId="{697FF348-5018-4C38-BDD4-AE9893DF35EE}" dt="2020-12-04T17:42:50.059" v="555" actId="13244"/>
          <ac:picMkLst>
            <pc:docMk/>
            <pc:sldMk cId="0" sldId="289"/>
            <ac:picMk id="9218" creationId="{86DAE21F-D6C6-4644-A470-2D0FF1274D80}"/>
          </ac:picMkLst>
        </pc:picChg>
        <pc:picChg chg="mod">
          <ac:chgData name="javeria aamir" userId="15f031f2a257b09c" providerId="LiveId" clId="{697FF348-5018-4C38-BDD4-AE9893DF35EE}" dt="2020-12-04T17:37:51.012" v="545" actId="14429"/>
          <ac:picMkLst>
            <pc:docMk/>
            <pc:sldMk cId="0" sldId="289"/>
            <ac:picMk id="9219" creationId="{8CB66105-AC96-4EEA-AFB4-F68F73176D4C}"/>
          </ac:picMkLst>
        </pc:picChg>
      </pc:sldChg>
      <pc:sldChg chg="modSp">
        <pc:chgData name="javeria aamir" userId="15f031f2a257b09c" providerId="LiveId" clId="{697FF348-5018-4C38-BDD4-AE9893DF35EE}" dt="2020-12-04T03:37:02.073" v="56" actId="962"/>
        <pc:sldMkLst>
          <pc:docMk/>
          <pc:sldMk cId="0" sldId="290"/>
        </pc:sldMkLst>
        <pc:picChg chg="mod">
          <ac:chgData name="javeria aamir" userId="15f031f2a257b09c" providerId="LiveId" clId="{697FF348-5018-4C38-BDD4-AE9893DF35EE}" dt="2020-12-04T03:37:02.073" v="56" actId="962"/>
          <ac:picMkLst>
            <pc:docMk/>
            <pc:sldMk cId="0" sldId="290"/>
            <ac:picMk id="20484" creationId="{83CF98AC-5887-4B27-AD11-BA242BDCD2F9}"/>
          </ac:picMkLst>
        </pc:picChg>
      </pc:sldChg>
      <pc:sldChg chg="modSp">
        <pc:chgData name="javeria aamir" userId="15f031f2a257b09c" providerId="LiveId" clId="{697FF348-5018-4C38-BDD4-AE9893DF35EE}" dt="2020-12-04T17:30:37.043" v="496" actId="20577"/>
        <pc:sldMkLst>
          <pc:docMk/>
          <pc:sldMk cId="0" sldId="291"/>
        </pc:sldMkLst>
        <pc:spChg chg="mod">
          <ac:chgData name="javeria aamir" userId="15f031f2a257b09c" providerId="LiveId" clId="{697FF348-5018-4C38-BDD4-AE9893DF35EE}" dt="2020-12-04T17:30:37.043" v="496" actId="20577"/>
          <ac:spMkLst>
            <pc:docMk/>
            <pc:sldMk cId="0" sldId="291"/>
            <ac:spMk id="29698" creationId="{FDD2F607-6E00-450B-98E0-1F6C4EF89C25}"/>
          </ac:spMkLst>
        </pc:spChg>
      </pc:sldChg>
      <pc:sldChg chg="modSp">
        <pc:chgData name="javeria aamir" userId="15f031f2a257b09c" providerId="LiveId" clId="{697FF348-5018-4C38-BDD4-AE9893DF35EE}" dt="2020-12-04T03:38:08.383" v="216" actId="962"/>
        <pc:sldMkLst>
          <pc:docMk/>
          <pc:sldMk cId="0" sldId="293"/>
        </pc:sldMkLst>
        <pc:picChg chg="mod">
          <ac:chgData name="javeria aamir" userId="15f031f2a257b09c" providerId="LiveId" clId="{697FF348-5018-4C38-BDD4-AE9893DF35EE}" dt="2020-12-04T03:38:08.383" v="216" actId="962"/>
          <ac:picMkLst>
            <pc:docMk/>
            <pc:sldMk cId="0" sldId="293"/>
            <ac:picMk id="38916" creationId="{FB67CB48-40A2-4C6B-9E2D-BC3D50ABE94E}"/>
          </ac:picMkLst>
        </pc:picChg>
      </pc:sldChg>
      <pc:sldChg chg="modSp">
        <pc:chgData name="javeria aamir" userId="15f031f2a257b09c" providerId="LiveId" clId="{697FF348-5018-4C38-BDD4-AE9893DF35EE}" dt="2020-12-04T17:30:51.920" v="497" actId="20577"/>
        <pc:sldMkLst>
          <pc:docMk/>
          <pc:sldMk cId="0" sldId="294"/>
        </pc:sldMkLst>
        <pc:spChg chg="mod">
          <ac:chgData name="javeria aamir" userId="15f031f2a257b09c" providerId="LiveId" clId="{697FF348-5018-4C38-BDD4-AE9893DF35EE}" dt="2020-12-04T17:30:51.920" v="497" actId="20577"/>
          <ac:spMkLst>
            <pc:docMk/>
            <pc:sldMk cId="0" sldId="294"/>
            <ac:spMk id="39938" creationId="{FD11B7F1-1BEC-4195-B8D2-B0F69D277F85}"/>
          </ac:spMkLst>
        </pc:spChg>
      </pc:sldChg>
      <pc:sldChg chg="modSp">
        <pc:chgData name="javeria aamir" userId="15f031f2a257b09c" providerId="LiveId" clId="{697FF348-5018-4C38-BDD4-AE9893DF35EE}" dt="2020-12-04T17:43:52.021" v="564" actId="13244"/>
        <pc:sldMkLst>
          <pc:docMk/>
          <pc:sldMk cId="0" sldId="298"/>
        </pc:sldMkLst>
        <pc:spChg chg="mod">
          <ac:chgData name="javeria aamir" userId="15f031f2a257b09c" providerId="LiveId" clId="{697FF348-5018-4C38-BDD4-AE9893DF35EE}" dt="2020-12-04T17:43:52.021" v="564" actId="13244"/>
          <ac:spMkLst>
            <pc:docMk/>
            <pc:sldMk cId="0" sldId="298"/>
            <ac:spMk id="40962" creationId="{3DE7DB48-3F73-4238-A7FC-F91AAE202534}"/>
          </ac:spMkLst>
        </pc:spChg>
        <pc:spChg chg="mod">
          <ac:chgData name="javeria aamir" userId="15f031f2a257b09c" providerId="LiveId" clId="{697FF348-5018-4C38-BDD4-AE9893DF35EE}" dt="2020-12-04T17:43:45.926" v="562" actId="13244"/>
          <ac:spMkLst>
            <pc:docMk/>
            <pc:sldMk cId="0" sldId="298"/>
            <ac:spMk id="40963" creationId="{26DE4242-F0BB-4914-AE9F-F91B11DFDF86}"/>
          </ac:spMkLst>
        </pc:spChg>
        <pc:spChg chg="mod">
          <ac:chgData name="javeria aamir" userId="15f031f2a257b09c" providerId="LiveId" clId="{697FF348-5018-4C38-BDD4-AE9893DF35EE}" dt="2020-12-04T17:43:48.925" v="563" actId="13244"/>
          <ac:spMkLst>
            <pc:docMk/>
            <pc:sldMk cId="0" sldId="298"/>
            <ac:spMk id="40965" creationId="{E3088C28-973E-4472-AD2F-E9D9336539D7}"/>
          </ac:spMkLst>
        </pc:spChg>
        <pc:picChg chg="mod">
          <ac:chgData name="javeria aamir" userId="15f031f2a257b09c" providerId="LiveId" clId="{697FF348-5018-4C38-BDD4-AE9893DF35EE}" dt="2020-12-04T17:43:20.564" v="560" actId="13244"/>
          <ac:picMkLst>
            <pc:docMk/>
            <pc:sldMk cId="0" sldId="298"/>
            <ac:picMk id="40964" creationId="{DF0F9C6E-3410-48C9-9F49-04C53B633234}"/>
          </ac:picMkLst>
        </pc:picChg>
      </pc:sldChg>
      <pc:sldChg chg="modSp">
        <pc:chgData name="javeria aamir" userId="15f031f2a257b09c" providerId="LiveId" clId="{697FF348-5018-4C38-BDD4-AE9893DF35EE}" dt="2020-12-04T17:33:58.615" v="540" actId="313"/>
        <pc:sldMkLst>
          <pc:docMk/>
          <pc:sldMk cId="0" sldId="300"/>
        </pc:sldMkLst>
        <pc:spChg chg="mod">
          <ac:chgData name="javeria aamir" userId="15f031f2a257b09c" providerId="LiveId" clId="{697FF348-5018-4C38-BDD4-AE9893DF35EE}" dt="2020-12-04T17:33:58.615" v="540" actId="313"/>
          <ac:spMkLst>
            <pc:docMk/>
            <pc:sldMk cId="0" sldId="300"/>
            <ac:spMk id="43010" creationId="{5157BC3F-043D-44E5-9058-B7768C228B4E}"/>
          </ac:spMkLst>
        </pc:spChg>
        <pc:picChg chg="mod">
          <ac:chgData name="javeria aamir" userId="15f031f2a257b09c" providerId="LiveId" clId="{697FF348-5018-4C38-BDD4-AE9893DF35EE}" dt="2020-12-04T17:24:10.481" v="246" actId="962"/>
          <ac:picMkLst>
            <pc:docMk/>
            <pc:sldMk cId="0" sldId="300"/>
            <ac:picMk id="43012" creationId="{F2C464EE-B7B4-428E-8C01-E46D382B0217}"/>
          </ac:picMkLst>
        </pc:picChg>
      </pc:sldChg>
      <pc:sldChg chg="addSp delSp modSp mod">
        <pc:chgData name="javeria aamir" userId="15f031f2a257b09c" providerId="LiveId" clId="{697FF348-5018-4C38-BDD4-AE9893DF35EE}" dt="2020-12-04T17:43:57.621" v="565" actId="13244"/>
        <pc:sldMkLst>
          <pc:docMk/>
          <pc:sldMk cId="0" sldId="301"/>
        </pc:sldMkLst>
        <pc:spChg chg="add mod">
          <ac:chgData name="javeria aamir" userId="15f031f2a257b09c" providerId="LiveId" clId="{697FF348-5018-4C38-BDD4-AE9893DF35EE}" dt="2020-12-04T17:43:57.621" v="565" actId="13244"/>
          <ac:spMkLst>
            <pc:docMk/>
            <pc:sldMk cId="0" sldId="301"/>
            <ac:spMk id="2" creationId="{771A7540-6029-41A4-8680-C99A5FC1D65F}"/>
          </ac:spMkLst>
        </pc:spChg>
        <pc:spChg chg="del mod">
          <ac:chgData name="javeria aamir" userId="15f031f2a257b09c" providerId="LiveId" clId="{697FF348-5018-4C38-BDD4-AE9893DF35EE}" dt="2020-12-04T17:32:19.856" v="523" actId="21"/>
          <ac:spMkLst>
            <pc:docMk/>
            <pc:sldMk cId="0" sldId="301"/>
            <ac:spMk id="44034" creationId="{A255E084-849E-40B2-828E-B13C22EA4D7C}"/>
          </ac:spMkLst>
        </pc:spChg>
        <pc:spChg chg="mod">
          <ac:chgData name="javeria aamir" userId="15f031f2a257b09c" providerId="LiveId" clId="{697FF348-5018-4C38-BDD4-AE9893DF35EE}" dt="2020-12-04T17:39:13.359" v="551" actId="13244"/>
          <ac:spMkLst>
            <pc:docMk/>
            <pc:sldMk cId="0" sldId="301"/>
            <ac:spMk id="44035" creationId="{81A5D067-ACA2-4C82-82A3-E2CED465AEFD}"/>
          </ac:spMkLst>
        </pc:spChg>
        <pc:picChg chg="mod">
          <ac:chgData name="javeria aamir" userId="15f031f2a257b09c" providerId="LiveId" clId="{697FF348-5018-4C38-BDD4-AE9893DF35EE}" dt="2020-12-04T17:24:32.190" v="265" actId="962"/>
          <ac:picMkLst>
            <pc:docMk/>
            <pc:sldMk cId="0" sldId="301"/>
            <ac:picMk id="44036" creationId="{197C7F67-A109-470B-8693-110774F84572}"/>
          </ac:picMkLst>
        </pc:picChg>
      </pc:sldChg>
      <pc:sldChg chg="modSp">
        <pc:chgData name="javeria aamir" userId="15f031f2a257b09c" providerId="LiveId" clId="{697FF348-5018-4C38-BDD4-AE9893DF35EE}" dt="2020-12-04T17:24:56.542" v="280" actId="962"/>
        <pc:sldMkLst>
          <pc:docMk/>
          <pc:sldMk cId="0" sldId="302"/>
        </pc:sldMkLst>
        <pc:picChg chg="mod">
          <ac:chgData name="javeria aamir" userId="15f031f2a257b09c" providerId="LiveId" clId="{697FF348-5018-4C38-BDD4-AE9893DF35EE}" dt="2020-12-04T17:24:56.542" v="280" actId="962"/>
          <ac:picMkLst>
            <pc:docMk/>
            <pc:sldMk cId="0" sldId="302"/>
            <ac:picMk id="45061" creationId="{B2227BEC-126C-4821-8D7D-5ED9EB25E08F}"/>
          </ac:picMkLst>
        </pc:picChg>
      </pc:sldChg>
      <pc:sldChg chg="modSp">
        <pc:chgData name="javeria aamir" userId="15f031f2a257b09c" providerId="LiveId" clId="{697FF348-5018-4C38-BDD4-AE9893DF35EE}" dt="2020-12-04T17:33:42.792" v="537"/>
        <pc:sldMkLst>
          <pc:docMk/>
          <pc:sldMk cId="0" sldId="304"/>
        </pc:sldMkLst>
        <pc:spChg chg="mod">
          <ac:chgData name="javeria aamir" userId="15f031f2a257b09c" providerId="LiveId" clId="{697FF348-5018-4C38-BDD4-AE9893DF35EE}" dt="2020-12-04T17:33:42.792" v="537"/>
          <ac:spMkLst>
            <pc:docMk/>
            <pc:sldMk cId="0" sldId="304"/>
            <ac:spMk id="47106" creationId="{4719085B-C38E-4EC6-A1A7-3CA453F7354A}"/>
          </ac:spMkLst>
        </pc:spChg>
        <pc:picChg chg="mod">
          <ac:chgData name="javeria aamir" userId="15f031f2a257b09c" providerId="LiveId" clId="{697FF348-5018-4C38-BDD4-AE9893DF35EE}" dt="2020-12-04T17:25:14.847" v="305" actId="962"/>
          <ac:picMkLst>
            <pc:docMk/>
            <pc:sldMk cId="0" sldId="304"/>
            <ac:picMk id="47108" creationId="{567F856E-A868-44A3-88D8-204E7B25BE4B}"/>
          </ac:picMkLst>
        </pc:picChg>
      </pc:sldChg>
      <pc:sldChg chg="modSp">
        <pc:chgData name="javeria aamir" userId="15f031f2a257b09c" providerId="LiveId" clId="{697FF348-5018-4C38-BDD4-AE9893DF35EE}" dt="2020-12-04T17:44:12.548" v="570" actId="13244"/>
        <pc:sldMkLst>
          <pc:docMk/>
          <pc:sldMk cId="0" sldId="305"/>
        </pc:sldMkLst>
        <pc:spChg chg="mod">
          <ac:chgData name="javeria aamir" userId="15f031f2a257b09c" providerId="LiveId" clId="{697FF348-5018-4C38-BDD4-AE9893DF35EE}" dt="2020-12-04T17:44:12.548" v="570" actId="13244"/>
          <ac:spMkLst>
            <pc:docMk/>
            <pc:sldMk cId="0" sldId="305"/>
            <ac:spMk id="48130" creationId="{4FE44BB0-7F73-46CB-8312-1B3D3830B95B}"/>
          </ac:spMkLst>
        </pc:spChg>
        <pc:spChg chg="mod">
          <ac:chgData name="javeria aamir" userId="15f031f2a257b09c" providerId="LiveId" clId="{697FF348-5018-4C38-BDD4-AE9893DF35EE}" dt="2020-12-04T17:44:06.598" v="567" actId="13244"/>
          <ac:spMkLst>
            <pc:docMk/>
            <pc:sldMk cId="0" sldId="305"/>
            <ac:spMk id="48131" creationId="{4192817C-87BC-441A-BF96-624C2E02F784}"/>
          </ac:spMkLst>
        </pc:spChg>
        <pc:spChg chg="mod">
          <ac:chgData name="javeria aamir" userId="15f031f2a257b09c" providerId="LiveId" clId="{697FF348-5018-4C38-BDD4-AE9893DF35EE}" dt="2020-12-04T17:44:09.074" v="568" actId="13244"/>
          <ac:spMkLst>
            <pc:docMk/>
            <pc:sldMk cId="0" sldId="305"/>
            <ac:spMk id="48133" creationId="{9049FFE8-4A71-4DBF-90E8-F8DB7751D31E}"/>
          </ac:spMkLst>
        </pc:spChg>
        <pc:picChg chg="mod">
          <ac:chgData name="javeria aamir" userId="15f031f2a257b09c" providerId="LiveId" clId="{697FF348-5018-4C38-BDD4-AE9893DF35EE}" dt="2020-12-04T17:25:37.023" v="322" actId="962"/>
          <ac:picMkLst>
            <pc:docMk/>
            <pc:sldMk cId="0" sldId="305"/>
            <ac:picMk id="48132" creationId="{D7B3F519-DB52-47B9-8B01-77D8F3E2FF28}"/>
          </ac:picMkLst>
        </pc:picChg>
      </pc:sldChg>
      <pc:sldChg chg="modSp">
        <pc:chgData name="javeria aamir" userId="15f031f2a257b09c" providerId="LiveId" clId="{697FF348-5018-4C38-BDD4-AE9893DF35EE}" dt="2020-12-04T17:25:52.190" v="335" actId="962"/>
        <pc:sldMkLst>
          <pc:docMk/>
          <pc:sldMk cId="0" sldId="306"/>
        </pc:sldMkLst>
        <pc:picChg chg="mod">
          <ac:chgData name="javeria aamir" userId="15f031f2a257b09c" providerId="LiveId" clId="{697FF348-5018-4C38-BDD4-AE9893DF35EE}" dt="2020-12-04T17:25:52.190" v="335" actId="962"/>
          <ac:picMkLst>
            <pc:docMk/>
            <pc:sldMk cId="0" sldId="306"/>
            <ac:picMk id="49157" creationId="{878F2BD3-E5C1-4CA0-82C7-160F75BB5B61}"/>
          </ac:picMkLst>
        </pc:picChg>
      </pc:sldChg>
      <pc:sldChg chg="modSp">
        <pc:chgData name="javeria aamir" userId="15f031f2a257b09c" providerId="LiveId" clId="{697FF348-5018-4C38-BDD4-AE9893DF35EE}" dt="2020-12-04T17:26:16.917" v="363" actId="962"/>
        <pc:sldMkLst>
          <pc:docMk/>
          <pc:sldMk cId="0" sldId="307"/>
        </pc:sldMkLst>
        <pc:picChg chg="mod">
          <ac:chgData name="javeria aamir" userId="15f031f2a257b09c" providerId="LiveId" clId="{697FF348-5018-4C38-BDD4-AE9893DF35EE}" dt="2020-12-04T17:26:16.917" v="363" actId="962"/>
          <ac:picMkLst>
            <pc:docMk/>
            <pc:sldMk cId="0" sldId="307"/>
            <ac:picMk id="50181" creationId="{FACBE811-08C7-460B-A5BA-806548CCA6F8}"/>
          </ac:picMkLst>
        </pc:picChg>
      </pc:sldChg>
      <pc:sldChg chg="modSp">
        <pc:chgData name="javeria aamir" userId="15f031f2a257b09c" providerId="LiveId" clId="{697FF348-5018-4C38-BDD4-AE9893DF35EE}" dt="2020-12-04T17:26:36.763" v="388" actId="962"/>
        <pc:sldMkLst>
          <pc:docMk/>
          <pc:sldMk cId="0" sldId="310"/>
        </pc:sldMkLst>
        <pc:picChg chg="mod">
          <ac:chgData name="javeria aamir" userId="15f031f2a257b09c" providerId="LiveId" clId="{697FF348-5018-4C38-BDD4-AE9893DF35EE}" dt="2020-12-04T17:26:36.763" v="388" actId="962"/>
          <ac:picMkLst>
            <pc:docMk/>
            <pc:sldMk cId="0" sldId="310"/>
            <ac:picMk id="53252" creationId="{D031899C-7A9F-4DA7-9033-1D23CD2ED619}"/>
          </ac:picMkLst>
        </pc:picChg>
      </pc:sldChg>
      <pc:sldChg chg="modSp">
        <pc:chgData name="javeria aamir" userId="15f031f2a257b09c" providerId="LiveId" clId="{697FF348-5018-4C38-BDD4-AE9893DF35EE}" dt="2020-12-04T17:27:03.613" v="434" actId="962"/>
        <pc:sldMkLst>
          <pc:docMk/>
          <pc:sldMk cId="0" sldId="311"/>
        </pc:sldMkLst>
        <pc:picChg chg="mod">
          <ac:chgData name="javeria aamir" userId="15f031f2a257b09c" providerId="LiveId" clId="{697FF348-5018-4C38-BDD4-AE9893DF35EE}" dt="2020-12-04T17:27:03.613" v="434" actId="962"/>
          <ac:picMkLst>
            <pc:docMk/>
            <pc:sldMk cId="0" sldId="311"/>
            <ac:picMk id="54277" creationId="{F00A2B9A-13A7-4693-95AF-AD580E050560}"/>
          </ac:picMkLst>
        </pc:picChg>
      </pc:sldChg>
      <pc:sldChg chg="modSp">
        <pc:chgData name="javeria aamir" userId="15f031f2a257b09c" providerId="LiveId" clId="{697FF348-5018-4C38-BDD4-AE9893DF35EE}" dt="2020-12-04T17:33:27.286" v="534"/>
        <pc:sldMkLst>
          <pc:docMk/>
          <pc:sldMk cId="0" sldId="315"/>
        </pc:sldMkLst>
        <pc:spChg chg="mod">
          <ac:chgData name="javeria aamir" userId="15f031f2a257b09c" providerId="LiveId" clId="{697FF348-5018-4C38-BDD4-AE9893DF35EE}" dt="2020-12-04T17:33:27.286" v="534"/>
          <ac:spMkLst>
            <pc:docMk/>
            <pc:sldMk cId="0" sldId="315"/>
            <ac:spMk id="58370" creationId="{A013C487-42CE-4BC7-82CE-5D3EDECEB951}"/>
          </ac:spMkLst>
        </pc:spChg>
        <pc:picChg chg="mod">
          <ac:chgData name="javeria aamir" userId="15f031f2a257b09c" providerId="LiveId" clId="{697FF348-5018-4C38-BDD4-AE9893DF35EE}" dt="2020-12-04T17:27:18.340" v="450" actId="962"/>
          <ac:picMkLst>
            <pc:docMk/>
            <pc:sldMk cId="0" sldId="315"/>
            <ac:picMk id="58371" creationId="{D8A01662-6AFD-4800-BD9E-B319055D63F4}"/>
          </ac:picMkLst>
        </pc:picChg>
      </pc:sldChg>
      <pc:sldChg chg="modSp">
        <pc:chgData name="javeria aamir" userId="15f031f2a257b09c" providerId="LiveId" clId="{697FF348-5018-4C38-BDD4-AE9893DF35EE}" dt="2020-12-04T17:33:14.589" v="531"/>
        <pc:sldMkLst>
          <pc:docMk/>
          <pc:sldMk cId="0" sldId="317"/>
        </pc:sldMkLst>
        <pc:spChg chg="mod">
          <ac:chgData name="javeria aamir" userId="15f031f2a257b09c" providerId="LiveId" clId="{697FF348-5018-4C38-BDD4-AE9893DF35EE}" dt="2020-12-04T17:33:14.589" v="531"/>
          <ac:spMkLst>
            <pc:docMk/>
            <pc:sldMk cId="0" sldId="317"/>
            <ac:spMk id="60418" creationId="{C1AA2669-FB0D-4F83-AD5C-26F78377652A}"/>
          </ac:spMkLst>
        </pc:spChg>
        <pc:picChg chg="mod">
          <ac:chgData name="javeria aamir" userId="15f031f2a257b09c" providerId="LiveId" clId="{697FF348-5018-4C38-BDD4-AE9893DF35EE}" dt="2020-12-04T17:27:31.925" v="471" actId="962"/>
          <ac:picMkLst>
            <pc:docMk/>
            <pc:sldMk cId="0" sldId="317"/>
            <ac:picMk id="60420" creationId="{34A4FB6F-E28F-4AB0-A932-6BC5171103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C2EB3541-6FF6-408A-B609-62906CAFF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2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63C397F9-7D2E-48B9-BDF7-02F70E92A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Input, Processing, and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E85D8-C180-45EA-B757-FB1B9814EA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09600"/>
            <a:ext cx="4586288" cy="5715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75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5B070C4-37B4-4522-A654-C2D8EE0E16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30521-5B3B-43C4-BEC3-07E6000712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48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875B327-3924-4D8D-ABAF-715E8BC3D5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96FEF-E2E6-4085-97C0-16258FFF97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A8E6438-0777-48E8-9412-3BD7583514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BBAD9-399E-4971-927A-851AB93B4F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5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8C08DC5-C097-45A4-AA88-03313F2DCC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BCB6F-05A8-42E7-B4A3-A754AD0679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34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684B0B2-DBB2-4264-B90D-C1ACC451E9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2B81D-74D7-4831-AE0C-A0C6CABDF6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95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111144E-B7D0-4BBE-AAF1-BAC11E8C81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B668D-A9C7-427D-8695-C4878FE5CA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75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C84CF14-3748-466A-8253-F19123089E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F8FA9-82AC-46F1-81BE-9F4AC62C7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34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178CAE2-0AB3-44EB-8D72-AD5E5B092B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B9074-0218-47A1-BF8F-7DFB7EF956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53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9D8B9CA-F4BF-4C2A-9D97-5CA94303F0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209A0-4B1D-4779-86A8-281ED46B4D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32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374C06C-71AB-4F3C-A80B-3EAC017C1F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2E4724-36C4-41EA-8B50-A976936E63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10E751-3986-471F-9BEC-CB18CE810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C392E4-1A62-4BAB-B9A2-E240FB619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D22E339-A372-498E-9528-3BEF55CF6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6423025"/>
            <a:ext cx="2743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 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05D1AD9-81ED-4736-BEC9-CFCFB4F473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33743F2-23E6-453A-A113-C2E85F92D64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EF0702D6-253C-42E2-BC5E-194E242483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453188"/>
            <a:ext cx="8382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3524BE1-9809-45C4-A231-F5F8E615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Output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CF783AD-122F-4686-A54A-0F3D075E3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/>
              <a:t>Function</a:t>
            </a:r>
            <a:r>
              <a:rPr lang="en-US" altLang="en-US" sz="2800"/>
              <a:t>: piece of prewritten code that performs an operation</a:t>
            </a:r>
          </a:p>
          <a:p>
            <a:pPr eaLnBrk="1" hangingPunct="1"/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u="sng"/>
              <a:t> function</a:t>
            </a:r>
            <a:r>
              <a:rPr lang="en-US" altLang="en-US" sz="2800"/>
              <a:t>: displays output on the screen</a:t>
            </a:r>
          </a:p>
          <a:p>
            <a:pPr eaLnBrk="1" hangingPunct="1"/>
            <a:r>
              <a:rPr lang="en-US" altLang="en-US" sz="2800" u="sng"/>
              <a:t>Argument</a:t>
            </a:r>
            <a:r>
              <a:rPr lang="en-US" altLang="en-US" sz="2800"/>
              <a:t>: data given to a function</a:t>
            </a:r>
          </a:p>
          <a:p>
            <a:pPr lvl="1" eaLnBrk="1" hangingPunct="1"/>
            <a:r>
              <a:rPr lang="en-US" altLang="en-US" sz="2400"/>
              <a:t>Example: data that is printed to screen</a:t>
            </a:r>
          </a:p>
          <a:p>
            <a:pPr eaLnBrk="1" hangingPunct="1"/>
            <a:r>
              <a:rPr lang="en-US" altLang="en-US" sz="2800"/>
              <a:t>Statements in a program execute in the order that they appear</a:t>
            </a:r>
          </a:p>
          <a:p>
            <a:pPr lvl="1" eaLnBrk="1" hangingPunct="1"/>
            <a:r>
              <a:rPr lang="en-US" altLang="en-US" sz="2400"/>
              <a:t>From top to bottom</a:t>
            </a:r>
            <a:endParaRPr lang="he-IL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93613BD-E2CD-4E79-B333-333E1668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and String Literals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B2F54F5-FC45-4300-8D89-4386FAE5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u="sng" dirty="0"/>
              <a:t>String</a:t>
            </a:r>
            <a:r>
              <a:rPr lang="en-US" sz="2800" dirty="0"/>
              <a:t>: sequence of characters that is used as data</a:t>
            </a:r>
          </a:p>
          <a:p>
            <a:pPr eaLnBrk="1" hangingPunct="1">
              <a:defRPr/>
            </a:pPr>
            <a:r>
              <a:rPr lang="en-US" sz="2800" u="sng" dirty="0"/>
              <a:t>String literal</a:t>
            </a:r>
            <a:r>
              <a:rPr lang="en-US" sz="2800" dirty="0"/>
              <a:t>: string that appears in actual code of a program</a:t>
            </a:r>
          </a:p>
          <a:p>
            <a:pPr lvl="1" eaLnBrk="1" hangingPunct="1">
              <a:defRPr/>
            </a:pPr>
            <a:r>
              <a:rPr lang="en-US" sz="2400" dirty="0"/>
              <a:t>Must be enclosed in single (') or double (") quote marks</a:t>
            </a:r>
          </a:p>
          <a:p>
            <a:pPr lvl="1" eaLnBrk="1" hangingPunct="1">
              <a:defRPr/>
            </a:pPr>
            <a:r>
              <a:rPr lang="en-US" sz="2400" dirty="0"/>
              <a:t>String literal can be enclosed in triple quotes ('''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sz="2400" dirty="0">
                <a:latin typeface="+mj-lt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sz="2000" dirty="0"/>
              <a:t>Enclosed string can contain both single and double quotes and can have multiple lines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3E7D876-78ED-4083-A2B6-755D8A25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8ED356A-D1F2-44C7-8624-A243C80C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Comments</a:t>
            </a:r>
            <a:r>
              <a:rPr lang="en-US" altLang="en-US"/>
              <a:t>: notes of explanation within a program</a:t>
            </a:r>
          </a:p>
          <a:p>
            <a:pPr lvl="1" eaLnBrk="1" hangingPunct="1"/>
            <a:r>
              <a:rPr lang="en-US" altLang="en-US"/>
              <a:t>Ignored by Python interpreter</a:t>
            </a:r>
          </a:p>
          <a:p>
            <a:pPr lvl="2" eaLnBrk="1" hangingPunct="1"/>
            <a:r>
              <a:rPr lang="en-US" altLang="en-US"/>
              <a:t>Intended for a person reading the program’s code</a:t>
            </a:r>
          </a:p>
          <a:p>
            <a:pPr lvl="1" eaLnBrk="1" hangingPunct="1"/>
            <a:r>
              <a:rPr lang="en-US" altLang="en-US"/>
              <a:t>Begin with a # character</a:t>
            </a:r>
          </a:p>
          <a:p>
            <a:pPr eaLnBrk="1" hangingPunct="1"/>
            <a:r>
              <a:rPr lang="en-US" altLang="en-US" u="sng"/>
              <a:t>End-line comment</a:t>
            </a:r>
            <a:r>
              <a:rPr lang="en-US" altLang="en-US"/>
              <a:t>: appears at the end of a line of code</a:t>
            </a:r>
          </a:p>
          <a:p>
            <a:pPr lvl="1" eaLnBrk="1" hangingPunct="1"/>
            <a:r>
              <a:rPr lang="en-US" altLang="en-US"/>
              <a:t>Typically explains the purpose of that line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FF32DDA-469C-465A-9427-89AA41B1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3DB9C7F-BB39-494A-8C62-731D0E8C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u="sng" dirty="0"/>
              <a:t>Variable</a:t>
            </a:r>
            <a:r>
              <a:rPr lang="en-US" sz="2800" dirty="0"/>
              <a:t>: name that represents a value stored in the computer memory</a:t>
            </a:r>
          </a:p>
          <a:p>
            <a:pPr lvl="1" eaLnBrk="1" hangingPunct="1">
              <a:defRPr/>
            </a:pPr>
            <a:r>
              <a:rPr lang="en-US" sz="2400" dirty="0"/>
              <a:t>Used to access and manipulate data stored in memory</a:t>
            </a:r>
          </a:p>
          <a:p>
            <a:pPr lvl="1" eaLnBrk="1" hangingPunct="1">
              <a:defRPr/>
            </a:pPr>
            <a:r>
              <a:rPr lang="en-US" sz="2400" dirty="0"/>
              <a:t>A variable references the value it represents</a:t>
            </a:r>
          </a:p>
          <a:p>
            <a:pPr eaLnBrk="1" hangingPunct="1">
              <a:defRPr/>
            </a:pPr>
            <a:r>
              <a:rPr lang="en-US" sz="2800" u="sng" dirty="0"/>
              <a:t>Assignment statement</a:t>
            </a:r>
            <a:r>
              <a:rPr lang="en-US" sz="2800" dirty="0"/>
              <a:t>: used to create a variable and make it reference data</a:t>
            </a:r>
          </a:p>
          <a:p>
            <a:pPr lvl="1" eaLnBrk="1" hangingPunct="1">
              <a:defRPr/>
            </a:pPr>
            <a:r>
              <a:rPr lang="en-US" sz="2400" dirty="0"/>
              <a:t>General format is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variable = expression</a:t>
            </a:r>
          </a:p>
          <a:p>
            <a:pPr lvl="2" eaLnBrk="1" hangingPunct="1">
              <a:defRPr/>
            </a:pPr>
            <a:r>
              <a:rPr lang="en-US" sz="2000" dirty="0"/>
              <a:t>Example: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age = 29</a:t>
            </a:r>
          </a:p>
          <a:p>
            <a:pPr lvl="2" eaLnBrk="1" hangingPunct="1">
              <a:defRPr/>
            </a:pPr>
            <a:r>
              <a:rPr lang="en-US" sz="2000" u="sng" dirty="0">
                <a:latin typeface="+mj-lt"/>
                <a:cs typeface="Courier New" pitchFamily="49" charset="0"/>
              </a:rPr>
              <a:t>Assignment operator</a:t>
            </a:r>
            <a:r>
              <a:rPr lang="en-US" sz="2000" dirty="0">
                <a:latin typeface="+mj-lt"/>
                <a:cs typeface="Courier New" pitchFamily="49" charset="0"/>
              </a:rPr>
              <a:t>: the equal sign (=)</a:t>
            </a:r>
            <a:endParaRPr lang="he-IL" sz="20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32DE205-AACB-4515-9035-97E00100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(cont’d.)</a:t>
            </a:r>
            <a:endParaRPr lang="he-IL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4B60EA1-CE02-4593-8989-67811B13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assignment statement, variable receiving value must be on left side</a:t>
            </a:r>
          </a:p>
          <a:p>
            <a:pPr eaLnBrk="1" hangingPunct="1"/>
            <a:r>
              <a:rPr lang="en-US" altLang="en-US"/>
              <a:t>A variable can be passed as an argument to a function</a:t>
            </a:r>
          </a:p>
          <a:p>
            <a:pPr lvl="1" eaLnBrk="1" hangingPunct="1"/>
            <a:r>
              <a:rPr lang="en-US" altLang="en-US"/>
              <a:t>Variable name should not be enclosed in quote marks</a:t>
            </a:r>
          </a:p>
          <a:p>
            <a:pPr eaLnBrk="1" hangingPunct="1"/>
            <a:r>
              <a:rPr lang="en-US" altLang="en-US"/>
              <a:t>You can only use a variable if a value is assigned to it</a:t>
            </a:r>
          </a:p>
          <a:p>
            <a:pPr eaLnBrk="1" hangingPunct="1"/>
            <a:endParaRPr lang="he-IL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B2C5C2B-D834-4A15-9533-2BE4B229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5E86033-52F3-4B56-BC15-D35ABBC5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Rules for naming variables in Python:</a:t>
            </a:r>
          </a:p>
          <a:p>
            <a:pPr lvl="1" eaLnBrk="1" hangingPunct="1"/>
            <a:r>
              <a:rPr lang="en-US" altLang="en-US" sz="2400"/>
              <a:t>Variable name cannot be a Python key word </a:t>
            </a:r>
          </a:p>
          <a:p>
            <a:pPr lvl="1" eaLnBrk="1" hangingPunct="1"/>
            <a:r>
              <a:rPr lang="en-US" altLang="en-US" sz="2400"/>
              <a:t>Variable name cannot contain spaces</a:t>
            </a:r>
          </a:p>
          <a:p>
            <a:pPr lvl="1" eaLnBrk="1" hangingPunct="1"/>
            <a:r>
              <a:rPr lang="en-US" altLang="en-US" sz="2400"/>
              <a:t>First character must be a letter or an underscore</a:t>
            </a:r>
          </a:p>
          <a:p>
            <a:pPr lvl="1" eaLnBrk="1" hangingPunct="1"/>
            <a:r>
              <a:rPr lang="en-US" altLang="en-US" sz="2400"/>
              <a:t>After first character may use letters, digits, or underscores</a:t>
            </a:r>
          </a:p>
          <a:p>
            <a:pPr lvl="1" eaLnBrk="1" hangingPunct="1"/>
            <a:r>
              <a:rPr lang="en-US" altLang="en-US" sz="2400"/>
              <a:t>Variable names are case sensitive</a:t>
            </a:r>
          </a:p>
          <a:p>
            <a:pPr eaLnBrk="1" hangingPunct="1"/>
            <a:r>
              <a:rPr lang="en-US" altLang="en-US" sz="2800"/>
              <a:t>Variable name should reflect its use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8EA330E-09BE-4CDA-9CD8-C67F09C4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Multiple Items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6EDCF13-8E60-4FCE-BEC7-01B58EA0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allows one to display multiple items with a single call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 lvl="1" eaLnBrk="1" hangingPunct="1"/>
            <a:r>
              <a:rPr lang="en-US" altLang="en-US"/>
              <a:t>Items are separated by commas when passed as arguments</a:t>
            </a:r>
          </a:p>
          <a:p>
            <a:pPr lvl="1" eaLnBrk="1" hangingPunct="1"/>
            <a:r>
              <a:rPr lang="en-US" altLang="en-US"/>
              <a:t>Arguments displayed in the order they are passed to the function</a:t>
            </a:r>
          </a:p>
          <a:p>
            <a:pPr lvl="1" eaLnBrk="1" hangingPunct="1"/>
            <a:r>
              <a:rPr lang="en-US" altLang="en-US"/>
              <a:t>Items are automatically separated by a space when displayed on screen</a:t>
            </a:r>
            <a:endParaRPr lang="he-IL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E952764-293D-4B41-965F-DA45DCBA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Reassignment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4621818-AA02-464A-B5F0-66FA409B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Variables can reference different values while program is running</a:t>
            </a:r>
          </a:p>
          <a:p>
            <a:pPr eaLnBrk="1" hangingPunct="1"/>
            <a:r>
              <a:rPr lang="en-US" altLang="en-US" sz="2800" u="sng"/>
              <a:t>Garbage collection</a:t>
            </a:r>
            <a:r>
              <a:rPr lang="en-US" altLang="en-US" sz="2800"/>
              <a:t>: removal of values that are no longer referenced by variables</a:t>
            </a:r>
          </a:p>
          <a:p>
            <a:pPr lvl="1" eaLnBrk="1" hangingPunct="1"/>
            <a:r>
              <a:rPr lang="en-US" altLang="en-US" sz="2400"/>
              <a:t>Carried out by Python interpreter</a:t>
            </a:r>
          </a:p>
          <a:p>
            <a:pPr eaLnBrk="1" hangingPunct="1"/>
            <a:r>
              <a:rPr lang="en-US" altLang="en-US" sz="2800"/>
              <a:t>A variable can refer to item of any type</a:t>
            </a:r>
          </a:p>
          <a:p>
            <a:pPr lvl="1" eaLnBrk="1" hangingPunct="1"/>
            <a:r>
              <a:rPr lang="en-US" altLang="en-US" sz="2400"/>
              <a:t>Variable that has been assigned to one type can be reassigned to another type</a:t>
            </a:r>
            <a:endParaRPr lang="he-IL" altLang="en-US" sz="2400"/>
          </a:p>
          <a:p>
            <a:pPr lvl="1"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22B7471-4FC8-414C-97E7-91AB4EB5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Types, Literals,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/>
              <a:t> Data Type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A5FBFCA-68B6-4ADF-9DD2-84BBD139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/>
              <a:t>Data types</a:t>
            </a:r>
            <a:r>
              <a:rPr lang="en-US" altLang="en-US" sz="2800"/>
              <a:t>: categorize value in memory</a:t>
            </a:r>
          </a:p>
          <a:p>
            <a:pPr lvl="1" eaLnBrk="1" hangingPunct="1"/>
            <a:r>
              <a:rPr lang="en-US" altLang="en-US" sz="2400"/>
              <a:t>e.g., int for integer, float for real number, str used for storing strings in memory</a:t>
            </a:r>
          </a:p>
          <a:p>
            <a:pPr eaLnBrk="1" hangingPunct="1"/>
            <a:r>
              <a:rPr lang="en-US" altLang="en-US" sz="2800" u="sng"/>
              <a:t>Numeric literal</a:t>
            </a:r>
            <a:r>
              <a:rPr lang="en-US" altLang="en-US" sz="2800"/>
              <a:t>: number written in a program</a:t>
            </a:r>
          </a:p>
          <a:p>
            <a:pPr lvl="1" eaLnBrk="1" hangingPunct="1"/>
            <a:r>
              <a:rPr lang="en-US" altLang="en-US" sz="2400"/>
              <a:t>No decimal point considered int, otherwise, considered float</a:t>
            </a:r>
          </a:p>
          <a:p>
            <a:pPr eaLnBrk="1" hangingPunct="1"/>
            <a:r>
              <a:rPr lang="en-US" altLang="en-US" sz="2800"/>
              <a:t>Some operations behave differently depending on data type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A0E567F-02A9-4B18-A735-471894F9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Reassigning a Variable to a Different Type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C893F15-DBED-42A0-9DBB-196066D9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0"/>
              <a:t>A variable in Python can refer to items of any type</a:t>
            </a:r>
            <a:endParaRPr lang="en-US" altLang="en-US"/>
          </a:p>
        </p:txBody>
      </p:sp>
      <p:pic>
        <p:nvPicPr>
          <p:cNvPr id="20484" name="Picture 2" descr="Refrenceing a variable&#10;">
            <a:extLst>
              <a:ext uri="{FF2B5EF4-FFF2-40B4-BE49-F238E27FC236}">
                <a16:creationId xmlns:a16="http://schemas.microsoft.com/office/drawing/2014/main" id="{83CF98AC-5887-4B27-AD11-BA242BDCD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971800"/>
            <a:ext cx="6826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C549725-EF6C-48A7-B0E6-AB2295A6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C8FF807-B219-4338-84E2-69C22201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Designing a Program</a:t>
            </a:r>
          </a:p>
          <a:p>
            <a:pPr eaLnBrk="1" hangingPunct="1"/>
            <a:r>
              <a:rPr lang="en-US" altLang="en-US" sz="2400"/>
              <a:t>Input, Processing, and Output</a:t>
            </a:r>
          </a:p>
          <a:p>
            <a:pPr eaLnBrk="1" hangingPunct="1"/>
            <a:r>
              <a:rPr lang="en-US" altLang="en-US" sz="2400"/>
              <a:t>Displaying Output with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/>
              <a:t> Function</a:t>
            </a:r>
          </a:p>
          <a:p>
            <a:pPr eaLnBrk="1" hangingPunct="1"/>
            <a:r>
              <a:rPr lang="en-US" altLang="en-US" sz="2400"/>
              <a:t>Comments </a:t>
            </a:r>
          </a:p>
          <a:p>
            <a:pPr eaLnBrk="1" hangingPunct="1"/>
            <a:r>
              <a:rPr lang="en-US" altLang="en-US" sz="2400"/>
              <a:t>Variables</a:t>
            </a:r>
          </a:p>
          <a:p>
            <a:pPr eaLnBrk="1" hangingPunct="1"/>
            <a:r>
              <a:rPr lang="en-US" altLang="en-US" sz="2400"/>
              <a:t>Reading Input from the Keyboard</a:t>
            </a:r>
          </a:p>
          <a:p>
            <a:pPr eaLnBrk="1" hangingPunct="1"/>
            <a:r>
              <a:rPr lang="en-US" altLang="en-US" sz="2400"/>
              <a:t>Performing Calculations</a:t>
            </a:r>
          </a:p>
          <a:p>
            <a:pPr eaLnBrk="1" hangingPunct="1"/>
            <a:r>
              <a:rPr lang="en-US" altLang="en-US" sz="2400"/>
              <a:t>More About Data Output</a:t>
            </a:r>
          </a:p>
          <a:p>
            <a:pPr eaLnBrk="1" hangingPunct="1"/>
            <a:r>
              <a:rPr lang="en-US" altLang="en-US" sz="2400"/>
              <a:t>Named Constants</a:t>
            </a:r>
          </a:p>
          <a:p>
            <a:pPr eaLnBrk="1" hangingPunct="1"/>
            <a:r>
              <a:rPr lang="en-US" altLang="en-US" sz="2400"/>
              <a:t>Introduction to Turtle Graphics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D0D2BAD-1BD2-48D9-983E-EFE899A0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Input from the Keyboard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E4D5D69-8174-4B8E-8A27-CA199221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Most programs need to read input from the user</a:t>
            </a:r>
          </a:p>
          <a:p>
            <a:pPr eaLnBrk="1" hangingPunct="1">
              <a:defRPr/>
            </a:pPr>
            <a:r>
              <a:rPr lang="en-US" sz="2800" dirty="0"/>
              <a:t>Built-in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800" dirty="0"/>
              <a:t> function reads input from keyboard</a:t>
            </a:r>
          </a:p>
          <a:p>
            <a:pPr lvl="1" eaLnBrk="1" hangingPunct="1">
              <a:defRPr/>
            </a:pPr>
            <a:r>
              <a:rPr lang="en-US" sz="2400" dirty="0"/>
              <a:t>Returns the data as a string</a:t>
            </a:r>
          </a:p>
          <a:p>
            <a:pPr lvl="1" eaLnBrk="1" hangingPunct="1">
              <a:defRPr/>
            </a:pPr>
            <a:r>
              <a:rPr lang="en-US" sz="2400" dirty="0"/>
              <a:t>Format: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input(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prompt </a:t>
            </a:r>
            <a:r>
              <a:rPr lang="en-US" sz="2000" dirty="0">
                <a:latin typeface="+mj-lt"/>
                <a:cs typeface="Courier New" pitchFamily="49" charset="0"/>
              </a:rPr>
              <a:t>is typically a string instructing user to enter a value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Does not automatically display a space after the prompt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996545C-7A90-4EE0-9536-1FD650F8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Numbers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1AC9C-CA5D-4DC3-A196-6C9E7187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2800" dirty="0"/>
              <a:t>function always returns a string</a:t>
            </a:r>
          </a:p>
          <a:p>
            <a:pPr eaLnBrk="1" hangingPunct="1">
              <a:defRPr/>
            </a:pPr>
            <a:r>
              <a:rPr lang="en-US" sz="2800" dirty="0"/>
              <a:t>Built-in functions convert between data types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 eaLnBrk="1" hangingPunct="1">
              <a:defRPr/>
            </a:pPr>
            <a:r>
              <a:rPr lang="en-US" sz="2400" u="sng" dirty="0">
                <a:latin typeface="+mj-lt"/>
                <a:cs typeface="Courier New" pitchFamily="49" charset="0"/>
              </a:rPr>
              <a:t>Nested function call</a:t>
            </a:r>
            <a:r>
              <a:rPr lang="en-US" sz="2400" dirty="0">
                <a:latin typeface="+mj-lt"/>
                <a:cs typeface="Courier New" pitchFamily="49" charset="0"/>
              </a:rPr>
              <a:t>: general format: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2" eaLnBrk="1" hangingPunct="1"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value returned by function2 is passed to function1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Type conversion only works if item is valid numeric value, otherwise, throws exception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86594F8-4DF7-4A80-A6DF-5542C940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Performing Calculations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37BF603-B18E-45A4-B824-83CD39B4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Math expression: performs calculation and gives a value</a:t>
            </a:r>
          </a:p>
          <a:p>
            <a:pPr lvl="1" eaLnBrk="1" hangingPunct="1"/>
            <a:r>
              <a:rPr lang="en-US" altLang="en-US" sz="2400" u="sng"/>
              <a:t>Math operator</a:t>
            </a:r>
            <a:r>
              <a:rPr lang="en-US" altLang="en-US" sz="2400"/>
              <a:t>: tool for performing calculation</a:t>
            </a:r>
          </a:p>
          <a:p>
            <a:pPr lvl="1" eaLnBrk="1" hangingPunct="1"/>
            <a:r>
              <a:rPr lang="en-US" altLang="en-US" sz="2400" u="sng"/>
              <a:t>Operands</a:t>
            </a:r>
            <a:r>
              <a:rPr lang="en-US" altLang="en-US" sz="2400"/>
              <a:t>: values surrounding operator</a:t>
            </a:r>
          </a:p>
          <a:p>
            <a:pPr lvl="2" eaLnBrk="1" hangingPunct="1"/>
            <a:r>
              <a:rPr lang="en-US" altLang="en-US" sz="2000"/>
              <a:t>Variables can be used as operands</a:t>
            </a:r>
          </a:p>
          <a:p>
            <a:pPr lvl="1" eaLnBrk="1" hangingPunct="1"/>
            <a:r>
              <a:rPr lang="en-US" altLang="en-US" sz="2400"/>
              <a:t>Resulting value typically assigned to variable</a:t>
            </a:r>
          </a:p>
          <a:p>
            <a:pPr eaLnBrk="1" hangingPunct="1"/>
            <a:r>
              <a:rPr lang="en-US" altLang="en-US" sz="2800"/>
              <a:t>Two types of division: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/>
              <a:t> operator performs floating point division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2400"/>
              <a:t> operator performs integer division</a:t>
            </a:r>
          </a:p>
          <a:p>
            <a:pPr lvl="2" eaLnBrk="1" hangingPunct="1"/>
            <a:r>
              <a:rPr lang="en-US" altLang="en-US" sz="2000"/>
              <a:t>Positive results truncated, negative rounded away from zero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CBE82BD-03B0-47E4-B1DE-2E0E69DD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 Precedence and Grouping with Parentheses</a:t>
            </a:r>
            <a:endParaRPr lang="he-IL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745F430-47A1-46F5-884F-7EEEAD56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Python operator precedence: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Operations enclosed in parentheses</a:t>
            </a:r>
          </a:p>
          <a:p>
            <a:pPr marL="1371600" lvl="2" indent="-514350" eaLnBrk="1" hangingPunct="1">
              <a:defRPr/>
            </a:pPr>
            <a:r>
              <a:rPr lang="en-US" altLang="en-US" sz="2000" dirty="0"/>
              <a:t>Forces operations to be performed before others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Exponentiation (**)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Multiplication (*), division (/ and //), and remainder (%)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Addition (+) and subtraction (-)</a:t>
            </a:r>
          </a:p>
          <a:p>
            <a:pPr eaLnBrk="1" hangingPunct="1">
              <a:defRPr/>
            </a:pPr>
            <a:r>
              <a:rPr lang="en-US" altLang="en-US" sz="2800" dirty="0"/>
              <a:t>Higher precedence performed first</a:t>
            </a:r>
          </a:p>
          <a:p>
            <a:pPr lvl="1" eaLnBrk="1" hangingPunct="1">
              <a:defRPr/>
            </a:pPr>
            <a:r>
              <a:rPr lang="en-US" altLang="en-US" sz="2400" dirty="0"/>
              <a:t>Same precedence operators execute from left to right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0FF02B0-B8A7-4F3B-AB2F-B4A57272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Exponent Operator and the Remainder Operator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59B5C2B-E0D3-4055-9242-31E98710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Exponent operator (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u="sng" dirty="0"/>
              <a:t>)</a:t>
            </a:r>
            <a:r>
              <a:rPr lang="en-US" dirty="0"/>
              <a:t>: Raises a number to a power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** y = x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y</a:t>
            </a:r>
            <a:endParaRPr lang="en-US" baseline="30000" dirty="0"/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Remainder operator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+mj-lt"/>
                <a:cs typeface="Courier New" pitchFamily="49" charset="0"/>
              </a:rPr>
              <a:t>): Performs division and returns the remainder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a.k.a. modulus operator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4%2=0, 5%2=1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Typically used to convert times and distances, and to detect odd or even numbers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31C96C9-253C-43C7-B5C9-83DE8B8D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Converting Math Formulas to Programming Statements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C8DDA8C-50A3-47D0-B8F9-E0FE2E71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required for any mathematical operation </a:t>
            </a:r>
          </a:p>
          <a:p>
            <a:pPr eaLnBrk="1" hangingPunct="1"/>
            <a:r>
              <a:rPr lang="en-US" altLang="en-US"/>
              <a:t>When converting mathematical expression to programming statement:</a:t>
            </a:r>
          </a:p>
          <a:p>
            <a:pPr lvl="1" eaLnBrk="1" hangingPunct="1"/>
            <a:r>
              <a:rPr lang="en-US" altLang="en-US"/>
              <a:t>May need to add multiplication operators</a:t>
            </a:r>
          </a:p>
          <a:p>
            <a:pPr lvl="1" eaLnBrk="1" hangingPunct="1"/>
            <a:r>
              <a:rPr lang="en-US" altLang="en-US"/>
              <a:t>May need to insert parentheses </a:t>
            </a:r>
            <a:endParaRPr lang="he-IL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F4BA070-4824-4D71-B789-0D222DEC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Mixed-Type Expressions and Data Type Conversion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07001AE-5F3E-4FAE-A65B-DC7CA055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Data type resulting from math operation depends on data types of operands</a:t>
            </a:r>
          </a:p>
          <a:p>
            <a:pPr lvl="1" eaLnBrk="1" hangingPunct="1"/>
            <a:r>
              <a:rPr lang="en-US" altLang="en-US" sz="2400"/>
              <a:t>Two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values: result is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 eaLnBrk="1" hangingPunct="1"/>
            <a:r>
              <a:rPr lang="en-US" altLang="en-US" sz="2400"/>
              <a:t>Two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 values: result is a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: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temporarily converted to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, result of the operation is a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 eaLnBrk="1" hangingPunct="1"/>
            <a:r>
              <a:rPr lang="en-US" altLang="en-US" sz="2000"/>
              <a:t>Mixed-type expression</a:t>
            </a:r>
          </a:p>
          <a:p>
            <a:pPr lvl="1" eaLnBrk="1" hangingPunct="1"/>
            <a:r>
              <a:rPr lang="en-US" altLang="en-US" sz="2400"/>
              <a:t>Type conversion of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 to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causes truncation of fractional part</a:t>
            </a:r>
            <a:endParaRPr lang="he-IL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DEC6C21-FF36-4394-9B29-A4CEE58F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Breaking Long Statements into Multiple Lines</a:t>
            </a:r>
            <a:endParaRPr lang="he-IL" altLang="en-US" dirty="0"/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28FBD541-202E-401D-8597-68446FD5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Long statements cannot be viewed on screen without scrolling and cannot be printed without cutting off</a:t>
            </a:r>
          </a:p>
          <a:p>
            <a:pPr eaLnBrk="1" hangingPunct="1"/>
            <a:r>
              <a:rPr lang="en-US" altLang="en-US" sz="2800" u="sng"/>
              <a:t>Multiline continuation character (</a:t>
            </a:r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 u="sng"/>
              <a:t>)</a:t>
            </a:r>
            <a:r>
              <a:rPr lang="en-US" altLang="en-US" sz="2800"/>
              <a:t>: Allows to break a statement into multiple lines</a:t>
            </a:r>
            <a:br>
              <a:rPr lang="en-US" altLang="en-US" sz="2800"/>
            </a:br>
            <a:endParaRPr lang="en-US" altLang="en-US" sz="2800"/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result = var1 * 2 + var2 * 3 + \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var3 * 4 + var4 * 5</a:t>
            </a:r>
            <a:r>
              <a:rPr lang="en-US" altLang="en-US"/>
              <a:t>				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DD2F607-6E00-450B-98E0-1F6C4EF8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Breaking Long Statements</a:t>
            </a:r>
            <a:endParaRPr lang="he-IL" altLang="en-US" dirty="0"/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CE619699-A42C-49A8-827A-658068AD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Any part of a statement that is enclosed in parentheses can be broken without the line continuation character.</a:t>
            </a:r>
            <a:br>
              <a:rPr lang="en-US" altLang="en-US" sz="2800"/>
            </a:br>
            <a:endParaRPr lang="en-US" altLang="en-US" sz="2800"/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print("Monday's sales are", monday,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"and Tuesday's sales are", tuesday,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"and Wednesday's sales are", Wednesday)</a:t>
            </a:r>
          </a:p>
          <a:p>
            <a:pPr marL="1092200" lvl="2" indent="-177800"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total = (value1 + value2 +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value3 + value4 +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value5 + value6)</a:t>
            </a:r>
            <a:r>
              <a:rPr lang="en-US" altLang="en-US"/>
              <a:t>				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25604CA4-0432-4777-AD0B-D9C5C4B6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54DAE99-4885-489D-99EE-64B6D189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2800"/>
              <a:t>function displays line of output </a:t>
            </a:r>
          </a:p>
          <a:p>
            <a:pPr lvl="1" eaLnBrk="1" hangingPunct="1"/>
            <a:r>
              <a:rPr lang="en-US" altLang="en-US" sz="2400"/>
              <a:t>Newline character at end of printed data</a:t>
            </a:r>
          </a:p>
          <a:p>
            <a:pPr lvl="1" eaLnBrk="1" hangingPunct="1"/>
            <a:r>
              <a:rPr lang="en-US" altLang="en-US" sz="2400"/>
              <a:t>Special argument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end='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/>
              <a:t> causes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/>
              <a:t> to place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sz="2400"/>
              <a:t> at end of data instead of newline character</a:t>
            </a:r>
          </a:p>
          <a:p>
            <a:pPr eaLnBrk="1" hangingPunct="1"/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/>
              <a:t> function uses space as item separator</a:t>
            </a:r>
          </a:p>
          <a:p>
            <a:pPr lvl="1" eaLnBrk="1" hangingPunct="1"/>
            <a:r>
              <a:rPr lang="en-US" altLang="en-US" sz="2400"/>
              <a:t>Special argument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sep='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/>
              <a:t> causes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/>
              <a:t> to use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sz="2400"/>
              <a:t> as item separator</a:t>
            </a:r>
          </a:p>
          <a:p>
            <a:pPr lvl="1" eaLnBrk="1" hangingPunct="1"/>
            <a:endParaRPr lang="he-IL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72DA63E-70DF-4C2A-A197-1443C44C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Designing a Program</a:t>
            </a:r>
            <a:endParaRPr lang="he-IL" altLang="en-US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6B77E76-C113-49EE-8B2F-182E055D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must be designed before they are written</a:t>
            </a:r>
          </a:p>
          <a:p>
            <a:pPr eaLnBrk="1" hangingPunct="1"/>
            <a:r>
              <a:rPr lang="en-US" altLang="en-US"/>
              <a:t>Program development cycle:</a:t>
            </a:r>
          </a:p>
          <a:p>
            <a:pPr lvl="1" eaLnBrk="1" hangingPunct="1"/>
            <a:r>
              <a:rPr lang="en-US" altLang="en-US"/>
              <a:t>Design the program</a:t>
            </a:r>
          </a:p>
          <a:p>
            <a:pPr lvl="1" eaLnBrk="1" hangingPunct="1"/>
            <a:r>
              <a:rPr lang="en-US" altLang="en-US"/>
              <a:t>Write the code</a:t>
            </a:r>
          </a:p>
          <a:p>
            <a:pPr lvl="1" eaLnBrk="1" hangingPunct="1"/>
            <a:r>
              <a:rPr lang="en-US" altLang="en-US"/>
              <a:t>Correct syntax errors</a:t>
            </a:r>
          </a:p>
          <a:p>
            <a:pPr lvl="1" eaLnBrk="1" hangingPunct="1"/>
            <a:r>
              <a:rPr lang="en-US" altLang="en-US"/>
              <a:t>Test the program</a:t>
            </a:r>
          </a:p>
          <a:p>
            <a:pPr lvl="1" eaLnBrk="1" hangingPunct="1"/>
            <a:r>
              <a:rPr lang="en-US" altLang="en-US"/>
              <a:t>Correct logic errors</a:t>
            </a:r>
            <a:endParaRPr lang="he-IL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0F00FD1-D25D-43EF-8D73-70D24081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 (cont’d.)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EFEB60C-0CC8-4DBD-84A1-055141FFD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Special characters appearing in string literal </a:t>
            </a:r>
          </a:p>
          <a:p>
            <a:pPr lvl="1" eaLnBrk="1" hangingPunct="1"/>
            <a:r>
              <a:rPr lang="en-US" altLang="en-US" sz="2400"/>
              <a:t>Preceded by backslash (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400"/>
              <a:t>)</a:t>
            </a:r>
          </a:p>
          <a:p>
            <a:pPr lvl="2" eaLnBrk="1" hangingPunct="1"/>
            <a:r>
              <a:rPr lang="en-US" altLang="en-US" sz="2000"/>
              <a:t>Examples: newline (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/>
              <a:t>), horizontal tab (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en-US" sz="2000"/>
              <a:t>)</a:t>
            </a:r>
          </a:p>
          <a:p>
            <a:pPr lvl="1" eaLnBrk="1" hangingPunct="1"/>
            <a:r>
              <a:rPr lang="en-US" altLang="en-US" sz="2400"/>
              <a:t>Treated as commands embedded in string</a:t>
            </a:r>
          </a:p>
          <a:p>
            <a:pPr eaLnBrk="1" hangingPunct="1"/>
            <a:r>
              <a:rPr lang="en-US" altLang="en-US" sz="2800"/>
              <a:t>When + operator used on two strings in performs string concatenation</a:t>
            </a:r>
          </a:p>
          <a:p>
            <a:pPr lvl="1" eaLnBrk="1" hangingPunct="1"/>
            <a:r>
              <a:rPr lang="en-US" altLang="en-US" sz="2400"/>
              <a:t>Useful for breaking up a long string literal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720E475-49C9-460D-985D-3E7558D3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Numbers</a:t>
            </a:r>
            <a:endParaRPr lang="he-IL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ADA4F122-C6FF-44D6-A784-FB15119A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Can format display of numbers on screen using built-in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800"/>
              <a:t> function</a:t>
            </a:r>
          </a:p>
          <a:p>
            <a:pPr lvl="1" eaLnBrk="1" hangingPunct="1"/>
            <a:r>
              <a:rPr lang="en-US" altLang="en-US" sz="2400"/>
              <a:t>Two arguments:</a:t>
            </a:r>
          </a:p>
          <a:p>
            <a:pPr lvl="2" eaLnBrk="1" hangingPunct="1"/>
            <a:r>
              <a:rPr lang="en-US" altLang="en-US" sz="2000"/>
              <a:t>Numeric value to be formatted</a:t>
            </a:r>
          </a:p>
          <a:p>
            <a:pPr lvl="2" eaLnBrk="1" hangingPunct="1"/>
            <a:r>
              <a:rPr lang="en-US" altLang="en-US" sz="2000"/>
              <a:t>Format specifier</a:t>
            </a:r>
          </a:p>
          <a:p>
            <a:pPr lvl="1" eaLnBrk="1" hangingPunct="1"/>
            <a:r>
              <a:rPr lang="en-US" altLang="en-US" sz="2400"/>
              <a:t>Returns string containing formatted number</a:t>
            </a:r>
          </a:p>
          <a:p>
            <a:pPr lvl="1" eaLnBrk="1" hangingPunct="1"/>
            <a:r>
              <a:rPr lang="en-US" altLang="en-US" sz="2400"/>
              <a:t>Format specifier typically includes precision and data type</a:t>
            </a:r>
          </a:p>
          <a:p>
            <a:pPr lvl="2" eaLnBrk="1" hangingPunct="1"/>
            <a:r>
              <a:rPr lang="en-US" altLang="en-US" sz="2000"/>
              <a:t>Can be used to indicate scientific notation, comma separators, and the minimum field width used to display the value</a:t>
            </a:r>
            <a:endParaRPr lang="he-IL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25CD582-2700-4563-99A5-FC1959AE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Numbers (cont’d.)</a:t>
            </a:r>
            <a:endParaRPr lang="he-IL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37BD43C-04ED-47D7-9EE6-EB8255C85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800"/>
              <a:t> symbol can be used in the format string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800"/>
              <a:t> function to format number as percentage</a:t>
            </a:r>
          </a:p>
          <a:p>
            <a:pPr eaLnBrk="1" hangingPunct="1"/>
            <a:r>
              <a:rPr lang="en-US" altLang="en-US" sz="2800"/>
              <a:t>To format an integer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800"/>
              <a:t> function:</a:t>
            </a:r>
          </a:p>
          <a:p>
            <a:pPr lvl="1" eaLnBrk="1" hangingPunct="1"/>
            <a:r>
              <a:rPr lang="en-US" altLang="en-US" sz="2400"/>
              <a:t>Use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400"/>
              <a:t> as the type designator</a:t>
            </a:r>
          </a:p>
          <a:p>
            <a:pPr lvl="1" eaLnBrk="1" hangingPunct="1"/>
            <a:r>
              <a:rPr lang="en-US" altLang="en-US" sz="2400"/>
              <a:t>Do not specify precision</a:t>
            </a:r>
          </a:p>
          <a:p>
            <a:pPr lvl="1" eaLnBrk="1" hangingPunct="1"/>
            <a:r>
              <a:rPr lang="en-US" altLang="en-US" sz="2400"/>
              <a:t>Can still use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400"/>
              <a:t> function to set field width or comma separator</a:t>
            </a:r>
            <a:endParaRPr lang="he-IL" alt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FCE2C4CD-DA73-4BBD-B704-00D48BDB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Magic Numbers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528C976-5128-4D8D-B9BD-DEC3B0E7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 magic number is an unexplained numeric value that appears in a program’s code. Example: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 b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0.069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What is the value 0.069? An interest rate? A fee percentage? Only the person who wrote the code knows for sure.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6735F34-7795-4F1F-BF78-7E907623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Problem with Magic Numbers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AB70E54A-3D99-4A35-8D48-5F3EC0CE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It can be difficult to determine the purpose of the number.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If the magic number is used in multiple places in the program, it can take a lot of effort to change the number in each location, should the need arise.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You take the risk of making a mistake each time you type the magic number in the program’s code. </a:t>
            </a:r>
          </a:p>
          <a:p>
            <a:pPr lvl="1"/>
            <a:r>
              <a:rPr lang="en-US" altLang="en-US" sz="2000"/>
              <a:t>For example, suppose you intend to type 0.069, but you accidentally type .0069. This mistake will cause mathematical errors that can be difficult to find.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987577C-2BBA-4C57-8DE7-359C0E0C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Constants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F07A36BB-6BF5-4C70-A71D-BE768197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You should use named constants instead of magic numbers.</a:t>
            </a:r>
          </a:p>
          <a:p>
            <a:r>
              <a:rPr lang="en-US" altLang="en-US" sz="2000"/>
              <a:t>A named constant is a name that represents a value that does not change during the program's execution.</a:t>
            </a:r>
          </a:p>
          <a:p>
            <a:r>
              <a:rPr lang="en-US" altLang="en-US" sz="2000"/>
              <a:t>Example: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INTEREST_RATE = 0.069</a:t>
            </a:r>
            <a:br>
              <a:rPr lang="en-US" altLang="en-US" sz="2800" b="0"/>
            </a:br>
            <a:endParaRPr lang="en-US" altLang="en-US" sz="2800" b="0"/>
          </a:p>
          <a:p>
            <a:r>
              <a:rPr lang="en-US" altLang="en-US" sz="2000"/>
              <a:t>This creates a named constant named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INTEREST_RATE</a:t>
            </a:r>
            <a:r>
              <a:rPr lang="en-US" altLang="en-US" sz="2000"/>
              <a:t>, assigned the value 0.069. It can be used instead of the magic number:</a:t>
            </a:r>
            <a:br>
              <a:rPr lang="en-US" altLang="en-US" sz="2000"/>
            </a:br>
            <a:br>
              <a:rPr lang="en-US" altLang="en-US" sz="2000" b="0"/>
            </a:b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INTEREST_RATE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3F8B7F7-1F83-46D4-A6E9-7712DE16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Using Named Constants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54FC690E-28D1-4B27-9978-D8177D803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Named constants make code self-explanatory (self-documenting)</a:t>
            </a:r>
          </a:p>
          <a:p>
            <a:r>
              <a:rPr lang="en-US" altLang="en-US" sz="2400"/>
              <a:t>Named constants make code easier to maintain (change the value assigned to the constant, and the new value takes effect everywhere the constant is used)</a:t>
            </a:r>
          </a:p>
          <a:p>
            <a:r>
              <a:rPr lang="en-US" altLang="en-US" sz="2400"/>
              <a:t>Named constants help prevent typographical errors that are common when using magic numbers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D95E932-4888-40C7-9906-F479F906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Turtle Graphics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83E5AA39-F21D-4CFE-A4C1-004BAC34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Python's turtle graphics system displays a small cursor known as a </a:t>
            </a:r>
            <a:r>
              <a:rPr lang="en-US" altLang="en-US" sz="2800" i="1"/>
              <a:t>turtle</a:t>
            </a:r>
            <a:r>
              <a:rPr lang="en-US" altLang="en-US" sz="2800"/>
              <a:t>.</a:t>
            </a: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You can use Python statements to move the turtle around the screen, drawing lines and shapes.</a:t>
            </a:r>
          </a:p>
        </p:txBody>
      </p:sp>
      <p:pic>
        <p:nvPicPr>
          <p:cNvPr id="38916" name="Picture 5" descr="Graphic turtlIntroduction'">
            <a:extLst>
              <a:ext uri="{FF2B5EF4-FFF2-40B4-BE49-F238E27FC236}">
                <a16:creationId xmlns:a16="http://schemas.microsoft.com/office/drawing/2014/main" id="{FB67CB48-40A2-4C6B-9E2D-BC3D50ABE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2743200"/>
            <a:ext cx="27908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>
            <a:extLst>
              <a:ext uri="{FF2B5EF4-FFF2-40B4-BE49-F238E27FC236}">
                <a16:creationId xmlns:a16="http://schemas.microsoft.com/office/drawing/2014/main" id="{FD11B7F1-1BEC-4195-B8D2-B0F69D27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Turtle Graphics</a:t>
            </a:r>
          </a:p>
        </p:txBody>
      </p:sp>
      <p:sp>
        <p:nvSpPr>
          <p:cNvPr id="39939" name="Content Placeholder 4">
            <a:extLst>
              <a:ext uri="{FF2B5EF4-FFF2-40B4-BE49-F238E27FC236}">
                <a16:creationId xmlns:a16="http://schemas.microsoft.com/office/drawing/2014/main" id="{92F109A1-3D8D-4344-B503-66DE3941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use the turtle graphics system, you must import the turtle module with this statement: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 turtle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This loads the turtle module into memory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DE7DB48-3F73-4238-A7FC-F91AAE20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Moving the Turtle Forward</a:t>
            </a:r>
          </a:p>
        </p:txBody>
      </p:sp>
      <p:pic>
        <p:nvPicPr>
          <p:cNvPr id="40964" name="Picture 3" descr="Turtle Moving&#10;">
            <a:extLst>
              <a:ext uri="{FF2B5EF4-FFF2-40B4-BE49-F238E27FC236}">
                <a16:creationId xmlns:a16="http://schemas.microsoft.com/office/drawing/2014/main" id="{DF0F9C6E-3410-48C9-9F49-04C53B633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4099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26DE4242-F0BB-4914-AE9F-F91B11DF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turtle.forward(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/>
              <a:t> statement to move the turtle forward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/>
              <a:t> pixels.</a:t>
            </a:r>
          </a:p>
        </p:txBody>
      </p:sp>
      <p:sp>
        <p:nvSpPr>
          <p:cNvPr id="40965" name="TextBox 4">
            <a:extLst>
              <a:ext uri="{FF2B5EF4-FFF2-40B4-BE49-F238E27FC236}">
                <a16:creationId xmlns:a16="http://schemas.microsoft.com/office/drawing/2014/main" id="{E3088C28-973E-4472-AD2F-E9D933653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41725"/>
            <a:ext cx="388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0BE121C-5856-4B1A-880F-97A1ECE0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Designing a Program (cont’d.)</a:t>
            </a:r>
            <a:endParaRPr lang="he-I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CD2F922E-4085-4682-9585-CCFA2892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is the most important part of the program development cycle</a:t>
            </a:r>
          </a:p>
          <a:p>
            <a:pPr eaLnBrk="1" hangingPunct="1"/>
            <a:r>
              <a:rPr lang="en-US" altLang="en-US"/>
              <a:t>Understand the task that the program is to perform</a:t>
            </a:r>
          </a:p>
          <a:p>
            <a:pPr lvl="1" eaLnBrk="1" hangingPunct="1"/>
            <a:r>
              <a:rPr lang="en-US" altLang="en-US"/>
              <a:t>Work with customer to get a sense what the program is supposed to do</a:t>
            </a:r>
          </a:p>
          <a:p>
            <a:pPr lvl="1" eaLnBrk="1" hangingPunct="1"/>
            <a:r>
              <a:rPr lang="en-US" altLang="en-US"/>
              <a:t>Ask questions about program details</a:t>
            </a:r>
          </a:p>
          <a:p>
            <a:pPr lvl="1" eaLnBrk="1" hangingPunct="1"/>
            <a:r>
              <a:rPr lang="en-US" altLang="en-US"/>
              <a:t>Create one or more software requirements</a:t>
            </a:r>
            <a:endParaRPr lang="he-IL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92BFE983-C445-4E14-867B-7F90C108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Turning the Turtle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2067E340-D0A3-4478-BAE7-2A8F9345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The turtle's initial heading is 0 degrees (east)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turtle.right(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/>
              <a:t> statement to turn the turtle right by 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2800"/>
              <a:t> degrees.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turtle.left(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/>
              <a:t> statement to turn the turtle left by 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2800"/>
              <a:t> degrees.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157BC3F-043D-44E5-9058-B7768C22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altLang="en-US" dirty="0"/>
              <a:t>Turning the Turtle(cont’d)</a:t>
            </a:r>
          </a:p>
        </p:txBody>
      </p:sp>
      <p:sp>
        <p:nvSpPr>
          <p:cNvPr id="43011" name="TextBox 4">
            <a:extLst>
              <a:ext uri="{FF2B5EF4-FFF2-40B4-BE49-F238E27FC236}">
                <a16:creationId xmlns:a16="http://schemas.microsoft.com/office/drawing/2014/main" id="{3E538BDC-06CB-4C92-8DD7-1E0C683D1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388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turtle.left(90)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43012" name="Picture 5" descr="Turnting turtle&#10;">
            <a:extLst>
              <a:ext uri="{FF2B5EF4-FFF2-40B4-BE49-F238E27FC236}">
                <a16:creationId xmlns:a16="http://schemas.microsoft.com/office/drawing/2014/main" id="{F2C464EE-B7B4-428E-8C01-E46D382B0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29146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7540-6029-41A4-8680-C99A5FC1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Turning the Turtle(cont’d)</a:t>
            </a:r>
            <a:br>
              <a:rPr lang="en-US" altLang="en-US" dirty="0"/>
            </a:br>
            <a:endParaRPr lang="en-CA" dirty="0"/>
          </a:p>
        </p:txBody>
      </p:sp>
      <p:pic>
        <p:nvPicPr>
          <p:cNvPr id="44036" name="Picture 2" descr="Turning the turtle&#10;">
            <a:extLst>
              <a:ext uri="{FF2B5EF4-FFF2-40B4-BE49-F238E27FC236}">
                <a16:creationId xmlns:a16="http://schemas.microsoft.com/office/drawing/2014/main" id="{197C7F67-A109-470B-8693-110774F84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00275"/>
            <a:ext cx="39147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Box 4">
            <a:extLst>
              <a:ext uri="{FF2B5EF4-FFF2-40B4-BE49-F238E27FC236}">
                <a16:creationId xmlns:a16="http://schemas.microsoft.com/office/drawing/2014/main" id="{81A5D067-ACA2-4C82-82A3-E2CED465A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388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turtle.right(45)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A1ACD25-303B-4A52-8EED-BD47A58A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Turtle's Heading</a:t>
            </a:r>
          </a:p>
        </p:txBody>
      </p:sp>
      <p:sp>
        <p:nvSpPr>
          <p:cNvPr id="45059" name="Content Placeholder 3">
            <a:extLst>
              <a:ext uri="{FF2B5EF4-FFF2-40B4-BE49-F238E27FC236}">
                <a16:creationId xmlns:a16="http://schemas.microsoft.com/office/drawing/2014/main" id="{01F9774D-BE8A-42D6-8FAE-26CC92DA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turtle.setheading(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/>
              <a:t> statement to set the turtle's heading to a specific angle.</a:t>
            </a:r>
          </a:p>
        </p:txBody>
      </p:sp>
      <p:sp>
        <p:nvSpPr>
          <p:cNvPr id="45060" name="TextBox 4">
            <a:extLst>
              <a:ext uri="{FF2B5EF4-FFF2-40B4-BE49-F238E27FC236}">
                <a16:creationId xmlns:a16="http://schemas.microsoft.com/office/drawing/2014/main" id="{21873D89-63BC-4D8E-8423-4CCA5AD76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3160713"/>
            <a:ext cx="3886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turtle.setheading(90)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turtle.setheading(180)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turtle.setheading(270)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45061" name="Picture 5" descr="Turtle heading&#10;">
            <a:extLst>
              <a:ext uri="{FF2B5EF4-FFF2-40B4-BE49-F238E27FC236}">
                <a16:creationId xmlns:a16="http://schemas.microsoft.com/office/drawing/2014/main" id="{B2227BEC-126C-4821-8D7D-5ED9EB25E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2819400"/>
            <a:ext cx="35528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38AC1E9-ABC7-408C-90CD-C71F296A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Pen Up or Down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5398D57A-30E7-40A4-8D70-A3681932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When the turtle's pen is down, the turtle draws a line as it moves. By default, the pen is down.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When the turtle's pen is up, the turtle does not draw as it moves.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turtle.penup()</a:t>
            </a:r>
            <a:r>
              <a:rPr lang="en-US" altLang="en-US" sz="2400"/>
              <a:t> statement to raise the pen.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turtle.pendown()</a:t>
            </a:r>
            <a:r>
              <a:rPr lang="en-US" altLang="en-US" sz="2400"/>
              <a:t> statement to lower the pen.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4719085B-C38E-4EC6-A1A7-3CA453F7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Pen Up or Down(cont’d.)</a:t>
            </a:r>
          </a:p>
        </p:txBody>
      </p:sp>
      <p:sp>
        <p:nvSpPr>
          <p:cNvPr id="47107" name="TextBox 4">
            <a:extLst>
              <a:ext uri="{FF2B5EF4-FFF2-40B4-BE49-F238E27FC236}">
                <a16:creationId xmlns:a16="http://schemas.microsoft.com/office/drawing/2014/main" id="{7E47EE57-3CEB-41D2-8103-329F0B330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3886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turtle.penup()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turtle.forward(25)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turtle.pendown()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turtle.penup()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turtle.forward(25)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turtle.pendown()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47108" name="Picture 2" descr="Setting a pen up or down&#10;">
            <a:extLst>
              <a:ext uri="{FF2B5EF4-FFF2-40B4-BE49-F238E27FC236}">
                <a16:creationId xmlns:a16="http://schemas.microsoft.com/office/drawing/2014/main" id="{567F856E-A868-44A3-88D8-204E7B25B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38592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FE44BB0-7F73-46CB-8312-1B3D3830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Drawing Circles</a:t>
            </a:r>
          </a:p>
        </p:txBody>
      </p:sp>
      <p:sp>
        <p:nvSpPr>
          <p:cNvPr id="48133" name="TextBox 4">
            <a:extLst>
              <a:ext uri="{FF2B5EF4-FFF2-40B4-BE49-F238E27FC236}">
                <a16:creationId xmlns:a16="http://schemas.microsoft.com/office/drawing/2014/main" id="{9049FFE8-4A71-4DBF-90E8-F8DB7751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200400"/>
            <a:ext cx="342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turtle.circle(100)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4192817C-87BC-441A-BF96-624C2E02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Use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/>
              <a:t> statement to draw a circle with a specified radius.</a:t>
            </a:r>
          </a:p>
        </p:txBody>
      </p:sp>
      <p:pic>
        <p:nvPicPr>
          <p:cNvPr id="48132" name="Picture 3" descr="Drawing a circle&#10;">
            <a:extLst>
              <a:ext uri="{FF2B5EF4-FFF2-40B4-BE49-F238E27FC236}">
                <a16:creationId xmlns:a16="http://schemas.microsoft.com/office/drawing/2014/main" id="{D7B3F519-DB52-47B9-8B01-77D8F3E2F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3781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0934270A-C85C-4D2E-B0BB-2B85FAAE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Dots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509826C0-E4B1-4881-96F7-AD8C1E38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turtle.dot()</a:t>
            </a:r>
            <a:r>
              <a:rPr lang="en-US" altLang="en-US" sz="2400"/>
              <a:t> statement to draw a simple dot at the turtle's current location.</a:t>
            </a:r>
          </a:p>
        </p:txBody>
      </p:sp>
      <p:sp>
        <p:nvSpPr>
          <p:cNvPr id="49156" name="TextBox 3">
            <a:extLst>
              <a:ext uri="{FF2B5EF4-FFF2-40B4-BE49-F238E27FC236}">
                <a16:creationId xmlns:a16="http://schemas.microsoft.com/office/drawing/2014/main" id="{9E2FE6F1-6DBA-47D9-8949-55C832727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1800"/>
            <a:ext cx="3429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49157" name="Picture 4" descr="Dots Drawing&#10;">
            <a:extLst>
              <a:ext uri="{FF2B5EF4-FFF2-40B4-BE49-F238E27FC236}">
                <a16:creationId xmlns:a16="http://schemas.microsoft.com/office/drawing/2014/main" id="{878F2BD3-E5C1-4CA0-82C7-160F75BB5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2895600"/>
            <a:ext cx="35623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AE7CA8E5-8A43-4A31-80B7-C072C0AD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the Pen Size and Drawing Color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67AA2859-D1DC-4762-A2B3-5FF3253B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turtle.pensize(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/>
              <a:t> statement to change the width of the turtle's pen, in pixels.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turtle.pencolor(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/>
              <a:t> statement to change the turtle's drawing color.</a:t>
            </a:r>
          </a:p>
          <a:p>
            <a:pPr lvl="1"/>
            <a:r>
              <a:rPr lang="en-US" altLang="en-US" sz="2000" i="1"/>
              <a:t>See Appendix D in your textbook for a complete list of colors</a:t>
            </a:r>
            <a:r>
              <a:rPr lang="en-US" altLang="en-US" sz="2000"/>
              <a:t>.</a:t>
            </a:r>
          </a:p>
          <a:p>
            <a:pPr lvl="1"/>
            <a:endParaRPr lang="en-US" altLang="en-US" sz="2000"/>
          </a:p>
        </p:txBody>
      </p:sp>
      <p:sp>
        <p:nvSpPr>
          <p:cNvPr id="50180" name="TextBox 3">
            <a:extLst>
              <a:ext uri="{FF2B5EF4-FFF2-40B4-BE49-F238E27FC236}">
                <a16:creationId xmlns:a16="http://schemas.microsoft.com/office/drawing/2014/main" id="{1A3B765C-F43F-47E5-8FE3-0C12FB9B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70438"/>
            <a:ext cx="39624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turtle.pensize(5)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turtle.pencolor('red')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turtle.circle(100)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0181" name="Picture 4" descr="Changing pen color and size&#10;">
            <a:extLst>
              <a:ext uri="{FF2B5EF4-FFF2-40B4-BE49-F238E27FC236}">
                <a16:creationId xmlns:a16="http://schemas.microsoft.com/office/drawing/2014/main" id="{FACBE811-08C7-460B-A5BA-806548CCA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62425"/>
            <a:ext cx="20955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CDC2FBC1-1DF0-496C-B6CC-E48FE562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the Turtle's Window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3789D8A4-AFD0-4577-8EBD-4DE50DBD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turtle.bgcolor(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/>
              <a:t> statement to set the window's background color.</a:t>
            </a:r>
          </a:p>
          <a:p>
            <a:pPr lvl="1"/>
            <a:r>
              <a:rPr lang="en-US" altLang="en-US" sz="2000" i="1"/>
              <a:t>See Appendix D in your textbook for a complete list of colors</a:t>
            </a:r>
            <a:r>
              <a:rPr lang="en-US" altLang="en-US" sz="2000"/>
              <a:t>.</a:t>
            </a:r>
            <a:br>
              <a:rPr lang="en-US" altLang="en-US" sz="2000"/>
            </a:br>
            <a:endParaRPr lang="en-US" altLang="en-US" sz="2000"/>
          </a:p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turtle.setup(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/>
              <a:t> statement to set the size of the turtle's window, in pixels.</a:t>
            </a:r>
          </a:p>
          <a:p>
            <a:pPr lvl="1"/>
            <a:r>
              <a:rPr lang="en-US" altLang="en-US" sz="2000"/>
              <a:t>The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000" i="1"/>
              <a:t> </a:t>
            </a:r>
            <a:r>
              <a:rPr lang="en-US" altLang="en-US" sz="2000"/>
              <a:t>and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sz="2000" i="1"/>
              <a:t> </a:t>
            </a:r>
            <a:r>
              <a:rPr lang="en-US" altLang="en-US" sz="2000"/>
              <a:t>arguments are the width and height, in pixels. </a:t>
            </a:r>
          </a:p>
          <a:p>
            <a:pPr lvl="1"/>
            <a:r>
              <a:rPr lang="en-US" altLang="en-US" sz="2000"/>
              <a:t>For example, the following interactive session creates a graphics window that is 640 pixels wide and 480 pixels high:</a:t>
            </a:r>
            <a:br>
              <a:rPr lang="en-US" altLang="en-US" sz="6200"/>
            </a:br>
            <a:endParaRPr lang="en-US" altLang="en-US" sz="6200"/>
          </a:p>
          <a:p>
            <a:endParaRPr lang="en-US" altLang="en-US" sz="2400"/>
          </a:p>
        </p:txBody>
      </p:sp>
      <p:sp>
        <p:nvSpPr>
          <p:cNvPr id="51204" name="TextBox 5">
            <a:extLst>
              <a:ext uri="{FF2B5EF4-FFF2-40B4-BE49-F238E27FC236}">
                <a16:creationId xmlns:a16="http://schemas.microsoft.com/office/drawing/2014/main" id="{322E605E-39DC-49F4-9ACB-834223F44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86400"/>
            <a:ext cx="403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turtle.setup(640, 480)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7D466E6-2BDF-429B-A4EC-9F0BD213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Designing a Program(cont’d.)</a:t>
            </a:r>
            <a:endParaRPr lang="he-IL" alt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00878EBC-FB71-4B1D-A7DE-0A9AFCB4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 the steps that must be taken to perform the task</a:t>
            </a:r>
          </a:p>
          <a:p>
            <a:pPr lvl="1" eaLnBrk="1" hangingPunct="1"/>
            <a:r>
              <a:rPr lang="en-US" altLang="en-US"/>
              <a:t>Break down required task into a series of steps</a:t>
            </a:r>
          </a:p>
          <a:p>
            <a:pPr lvl="1" eaLnBrk="1" hangingPunct="1"/>
            <a:r>
              <a:rPr lang="en-US" altLang="en-US"/>
              <a:t>Create an algorithm, listing logical steps that must be taken</a:t>
            </a:r>
          </a:p>
          <a:p>
            <a:pPr eaLnBrk="1" hangingPunct="1"/>
            <a:r>
              <a:rPr lang="en-US" altLang="en-US" u="sng"/>
              <a:t>Algorithm</a:t>
            </a:r>
            <a:r>
              <a:rPr lang="en-US" altLang="en-US"/>
              <a:t>: set of well-defined logical steps that must be taken to perform a task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5C8AD10F-9863-4FBE-9781-75C631CA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Resetting the Turtle's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BE21-984A-430E-8384-D4400F08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turtle.reset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statement:</a:t>
            </a:r>
          </a:p>
          <a:p>
            <a:pPr lvl="1">
              <a:defRPr/>
            </a:pPr>
            <a:r>
              <a:rPr lang="en-US" sz="1600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sz="1600" dirty="0"/>
              <a:t>Resets the drawing color to black.</a:t>
            </a:r>
          </a:p>
          <a:p>
            <a:pPr lvl="1">
              <a:defRPr/>
            </a:pPr>
            <a:r>
              <a:rPr lang="en-US" sz="1600" dirty="0"/>
              <a:t>Resets the turtle to its original position in the center of the screen. 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reset the graphics window’s background color.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turtle.clear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statement:</a:t>
            </a:r>
          </a:p>
          <a:p>
            <a:pPr lvl="1">
              <a:defRPr/>
            </a:pPr>
            <a:r>
              <a:rPr lang="en-US" sz="1600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change the turtle's position.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change the drawing color.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change the graphics window’s background color.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turtle.clearscreen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statement:</a:t>
            </a:r>
          </a:p>
          <a:p>
            <a:pPr lvl="1">
              <a:defRPr/>
            </a:pPr>
            <a:r>
              <a:rPr lang="en-US" sz="1600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sz="1600" dirty="0"/>
              <a:t>Resets the drawing color to black.</a:t>
            </a:r>
          </a:p>
          <a:p>
            <a:pPr lvl="1">
              <a:defRPr/>
            </a:pPr>
            <a:r>
              <a:rPr lang="en-US" sz="1600" dirty="0"/>
              <a:t>Resets the turtle to its original position in the center of the screen. </a:t>
            </a:r>
          </a:p>
          <a:p>
            <a:pPr lvl="1">
              <a:defRPr/>
            </a:pPr>
            <a:r>
              <a:rPr lang="en-US" sz="1600" dirty="0"/>
              <a:t>Resets the graphics window’s background color to white.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br>
              <a:rPr lang="en-US" sz="1800" dirty="0"/>
            </a:br>
            <a:endParaRPr lang="en-US" sz="1800" dirty="0"/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551F3A3E-26C9-4CC1-A8B5-8F985E4D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Coordinates</a:t>
            </a:r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B30888D0-6AFC-44F8-914E-0D90A6BD8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turtle uses Cartesian Coordinates</a:t>
            </a:r>
          </a:p>
        </p:txBody>
      </p:sp>
      <p:pic>
        <p:nvPicPr>
          <p:cNvPr id="53252" name="Content Placeholder 4" descr="Working with coordinates&#10;">
            <a:extLst>
              <a:ext uri="{FF2B5EF4-FFF2-40B4-BE49-F238E27FC236}">
                <a16:creationId xmlns:a16="http://schemas.microsoft.com/office/drawing/2014/main" id="{D031899C-7A9F-4DA7-9033-1D23CD2ED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11003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759447EF-CDD4-4B67-888B-1A166FEE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the Turtle to a Specific Location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AA38E6C-D26C-490F-8727-FFA3391C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turtle.goto(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/>
              <a:t> statement to move the turtle to a specific location.</a:t>
            </a:r>
          </a:p>
        </p:txBody>
      </p:sp>
      <p:sp>
        <p:nvSpPr>
          <p:cNvPr id="54276" name="TextBox 3">
            <a:extLst>
              <a:ext uri="{FF2B5EF4-FFF2-40B4-BE49-F238E27FC236}">
                <a16:creationId xmlns:a16="http://schemas.microsoft.com/office/drawing/2014/main" id="{63DA42A3-B680-43F1-84E8-275F8702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3581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turtle.goto(0, 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turtle.goto(−100, 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turtle.goto(0, 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4277" name="Picture 5" descr="MovingTurtle  to a specified location&#10;">
            <a:extLst>
              <a:ext uri="{FF2B5EF4-FFF2-40B4-BE49-F238E27FC236}">
                <a16:creationId xmlns:a16="http://schemas.microsoft.com/office/drawing/2014/main" id="{F00A2B9A-13A7-4693-95AF-AD580E050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03475"/>
            <a:ext cx="3179762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F76BF1-E3CE-4BFC-BF3A-9C50D3D586F4}"/>
              </a:ext>
            </a:extLst>
          </p:cNvPr>
          <p:cNvSpPr txBox="1"/>
          <p:nvPr/>
        </p:nvSpPr>
        <p:spPr>
          <a:xfrm>
            <a:off x="696913" y="5359400"/>
            <a:ext cx="775017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X</a:t>
            </a:r>
            <a:r>
              <a:rPr lang="en-US" sz="1600" dirty="0"/>
              <a:t>,</a:t>
            </a:r>
            <a:r>
              <a:rPr lang="en-US" sz="1600" i="1" dirty="0"/>
              <a:t>Y</a:t>
            </a:r>
            <a:r>
              <a:rPr lang="en-US" sz="1600" dirty="0"/>
              <a:t> coordinates.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turtle.xcor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X</a:t>
            </a:r>
            <a:r>
              <a:rPr lang="en-US" sz="1600" dirty="0"/>
              <a:t> coordinate and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turtle.ycor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Y</a:t>
            </a:r>
            <a:r>
              <a:rPr lang="en-US" sz="1600" dirty="0"/>
              <a:t> coordinate.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BE8DA65-C89B-4967-ABC6-43678FF8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Animation Speed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4B4ADF2A-28F7-4332-A876-610B298F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turtle.speed(speed)</a:t>
            </a:r>
            <a:r>
              <a:rPr lang="en-US" altLang="en-US"/>
              <a:t> command to change the speed at which the turtle moves. </a:t>
            </a:r>
          </a:p>
          <a:p>
            <a:pPr lvl="1"/>
            <a:r>
              <a:rPr lang="en-US" altLang="en-US"/>
              <a:t>The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en-US" altLang="en-US"/>
              <a:t> argument is a number in the range of 0 through 10. </a:t>
            </a:r>
          </a:p>
          <a:p>
            <a:pPr lvl="1"/>
            <a:r>
              <a:rPr lang="en-US" altLang="en-US"/>
              <a:t>If you specify 0, then the turtle will make all of its moves instantly (animation is disabled).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9DA81796-8E00-453D-B947-124EC1CA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and Displaying the Turtle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09B4DCBF-136A-4C58-8119-BC9994A4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turtle.hideturtle()</a:t>
            </a:r>
            <a:r>
              <a:rPr lang="en-US" altLang="en-US" sz="2800"/>
              <a:t> command to hide the turtle. </a:t>
            </a:r>
          </a:p>
          <a:p>
            <a:pPr lvl="1"/>
            <a:r>
              <a:rPr lang="en-US" altLang="en-US" sz="2400"/>
              <a:t>This command does not change the way graphics are drawn, it simply hides the turtle icon.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800"/>
              <a:t>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turtle.showturtle()</a:t>
            </a:r>
            <a:r>
              <a:rPr lang="en-US" altLang="en-US" sz="2800"/>
              <a:t> command to display the turtle. 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211F468C-94D5-48E1-A2FE-686C366A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Text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D58A0EF2-183F-47E2-9CD1-63A1FF19D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turtle.write(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/>
              <a:t> statement to display text in the turtle's graphics window.</a:t>
            </a:r>
          </a:p>
          <a:p>
            <a:pPr lvl="1"/>
            <a:r>
              <a:rPr lang="en-US" altLang="en-US" sz="2400"/>
              <a:t>The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2400"/>
              <a:t> argument is a string that you want to display. </a:t>
            </a:r>
          </a:p>
          <a:p>
            <a:pPr lvl="1"/>
            <a:r>
              <a:rPr lang="en-US" altLang="en-US" sz="2400"/>
              <a:t>The lower-left corner of the first character will be positioned at the turtle’s </a:t>
            </a:r>
            <a:r>
              <a:rPr lang="en-US" altLang="en-US" sz="2400" i="1"/>
              <a:t>X</a:t>
            </a:r>
            <a:r>
              <a:rPr lang="en-US" altLang="en-US" sz="2400"/>
              <a:t> and </a:t>
            </a:r>
            <a:r>
              <a:rPr lang="en-US" altLang="en-US" sz="2400" i="1"/>
              <a:t>Y</a:t>
            </a:r>
            <a:r>
              <a:rPr lang="en-US" altLang="en-US" sz="2400"/>
              <a:t> coordinates.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A013C487-42CE-4BC7-82CE-5D3EDECE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Text(cont’d.)</a:t>
            </a:r>
          </a:p>
        </p:txBody>
      </p:sp>
      <p:pic>
        <p:nvPicPr>
          <p:cNvPr id="58371" name="Picture 3" descr="Displaying text&#10;">
            <a:extLst>
              <a:ext uri="{FF2B5EF4-FFF2-40B4-BE49-F238E27FC236}">
                <a16:creationId xmlns:a16="http://schemas.microsoft.com/office/drawing/2014/main" id="{D8A01662-6AFD-4800-BD9E-B319055D6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276600"/>
            <a:ext cx="28003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extBox 4">
            <a:extLst>
              <a:ext uri="{FF2B5EF4-FFF2-40B4-BE49-F238E27FC236}">
                <a16:creationId xmlns:a16="http://schemas.microsoft.com/office/drawing/2014/main" id="{B21B2FBD-68D2-464B-A316-F1AEDDE9B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33600"/>
            <a:ext cx="4495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turtle.write('Hello World')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A6F73B63-6FEB-45ED-ACB5-71661151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Filling Shapes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41B9AB4A-E7FE-4AA3-896D-D781B0BB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To fill a shape with a color:</a:t>
            </a:r>
          </a:p>
          <a:p>
            <a:pPr lvl="1"/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turtle.begin_fill()</a:t>
            </a:r>
            <a:r>
              <a:rPr lang="en-US" altLang="en-US" sz="2400"/>
              <a:t> command before drawing the shape</a:t>
            </a:r>
          </a:p>
          <a:p>
            <a:pPr lvl="1"/>
            <a:r>
              <a:rPr lang="en-US" altLang="en-US" sz="2400"/>
              <a:t>Then 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turtle.end_fill()</a:t>
            </a:r>
            <a:r>
              <a:rPr lang="en-US" altLang="en-US" sz="2400"/>
              <a:t> command after the shape is drawn. </a:t>
            </a:r>
          </a:p>
          <a:p>
            <a:pPr lvl="1"/>
            <a:r>
              <a:rPr lang="en-US" altLang="en-US" sz="2400"/>
              <a:t>When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turtle.end_fill()</a:t>
            </a:r>
            <a:r>
              <a:rPr lang="en-US" altLang="en-US" sz="2400"/>
              <a:t> command executes, the shape will be filled with the current fill color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C1AA2669-FB0D-4F83-AD5C-26F78377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Filling Shapes(cont’d.)</a:t>
            </a:r>
          </a:p>
        </p:txBody>
      </p:sp>
      <p:sp>
        <p:nvSpPr>
          <p:cNvPr id="60419" name="TextBox 3">
            <a:extLst>
              <a:ext uri="{FF2B5EF4-FFF2-40B4-BE49-F238E27FC236}">
                <a16:creationId xmlns:a16="http://schemas.microsoft.com/office/drawing/2014/main" id="{B22F5C5A-098F-401A-BE4F-2D89A27C4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3962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turtle.hideturtle()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turtle.fillcolor('red')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turtle.begin_fill()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turtle.circle(100)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turtle.end_fill()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0420" name="Picture 4" descr="Filling up shapes">
            <a:extLst>
              <a:ext uri="{FF2B5EF4-FFF2-40B4-BE49-F238E27FC236}">
                <a16:creationId xmlns:a16="http://schemas.microsoft.com/office/drawing/2014/main" id="{34A4FB6F-E28F-4AB0-A932-6BC517110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32385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2">
            <a:extLst>
              <a:ext uri="{FF2B5EF4-FFF2-40B4-BE49-F238E27FC236}">
                <a16:creationId xmlns:a16="http://schemas.microsoft.com/office/drawing/2014/main" id="{9C705109-93F7-4A7D-B911-EE7659E6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Keeping the Graphics Window Open</a:t>
            </a:r>
          </a:p>
        </p:txBody>
      </p:sp>
      <p:sp>
        <p:nvSpPr>
          <p:cNvPr id="61443" name="Content Placeholder 3">
            <a:extLst>
              <a:ext uri="{FF2B5EF4-FFF2-40B4-BE49-F238E27FC236}">
                <a16:creationId xmlns:a16="http://schemas.microsoft.com/office/drawing/2014/main" id="{904EF3A8-1D7B-401D-A55E-5EE86A82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When running a turtle graphics program outside IDLE, the graphics window closes immediately when the program is done.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To prevent this, add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turtle.done()</a:t>
            </a:r>
            <a:r>
              <a:rPr lang="en-US" altLang="en-US" sz="2400"/>
              <a:t> statement to the very end of your turtle graphics programs.</a:t>
            </a:r>
          </a:p>
          <a:p>
            <a:pPr lvl="1"/>
            <a:r>
              <a:rPr lang="en-US" altLang="en-US" sz="2000"/>
              <a:t>This will cause the graphics window to remain open, so you can see its contents after the program finishes executing.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07C80C4-F26A-4182-ACC5-97B003D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Pseudocode</a:t>
            </a:r>
            <a:endParaRPr lang="he-IL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35A6D66-71FB-41AA-8D1F-9F7A7A9C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Pseudocode</a:t>
            </a:r>
            <a:r>
              <a:rPr lang="en-US" altLang="en-US"/>
              <a:t>: fake code</a:t>
            </a:r>
          </a:p>
          <a:p>
            <a:pPr lvl="1" eaLnBrk="1" hangingPunct="1"/>
            <a:r>
              <a:rPr lang="en-US" altLang="en-US"/>
              <a:t>Informal language that has no syntax rule </a:t>
            </a:r>
          </a:p>
          <a:p>
            <a:pPr lvl="1" eaLnBrk="1" hangingPunct="1"/>
            <a:r>
              <a:rPr lang="en-US" altLang="en-US"/>
              <a:t>Not meant to be compiled or executed</a:t>
            </a:r>
          </a:p>
          <a:p>
            <a:pPr lvl="1" eaLnBrk="1" hangingPunct="1"/>
            <a:r>
              <a:rPr lang="en-US" altLang="en-US"/>
              <a:t>Used to create model program</a:t>
            </a:r>
          </a:p>
          <a:p>
            <a:pPr lvl="2" eaLnBrk="1" hangingPunct="1"/>
            <a:r>
              <a:rPr lang="en-US" altLang="en-US"/>
              <a:t>No need to worry about syntax errors, can focus on program’s design</a:t>
            </a:r>
          </a:p>
          <a:p>
            <a:pPr lvl="2" eaLnBrk="1" hangingPunct="1"/>
            <a:r>
              <a:rPr lang="en-US" altLang="en-US"/>
              <a:t>Can be translated directly into actual code in any programming language</a:t>
            </a:r>
            <a:endParaRPr lang="he-IL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CA5095F-032C-43B0-A272-9DC64B18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33B2BBB-D86F-4853-A642-F44EF779B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This chapter covered:</a:t>
            </a:r>
          </a:p>
          <a:p>
            <a:pPr lvl="1" eaLnBrk="1" hangingPunct="1"/>
            <a:r>
              <a:rPr lang="en-US" altLang="en-US" sz="2400"/>
              <a:t>The program development cycle, tools for program design, and the design process</a:t>
            </a:r>
          </a:p>
          <a:p>
            <a:pPr lvl="1" eaLnBrk="1" hangingPunct="1"/>
            <a:r>
              <a:rPr lang="en-US" altLang="en-US" sz="2400"/>
              <a:t>Ways in which programs can receive input, particularly from the keyboard </a:t>
            </a:r>
          </a:p>
          <a:p>
            <a:pPr lvl="1" eaLnBrk="1" hangingPunct="1"/>
            <a:r>
              <a:rPr lang="en-US" altLang="en-US" sz="2400"/>
              <a:t>Ways in which programs can present and format output</a:t>
            </a:r>
          </a:p>
          <a:p>
            <a:pPr lvl="1" eaLnBrk="1" hangingPunct="1"/>
            <a:r>
              <a:rPr lang="en-US" altLang="en-US" sz="2400"/>
              <a:t>Use of comments in programs</a:t>
            </a:r>
          </a:p>
          <a:p>
            <a:pPr lvl="1" eaLnBrk="1" hangingPunct="1"/>
            <a:r>
              <a:rPr lang="en-US" altLang="en-US" sz="2400"/>
              <a:t>Uses of variables and named constants</a:t>
            </a:r>
          </a:p>
          <a:p>
            <a:pPr lvl="1" eaLnBrk="1" hangingPunct="1"/>
            <a:r>
              <a:rPr lang="en-US" altLang="en-US" sz="2400"/>
              <a:t>Tools for performing calculations in programs</a:t>
            </a:r>
          </a:p>
          <a:p>
            <a:pPr lvl="1" eaLnBrk="1" hangingPunct="1"/>
            <a:r>
              <a:rPr lang="en-US" altLang="en-US" sz="2400"/>
              <a:t>The turtle graphics system</a:t>
            </a:r>
          </a:p>
          <a:p>
            <a:pPr lvl="1" eaLnBrk="1" hangingPunct="1"/>
            <a:endParaRPr lang="he-IL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DE79211-7788-467B-83B2-BC1B6806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Flowcharts</a:t>
            </a:r>
            <a:endParaRPr lang="he-IL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9870E7E-BD76-4E8C-B694-06223D8D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Flowchart</a:t>
            </a:r>
            <a:r>
              <a:rPr lang="en-US" altLang="en-US"/>
              <a:t>: diagram that graphically depicts the steps in a program</a:t>
            </a:r>
          </a:p>
          <a:p>
            <a:pPr lvl="1" eaLnBrk="1" hangingPunct="1"/>
            <a:r>
              <a:rPr lang="en-US" altLang="en-US"/>
              <a:t>Ovals are terminal symbols</a:t>
            </a:r>
          </a:p>
          <a:p>
            <a:pPr lvl="1" eaLnBrk="1" hangingPunct="1"/>
            <a:r>
              <a:rPr lang="en-US" altLang="en-US"/>
              <a:t>Parallelograms are input and output symbols</a:t>
            </a:r>
          </a:p>
          <a:p>
            <a:pPr lvl="1" eaLnBrk="1" hangingPunct="1"/>
            <a:r>
              <a:rPr lang="en-US" altLang="en-US"/>
              <a:t>Rectangles are processing symbols</a:t>
            </a:r>
          </a:p>
          <a:p>
            <a:pPr lvl="1" eaLnBrk="1" hangingPunct="1"/>
            <a:r>
              <a:rPr lang="en-US" altLang="en-US"/>
              <a:t>Symbols are connected by arrows that represent the flow of the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pay calculating flowchart'">
            <a:extLst>
              <a:ext uri="{FF2B5EF4-FFF2-40B4-BE49-F238E27FC236}">
                <a16:creationId xmlns:a16="http://schemas.microsoft.com/office/drawing/2014/main" id="{8CB66105-AC96-4EEA-AFB4-F68F7317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1938"/>
            <a:ext cx="4686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66228E-5CC8-4A03-85CC-DE7FEA8C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43000"/>
            <a:ext cx="8229600" cy="16002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Flow chart</a:t>
            </a:r>
            <a:br>
              <a:rPr lang="en-US" dirty="0"/>
            </a:br>
            <a:endParaRPr lang="en-CA" dirty="0"/>
          </a:p>
        </p:txBody>
      </p:sp>
      <p:pic>
        <p:nvPicPr>
          <p:cNvPr id="9218" name="Picture 2" descr="Calculating Program flowchart&#10;">
            <a:extLst>
              <a:ext uri="{FF2B5EF4-FFF2-40B4-BE49-F238E27FC236}">
                <a16:creationId xmlns:a16="http://schemas.microsoft.com/office/drawing/2014/main" id="{86DAE21F-D6C6-4644-A470-2D0FF1274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15963"/>
            <a:ext cx="2346325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0B009F3-69E2-45CE-B6BD-BF81EF37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Input, Processing, and Output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625527B-D711-4798-85CC-F8D05114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Typically, computer performs three-step process</a:t>
            </a:r>
          </a:p>
          <a:p>
            <a:pPr lvl="1" eaLnBrk="1" hangingPunct="1"/>
            <a:r>
              <a:rPr lang="en-US" altLang="en-US"/>
              <a:t>Receive input</a:t>
            </a:r>
          </a:p>
          <a:p>
            <a:pPr lvl="2" eaLnBrk="1" hangingPunct="1"/>
            <a:r>
              <a:rPr lang="en-US" altLang="en-US"/>
              <a:t>Input: any data that the program receives while it is running</a:t>
            </a:r>
          </a:p>
          <a:p>
            <a:pPr lvl="1" eaLnBrk="1" hangingPunct="1"/>
            <a:r>
              <a:rPr lang="en-US" altLang="en-US"/>
              <a:t>Perform some process on the input</a:t>
            </a:r>
          </a:p>
          <a:p>
            <a:pPr lvl="2" eaLnBrk="1" hangingPunct="1"/>
            <a:r>
              <a:rPr lang="en-US" altLang="en-US"/>
              <a:t>Example: mathematical calculation</a:t>
            </a:r>
          </a:p>
          <a:p>
            <a:pPr lvl="1" eaLnBrk="1" hangingPunct="1"/>
            <a:r>
              <a:rPr lang="en-US" altLang="en-US"/>
              <a:t>Produce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thon3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Python3e</Template>
  <TotalTime>5062</TotalTime>
  <Words>3193</Words>
  <Application>Microsoft Office PowerPoint</Application>
  <PresentationFormat>On-screen Show (4:3)</PresentationFormat>
  <Paragraphs>381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Century Gothic</vt:lpstr>
      <vt:lpstr>ヒラギノ角ゴ Pro W3</vt:lpstr>
      <vt:lpstr>Tw Cen MT</vt:lpstr>
      <vt:lpstr>Courier New</vt:lpstr>
      <vt:lpstr>Python3e</vt:lpstr>
      <vt:lpstr>PowerPoint Presentation</vt:lpstr>
      <vt:lpstr>Topics</vt:lpstr>
      <vt:lpstr>Designing a Program</vt:lpstr>
      <vt:lpstr>Designing a Program (cont’d.)</vt:lpstr>
      <vt:lpstr>Designing a Program(cont’d.)</vt:lpstr>
      <vt:lpstr>Pseudocode</vt:lpstr>
      <vt:lpstr>Flowcharts</vt:lpstr>
      <vt:lpstr>Flow chart </vt:lpstr>
      <vt:lpstr>Input, Processing, and Output</vt:lpstr>
      <vt:lpstr>Displaying Output with the print Function</vt:lpstr>
      <vt:lpstr>Strings and String Literals</vt:lpstr>
      <vt:lpstr>Comments</vt:lpstr>
      <vt:lpstr>Variables</vt:lpstr>
      <vt:lpstr>Variables (cont’d.)</vt:lpstr>
      <vt:lpstr>Variable Naming Rules</vt:lpstr>
      <vt:lpstr>Displaying Multiple Items with the print Function</vt:lpstr>
      <vt:lpstr>Variable Reassignment</vt:lpstr>
      <vt:lpstr>Numeric Data Types, Literals, and the str Data Type</vt:lpstr>
      <vt:lpstr>Reassigning a Variable to a Different Type</vt:lpstr>
      <vt:lpstr>Reading Input from the Keyboard</vt:lpstr>
      <vt:lpstr>Reading Numbers with the input Function</vt:lpstr>
      <vt:lpstr>Performing Calculations</vt:lpstr>
      <vt:lpstr>Operator  Precedence and Grouping with Parentheses</vt:lpstr>
      <vt:lpstr>The Exponent Operator and the Remainder Operator</vt:lpstr>
      <vt:lpstr>Converting Math Formulas to Programming Statements</vt:lpstr>
      <vt:lpstr>Mixed-Type Expressions and Data Type Conversion</vt:lpstr>
      <vt:lpstr>Breaking Long Statements into Multiple Lines</vt:lpstr>
      <vt:lpstr>Breaking Long Statements</vt:lpstr>
      <vt:lpstr>More About Data Output</vt:lpstr>
      <vt:lpstr>More About Data Output (cont’d.)</vt:lpstr>
      <vt:lpstr>Formatting Numbers</vt:lpstr>
      <vt:lpstr>Formatting Numbers (cont’d.)</vt:lpstr>
      <vt:lpstr>Magic Numbers</vt:lpstr>
      <vt:lpstr>The Problem with Magic Numbers</vt:lpstr>
      <vt:lpstr>Named Constants</vt:lpstr>
      <vt:lpstr>Advantages of Using Named Constants</vt:lpstr>
      <vt:lpstr>Introduction to Turtle Graphics</vt:lpstr>
      <vt:lpstr>Turtle Graphics</vt:lpstr>
      <vt:lpstr>Moving the Turtle Forward</vt:lpstr>
      <vt:lpstr>Turning the Turtle</vt:lpstr>
      <vt:lpstr>Turning the Turtle(cont’d)</vt:lpstr>
      <vt:lpstr>Turning the Turtle(cont’d) </vt:lpstr>
      <vt:lpstr>Setting the Turtle's Heading</vt:lpstr>
      <vt:lpstr>Setting the Pen Up or Down</vt:lpstr>
      <vt:lpstr>Setting the Pen Up or Down(cont’d.)</vt:lpstr>
      <vt:lpstr>Drawing Circles</vt:lpstr>
      <vt:lpstr>Drawing Dots</vt:lpstr>
      <vt:lpstr>Changing the Pen Size and Drawing Color</vt:lpstr>
      <vt:lpstr>Working with the Turtle's Window</vt:lpstr>
      <vt:lpstr>Resetting the Turtle's Window</vt:lpstr>
      <vt:lpstr>Working with Coordinates</vt:lpstr>
      <vt:lpstr>Moving the Turtle to a Specific Location</vt:lpstr>
      <vt:lpstr>Animation Speed</vt:lpstr>
      <vt:lpstr>Hiding and Displaying the Turtle</vt:lpstr>
      <vt:lpstr>Displaying Text</vt:lpstr>
      <vt:lpstr>Displaying Text(cont’d.)</vt:lpstr>
      <vt:lpstr>Filling Shapes</vt:lpstr>
      <vt:lpstr>Filling Shapes(cont’d.)</vt:lpstr>
      <vt:lpstr>Keeping the Graphics Window Open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javeria aamir</cp:lastModifiedBy>
  <cp:revision>139</cp:revision>
  <dcterms:created xsi:type="dcterms:W3CDTF">2011-02-21T19:15:53Z</dcterms:created>
  <dcterms:modified xsi:type="dcterms:W3CDTF">2020-12-04T17:44:19Z</dcterms:modified>
</cp:coreProperties>
</file>