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74" r:id="rId21"/>
    <p:sldId id="275" r:id="rId22"/>
    <p:sldId id="276" r:id="rId23"/>
    <p:sldId id="277" r:id="rId24"/>
    <p:sldId id="278" r:id="rId25"/>
    <p:sldId id="287" r:id="rId26"/>
    <p:sldId id="288" r:id="rId27"/>
    <p:sldId id="289" r:id="rId28"/>
    <p:sldId id="290" r:id="rId29"/>
    <p:sldId id="291" r:id="rId30"/>
    <p:sldId id="27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5" autoAdjust="0"/>
    <p:restoredTop sz="86364" autoAdjust="0"/>
  </p:normalViewPr>
  <p:slideViewPr>
    <p:cSldViewPr>
      <p:cViewPr varScale="1">
        <p:scale>
          <a:sx n="47" d="100"/>
          <a:sy n="47" d="100"/>
        </p:scale>
        <p:origin x="52" y="2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55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ria aamir" userId="15f031f2a257b09c" providerId="LiveId" clId="{6146FAB8-BBFC-4389-B975-5FC8DE1F8685}"/>
    <pc:docChg chg="modSld">
      <pc:chgData name="javeria aamir" userId="15f031f2a257b09c" providerId="LiveId" clId="{6146FAB8-BBFC-4389-B975-5FC8DE1F8685}" dt="2020-12-04T19:06:22.988" v="446" actId="20577"/>
      <pc:docMkLst>
        <pc:docMk/>
      </pc:docMkLst>
      <pc:sldChg chg="modSp">
        <pc:chgData name="javeria aamir" userId="15f031f2a257b09c" providerId="LiveId" clId="{6146FAB8-BBFC-4389-B975-5FC8DE1F8685}" dt="2020-12-04T18:18:17.376" v="19" actId="962"/>
        <pc:sldMkLst>
          <pc:docMk/>
          <pc:sldMk cId="0" sldId="260"/>
        </pc:sldMkLst>
        <pc:picChg chg="mod">
          <ac:chgData name="javeria aamir" userId="15f031f2a257b09c" providerId="LiveId" clId="{6146FAB8-BBFC-4389-B975-5FC8DE1F8685}" dt="2020-12-04T18:18:17.376" v="19" actId="962"/>
          <ac:picMkLst>
            <pc:docMk/>
            <pc:sldMk cId="0" sldId="260"/>
            <ac:picMk id="7171" creationId="{E4298D9D-4888-443B-83D2-6DEB4086FEAA}"/>
          </ac:picMkLst>
        </pc:picChg>
      </pc:sldChg>
      <pc:sldChg chg="modSp">
        <pc:chgData name="javeria aamir" userId="15f031f2a257b09c" providerId="LiveId" clId="{6146FAB8-BBFC-4389-B975-5FC8DE1F8685}" dt="2020-12-04T19:05:20.236" v="433" actId="20577"/>
        <pc:sldMkLst>
          <pc:docMk/>
          <pc:sldMk cId="0" sldId="261"/>
        </pc:sldMkLst>
        <pc:spChg chg="mod">
          <ac:chgData name="javeria aamir" userId="15f031f2a257b09c" providerId="LiveId" clId="{6146FAB8-BBFC-4389-B975-5FC8DE1F8685}" dt="2020-12-04T19:05:20.236" v="433" actId="20577"/>
          <ac:spMkLst>
            <pc:docMk/>
            <pc:sldMk cId="0" sldId="261"/>
            <ac:spMk id="8194" creationId="{59EF1789-C4E8-4F87-91C4-77DA29BB2189}"/>
          </ac:spMkLst>
        </pc:spChg>
      </pc:sldChg>
      <pc:sldChg chg="addSp modSp mod">
        <pc:chgData name="javeria aamir" userId="15f031f2a257b09c" providerId="LiveId" clId="{6146FAB8-BBFC-4389-B975-5FC8DE1F8685}" dt="2020-12-04T19:04:37.445" v="396" actId="20577"/>
        <pc:sldMkLst>
          <pc:docMk/>
          <pc:sldMk cId="0" sldId="262"/>
        </pc:sldMkLst>
        <pc:spChg chg="add mod">
          <ac:chgData name="javeria aamir" userId="15f031f2a257b09c" providerId="LiveId" clId="{6146FAB8-BBFC-4389-B975-5FC8DE1F8685}" dt="2020-12-04T19:04:37.445" v="396" actId="20577"/>
          <ac:spMkLst>
            <pc:docMk/>
            <pc:sldMk cId="0" sldId="262"/>
            <ac:spMk id="2" creationId="{3509F05F-0B99-4DA2-99CC-CA71BD323B91}"/>
          </ac:spMkLst>
        </pc:spChg>
        <pc:picChg chg="mod">
          <ac:chgData name="javeria aamir" userId="15f031f2a257b09c" providerId="LiveId" clId="{6146FAB8-BBFC-4389-B975-5FC8DE1F8685}" dt="2020-12-04T18:20:09.880" v="37" actId="962"/>
          <ac:picMkLst>
            <pc:docMk/>
            <pc:sldMk cId="0" sldId="262"/>
            <ac:picMk id="9218" creationId="{C4F3945B-4DD5-4D76-878D-8F4E9AC98CF0}"/>
          </ac:picMkLst>
        </pc:picChg>
      </pc:sldChg>
      <pc:sldChg chg="addSp modSp mod">
        <pc:chgData name="javeria aamir" userId="15f031f2a257b09c" providerId="LiveId" clId="{6146FAB8-BBFC-4389-B975-5FC8DE1F8685}" dt="2020-12-04T19:04:49.475" v="409" actId="20577"/>
        <pc:sldMkLst>
          <pc:docMk/>
          <pc:sldMk cId="0" sldId="265"/>
        </pc:sldMkLst>
        <pc:spChg chg="add mod">
          <ac:chgData name="javeria aamir" userId="15f031f2a257b09c" providerId="LiveId" clId="{6146FAB8-BBFC-4389-B975-5FC8DE1F8685}" dt="2020-12-04T19:04:49.475" v="409" actId="20577"/>
          <ac:spMkLst>
            <pc:docMk/>
            <pc:sldMk cId="0" sldId="265"/>
            <ac:spMk id="2" creationId="{EADEF248-FB21-4C3B-A991-925E6404B73C}"/>
          </ac:spMkLst>
        </pc:spChg>
        <pc:picChg chg="mod">
          <ac:chgData name="javeria aamir" userId="15f031f2a257b09c" providerId="LiveId" clId="{6146FAB8-BBFC-4389-B975-5FC8DE1F8685}" dt="2020-12-04T18:20:24.565" v="59" actId="962"/>
          <ac:picMkLst>
            <pc:docMk/>
            <pc:sldMk cId="0" sldId="265"/>
            <ac:picMk id="12290" creationId="{AF2CC955-31B0-4145-AC90-41A69D112CFE}"/>
          </ac:picMkLst>
        </pc:picChg>
      </pc:sldChg>
      <pc:sldChg chg="modSp">
        <pc:chgData name="javeria aamir" userId="15f031f2a257b09c" providerId="LiveId" clId="{6146FAB8-BBFC-4389-B975-5FC8DE1F8685}" dt="2020-12-04T18:21:41.647" v="86" actId="962"/>
        <pc:sldMkLst>
          <pc:docMk/>
          <pc:sldMk cId="0" sldId="271"/>
        </pc:sldMkLst>
        <pc:picChg chg="mod">
          <ac:chgData name="javeria aamir" userId="15f031f2a257b09c" providerId="LiveId" clId="{6146FAB8-BBFC-4389-B975-5FC8DE1F8685}" dt="2020-12-04T18:21:41.647" v="86" actId="962"/>
          <ac:picMkLst>
            <pc:docMk/>
            <pc:sldMk cId="0" sldId="271"/>
            <ac:picMk id="18435" creationId="{4583E3F2-7678-4176-87AE-92486E16DC66}"/>
          </ac:picMkLst>
        </pc:picChg>
      </pc:sldChg>
      <pc:sldChg chg="modSp">
        <pc:chgData name="javeria aamir" userId="15f031f2a257b09c" providerId="LiveId" clId="{6146FAB8-BBFC-4389-B975-5FC8DE1F8685}" dt="2020-12-04T18:22:31.989" v="105" actId="962"/>
        <pc:sldMkLst>
          <pc:docMk/>
          <pc:sldMk cId="0" sldId="273"/>
        </pc:sldMkLst>
        <pc:picChg chg="mod">
          <ac:chgData name="javeria aamir" userId="15f031f2a257b09c" providerId="LiveId" clId="{6146FAB8-BBFC-4389-B975-5FC8DE1F8685}" dt="2020-12-04T18:22:31.989" v="105" actId="962"/>
          <ac:picMkLst>
            <pc:docMk/>
            <pc:sldMk cId="0" sldId="273"/>
            <ac:picMk id="20483" creationId="{1303D825-F24E-4B43-BC69-8D59735E9495}"/>
          </ac:picMkLst>
        </pc:picChg>
      </pc:sldChg>
      <pc:sldChg chg="modSp">
        <pc:chgData name="javeria aamir" userId="15f031f2a257b09c" providerId="LiveId" clId="{6146FAB8-BBFC-4389-B975-5FC8DE1F8685}" dt="2020-12-04T19:05:47.159" v="435" actId="20577"/>
        <pc:sldMkLst>
          <pc:docMk/>
          <pc:sldMk cId="0" sldId="276"/>
        </pc:sldMkLst>
        <pc:spChg chg="mod">
          <ac:chgData name="javeria aamir" userId="15f031f2a257b09c" providerId="LiveId" clId="{6146FAB8-BBFC-4389-B975-5FC8DE1F8685}" dt="2020-12-04T19:05:47.159" v="435" actId="20577"/>
          <ac:spMkLst>
            <pc:docMk/>
            <pc:sldMk cId="0" sldId="276"/>
            <ac:spMk id="24578" creationId="{9BA77088-F659-49AA-AD15-E398DD0A0B8F}"/>
          </ac:spMkLst>
        </pc:spChg>
        <pc:picChg chg="mod">
          <ac:chgData name="javeria aamir" userId="15f031f2a257b09c" providerId="LiveId" clId="{6146FAB8-BBFC-4389-B975-5FC8DE1F8685}" dt="2020-12-04T18:22:43.211" v="120" actId="962"/>
          <ac:picMkLst>
            <pc:docMk/>
            <pc:sldMk cId="0" sldId="276"/>
            <ac:picMk id="24579" creationId="{895C730B-D7BB-4134-8584-822E2E8E95A1}"/>
          </ac:picMkLst>
        </pc:picChg>
      </pc:sldChg>
      <pc:sldChg chg="addSp modSp mod">
        <pc:chgData name="javeria aamir" userId="15f031f2a257b09c" providerId="LiveId" clId="{6146FAB8-BBFC-4389-B975-5FC8DE1F8685}" dt="2020-12-04T19:05:09.712" v="432" actId="20577"/>
        <pc:sldMkLst>
          <pc:docMk/>
          <pc:sldMk cId="0" sldId="278"/>
        </pc:sldMkLst>
        <pc:spChg chg="add mod">
          <ac:chgData name="javeria aamir" userId="15f031f2a257b09c" providerId="LiveId" clId="{6146FAB8-BBFC-4389-B975-5FC8DE1F8685}" dt="2020-12-04T19:05:09.712" v="432" actId="20577"/>
          <ac:spMkLst>
            <pc:docMk/>
            <pc:sldMk cId="0" sldId="278"/>
            <ac:spMk id="2" creationId="{409E6A24-3C8D-4A2F-A044-6D20547B8BAD}"/>
          </ac:spMkLst>
        </pc:spChg>
        <pc:picChg chg="mod">
          <ac:chgData name="javeria aamir" userId="15f031f2a257b09c" providerId="LiveId" clId="{6146FAB8-BBFC-4389-B975-5FC8DE1F8685}" dt="2020-12-04T18:22:55.213" v="136" actId="962"/>
          <ac:picMkLst>
            <pc:docMk/>
            <pc:sldMk cId="0" sldId="278"/>
            <ac:picMk id="26626" creationId="{FD92ADC4-E05E-4323-AC0C-EC64FB7CE589}"/>
          </ac:picMkLst>
        </pc:picChg>
      </pc:sldChg>
      <pc:sldChg chg="modSp">
        <pc:chgData name="javeria aamir" userId="15f031f2a257b09c" providerId="LiveId" clId="{6146FAB8-BBFC-4389-B975-5FC8DE1F8685}" dt="2020-12-04T18:24:11.723" v="171" actId="962"/>
        <pc:sldMkLst>
          <pc:docMk/>
          <pc:sldMk cId="0" sldId="288"/>
        </pc:sldMkLst>
        <pc:spChg chg="mod">
          <ac:chgData name="javeria aamir" userId="15f031f2a257b09c" providerId="LiveId" clId="{6146FAB8-BBFC-4389-B975-5FC8DE1F8685}" dt="2020-12-04T18:23:10.412" v="151" actId="962"/>
          <ac:spMkLst>
            <pc:docMk/>
            <pc:sldMk cId="0" sldId="288"/>
            <ac:spMk id="28675" creationId="{FD4C8D98-EC1E-45E8-AABA-3D17E4448E34}"/>
          </ac:spMkLst>
        </pc:spChg>
        <pc:spChg chg="mod">
          <ac:chgData name="javeria aamir" userId="15f031f2a257b09c" providerId="LiveId" clId="{6146FAB8-BBFC-4389-B975-5FC8DE1F8685}" dt="2020-12-04T18:24:11.723" v="171" actId="962"/>
          <ac:spMkLst>
            <pc:docMk/>
            <pc:sldMk cId="0" sldId="288"/>
            <ac:spMk id="28677" creationId="{3EC856B6-1653-4E20-BD21-13C96D9AF3A6}"/>
          </ac:spMkLst>
        </pc:spChg>
      </pc:sldChg>
      <pc:sldChg chg="modSp">
        <pc:chgData name="javeria aamir" userId="15f031f2a257b09c" providerId="LiveId" clId="{6146FAB8-BBFC-4389-B975-5FC8DE1F8685}" dt="2020-12-04T19:05:59.537" v="436" actId="20577"/>
        <pc:sldMkLst>
          <pc:docMk/>
          <pc:sldMk cId="0" sldId="289"/>
        </pc:sldMkLst>
        <pc:spChg chg="mod">
          <ac:chgData name="javeria aamir" userId="15f031f2a257b09c" providerId="LiveId" clId="{6146FAB8-BBFC-4389-B975-5FC8DE1F8685}" dt="2020-12-04T19:05:59.537" v="436" actId="20577"/>
          <ac:spMkLst>
            <pc:docMk/>
            <pc:sldMk cId="0" sldId="289"/>
            <ac:spMk id="29698" creationId="{266A2E84-83F1-43E7-9887-400519CECE89}"/>
          </ac:spMkLst>
        </pc:spChg>
        <pc:spChg chg="mod">
          <ac:chgData name="javeria aamir" userId="15f031f2a257b09c" providerId="LiveId" clId="{6146FAB8-BBFC-4389-B975-5FC8DE1F8685}" dt="2020-12-04T19:03:27.955" v="234" actId="962"/>
          <ac:spMkLst>
            <pc:docMk/>
            <pc:sldMk cId="0" sldId="289"/>
            <ac:spMk id="29701" creationId="{8740EBE1-EEAF-4510-9D2E-D7FCFA3CCE0D}"/>
          </ac:spMkLst>
        </pc:spChg>
      </pc:sldChg>
      <pc:sldChg chg="modSp">
        <pc:chgData name="javeria aamir" userId="15f031f2a257b09c" providerId="LiveId" clId="{6146FAB8-BBFC-4389-B975-5FC8DE1F8685}" dt="2020-12-04T19:06:22.988" v="446" actId="20577"/>
        <pc:sldMkLst>
          <pc:docMk/>
          <pc:sldMk cId="0" sldId="290"/>
        </pc:sldMkLst>
        <pc:spChg chg="mod">
          <ac:chgData name="javeria aamir" userId="15f031f2a257b09c" providerId="LiveId" clId="{6146FAB8-BBFC-4389-B975-5FC8DE1F8685}" dt="2020-12-04T19:06:22.988" v="446" actId="20577"/>
          <ac:spMkLst>
            <pc:docMk/>
            <pc:sldMk cId="0" sldId="290"/>
            <ac:spMk id="30722" creationId="{3AF8EB0D-13A0-47FE-89D3-97C384852C0B}"/>
          </ac:spMkLst>
        </pc:spChg>
        <pc:picChg chg="mod">
          <ac:chgData name="javeria aamir" userId="15f031f2a257b09c" providerId="LiveId" clId="{6146FAB8-BBFC-4389-B975-5FC8DE1F8685}" dt="2020-12-04T19:03:47.140" v="298" actId="962"/>
          <ac:picMkLst>
            <pc:docMk/>
            <pc:sldMk cId="0" sldId="290"/>
            <ac:picMk id="30725" creationId="{B17E6727-5BC3-42F3-9C0C-03BD38E043EF}"/>
          </ac:picMkLst>
        </pc:picChg>
      </pc:sldChg>
      <pc:sldChg chg="modSp">
        <pc:chgData name="javeria aamir" userId="15f031f2a257b09c" providerId="LiveId" clId="{6146FAB8-BBFC-4389-B975-5FC8DE1F8685}" dt="2020-12-04T19:06:13.712" v="445" actId="20577"/>
        <pc:sldMkLst>
          <pc:docMk/>
          <pc:sldMk cId="0" sldId="291"/>
        </pc:sldMkLst>
        <pc:spChg chg="mod">
          <ac:chgData name="javeria aamir" userId="15f031f2a257b09c" providerId="LiveId" clId="{6146FAB8-BBFC-4389-B975-5FC8DE1F8685}" dt="2020-12-04T19:06:13.712" v="445" actId="20577"/>
          <ac:spMkLst>
            <pc:docMk/>
            <pc:sldMk cId="0" sldId="291"/>
            <ac:spMk id="31746" creationId="{BFCA73E1-A961-49C8-A7AB-9C0E44E74861}"/>
          </ac:spMkLst>
        </pc:spChg>
        <pc:picChg chg="mod">
          <ac:chgData name="javeria aamir" userId="15f031f2a257b09c" providerId="LiveId" clId="{6146FAB8-BBFC-4389-B975-5FC8DE1F8685}" dt="2020-12-04T19:04:10.533" v="374" actId="962"/>
          <ac:picMkLst>
            <pc:docMk/>
            <pc:sldMk cId="0" sldId="291"/>
            <ac:picMk id="31749" creationId="{EDEC7AD4-A6E7-4DAF-A58E-D33158361C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0D9A67-4D4C-4E99-AC4A-DF8D7594DF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FC2F4-477B-463C-9F0F-6278A2A2B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A1E7471-473A-4155-92EE-89831F956B26}" type="datetimeFigureOut">
              <a:rPr lang="en-US"/>
              <a:pPr>
                <a:defRPr/>
              </a:pPr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B10F2-BA65-4A74-9BBC-DF1777F2DD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FCD05-CB5C-43D7-BB77-49006191C4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2C7F70A-4AA1-4091-81BF-842AA1B5C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3DC9797C-8E37-4184-BD6B-563313935B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4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5CBF5155-5D24-486C-97A2-39B6A1A51C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Repetition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8E668-8E7B-4F58-A9AF-E2EAFCF92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8600"/>
            <a:ext cx="4953000" cy="6172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9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210B1B7-49BD-47C4-BAEE-BE9F8F20FC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078A5-E140-4786-93BF-F6B77B1C02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1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091F5FE-344F-4FE9-9AC5-B563DCF780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830E3-37B1-4AF6-850D-D8967EAFBB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BEB7663-C082-47DC-A71E-2D57E8DB62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2D3AC-1738-4722-BED8-32817CCFF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29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DAC83D0-05F3-4169-8C70-5C5B913DD1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73D64-A41B-4279-8C0D-85817A972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0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66C1224-DB50-456A-B5B7-7EABD75F4F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EDD55-DBB5-40A5-9A1C-E1BFC6093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73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46B796B-D157-484E-A1EC-2EEB2E5B26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07882-57F1-488D-80E5-396F8AEAF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89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A1EA52E-9321-4125-A33F-AF743DBB7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F6CAF-8BA6-4F73-A3A9-39EF757250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8010652-B850-4A74-9BCB-D90F19784D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C11A2-51B1-4939-9B0E-608AFF938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F862DC6-E01F-4A26-938A-3081571CC5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190FC-C793-4355-BD3F-7F25C83DC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9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CC35B2-D45A-4BDA-8A2E-1225F67DD9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13728-C90C-4DF2-AB0B-B47BB875F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89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62E6D8-8193-48D5-9F7E-CF095DFE1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A165E0-4CA6-440A-9421-8F2486412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B47A0BA-25D2-4441-84E5-AC047F649F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6370638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0734A32-8850-4D81-BD99-F455DA9261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B4A6855-C170-4316-878D-1EDE2AD94D9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5177B774-01B5-4A01-92AF-571C89D0F3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5550"/>
            <a:ext cx="1420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The for loop">
            <a:extLst>
              <a:ext uri="{FF2B5EF4-FFF2-40B4-BE49-F238E27FC236}">
                <a16:creationId xmlns:a16="http://schemas.microsoft.com/office/drawing/2014/main" id="{AF2CC955-31B0-4145-AC90-41A69D112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071563"/>
            <a:ext cx="75057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EF248-FB21-4C3B-A991-925E6404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1C92673-7FCF-4ED0-8846-F13E6CFF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38F8B49-8527-4FD0-84FC-BCDEC3D0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simplifies the process of writing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returns an iterable object</a:t>
            </a:r>
          </a:p>
          <a:p>
            <a:pPr lvl="2" eaLnBrk="1" hangingPunct="1">
              <a:buFontTx/>
              <a:buChar char="•"/>
            </a:pPr>
            <a:r>
              <a:rPr lang="en-US" altLang="en-US" u="sng"/>
              <a:t>Iterable</a:t>
            </a:r>
            <a:r>
              <a:rPr lang="en-US" altLang="en-US"/>
              <a:t>: contains a sequence of values that can be iterated over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characteristics:</a:t>
            </a:r>
          </a:p>
          <a:p>
            <a:pPr lvl="1" eaLnBrk="1" hangingPunct="1"/>
            <a:r>
              <a:rPr lang="en-US" altLang="en-US"/>
              <a:t>One argument: used as ending limit </a:t>
            </a:r>
          </a:p>
          <a:p>
            <a:pPr lvl="1" eaLnBrk="1" hangingPunct="1"/>
            <a:r>
              <a:rPr lang="en-US" altLang="en-US"/>
              <a:t>Two arguments: starting value and ending limit</a:t>
            </a:r>
          </a:p>
          <a:p>
            <a:pPr lvl="1" eaLnBrk="1" hangingPunct="1"/>
            <a:r>
              <a:rPr lang="en-US" altLang="en-US"/>
              <a:t>Three arguments: third argument is step value </a:t>
            </a:r>
            <a:endParaRPr lang="he-IL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8F2E352-B612-4FB0-A81F-B68E4F60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Target Variable Inside the Loop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563C0D6-7924-47E4-A191-162C22B7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Purpose of target variable is to reference each item in a sequence as the loop iterates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Target variable can be used in calculations or tasks in the body of the loop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Example: calculate square root of each number in a range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32B651-5163-4927-9AD5-C2024A8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Letting the User Control the Loop Iterations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9A48EEA-5C34-44F3-8FB4-F2EA8141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Sometimes the programmer does not know exactly how many times the loop will execute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Can receive range inputs from the user, place them in variables, and call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function in the for clause using these variables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Be sure to consider the end cases: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does not include the ending limit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5F04E84-859E-4DCF-AEE7-09994F89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Generating an Iterable Sequence that Ranges from Highest to Lowest</a:t>
            </a:r>
            <a:endParaRPr lang="he-IL" altLang="en-US" sz="360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BFED28-74B0-495A-8C59-460652DA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can be used to generate a sequence with numbers in descending order</a:t>
            </a:r>
          </a:p>
          <a:p>
            <a:pPr lvl="1"/>
            <a:r>
              <a:rPr lang="en-US" altLang="en-US"/>
              <a:t>Make sure starting number is larger than end limit, and step value is negative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 (10, 0, -1)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4E23D00-00B0-4358-A75B-F3A59CCC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58C795E-D5AA-4C90-99D7-CF619730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Programs often need to calculate a total of a series of numbers</a:t>
            </a:r>
          </a:p>
          <a:p>
            <a:pPr lvl="1" eaLnBrk="1" hangingPunct="1"/>
            <a:r>
              <a:rPr lang="en-US" altLang="en-US"/>
              <a:t>Typically include two elements: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 loop that reads each number in series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An </a:t>
            </a:r>
            <a:r>
              <a:rPr lang="en-US" altLang="en-US" i="1"/>
              <a:t>accumulator</a:t>
            </a:r>
            <a:r>
              <a:rPr lang="en-US" altLang="en-US"/>
              <a:t> variable</a:t>
            </a:r>
          </a:p>
          <a:p>
            <a:pPr lvl="1" eaLnBrk="1" hangingPunct="1"/>
            <a:r>
              <a:rPr lang="en-US" altLang="en-US"/>
              <a:t>Known as program that keeps a running total:  accumulates total and reads in series</a:t>
            </a:r>
          </a:p>
          <a:p>
            <a:pPr lvl="1" eaLnBrk="1" hangingPunct="1"/>
            <a:r>
              <a:rPr lang="en-US" altLang="en-US"/>
              <a:t>At end of loop, accumulator will reference the total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3B59FBC-B2BE-48C7-BCF2-662F21E5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 (cont’d.)</a:t>
            </a:r>
            <a:endParaRPr lang="he-IL" altLang="en-US"/>
          </a:p>
        </p:txBody>
      </p:sp>
      <p:pic>
        <p:nvPicPr>
          <p:cNvPr id="18435" name="Content Placeholder 2" descr="logic for calculating total">
            <a:extLst>
              <a:ext uri="{FF2B5EF4-FFF2-40B4-BE49-F238E27FC236}">
                <a16:creationId xmlns:a16="http://schemas.microsoft.com/office/drawing/2014/main" id="{4583E3F2-7678-4176-87AE-92486E16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550" y="1600200"/>
            <a:ext cx="7962900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5149191-F547-4E12-A7F2-83154804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A0B0EBA-75CC-4D3C-BA86-542C34EB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many assignment statements, the variable on the left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 also appears on the right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</a:t>
            </a:r>
          </a:p>
          <a:p>
            <a:pPr>
              <a:buFontTx/>
              <a:buChar char="•"/>
            </a:pPr>
            <a:r>
              <a:rPr lang="en-US" altLang="en-US" u="sng"/>
              <a:t>Augmented assignment operators</a:t>
            </a:r>
            <a:r>
              <a:rPr lang="en-US" altLang="en-US"/>
              <a:t>: special set of operators designed for this type of job</a:t>
            </a:r>
          </a:p>
          <a:p>
            <a:pPr lvl="1"/>
            <a:r>
              <a:rPr lang="en-US" altLang="en-US"/>
              <a:t>Shorthand operators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06A4972-B3F7-483E-A815-35EC27AF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 (cont’d.)</a:t>
            </a:r>
            <a:endParaRPr lang="he-IL" altLang="en-US"/>
          </a:p>
        </p:txBody>
      </p:sp>
      <p:pic>
        <p:nvPicPr>
          <p:cNvPr id="20483" name="Content Placeholder 2" descr="assignment operator">
            <a:extLst>
              <a:ext uri="{FF2B5EF4-FFF2-40B4-BE49-F238E27FC236}">
                <a16:creationId xmlns:a16="http://schemas.microsoft.com/office/drawing/2014/main" id="{1303D825-F24E-4B43-BC69-8D59735E9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47975"/>
            <a:ext cx="8229600" cy="203041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35FD930-2623-4382-877F-A861E7E1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Sentinels</a:t>
            </a:r>
            <a:endParaRPr lang="he-IL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52F278E-874B-43D7-AA7C-C3C5BA69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Sentinel</a:t>
            </a:r>
            <a:r>
              <a:rPr lang="en-US" altLang="en-US"/>
              <a:t>: special value that marks the end of a sequence of items</a:t>
            </a:r>
          </a:p>
          <a:p>
            <a:pPr lvl="1"/>
            <a:r>
              <a:rPr lang="en-US" altLang="en-US"/>
              <a:t>When program reaches a sentinel, it knows that the end of the sequence of items was reached, and the loop terminates</a:t>
            </a:r>
          </a:p>
          <a:p>
            <a:pPr lvl="1"/>
            <a:r>
              <a:rPr lang="en-US" altLang="en-US"/>
              <a:t>Must be distinctive enough so as not to be mistaken for a regular value in the sequence</a:t>
            </a:r>
          </a:p>
          <a:p>
            <a:pPr lvl="1"/>
            <a:r>
              <a:rPr lang="en-US" altLang="en-US"/>
              <a:t>Example: when reading an input file, empty line can be used as a sentinel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4F72D5A-8CE5-42FA-8633-DD1CC952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43683C0-E673-49F6-BD87-086598E3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Introduction to Repetition Structures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 Loop: a Condition-Controlled Loop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/>
              <a:t> Loop: a Count-Controlled Loop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Calculating a Running Total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Sentinels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Input Validation Loops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Nested Loops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Turtle Graphics: Using Loops to Draw Designs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673014A-F1EF-468C-B173-5C836593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Validation Loops</a:t>
            </a:r>
            <a:endParaRPr lang="he-IL" altLang="en-US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FF17272-0B13-4233-A629-F04D24B81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Computer cannot tell the difference between good data and bad data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If user provides bad input, program will produce bad output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GIGO: garbage in, garbage out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It is important to design program such that bad input is never accepted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5CE89BD-2800-411C-859C-C6880F4A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Validation Loops (cont’d.)</a:t>
            </a:r>
            <a:endParaRPr lang="he-IL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5B1B73F-0A89-4883-BBCB-D09C1512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Input validation</a:t>
            </a:r>
            <a:r>
              <a:rPr lang="en-US" altLang="en-US">
                <a:cs typeface="Courier New" panose="02070309020205020404" pitchFamily="49" charset="0"/>
              </a:rPr>
              <a:t>: inspecting input before it is processed by the program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If input is invalid, prompt user to enter correct data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Commonly accomplished using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 which repeats as long as the input is bad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input is bad, display error message and receive another set of data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input is good, continue to process the input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BA77088-F659-49AA-AD15-E398DD0A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Validation Loops</a:t>
            </a:r>
            <a:endParaRPr lang="he-IL" altLang="en-US" dirty="0"/>
          </a:p>
        </p:txBody>
      </p:sp>
      <p:pic>
        <p:nvPicPr>
          <p:cNvPr id="24579" name="Content Placeholder 2" descr="validation loop">
            <a:extLst>
              <a:ext uri="{FF2B5EF4-FFF2-40B4-BE49-F238E27FC236}">
                <a16:creationId xmlns:a16="http://schemas.microsoft.com/office/drawing/2014/main" id="{895C730B-D7BB-4134-8584-822E2E8E9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600200"/>
            <a:ext cx="8026400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D14FF14-A934-4998-BCBB-09532168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F9558FC-2B74-44C9-8AAC-F9442CA6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Nested loop</a:t>
            </a:r>
            <a:r>
              <a:rPr lang="en-US" altLang="en-US"/>
              <a:t>: loop that is contained inside another loop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analog clock works like a nested loop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Hours hand moves once for every twelve movements of the minutes hand: for each iteration of the “hours,” do twelve iterations of “minutes”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Seconds hand moves 60 times for each movement of the minutes hand: for each iteration of “minutes,” do 60 iterations of “seconds”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clock stimulator">
            <a:extLst>
              <a:ext uri="{FF2B5EF4-FFF2-40B4-BE49-F238E27FC236}">
                <a16:creationId xmlns:a16="http://schemas.microsoft.com/office/drawing/2014/main" id="{FD92ADC4-E05E-4323-AC0C-EC64FB7C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384175"/>
            <a:ext cx="5168900" cy="608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E6A24-3C8D-4A2F-A044-6D20547B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Simulator</a:t>
            </a:r>
            <a:br>
              <a:rPr lang="en-US" dirty="0"/>
            </a:br>
            <a:endParaRPr lang="en-C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8F0923B-8E8F-4CB6-A2EA-D193E296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 (cont’d.)</a:t>
            </a:r>
            <a:endParaRPr lang="he-IL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51FE11-A0A8-4F6A-B984-FDD14CED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Key points about nested loops:</a:t>
            </a:r>
          </a:p>
          <a:p>
            <a:pPr lvl="1" eaLnBrk="1" hangingPunct="1">
              <a:defRPr/>
            </a:pPr>
            <a:r>
              <a:rPr lang="en-US" dirty="0"/>
              <a:t>Inner loop goes through all of its iterations for each iteration of outer loop</a:t>
            </a:r>
          </a:p>
          <a:p>
            <a:pPr lvl="1" eaLnBrk="1" hangingPunct="1">
              <a:defRPr/>
            </a:pPr>
            <a:r>
              <a:rPr lang="en-US" dirty="0"/>
              <a:t>Inner loops complete their iterations faster than outer loops</a:t>
            </a:r>
          </a:p>
          <a:p>
            <a:pPr lvl="1" eaLnBrk="1" hangingPunct="1">
              <a:defRPr/>
            </a:pPr>
            <a:r>
              <a:rPr lang="en-US" dirty="0"/>
              <a:t>Total number of iterations in nested loop:   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number_iterations_inner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x 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number_iterations_outer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210C0B6-07DD-4989-92C9-3B7F6ED3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28675" name="Content Placeholder 1" descr="graphic turtle ">
            <a:extLst>
              <a:ext uri="{FF2B5EF4-FFF2-40B4-BE49-F238E27FC236}">
                <a16:creationId xmlns:a16="http://schemas.microsoft.com/office/drawing/2014/main" id="{FD4C8D98-EC1E-45E8-AABA-3D17E444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You can use loops with the turtle to draw both simple shapes and elaborate designs. For example, the following for loop iterates four times to draw a square that is 100 pixels wide: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Box 2">
            <a:extLst>
              <a:ext uri="{FF2B5EF4-FFF2-40B4-BE49-F238E27FC236}">
                <a16:creationId xmlns:a16="http://schemas.microsoft.com/office/drawing/2014/main" id="{5BAD6AF9-A298-47B2-B137-A67541B9D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range(4):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turtle.right(90)</a:t>
            </a:r>
          </a:p>
        </p:txBody>
      </p:sp>
      <p:sp>
        <p:nvSpPr>
          <p:cNvPr id="28677" name="Rectangle 3" descr="range graphic turtle">
            <a:extLst>
              <a:ext uri="{FF2B5EF4-FFF2-40B4-BE49-F238E27FC236}">
                <a16:creationId xmlns:a16="http://schemas.microsoft.com/office/drawing/2014/main" id="{3EC856B6-1653-4E20-BD21-13C96D9A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6163"/>
            <a:ext cx="16764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 descr="Using Loops to Draw Designs">
            <a:extLst>
              <a:ext uri="{FF2B5EF4-FFF2-40B4-BE49-F238E27FC236}">
                <a16:creationId xmlns:a16="http://schemas.microsoft.com/office/drawing/2014/main" id="{266A2E84-83F1-43E7-9887-400519CE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Turtle Graphics: Loops to Draw Designs</a:t>
            </a:r>
            <a:endParaRPr lang="he-IL" altLang="en-US" dirty="0"/>
          </a:p>
        </p:txBody>
      </p:sp>
      <p:sp>
        <p:nvSpPr>
          <p:cNvPr id="29699" name="Content Placeholder 1">
            <a:extLst>
              <a:ext uri="{FF2B5EF4-FFF2-40B4-BE49-F238E27FC236}">
                <a16:creationId xmlns:a16="http://schemas.microsoft.com/office/drawing/2014/main" id="{64A9DAD1-EDB8-4457-8560-BFD91776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/>
              <a:t>This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 dirty="0"/>
              <a:t> loop iterates eight times to draw the octagon: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00" name="TextBox 2">
            <a:extLst>
              <a:ext uri="{FF2B5EF4-FFF2-40B4-BE49-F238E27FC236}">
                <a16:creationId xmlns:a16="http://schemas.microsoft.com/office/drawing/2014/main" id="{B8C80B73-983D-4C27-909F-6F2F5FBC6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range(8):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turtle.right(45)</a:t>
            </a:r>
          </a:p>
        </p:txBody>
      </p:sp>
      <p:sp>
        <p:nvSpPr>
          <p:cNvPr id="29701" name="Octagon 4" descr="Use of loop to draw designs &#10;">
            <a:extLst>
              <a:ext uri="{FF2B5EF4-FFF2-40B4-BE49-F238E27FC236}">
                <a16:creationId xmlns:a16="http://schemas.microsoft.com/office/drawing/2014/main" id="{8740EBE1-EEAF-4510-9D2E-D7FCFA3C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68700"/>
            <a:ext cx="1790700" cy="1709738"/>
          </a:xfrm>
          <a:prstGeom prst="octagon">
            <a:avLst>
              <a:gd name="adj" fmla="val 2928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AF8EB0D-13A0-47FE-89D3-97C3848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Turtle Graphics: Using Loops </a:t>
            </a:r>
            <a:r>
              <a:rPr lang="en-US" altLang="en-US"/>
              <a:t>to Draw</a:t>
            </a:r>
            <a:endParaRPr lang="he-IL" altLang="en-US" dirty="0"/>
          </a:p>
        </p:txBody>
      </p:sp>
      <p:sp>
        <p:nvSpPr>
          <p:cNvPr id="30723" name="Content Placeholder 1">
            <a:extLst>
              <a:ext uri="{FF2B5EF4-FFF2-40B4-BE49-F238E27FC236}">
                <a16:creationId xmlns:a16="http://schemas.microsoft.com/office/drawing/2014/main" id="{C8A61115-6A3A-4587-91C9-6191107F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You can create interesting designs by repeatedly drawing a simple shape, with the turtle tilted at a slightly different angle each time it draws the shape.</a:t>
            </a: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4" name="TextBox 2">
            <a:extLst>
              <a:ext uri="{FF2B5EF4-FFF2-40B4-BE49-F238E27FC236}">
                <a16:creationId xmlns:a16="http://schemas.microsoft.com/office/drawing/2014/main" id="{FA31084C-5519-4274-A126-2C86EE21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6629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NUM_CIRCLES = 36    # Number of circles to draw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RADIUS = 100        # Radius of each circle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ANGLE = 10          # Angle to 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range(NUM_CIRCLES):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turtle.circle(RADIUS)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turtle.left(ANGLE)</a:t>
            </a:r>
          </a:p>
        </p:txBody>
      </p:sp>
      <p:pic>
        <p:nvPicPr>
          <p:cNvPr id="30725" name="Picture 3" descr="Use of loo to draw designs &#10;">
            <a:extLst>
              <a:ext uri="{FF2B5EF4-FFF2-40B4-BE49-F238E27FC236}">
                <a16:creationId xmlns:a16="http://schemas.microsoft.com/office/drawing/2014/main" id="{B17E6727-5BC3-42F3-9C0C-03BD38E0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68775"/>
            <a:ext cx="2438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FCA73E1-A961-49C8-A7AB-9C0E44E7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Turtle Graphics: Using Loops to Draw Designs(Cont’d)</a:t>
            </a:r>
            <a:endParaRPr lang="he-IL" altLang="en-US" dirty="0"/>
          </a:p>
        </p:txBody>
      </p:sp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690FC17C-8D2E-4F2C-9BE7-4DFF8BE1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code draws a sequence of 36 straight lines to make a "starburst" design.</a:t>
            </a:r>
            <a:endParaRPr lang="en-US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8" name="TextBox 2">
            <a:extLst>
              <a:ext uri="{FF2B5EF4-FFF2-40B4-BE49-F238E27FC236}">
                <a16:creationId xmlns:a16="http://schemas.microsoft.com/office/drawing/2014/main" id="{5D64449D-63D4-46F4-88A6-DF8A6EF76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6629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START_X = -200      # Starting X coordinate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START_Y = 0         # Starting Y coordinate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NUM_LINES = 36      # Number of lines to draw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LINE_LENGTH = 400   # Length of each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ANGLE = 170         # Angle to 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turtle.hideturtle()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turtle.penup()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turtle.goto(START_X, START_Y)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turtle.pendown()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range(NUM_LINES):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turtle.forward(LINE_LENGTH)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    turtle.left(ANGLE)</a:t>
            </a:r>
          </a:p>
        </p:txBody>
      </p:sp>
      <p:pic>
        <p:nvPicPr>
          <p:cNvPr id="31749" name="Picture 4" descr="Use of loop to make Starburst Design">
            <a:extLst>
              <a:ext uri="{FF2B5EF4-FFF2-40B4-BE49-F238E27FC236}">
                <a16:creationId xmlns:a16="http://schemas.microsoft.com/office/drawing/2014/main" id="{EDEC7AD4-A6E7-4DAF-A58E-D3315836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602038"/>
            <a:ext cx="30099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D5EC97B-3EC1-47EC-A855-7F4B7026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Repetition Structures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163633D-8D10-4CA5-8A02-0D953F12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Often have to write code that performs the same task multiple times</a:t>
            </a:r>
          </a:p>
          <a:p>
            <a:pPr lvl="1" eaLnBrk="1" hangingPunct="1"/>
            <a:r>
              <a:rPr lang="en-US" altLang="en-US"/>
              <a:t>Disadvantages to duplicating code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Makes program large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Time consuming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May need to be corrected in many places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Repetition structure</a:t>
            </a:r>
            <a:r>
              <a:rPr lang="en-US" altLang="en-US"/>
              <a:t>: makes computer repeat included code as necessary</a:t>
            </a:r>
          </a:p>
          <a:p>
            <a:pPr lvl="1" eaLnBrk="1" hangingPunct="1"/>
            <a:r>
              <a:rPr lang="en-US" altLang="en-US"/>
              <a:t>Includes condition-controlled loops and count-controlled loops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4683E40-9B8C-42EB-A541-5E05F8FB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CEE30515-5CD3-4B5C-88B9-C8F4A71C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Repetition structures,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Condition-controlled loops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Count-controlled loops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Nested loops</a:t>
            </a:r>
          </a:p>
          <a:p>
            <a:pPr lvl="1" eaLnBrk="1" hangingPunct="1"/>
            <a:r>
              <a:rPr lang="en-US" altLang="en-US" sz="2400"/>
              <a:t>Infinite loops and how they can be avoided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400"/>
              <a:t> function as used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/>
              <a:t> loops</a:t>
            </a:r>
          </a:p>
          <a:p>
            <a:pPr lvl="1" eaLnBrk="1" hangingPunct="1"/>
            <a:r>
              <a:rPr lang="en-US" altLang="en-US" sz="2400"/>
              <a:t>Calculating a running total and augmented assignment operators</a:t>
            </a:r>
          </a:p>
          <a:p>
            <a:pPr lvl="1" eaLnBrk="1" hangingPunct="1"/>
            <a:r>
              <a:rPr lang="en-US" altLang="en-US" sz="2400"/>
              <a:t>Use of sentinels to terminate loops</a:t>
            </a:r>
          </a:p>
          <a:p>
            <a:pPr lvl="1" eaLnBrk="1" hangingPunct="1"/>
            <a:r>
              <a:rPr lang="en-US" altLang="en-US" sz="2400"/>
              <a:t>Using loops to draw turtle graphic designs</a:t>
            </a:r>
            <a:endParaRPr lang="he-IL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F5D83AF-5A7B-45F6-AA73-EF61944B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E6099EA-8669-4D18-A189-CBC0FBAC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/>
              <a:t> loop</a:t>
            </a:r>
            <a:r>
              <a:rPr lang="en-US" altLang="en-US"/>
              <a:t>: while condition is true, do something</a:t>
            </a:r>
          </a:p>
          <a:p>
            <a:pPr lvl="1" eaLnBrk="1" hangingPunct="1"/>
            <a:r>
              <a:rPr lang="en-US" altLang="en-US"/>
              <a:t>Two parts: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Condition tested for true or false value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Statements repeated as long as condition is true</a:t>
            </a:r>
          </a:p>
          <a:p>
            <a:pPr lvl="1" eaLnBrk="1" hangingPunct="1"/>
            <a:r>
              <a:rPr lang="en-US" altLang="en-US"/>
              <a:t>In flow chart, line goes back to previous part</a:t>
            </a:r>
          </a:p>
          <a:p>
            <a:pPr lvl="1" eaLnBrk="1" hangingPunct="1"/>
            <a:r>
              <a:rPr lang="en-US" altLang="en-US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234865A-D4FE-4C67-800A-4464F121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pic>
        <p:nvPicPr>
          <p:cNvPr id="7171" name="Content Placeholder 2" descr="The while loop logic">
            <a:extLst>
              <a:ext uri="{FF2B5EF4-FFF2-40B4-BE49-F238E27FC236}">
                <a16:creationId xmlns:a16="http://schemas.microsoft.com/office/drawing/2014/main" id="{E4298D9D-4888-443B-83D2-6DEB4086F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8" y="1995488"/>
            <a:ext cx="7820025" cy="373538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9EF1789-C4E8-4F87-91C4-77DA29BB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Loop:</a:t>
            </a:r>
            <a:endParaRPr lang="he-IL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B5E9285-4938-4E40-8A9F-C632589B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order for a loop to stop executing, something has to happen inside the loop to make the condition false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Iteration</a:t>
            </a:r>
            <a:r>
              <a:rPr lang="en-US" altLang="en-US">
                <a:cs typeface="Courier New" panose="02070309020205020404" pitchFamily="49" charset="0"/>
              </a:rPr>
              <a:t>: one execution of the body of a loop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 is known as a </a:t>
            </a:r>
            <a:r>
              <a:rPr lang="en-US" altLang="en-US" i="1">
                <a:cs typeface="Courier New" panose="02070309020205020404" pitchFamily="49" charset="0"/>
              </a:rPr>
              <a:t>pretest</a:t>
            </a:r>
            <a:r>
              <a:rPr lang="en-US" altLang="en-US">
                <a:cs typeface="Courier New" panose="02070309020205020404" pitchFamily="49" charset="0"/>
              </a:rPr>
              <a:t> loop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cs typeface="Courier New" panose="02070309020205020404" pitchFamily="49" charset="0"/>
              </a:rPr>
              <a:t>Tests condition before performing an iteration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Will never execute if condition is false to start with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Requires performing some steps prior to the loop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program flow chart">
            <a:extLst>
              <a:ext uri="{FF2B5EF4-FFF2-40B4-BE49-F238E27FC236}">
                <a16:creationId xmlns:a16="http://schemas.microsoft.com/office/drawing/2014/main" id="{C4F3945B-4DD5-4D76-878D-8F4E9AC98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44488"/>
            <a:ext cx="5248275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09F05F-0B99-4DA2-99CC-CA71BD32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 Chart</a:t>
            </a:r>
            <a:br>
              <a:rPr lang="en-US" dirty="0"/>
            </a:b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A4612E9-A6B4-4853-9880-172BD075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Loops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5C03AD3-79CC-4DE0-A5CE-D401A786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Loops must contain within themselves a way to terminate</a:t>
            </a:r>
          </a:p>
          <a:p>
            <a:pPr lvl="1" eaLnBrk="1" hangingPunct="1"/>
            <a:r>
              <a:rPr lang="en-US" altLang="en-US"/>
              <a:t>Something inside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must eventually make the condition false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Infinite loop</a:t>
            </a:r>
            <a:r>
              <a:rPr lang="en-US" altLang="en-US"/>
              <a:t>: loop that does not have a way of stopping</a:t>
            </a:r>
          </a:p>
          <a:p>
            <a:pPr lvl="1" eaLnBrk="1" hangingPunct="1"/>
            <a:r>
              <a:rPr lang="en-US" altLang="en-US"/>
              <a:t>Repeats until program is interrupted</a:t>
            </a:r>
          </a:p>
          <a:p>
            <a:pPr lvl="1" eaLnBrk="1" hangingPunct="1"/>
            <a:r>
              <a:rPr lang="en-US" altLang="en-US"/>
              <a:t>Occurs when programmer forgets to include stopping code in the loop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4DB4B4E-1F83-44A2-A43B-DDDBE705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 a Count-Controlled Loop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B186628-61CE-4E52-8830-AB03CD86C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Count-Controlled</a:t>
            </a:r>
            <a:r>
              <a:rPr lang="en-US" altLang="en-US" u="sng"/>
              <a:t> loop</a:t>
            </a:r>
            <a:r>
              <a:rPr lang="en-US" altLang="en-US"/>
              <a:t>: iterates a specific number of times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/>
              <a:t>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 to write count-controlled loop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Designed to work with sequence of data items</a:t>
            </a:r>
          </a:p>
          <a:p>
            <a:pPr lvl="3" eaLnBrk="1" hangingPunct="1">
              <a:buFont typeface="Arial" panose="020B0604020202020204" pitchFamily="34" charset="0"/>
              <a:buChar char="–"/>
            </a:pPr>
            <a:r>
              <a:rPr lang="en-US" altLang="en-US"/>
              <a:t>Iterates once for each item in the sequence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[val1, val2, etc]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Target variable</a:t>
            </a:r>
            <a:r>
              <a:rPr lang="en-US" altLang="en-US">
                <a:cs typeface="Courier New" panose="02070309020205020404" pitchFamily="49" charset="0"/>
              </a:rPr>
              <a:t>: the variable which is the target of the assignment at the beginning of each iteration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1374</Words>
  <Application>Microsoft Office PowerPoint</Application>
  <PresentationFormat>On-screen Show (4:3)</PresentationFormat>
  <Paragraphs>159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ヒラギノ角ゴ Pro W3</vt:lpstr>
      <vt:lpstr>Tw Cen MT</vt:lpstr>
      <vt:lpstr>Courier New</vt:lpstr>
      <vt:lpstr>Default Design</vt:lpstr>
      <vt:lpstr>PowerPoint Presentation</vt:lpstr>
      <vt:lpstr>Topics</vt:lpstr>
      <vt:lpstr>Introduction to Repetition Structures</vt:lpstr>
      <vt:lpstr>The while Loop: a Condition-Controlled Loop</vt:lpstr>
      <vt:lpstr>The while Loop: a Condition-Controlled Loop (cont’d.)</vt:lpstr>
      <vt:lpstr>The while Loop:</vt:lpstr>
      <vt:lpstr>Program Flow Chart </vt:lpstr>
      <vt:lpstr>Infinite Loops</vt:lpstr>
      <vt:lpstr>The for Loop: a Count-Controlled Loop</vt:lpstr>
      <vt:lpstr>The For loop</vt:lpstr>
      <vt:lpstr>Using the range Function with the for Loop</vt:lpstr>
      <vt:lpstr>Using the Target Variable Inside the Loop</vt:lpstr>
      <vt:lpstr>Letting the User Control the Loop Iterations</vt:lpstr>
      <vt:lpstr>Generating an Iterable Sequence that Ranges from Highest to Lowest</vt:lpstr>
      <vt:lpstr>Calculating a Running Total</vt:lpstr>
      <vt:lpstr>Calculating a Running Total (cont’d.)</vt:lpstr>
      <vt:lpstr>The Augmented Assignment Operators</vt:lpstr>
      <vt:lpstr>The Augmented Assignment Operators (cont’d.)</vt:lpstr>
      <vt:lpstr>Sentinels</vt:lpstr>
      <vt:lpstr>Input Validation Loops</vt:lpstr>
      <vt:lpstr>Input Validation Loops (cont’d.)</vt:lpstr>
      <vt:lpstr>Validation Loops</vt:lpstr>
      <vt:lpstr>Nested Loops</vt:lpstr>
      <vt:lpstr>Clock Simulator </vt:lpstr>
      <vt:lpstr>Nested Loops (cont’d.)</vt:lpstr>
      <vt:lpstr>Turtle Graphics: Using Loops to Draw Designs</vt:lpstr>
      <vt:lpstr>Turtle Graphics: Loops to Draw Designs</vt:lpstr>
      <vt:lpstr>Turtle Graphics: Using Loops to Draw</vt:lpstr>
      <vt:lpstr>Turtle Graphics: Using Loops to Draw Designs(Cont’d)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javeria aamir</cp:lastModifiedBy>
  <cp:revision>82</cp:revision>
  <dcterms:created xsi:type="dcterms:W3CDTF">2011-02-21T19:15:53Z</dcterms:created>
  <dcterms:modified xsi:type="dcterms:W3CDTF">2020-12-04T19:06:26Z</dcterms:modified>
</cp:coreProperties>
</file>