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88" r:id="rId7"/>
    <p:sldId id="261" r:id="rId8"/>
    <p:sldId id="262" r:id="rId9"/>
    <p:sldId id="263" r:id="rId10"/>
    <p:sldId id="264" r:id="rId11"/>
    <p:sldId id="265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285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C4"/>
    <a:srgbClr val="FFCC00"/>
    <a:srgbClr val="FFF7D5"/>
    <a:srgbClr val="FEF7C2"/>
    <a:srgbClr val="EDE1EF"/>
    <a:srgbClr val="E7E2EE"/>
    <a:srgbClr val="270A70"/>
    <a:srgbClr val="300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86" autoAdjust="0"/>
  </p:normalViewPr>
  <p:slideViewPr>
    <p:cSldViewPr>
      <p:cViewPr varScale="1">
        <p:scale>
          <a:sx n="63" d="100"/>
          <a:sy n="63" d="100"/>
        </p:scale>
        <p:origin x="73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9D4462-C0D7-4F5C-AA4F-8EB5D67E24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3212F-0C0D-49F1-A779-724D59C184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214190D-9F6A-4AD1-9F01-EA582418921A}" type="datetimeFigureOut">
              <a:rPr lang="en-US"/>
              <a:pPr>
                <a:defRPr/>
              </a:pPr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9FDE2-FA72-4355-8D9C-87488FBC73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25EE2-6B47-4357-A49A-2774A86F20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2A72CD2-1312-41F7-B2E7-F7E64D23A2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23092006-508C-4F28-849D-29AA945001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6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65528F6F-D822-4D56-9413-6AEEE0DED7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Files and Exceptions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3BE64-8228-4DC9-B629-F57E4A885B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0975"/>
            <a:ext cx="4808538" cy="59928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266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0CF4C53-4D5B-482B-AE2D-180922F139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AD5516-B2D9-44B3-ACF0-E50504673C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787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16CEFE6-0DC6-4022-8D8A-5C4F67392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BFF555-FCBB-4818-8F87-E59C348F7E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56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501C72D-D972-4382-B5D5-E2CDBA3EC5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16E93-1D93-4C03-AD45-E694873DEA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260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E794307-75B0-4012-A3D1-415A8F7EBB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42636E-9D8E-41EF-9B77-11F02CBB8E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86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52F79FB-5E63-41C9-8B52-CC2D284941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35B818-D636-4FCC-B521-88B7F408A4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3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46DCB59-BBA4-4057-9402-D668E101D5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7D0CF8-56E5-4306-A546-E0B3BA6767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69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502D86C-F920-440C-BF91-EE983FAADB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FBF579-E28F-46E1-8443-502D7245A1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83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43F13476-115D-41E5-9312-93C1C322E2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DED7A8-E1A3-4210-B16E-387FCA9F73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39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69E763E-528F-423A-A294-32724AFCED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459124-61A4-4EAF-9918-E97ED4A0E2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74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5145B00-6A2E-44AE-8C0E-975133FBF0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577A74-EC6C-4854-870C-A99A2410CE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776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C6827C-1594-4632-AA6B-3433E52D6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8D61C5D-8144-43B1-8921-63ACF2011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8228ACE7-0554-48D8-850E-8A59C5B87C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4000" y="6477000"/>
            <a:ext cx="297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latin typeface="Century Gothic" pitchFamily="34" charset="0"/>
                <a:ea typeface="ヒラギノ角ゴ Pro W3" pitchFamily="1" charset="-128"/>
              </a:rPr>
              <a:t>Copyright © 2018 Pearson Education, Inc. 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94C7AF7A-0030-4868-B9CA-2291AD80498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3FB85B2-3FEB-44BA-A81F-A759914788E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Picture 2">
            <a:extLst>
              <a:ext uri="{FF2B5EF4-FFF2-40B4-BE49-F238E27FC236}">
                <a16:creationId xmlns:a16="http://schemas.microsoft.com/office/drawing/2014/main" id="{3CBA26A8-C757-49A6-80EE-6E559444980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6400800"/>
            <a:ext cx="142081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73DD6EA-D7A9-40BF-9DDB-359E869D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Opening a File</a:t>
            </a:r>
            <a:endParaRPr lang="he-IL" altLang="en-US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E04D62F6-B746-49EF-9B85-9CB33770B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u="sng">
                <a:cs typeface="Courier New" panose="02070309020205020404" pitchFamily="49" charset="0"/>
              </a:rPr>
              <a:t> function</a:t>
            </a:r>
            <a:r>
              <a:rPr lang="en-US" altLang="en-US">
                <a:cs typeface="Courier New" panose="02070309020205020404" pitchFamily="49" charset="0"/>
              </a:rPr>
              <a:t>: used to open a file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Creates a file object and associates it with a file on the disk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General format: 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file_object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= open(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filename, mode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Mode</a:t>
            </a:r>
            <a:r>
              <a:rPr lang="en-US" altLang="en-US">
                <a:cs typeface="Courier New" panose="02070309020205020404" pitchFamily="49" charset="0"/>
              </a:rPr>
              <a:t>: string specifying how the file will be opened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Example: reading only (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lang="en-US" altLang="en-US">
                <a:cs typeface="Courier New" panose="02070309020205020404" pitchFamily="49" charset="0"/>
              </a:rPr>
              <a:t>), writing (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altLang="en-US">
                <a:cs typeface="Courier New" panose="02070309020205020404" pitchFamily="49" charset="0"/>
              </a:rPr>
              <a:t>), and appending (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altLang="en-US"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4C99B3A-6750-46A4-80F3-7341EB5A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Specifying the Location         of a File</a:t>
            </a:r>
            <a:endParaRPr lang="he-IL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A457F7DF-A61C-45F4-B735-D5C5FD145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If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>
                <a:cs typeface="Courier New" panose="02070309020205020404" pitchFamily="49" charset="0"/>
              </a:rPr>
              <a:t> function receives a filename that does not contain a path, assumes that file is in same directory as program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If program is running and file is created, it is created in the same directory as the program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cs typeface="Courier New" panose="02070309020205020404" pitchFamily="49" charset="0"/>
              </a:rPr>
              <a:t>Can specify alternative path and file name in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>
                <a:cs typeface="Courier New" panose="02070309020205020404" pitchFamily="49" charset="0"/>
              </a:rPr>
              <a:t> function argument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Prefix the path string literal with the letter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0736F6B-78CE-44F1-8FDA-8C15F05D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Data to a File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8A54E5C6-1CF4-45E0-80D4-927239A15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Method</a:t>
            </a:r>
            <a:r>
              <a:rPr lang="en-US" altLang="en-US"/>
              <a:t>: a function that belongs to an object </a:t>
            </a:r>
          </a:p>
          <a:p>
            <a:pPr lvl="1"/>
            <a:r>
              <a:rPr lang="en-US" altLang="en-US"/>
              <a:t>Performs operations using that object</a:t>
            </a:r>
          </a:p>
          <a:p>
            <a:pPr>
              <a:buFontTx/>
              <a:buChar char="•"/>
            </a:pPr>
            <a:r>
              <a:rPr lang="en-US" altLang="en-US"/>
              <a:t>File object’s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/>
              <a:t> method used to write data to the file</a:t>
            </a:r>
          </a:p>
          <a:p>
            <a:pPr lvl="1"/>
            <a:r>
              <a:rPr lang="en-US" altLang="en-US"/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file_variable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.write(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File should be closed using file object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altLang="en-US">
                <a:cs typeface="Courier New" panose="02070309020205020404" pitchFamily="49" charset="0"/>
              </a:rPr>
              <a:t> method</a:t>
            </a:r>
          </a:p>
          <a:p>
            <a:pPr lvl="1"/>
            <a:r>
              <a:rPr lang="en-US" altLang="en-US"/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file_variable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.close()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C3570B1-4774-419D-8599-F78AB7A6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Data From a File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57452DF7-C0C7-42B0-B39C-5E09CFF41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altLang="en-US" u="sng"/>
              <a:t> method</a:t>
            </a:r>
            <a:r>
              <a:rPr lang="en-US" altLang="en-US"/>
              <a:t>: file object method that  reads entire file contents into memory</a:t>
            </a:r>
          </a:p>
          <a:p>
            <a:pPr lvl="1"/>
            <a:r>
              <a:rPr lang="en-US" altLang="en-US"/>
              <a:t>Only works if file has been opened for reading</a:t>
            </a:r>
          </a:p>
          <a:p>
            <a:pPr lvl="1"/>
            <a:r>
              <a:rPr lang="en-US" altLang="en-US"/>
              <a:t>Contents returned as a string</a:t>
            </a:r>
          </a:p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altLang="en-US" u="sng"/>
              <a:t> method</a:t>
            </a:r>
            <a:r>
              <a:rPr lang="en-US" altLang="en-US"/>
              <a:t>: file object method that reads a line from the file</a:t>
            </a:r>
          </a:p>
          <a:p>
            <a:pPr lvl="1"/>
            <a:r>
              <a:rPr lang="en-US" altLang="en-US"/>
              <a:t>Line returned as a string, including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pPr>
              <a:buFontTx/>
              <a:buChar char="•"/>
            </a:pPr>
            <a:r>
              <a:rPr lang="en-US" altLang="en-US" u="sng"/>
              <a:t>Read position</a:t>
            </a:r>
            <a:r>
              <a:rPr lang="en-US" altLang="en-US"/>
              <a:t>: marks the location of the next item to be read from a file</a:t>
            </a:r>
            <a:endParaRPr lang="he-IL" altLang="en-US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F981B49-92D9-4240-8207-578F074F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Concatenating a Newline to and Stripping it From a String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A27D1826-C22D-4BAF-8334-2EB02F27C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In most cases, data items written to a file are values referenced by variables</a:t>
            </a:r>
          </a:p>
          <a:p>
            <a:pPr lvl="1"/>
            <a:r>
              <a:rPr lang="en-US" altLang="en-US"/>
              <a:t>Usually necessary to concatenate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altLang="en-US"/>
              <a:t> to data before writing it</a:t>
            </a:r>
          </a:p>
          <a:p>
            <a:pPr lvl="2">
              <a:buFontTx/>
              <a:buChar char="•"/>
            </a:pPr>
            <a:r>
              <a:rPr lang="en-US" altLang="en-US"/>
              <a:t>Carried out using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/>
              <a:t> operator in the argument of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/>
              <a:t> method</a:t>
            </a:r>
          </a:p>
          <a:p>
            <a:pPr>
              <a:buFontTx/>
              <a:buChar char="•"/>
            </a:pPr>
            <a:r>
              <a:rPr lang="en-US" altLang="en-US"/>
              <a:t>In many cases need to remove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altLang="en-US"/>
              <a:t> from string after it is read from a file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rstrip</a:t>
            </a:r>
            <a:r>
              <a:rPr lang="en-US" altLang="en-US"/>
              <a:t> method: string method that strips specific characters from end of the string</a:t>
            </a:r>
            <a:endParaRPr lang="he-IL" altLang="en-US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47287EF-D609-4B22-B243-CCC74A38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Appending Data to an Existing File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E6A6BEC9-66A7-459A-9464-6542BB632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When open file with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altLang="en-US"/>
              <a:t> mode, if the file already exists it is overwritten 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To append data to a file use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'a' </a:t>
            </a:r>
            <a:r>
              <a:rPr lang="en-US" altLang="en-US"/>
              <a:t>mode </a:t>
            </a:r>
          </a:p>
          <a:p>
            <a:pPr lvl="1" eaLnBrk="1" hangingPunct="1"/>
            <a:r>
              <a:rPr lang="en-US" altLang="en-US"/>
              <a:t>If file exists, it is not erased, and if it does not exist it is created</a:t>
            </a:r>
          </a:p>
          <a:p>
            <a:pPr lvl="1" eaLnBrk="1" hangingPunct="1"/>
            <a:r>
              <a:rPr lang="en-US" altLang="en-US"/>
              <a:t>Data is written to the file at the end of the current contents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36C990F-6CB2-404C-9C67-846615D7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and Reading     Numeric Data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3EBC9000-4736-4A2B-9796-39FF1E885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Numbers must be converted to strings before they are written to a file</a:t>
            </a:r>
          </a:p>
          <a:p>
            <a:pPr eaLnBrk="1" hangingPunct="1"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u="sng"/>
              <a:t> function</a:t>
            </a:r>
            <a:r>
              <a:rPr lang="en-US" altLang="en-US"/>
              <a:t>: converts value to string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Number are read from a text file as strings</a:t>
            </a:r>
          </a:p>
          <a:p>
            <a:pPr lvl="1" eaLnBrk="1" hangingPunct="1"/>
            <a:r>
              <a:rPr lang="en-US" altLang="en-US"/>
              <a:t>Must be converted to numeric type in order to perform mathematical operations</a:t>
            </a:r>
          </a:p>
          <a:p>
            <a:pPr lvl="1" eaLnBrk="1" hangingPunct="1"/>
            <a:r>
              <a:rPr lang="en-US" altLang="en-US"/>
              <a:t>Use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/>
              <a:t> functions to convert string to numeric value</a:t>
            </a:r>
            <a:endParaRPr lang="he-IL" altLang="en-US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68CB760E-CA90-4270-8CE4-CF99FE7D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Loops to Process Files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12DE2B3-8A21-4246-890D-9811307CA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Files typically used to hold large amounts of data</a:t>
            </a:r>
          </a:p>
          <a:p>
            <a:pPr lvl="1"/>
            <a:r>
              <a:rPr lang="en-US" altLang="en-US"/>
              <a:t>Loop typically involved in reading from and writing to a file</a:t>
            </a:r>
          </a:p>
          <a:p>
            <a:pPr>
              <a:buFontTx/>
              <a:buChar char="•"/>
            </a:pPr>
            <a:r>
              <a:rPr lang="en-US" altLang="en-US"/>
              <a:t>Often the number of items stored in file is unknown</a:t>
            </a:r>
          </a:p>
          <a:p>
            <a:pPr lvl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altLang="en-US"/>
              <a:t> method uses an empty string as a sentinel when end of file is reached</a:t>
            </a:r>
          </a:p>
          <a:p>
            <a:pPr lvl="2">
              <a:buFontTx/>
              <a:buChar char="•"/>
            </a:pPr>
            <a:r>
              <a:rPr lang="en-US" altLang="en-US"/>
              <a:t>Can write a while loop with the condition </a:t>
            </a:r>
          </a:p>
          <a:p>
            <a:pPr lvl="2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while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!= ''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>
            <a:extLst>
              <a:ext uri="{FF2B5EF4-FFF2-40B4-BE49-F238E27FC236}">
                <a16:creationId xmlns:a16="http://schemas.microsoft.com/office/drawing/2014/main" id="{A1E294A5-BDE6-4CFF-9115-8E02613FA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87388"/>
            <a:ext cx="7058025" cy="548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AEB353FA-D5FC-467C-A486-C7D75110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Python’s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 to Read Lines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4C86AE9C-070C-489F-A5A8-8EE30FBFF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Python allows the programmer to write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 that automatically reads lines in a file and stops when end of file is reached</a:t>
            </a:r>
          </a:p>
          <a:p>
            <a:pPr lvl="1"/>
            <a:r>
              <a:rPr lang="en-US" altLang="en-US"/>
              <a:t>Format: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file_object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		statements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The loop iterates once over each line in the file</a:t>
            </a:r>
            <a:endParaRPr lang="he-IL" altLang="en-US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0C5E381-4B1B-486F-8530-F199EB24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BD83E353-88F2-4FAA-A6F3-758D6A872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Introduction to File Input and Output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Using Loops to Process Files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Processing Records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Exceptions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EE1C7D60-AB58-4E74-9CA5-6EB64F7D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Processing Records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68E50FDA-6BC5-4EE3-8E4F-750388424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Record</a:t>
            </a:r>
            <a:r>
              <a:rPr lang="en-US" altLang="en-US">
                <a:cs typeface="Courier New" panose="02070309020205020404" pitchFamily="49" charset="0"/>
              </a:rPr>
              <a:t>: set of data that describes one item</a:t>
            </a:r>
          </a:p>
          <a:p>
            <a:pPr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Field</a:t>
            </a:r>
            <a:r>
              <a:rPr lang="en-US" altLang="en-US">
                <a:cs typeface="Courier New" panose="02070309020205020404" pitchFamily="49" charset="0"/>
              </a:rPr>
              <a:t>: single piece of data within a record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Write record to sequential access file by writing the fields one after the other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Read record from sequential access file by reading each field until record complete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DE9109FC-F7F2-483D-879C-560E8CE7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Processing Records (cont’d.)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56739BA6-E002-4766-BCE3-D3809B37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When working with records, it is also important to be able to: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Add records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Display records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Search for a specific record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Modify records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Delete records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B16D212-9AD3-4957-BBC1-C9149BD4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0045BBFE-414D-491F-B20D-E14BC0D05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/>
              <a:t>Exception</a:t>
            </a:r>
            <a:r>
              <a:rPr lang="en-US" altLang="en-US"/>
              <a:t>: error that occurs while a program is running</a:t>
            </a:r>
          </a:p>
          <a:p>
            <a:pPr lvl="1" eaLnBrk="1" hangingPunct="1"/>
            <a:r>
              <a:rPr lang="en-US" altLang="en-US"/>
              <a:t>Usually causes program to abruptly halt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Traceback</a:t>
            </a:r>
            <a:r>
              <a:rPr lang="en-US" altLang="en-US"/>
              <a:t>: error message that gives information regarding line numbers that caused the exception</a:t>
            </a:r>
          </a:p>
          <a:p>
            <a:pPr lvl="1" eaLnBrk="1" hangingPunct="1"/>
            <a:r>
              <a:rPr lang="en-US" altLang="en-US"/>
              <a:t>Indicates the type of exception and brief description of the error that caused exception to be raised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D1F57CFC-2F02-4C5D-8AF2-E39C25A2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Exceptions (cont’d.)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AD1FB4F5-8B1B-44E7-AE71-4CF417489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Many exceptions can be prevented by careful coding</a:t>
            </a:r>
          </a:p>
          <a:p>
            <a:pPr lvl="1" eaLnBrk="1" hangingPunct="1"/>
            <a:r>
              <a:rPr lang="en-US" altLang="en-US"/>
              <a:t>Example: input validation</a:t>
            </a:r>
          </a:p>
          <a:p>
            <a:pPr lvl="1" eaLnBrk="1" hangingPunct="1"/>
            <a:r>
              <a:rPr lang="en-US" altLang="en-US"/>
              <a:t>Usually involve a simple decision construct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Some exceptions cannot be avoided by careful coding</a:t>
            </a:r>
          </a:p>
          <a:p>
            <a:pPr lvl="1" eaLnBrk="1" hangingPunct="1"/>
            <a:r>
              <a:rPr lang="en-US" altLang="en-US"/>
              <a:t>Examples 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Trying to convert non-numeric string to an integer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Trying to open for reading a file that doesn’t exist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C9B46CB3-6CEF-4736-A656-91339ECC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Exceptions (cont’d.)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5F9FF111-2863-4F8D-8B7B-F72B07867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/>
              <a:t>Exception handler</a:t>
            </a:r>
            <a:r>
              <a:rPr lang="en-US" altLang="en-US"/>
              <a:t>: code that responds when exceptions are raised and prevents program from crashing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/>
              <a:t>In Python, written as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altLang="en-US"/>
              <a:t> statement 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General format: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	    except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exceptionName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lvl="2"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Try suite</a:t>
            </a:r>
            <a:r>
              <a:rPr lang="en-US" altLang="en-US">
                <a:cs typeface="Courier New" panose="02070309020205020404" pitchFamily="49" charset="0"/>
              </a:rPr>
              <a:t>: statements that can potentially raise an exception</a:t>
            </a:r>
          </a:p>
          <a:p>
            <a:pPr lvl="2"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Handler</a:t>
            </a:r>
            <a:r>
              <a:rPr lang="en-US" altLang="en-US">
                <a:cs typeface="Courier New" panose="02070309020205020404" pitchFamily="49" charset="0"/>
              </a:rPr>
              <a:t>: statements contained in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>
                <a:cs typeface="Courier New" panose="02070309020205020404" pitchFamily="49" charset="0"/>
              </a:rPr>
              <a:t> block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F480507E-DDEE-4412-864E-7EB213AC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Exceptions (cont’d.)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96255C40-BD4A-4FBB-B725-45EA5FD2A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/>
              <a:t>If statement in try suite raises exception: </a:t>
            </a:r>
          </a:p>
          <a:p>
            <a:pPr lvl="1" eaLnBrk="1" hangingPunct="1"/>
            <a:r>
              <a:rPr lang="en-US" altLang="en-US" sz="2400"/>
              <a:t>Exception specified in except clause:</a:t>
            </a:r>
          </a:p>
          <a:p>
            <a:pPr lvl="2" eaLnBrk="1" hangingPunct="1">
              <a:buFontTx/>
              <a:buChar char="•"/>
            </a:pPr>
            <a:r>
              <a:rPr lang="en-US" altLang="en-US" sz="2000">
                <a:cs typeface="Courier New" panose="02070309020205020404" pitchFamily="49" charset="0"/>
              </a:rPr>
              <a:t>Handler immediately following except clause executes</a:t>
            </a:r>
          </a:p>
          <a:p>
            <a:pPr lvl="2" eaLnBrk="1" hangingPunct="1">
              <a:buFontTx/>
              <a:buChar char="•"/>
            </a:pPr>
            <a:r>
              <a:rPr lang="en-US" altLang="en-US" sz="2000">
                <a:cs typeface="Courier New" panose="02070309020205020404" pitchFamily="49" charset="0"/>
              </a:rPr>
              <a:t>Continue program after try/except statement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Other exceptions:</a:t>
            </a:r>
          </a:p>
          <a:p>
            <a:pPr lvl="2" eaLnBrk="1" hangingPunct="1">
              <a:buFontTx/>
              <a:buChar char="•"/>
            </a:pPr>
            <a:r>
              <a:rPr lang="en-US" altLang="en-US" sz="2000">
                <a:cs typeface="Courier New" panose="02070309020205020404" pitchFamily="49" charset="0"/>
              </a:rPr>
              <a:t>Program halts with traceback error message</a:t>
            </a:r>
          </a:p>
          <a:p>
            <a:pPr eaLnBrk="1" hangingPunct="1">
              <a:buFontTx/>
              <a:buChar char="•"/>
            </a:pPr>
            <a:r>
              <a:rPr lang="en-US" altLang="en-US" sz="2800">
                <a:cs typeface="Courier New" panose="02070309020205020404" pitchFamily="49" charset="0"/>
              </a:rPr>
              <a:t>If no exception is raised, handlers are skipped</a:t>
            </a:r>
          </a:p>
          <a:p>
            <a:pPr>
              <a:buFontTx/>
              <a:buChar char="•"/>
            </a:pPr>
            <a:endParaRPr lang="en-US" altLang="en-US"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E34EABD-93A1-449D-9375-CDFAFC91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Multiple Exceptions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285BCDE8-1AF9-44FF-8A96-7289125F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Often code in try suite can throw more than one type of exception</a:t>
            </a:r>
          </a:p>
          <a:p>
            <a:pPr lvl="1"/>
            <a:r>
              <a:rPr lang="en-US" altLang="en-US"/>
              <a:t>Need to write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/>
              <a:t> clause for each type of exception that needs to be handled</a:t>
            </a:r>
          </a:p>
          <a:p>
            <a:pPr>
              <a:buFontTx/>
              <a:buChar char="•"/>
            </a:pPr>
            <a:r>
              <a:rPr lang="en-US" altLang="en-US"/>
              <a:t>An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/>
              <a:t> clause that does not list a specific exception will handle any exception that is raised in the try suite</a:t>
            </a:r>
          </a:p>
          <a:p>
            <a:pPr lvl="1"/>
            <a:r>
              <a:rPr lang="en-US" altLang="en-US"/>
              <a:t>Should always be last in a series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/>
              <a:t> clauses</a:t>
            </a:r>
            <a:endParaRPr lang="he-IL" altLang="en-US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99408D38-9ACD-4810-9D92-DB5948CB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Displaying an Exception’s Default Error Message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B76635BB-87AF-494B-AF6C-1093F301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Exception object: object created in memory when an exception is thrown</a:t>
            </a:r>
          </a:p>
          <a:p>
            <a:pPr lvl="1"/>
            <a:r>
              <a:rPr lang="en-US" altLang="en-US"/>
              <a:t>Usually contains default error message pertaining to the exception</a:t>
            </a:r>
          </a:p>
          <a:p>
            <a:pPr lvl="1"/>
            <a:r>
              <a:rPr lang="en-US" altLang="en-US"/>
              <a:t>Can assign the exception object to a variable in an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/>
              <a:t> clause</a:t>
            </a:r>
          </a:p>
          <a:p>
            <a:pPr lvl="2">
              <a:buFontTx/>
              <a:buChar char="•"/>
            </a:pPr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except ValueError as err: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Can pass exception object variable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>
                <a:cs typeface="Courier New" panose="02070309020205020404" pitchFamily="49" charset="0"/>
              </a:rPr>
              <a:t> function to display the default error message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B3639E7B-52CC-4587-80E9-5027878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/>
              <a:t> Clause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F4C9B7BA-7B7D-4E92-9B99-A4AD49F70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try/except </a:t>
            </a:r>
            <a:r>
              <a:rPr lang="en-US" altLang="en-US" sz="2800">
                <a:cs typeface="Courier New" panose="02070309020205020404" pitchFamily="49" charset="0"/>
              </a:rPr>
              <a:t>statement may include an optional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800">
                <a:cs typeface="Courier New" panose="02070309020205020404" pitchFamily="49" charset="0"/>
              </a:rPr>
              <a:t> clause, which appears after all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sz="2800">
                <a:cs typeface="Courier New" panose="02070309020205020404" pitchFamily="49" charset="0"/>
              </a:rPr>
              <a:t> clauses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Aligned with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altLang="en-US" sz="2400">
                <a:cs typeface="Courier New" panose="02070309020205020404" pitchFamily="49" charset="0"/>
              </a:rPr>
              <a:t>and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sz="2400">
                <a:cs typeface="Courier New" panose="02070309020205020404" pitchFamily="49" charset="0"/>
              </a:rPr>
              <a:t> clauses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Syntax similar to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400">
                <a:cs typeface="Courier New" panose="02070309020205020404" pitchFamily="49" charset="0"/>
              </a:rPr>
              <a:t> clause in decision structure</a:t>
            </a:r>
          </a:p>
          <a:p>
            <a:pPr lvl="1" eaLnBrk="1" hangingPunct="1"/>
            <a:r>
              <a:rPr lang="en-US" altLang="en-US" sz="2400" u="sng">
                <a:cs typeface="Courier New" panose="02070309020205020404" pitchFamily="49" charset="0"/>
              </a:rPr>
              <a:t>Else suite</a:t>
            </a:r>
            <a:r>
              <a:rPr lang="en-US" altLang="en-US" sz="2400">
                <a:cs typeface="Courier New" panose="02070309020205020404" pitchFamily="49" charset="0"/>
              </a:rPr>
              <a:t>: block of statements executed after statements in try suite, only if no exceptions were raised</a:t>
            </a:r>
          </a:p>
          <a:p>
            <a:pPr lvl="2" eaLnBrk="1" hangingPunct="1">
              <a:buFontTx/>
              <a:buChar char="•"/>
            </a:pPr>
            <a:r>
              <a:rPr lang="en-US" altLang="en-US" sz="2000">
                <a:cs typeface="Courier New" panose="02070309020205020404" pitchFamily="49" charset="0"/>
              </a:rPr>
              <a:t>If exception was raised, the else suite is skipped</a:t>
            </a: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E6B0BC68-F058-48ED-9E3B-BDF1C6B6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/>
              <a:t> Clause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B78B22AE-BB13-40E4-AE20-8A63E28C4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try/except </a:t>
            </a:r>
            <a:r>
              <a:rPr lang="en-US" altLang="en-US" sz="2800">
                <a:cs typeface="Courier New" panose="02070309020205020404" pitchFamily="49" charset="0"/>
              </a:rPr>
              <a:t>statement may include an optional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finally </a:t>
            </a:r>
            <a:r>
              <a:rPr lang="en-US" altLang="en-US" sz="2800">
                <a:cs typeface="Courier New" panose="02070309020205020404" pitchFamily="49" charset="0"/>
              </a:rPr>
              <a:t>clause, which appears after all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sz="2800">
                <a:cs typeface="Courier New" panose="02070309020205020404" pitchFamily="49" charset="0"/>
              </a:rPr>
              <a:t> clauses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Aligned with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altLang="en-US" sz="2400">
                <a:cs typeface="Courier New" panose="02070309020205020404" pitchFamily="49" charset="0"/>
              </a:rPr>
              <a:t>and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sz="2400">
                <a:cs typeface="Courier New" panose="02070309020205020404" pitchFamily="49" charset="0"/>
              </a:rPr>
              <a:t> clauses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General format: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finally:</a:t>
            </a:r>
          </a:p>
          <a:p>
            <a:pPr lvl="1" eaLnBrk="1" hangingPunct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					statements</a:t>
            </a:r>
          </a:p>
          <a:p>
            <a:pPr lvl="1" eaLnBrk="1" hangingPunct="1"/>
            <a:r>
              <a:rPr lang="en-US" altLang="en-US" sz="2400" u="sng">
                <a:cs typeface="Courier New" panose="02070309020205020404" pitchFamily="49" charset="0"/>
              </a:rPr>
              <a:t>Finally suite</a:t>
            </a:r>
            <a:r>
              <a:rPr lang="en-US" altLang="en-US" sz="2400">
                <a:cs typeface="Courier New" panose="02070309020205020404" pitchFamily="49" charset="0"/>
              </a:rPr>
              <a:t>: block of statements after the 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 sz="2400">
                <a:cs typeface="Courier New" panose="02070309020205020404" pitchFamily="49" charset="0"/>
              </a:rPr>
              <a:t> clause</a:t>
            </a:r>
          </a:p>
          <a:p>
            <a:pPr lvl="2" eaLnBrk="1" hangingPunct="1">
              <a:buFontTx/>
              <a:buChar char="•"/>
            </a:pPr>
            <a:r>
              <a:rPr lang="en-US" altLang="en-US" sz="2000">
                <a:cs typeface="Courier New" panose="02070309020205020404" pitchFamily="49" charset="0"/>
              </a:rPr>
              <a:t>Execute whether an exception occurs or not</a:t>
            </a:r>
          </a:p>
          <a:p>
            <a:pPr lvl="2" eaLnBrk="1" hangingPunct="1">
              <a:buFontTx/>
              <a:buChar char="•"/>
            </a:pPr>
            <a:r>
              <a:rPr lang="en-US" altLang="en-US" sz="2000">
                <a:cs typeface="Courier New" panose="02070309020205020404" pitchFamily="49" charset="0"/>
              </a:rPr>
              <a:t>Purpose is to perform cleanup before exiting</a:t>
            </a:r>
          </a:p>
          <a:p>
            <a:pPr>
              <a:buFontTx/>
              <a:buChar char="•"/>
            </a:pPr>
            <a:endParaRPr lang="en-US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AB57A0D-C936-414C-AE67-24DCB1D7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File Input    and Output</a:t>
            </a:r>
            <a:endParaRPr lang="he-IL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D7F646DB-22DD-4F57-BAAC-F7BD064E0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For program to retain data between the times it is run, you must save the data</a:t>
            </a:r>
          </a:p>
          <a:p>
            <a:pPr lvl="1"/>
            <a:r>
              <a:rPr lang="en-US" altLang="en-US"/>
              <a:t>Data is saved to a file, typically on computer disk</a:t>
            </a:r>
          </a:p>
          <a:p>
            <a:pPr lvl="1"/>
            <a:r>
              <a:rPr lang="en-US" altLang="en-US"/>
              <a:t>Saved data can be retrieved and used at a later time</a:t>
            </a:r>
          </a:p>
          <a:p>
            <a:pPr>
              <a:buFontTx/>
              <a:buChar char="•"/>
            </a:pPr>
            <a:r>
              <a:rPr lang="en-US" altLang="en-US"/>
              <a:t>“</a:t>
            </a:r>
            <a:r>
              <a:rPr lang="en-US" altLang="en-US" u="sng"/>
              <a:t>Writing data to</a:t>
            </a:r>
            <a:r>
              <a:rPr lang="en-US" altLang="en-US"/>
              <a:t>”: saving data on a file</a:t>
            </a:r>
          </a:p>
          <a:p>
            <a:pPr>
              <a:buFontTx/>
              <a:buChar char="•"/>
            </a:pPr>
            <a:r>
              <a:rPr lang="en-US" altLang="en-US" u="sng"/>
              <a:t>Output file</a:t>
            </a:r>
            <a:r>
              <a:rPr lang="en-US" altLang="en-US"/>
              <a:t>: a file that data is written to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97FCDD1E-46DB-4385-82D8-25189DC9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If an Exception Is Not Handled?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E8718FF3-AB6A-48F9-9D16-B319DBE55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Two ways for exception to go unhandled:</a:t>
            </a:r>
          </a:p>
          <a:p>
            <a:pPr lvl="1"/>
            <a:r>
              <a:rPr lang="en-US" altLang="en-US"/>
              <a:t>No except clause specifying exception of the right type</a:t>
            </a:r>
          </a:p>
          <a:p>
            <a:pPr lvl="1"/>
            <a:r>
              <a:rPr lang="en-US" altLang="en-US"/>
              <a:t>Exception raised outside a try suite</a:t>
            </a:r>
          </a:p>
          <a:p>
            <a:pPr>
              <a:buFontTx/>
              <a:buChar char="•"/>
            </a:pPr>
            <a:r>
              <a:rPr lang="en-US" altLang="en-US"/>
              <a:t>In both cases, exception will cause the program to halt</a:t>
            </a:r>
          </a:p>
          <a:p>
            <a:pPr lvl="1"/>
            <a:r>
              <a:rPr lang="en-US" altLang="en-US"/>
              <a:t>Python documentation provides information about exceptions that can be raised by different functions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2EC14D1B-5B14-44B0-A24D-7B3EDBE6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16B02289-D3C2-4F3D-9F41-80F6DF262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This chapter covered:</a:t>
            </a:r>
          </a:p>
          <a:p>
            <a:pPr lvl="1" eaLnBrk="1" hangingPunct="1"/>
            <a:r>
              <a:rPr lang="en-US" altLang="en-US"/>
              <a:t>Types of files and file access methods</a:t>
            </a:r>
          </a:p>
          <a:p>
            <a:pPr lvl="1" eaLnBrk="1" hangingPunct="1"/>
            <a:r>
              <a:rPr lang="en-US" altLang="en-US"/>
              <a:t>Filenames and file objects</a:t>
            </a:r>
          </a:p>
          <a:p>
            <a:pPr lvl="1" eaLnBrk="1" hangingPunct="1"/>
            <a:r>
              <a:rPr lang="en-US" altLang="en-US"/>
              <a:t>Writing data to a file</a:t>
            </a:r>
          </a:p>
          <a:p>
            <a:pPr lvl="1" eaLnBrk="1" hangingPunct="1"/>
            <a:r>
              <a:rPr lang="en-US" altLang="en-US"/>
              <a:t>Reading data from a file and determining when the end of the file is reached</a:t>
            </a:r>
          </a:p>
          <a:p>
            <a:pPr lvl="1" eaLnBrk="1" hangingPunct="1"/>
            <a:r>
              <a:rPr lang="en-US" altLang="en-US"/>
              <a:t>Processing records</a:t>
            </a:r>
          </a:p>
          <a:p>
            <a:pPr lvl="1" eaLnBrk="1" hangingPunct="1"/>
            <a:r>
              <a:rPr lang="en-US" altLang="en-US"/>
              <a:t>Exceptions, including: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Traceback messages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Handling exceptions</a:t>
            </a:r>
            <a:endParaRPr lang="he-IL" altLang="en-US"/>
          </a:p>
          <a:p>
            <a:pPr lvl="1" eaLnBrk="1" hangingPunct="1"/>
            <a:endParaRPr lang="he-IL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>
            <a:extLst>
              <a:ext uri="{FF2B5EF4-FFF2-40B4-BE49-F238E27FC236}">
                <a16:creationId xmlns:a16="http://schemas.microsoft.com/office/drawing/2014/main" id="{42667E9B-0B00-487B-A250-63B61E95A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762000"/>
            <a:ext cx="8213725" cy="464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A9212FD-8F1C-4421-AB2E-2ABAD6CB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File Input     and Output (cont’d.)</a:t>
            </a:r>
            <a:endParaRPr lang="he-IL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803A4A97-F57F-4A3C-9B55-B49B43A2C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“</a:t>
            </a:r>
            <a:r>
              <a:rPr lang="en-US" altLang="en-US" u="sng"/>
              <a:t>Reading data from</a:t>
            </a:r>
            <a:r>
              <a:rPr lang="en-US" altLang="en-US"/>
              <a:t>”: process of retrieving data from a file</a:t>
            </a:r>
          </a:p>
          <a:p>
            <a:pPr>
              <a:buFontTx/>
              <a:buChar char="•"/>
            </a:pPr>
            <a:r>
              <a:rPr lang="en-US" altLang="en-US" u="sng"/>
              <a:t>Input file</a:t>
            </a:r>
            <a:r>
              <a:rPr lang="en-US" altLang="en-US"/>
              <a:t>: a file from which data is read</a:t>
            </a:r>
          </a:p>
          <a:p>
            <a:pPr>
              <a:buFontTx/>
              <a:buChar char="•"/>
            </a:pPr>
            <a:r>
              <a:rPr lang="en-US" altLang="en-US"/>
              <a:t>Three steps when a program uses a file</a:t>
            </a:r>
          </a:p>
          <a:p>
            <a:pPr lvl="1"/>
            <a:r>
              <a:rPr lang="en-US" altLang="en-US"/>
              <a:t>Open the file</a:t>
            </a:r>
          </a:p>
          <a:p>
            <a:pPr lvl="1"/>
            <a:r>
              <a:rPr lang="en-US" altLang="en-US"/>
              <a:t>Process the file</a:t>
            </a:r>
          </a:p>
          <a:p>
            <a:pPr lvl="1"/>
            <a:r>
              <a:rPr lang="en-US" altLang="en-US"/>
              <a:t>Close the file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>
            <a:extLst>
              <a:ext uri="{FF2B5EF4-FFF2-40B4-BE49-F238E27FC236}">
                <a16:creationId xmlns:a16="http://schemas.microsoft.com/office/drawing/2014/main" id="{5851C1B9-FE45-4E94-8DD1-FBDBE6D4F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09600"/>
            <a:ext cx="8607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D0A75B9-FFE6-4163-90C3-F6590735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Files and File Access Methods</a:t>
            </a:r>
            <a:endParaRPr lang="he-IL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6CA3F895-1538-4D99-AB3D-AA845E7B4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In general, two types of files</a:t>
            </a:r>
          </a:p>
          <a:p>
            <a:pPr lvl="1"/>
            <a:r>
              <a:rPr lang="en-US" altLang="en-US" u="sng"/>
              <a:t>Text file</a:t>
            </a:r>
            <a:r>
              <a:rPr lang="en-US" altLang="en-US"/>
              <a:t>: contains data that has been encoded as text</a:t>
            </a:r>
          </a:p>
          <a:p>
            <a:pPr lvl="1"/>
            <a:r>
              <a:rPr lang="en-US" altLang="en-US" u="sng"/>
              <a:t>Binary file</a:t>
            </a:r>
            <a:r>
              <a:rPr lang="en-US" altLang="en-US"/>
              <a:t>: contains data that has not been converted to text</a:t>
            </a:r>
          </a:p>
          <a:p>
            <a:pPr>
              <a:buFontTx/>
              <a:buChar char="•"/>
            </a:pPr>
            <a:r>
              <a:rPr lang="en-US" altLang="en-US"/>
              <a:t>Two ways to access data stored in file</a:t>
            </a:r>
          </a:p>
          <a:p>
            <a:pPr lvl="1"/>
            <a:r>
              <a:rPr lang="en-US" altLang="en-US" u="sng"/>
              <a:t>Sequential access</a:t>
            </a:r>
            <a:r>
              <a:rPr lang="en-US" altLang="en-US"/>
              <a:t>: file read sequentially from beginning to end, can’t skip ahead</a:t>
            </a:r>
          </a:p>
          <a:p>
            <a:pPr lvl="1"/>
            <a:r>
              <a:rPr lang="en-US" altLang="en-US" u="sng"/>
              <a:t>Direct access</a:t>
            </a:r>
            <a:r>
              <a:rPr lang="en-US" altLang="en-US"/>
              <a:t>: can jump directly to any piece of data in the file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0ACA0571-3401-4436-AA51-241FCC43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Filenames and File Objects</a:t>
            </a:r>
            <a:endParaRPr lang="he-IL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8BD8EE8A-2021-49D1-80F5-560F3CBCE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Filename extensions</a:t>
            </a:r>
            <a:r>
              <a:rPr lang="en-US" altLang="en-US"/>
              <a:t>: short sequences of characters that appear at the end of a filename preceded by a period</a:t>
            </a:r>
          </a:p>
          <a:p>
            <a:pPr lvl="1"/>
            <a:r>
              <a:rPr lang="en-US" altLang="en-US"/>
              <a:t>Extension indicates type of data stored in the file</a:t>
            </a:r>
          </a:p>
          <a:p>
            <a:pPr>
              <a:buFontTx/>
              <a:buChar char="•"/>
            </a:pPr>
            <a:r>
              <a:rPr lang="en-US" altLang="en-US" u="sng"/>
              <a:t>File object</a:t>
            </a:r>
            <a:r>
              <a:rPr lang="en-US" altLang="en-US"/>
              <a:t>: object associated with a specific file</a:t>
            </a:r>
          </a:p>
          <a:p>
            <a:pPr lvl="1"/>
            <a:r>
              <a:rPr lang="en-US" altLang="en-US"/>
              <a:t>Provides a way for a program to work with the file: file object referenced by a variable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4030177-9139-4410-9026-FE6035F0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Filenames and File Objects (cont’d.)</a:t>
            </a:r>
            <a:endParaRPr lang="he-IL" altLang="en-US"/>
          </a:p>
        </p:txBody>
      </p:sp>
      <p:pic>
        <p:nvPicPr>
          <p:cNvPr id="11267" name="Content Placeholder 2">
            <a:extLst>
              <a:ext uri="{FF2B5EF4-FFF2-40B4-BE49-F238E27FC236}">
                <a16:creationId xmlns:a16="http://schemas.microsoft.com/office/drawing/2014/main" id="{44CC20C7-4EE7-4DD3-A451-80081A659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051050"/>
            <a:ext cx="8229600" cy="36242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1492</Words>
  <Application>Microsoft Office PowerPoint</Application>
  <PresentationFormat>On-screen Show (4:3)</PresentationFormat>
  <Paragraphs>169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Century Gothic</vt:lpstr>
      <vt:lpstr>ヒラギノ角ゴ Pro W3</vt:lpstr>
      <vt:lpstr>Tw Cen MT</vt:lpstr>
      <vt:lpstr>Courier New</vt:lpstr>
      <vt:lpstr>Default Design</vt:lpstr>
      <vt:lpstr>PowerPoint Presentation</vt:lpstr>
      <vt:lpstr>Topics</vt:lpstr>
      <vt:lpstr>Introduction to File Input    and Output</vt:lpstr>
      <vt:lpstr>PowerPoint Presentation</vt:lpstr>
      <vt:lpstr>Introduction to File Input     and Output (cont’d.)</vt:lpstr>
      <vt:lpstr>PowerPoint Presentation</vt:lpstr>
      <vt:lpstr>Types of Files and File Access Methods</vt:lpstr>
      <vt:lpstr>Filenames and File Objects</vt:lpstr>
      <vt:lpstr>Filenames and File Objects (cont’d.)</vt:lpstr>
      <vt:lpstr>Opening a File</vt:lpstr>
      <vt:lpstr>Specifying the Location         of a File</vt:lpstr>
      <vt:lpstr>Writing Data to a File</vt:lpstr>
      <vt:lpstr>Reading Data From a File</vt:lpstr>
      <vt:lpstr>Concatenating a Newline to and Stripping it From a String</vt:lpstr>
      <vt:lpstr>Appending Data to an Existing File</vt:lpstr>
      <vt:lpstr>Writing and Reading     Numeric Data</vt:lpstr>
      <vt:lpstr>Using Loops to Process Files</vt:lpstr>
      <vt:lpstr>PowerPoint Presentation</vt:lpstr>
      <vt:lpstr>Using Python’s for Loop to Read Lines</vt:lpstr>
      <vt:lpstr>Processing Records</vt:lpstr>
      <vt:lpstr>Processing Records (cont’d.)</vt:lpstr>
      <vt:lpstr>Exceptions</vt:lpstr>
      <vt:lpstr>Exceptions (cont’d.)</vt:lpstr>
      <vt:lpstr>Exceptions (cont’d.)</vt:lpstr>
      <vt:lpstr>Exceptions (cont’d.)</vt:lpstr>
      <vt:lpstr>Handling Multiple Exceptions</vt:lpstr>
      <vt:lpstr>Displaying an Exception’s Default Error Message</vt:lpstr>
      <vt:lpstr>The else Clause</vt:lpstr>
      <vt:lpstr>The finally Clause</vt:lpstr>
      <vt:lpstr>What If an Exception Is Not Handled?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javeria aamir</cp:lastModifiedBy>
  <cp:revision>84</cp:revision>
  <dcterms:created xsi:type="dcterms:W3CDTF">2011-02-21T19:15:53Z</dcterms:created>
  <dcterms:modified xsi:type="dcterms:W3CDTF">2020-12-05T02:36:42Z</dcterms:modified>
</cp:coreProperties>
</file>