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0" r:id="rId37"/>
    <p:sldId id="321" r:id="rId38"/>
    <p:sldId id="319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28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6" autoAdjust="0"/>
  </p:normalViewPr>
  <p:slideViewPr>
    <p:cSldViewPr>
      <p:cViewPr varScale="1">
        <p:scale>
          <a:sx n="67" d="100"/>
          <a:sy n="67" d="100"/>
        </p:scale>
        <p:origin x="6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95CD78-A2C7-45B2-9C79-98BAA49C3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774F-B855-442C-914D-4EBF3467D0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9741B5-6649-427D-9CB3-C86A5ACA4D71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46855-9B61-47D6-9594-CCBDDA7777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69C0-D012-49CD-96CF-43AE9B88B1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587F5E-6DBF-44A5-A697-8DB0CC950E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E477127-B802-4022-8A8F-44514FD86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7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4D0E2FF-AD34-4214-81A3-18EA2D4E27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Lists and 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07ED1-9D9C-4D77-B478-3551831CDC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64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8E4FFE-4907-4B0A-B034-D64CFE13EC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6235B-F366-4CCE-BD04-97DE664FB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E8E153A-E87E-4C49-AC9F-E038787AD4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2860C-89B5-4D72-9823-30980E3E4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40F6E8-B85C-42FF-90FA-1BFE49BC4E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ACE19-3E0E-44D3-A406-F05EEB990F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5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830902-EB7A-42A3-97F2-9FFDE90FC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0B390-43FF-4D13-99A2-30A1AD3EFF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58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224B43-A778-4965-8C84-C37E3307E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AEDC3-F043-4402-8AE4-3BBBA7110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7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02087DC-E3A5-4FCD-9001-DE08DE82C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4B8B6-1701-4248-9A8F-584BAC17E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6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FECBE68-D9D3-4119-92A1-D41B9A5CF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3F93-62C5-4C24-980A-6CD9CEE62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EAC8646-985F-4F39-BD19-467DDC6730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38AFA-F399-4BDA-86CD-0EE3024A2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D848C81-5EAE-4FFE-8D2E-42ACA29735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0A702-E81A-480D-BE82-E6CD2F94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9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B964A1F-3765-4E98-BFFE-EE023469D1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E76F4-CF18-465B-8BE3-249310626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3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8938D3-8548-4319-BE04-9AF8F886B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08BC2A-520F-4E3F-A813-747A64148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9606742-A8AE-449D-B8F5-10B0753A1C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6465888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117305F-3565-4723-BD37-B880707C0D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929D93D-B5AC-4519-BB87-244C20598E3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13B0A093-C430-48E4-BB65-72A37DE9833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2CF664D-0573-46B1-B721-EB109A18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Are Mutable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6AA35F1-BD35-44E0-8705-DCF89797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Mutable sequence: the items in the sequence can be changed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Lists are mutable, and so their elements can be changed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An expression such as 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	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list[1] = new_value</a:t>
            </a:r>
            <a:r>
              <a:rPr lang="en-US" altLang="en-US" sz="280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Must use a valid index to prevent raising of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400">
                <a:cs typeface="Courier New" panose="02070309020205020404" pitchFamily="49" charset="0"/>
              </a:rPr>
              <a:t> exception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7770D3D-9323-4F59-9461-FD0508DF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Lists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7E9F3AC-A377-4FC1-9757-9873CC0E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Concatenate</a:t>
            </a:r>
            <a:r>
              <a:rPr lang="en-US" altLang="en-US"/>
              <a:t>: join two things together </a:t>
            </a:r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operator can be used to concatenate two lists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/>
              <a:t>Cannot concatenate a list with another data type, such as a number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>
                <a:cs typeface="Courier New" panose="02070309020205020404" pitchFamily="49" charset="0"/>
              </a:rPr>
              <a:t> augmented assignment operator can also be used to concatenate lists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68E4B03-1E3A-473B-B310-7B5F206B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Slicing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450584D-7BFB-4F31-AD07-6662AB8C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/>
              <a:t>Slice</a:t>
            </a:r>
            <a:r>
              <a:rPr lang="en-US" altLang="en-US" sz="2800"/>
              <a:t>: a span of items that are taken from a sequence</a:t>
            </a:r>
          </a:p>
          <a:p>
            <a:pPr lvl="1"/>
            <a:r>
              <a:rPr lang="en-US" altLang="en-US" sz="2400"/>
              <a:t>List slicing 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>
                <a:cs typeface="Courier New" panose="02070309020205020404" pitchFamily="49" charset="0"/>
              </a:rPr>
              <a:t> up to, but not including,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2400" i="1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>
                <a:cs typeface="Courier New" panose="02070309020205020404" pitchFamily="49" charset="0"/>
              </a:rPr>
              <a:t> not specified,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000">
                <a:cs typeface="Courier New" panose="02070309020205020404" pitchFamily="49" charset="0"/>
              </a:rPr>
              <a:t> not specified,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len(list)</a:t>
            </a:r>
            <a:r>
              <a:rPr lang="en-US" altLang="en-US" sz="200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CF408E0-D517-4FC1-B0FE-1BEEC79E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Items in Lists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FCDC006-40C7-4F8C-819D-67EA9110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You can 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/>
              <a:t> operator to determine whether an item is contained in a list</a:t>
            </a:r>
          </a:p>
          <a:p>
            <a:pPr lvl="1"/>
            <a:r>
              <a:rPr lang="en-US" altLang="en-US" sz="2400"/>
              <a:t>General 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Returns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>
                <a:cs typeface="Courier New" panose="02070309020205020404" pitchFamily="49" charset="0"/>
              </a:rPr>
              <a:t> if the item is in the list,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>
                <a:cs typeface="Courier New" panose="02070309020205020404" pitchFamily="49" charset="0"/>
              </a:rPr>
              <a:t> if it is not in the list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Similarly you can 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80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sz="280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5903460-5CC5-4156-8A7A-D1334E5A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5703248-9A17-424D-AA80-E9B1E9D1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2800" i="1" u="sng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>
                <a:cs typeface="Courier New" panose="02070309020205020404" pitchFamily="49" charset="0"/>
              </a:rPr>
              <a:t>: used to add items to a list –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>
                <a:cs typeface="Courier New" panose="02070309020205020404" pitchFamily="49" charset="0"/>
              </a:rPr>
              <a:t> is appended to the end of the existing list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index(</a:t>
            </a:r>
            <a:r>
              <a:rPr lang="en-US" altLang="en-US" sz="2800" i="1" u="sng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>
                <a:cs typeface="Courier New" panose="02070309020205020404" pitchFamily="49" charset="0"/>
              </a:rPr>
              <a:t>: used to determine where an item is located in a list 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Returns the index of the first element in the list containing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Raises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ValueError</a:t>
            </a:r>
            <a:r>
              <a:rPr lang="en-US" altLang="en-US" sz="2400">
                <a:cs typeface="Courier New" panose="02070309020205020404" pitchFamily="49" charset="0"/>
              </a:rPr>
              <a:t> exception if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>
                <a:cs typeface="Courier New" panose="02070309020205020404" pitchFamily="49" charset="0"/>
              </a:rPr>
              <a:t> not in the list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7C4F90C-B1FC-46F0-BFEC-627C22EA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E496F87-AA7A-46B3-9288-1570D31C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: used to insert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at position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/>
              <a:t> in the list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/>
              <a:t>: used to sort the elements of the list in ascending order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: removes the first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in the list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/>
              <a:t>: reverses the order of the elements in the list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91CFB3A4-6035-4698-9E81-75CF32C9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919163"/>
            <a:ext cx="85026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C389CF-F26D-4882-B97B-7FE5B5BA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C1BF4C4-C271-4CFD-B144-5DCE5482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800" u="sng">
                <a:cs typeface="Courier New" panose="02070309020205020404" pitchFamily="49" charset="0"/>
              </a:rPr>
              <a:t>statement</a:t>
            </a:r>
            <a:r>
              <a:rPr lang="en-US" altLang="en-US" sz="280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General format: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sz="2800" u="sng">
                <a:cs typeface="Courier New" panose="02070309020205020404" pitchFamily="49" charset="0"/>
              </a:rPr>
              <a:t>and</a:t>
            </a: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sz="2800" u="sng">
                <a:cs typeface="Courier New" panose="02070309020205020404" pitchFamily="49" charset="0"/>
              </a:rPr>
              <a:t>functions</a:t>
            </a:r>
            <a:r>
              <a:rPr lang="en-US" altLang="en-US" sz="2800"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The sequence is passed as an argument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5627922-4641-4712-B4F4-5FD25C3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D4CE13A-3BE3-4A72-81D3-010CAB98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To make a copy of a list you must copy each element of the list</a:t>
            </a:r>
          </a:p>
          <a:p>
            <a:pPr lvl="1" eaLnBrk="1" hangingPunct="1"/>
            <a:r>
              <a:rPr lang="en-US" altLang="en-US"/>
              <a:t>Two methods to do this: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Creating a new empty list and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add a copy of each element from the original list to the new list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Creating a new empty list and concatenating the old list to the new empty list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F729ADD-EB26-41A0-B3F9-DD1D2143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 (cont’d.)</a:t>
            </a:r>
          </a:p>
        </p:txBody>
      </p:sp>
      <p:pic>
        <p:nvPicPr>
          <p:cNvPr id="21507" name="Content Placeholder 3">
            <a:extLst>
              <a:ext uri="{FF2B5EF4-FFF2-40B4-BE49-F238E27FC236}">
                <a16:creationId xmlns:a16="http://schemas.microsoft.com/office/drawing/2014/main" id="{63AA6241-31EF-4CC0-A0D6-77DD6091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13100"/>
            <a:ext cx="8229600" cy="13001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081B610-3413-4485-98DC-86201C6E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A925D0B-4C25-48C7-B694-FBC422D6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Sequences</a:t>
            </a:r>
          </a:p>
          <a:p>
            <a:pPr>
              <a:buFontTx/>
              <a:buChar char="•"/>
            </a:pPr>
            <a:r>
              <a:rPr lang="en-US" altLang="en-US"/>
              <a:t>Introduction to Lists</a:t>
            </a:r>
          </a:p>
          <a:p>
            <a:pPr>
              <a:buFontTx/>
              <a:buChar char="•"/>
            </a:pPr>
            <a:r>
              <a:rPr lang="en-US" altLang="en-US"/>
              <a:t>List Slicing</a:t>
            </a:r>
          </a:p>
          <a:p>
            <a:pPr>
              <a:buFontTx/>
              <a:buChar char="•"/>
            </a:pPr>
            <a:r>
              <a:rPr lang="en-US" altLang="en-US"/>
              <a:t>Finding Items in Lists with the in Operator</a:t>
            </a:r>
          </a:p>
          <a:p>
            <a:pPr>
              <a:buFontTx/>
              <a:buChar char="•"/>
            </a:pPr>
            <a:r>
              <a:rPr lang="en-US" altLang="en-US"/>
              <a:t>List Methods and Useful Built-in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E6C0C49-20DF-4D2E-8FDA-0D87AA70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C57876F-E502-41FE-8504-8FD95F4E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List elements can be used in calculations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calculate total of numeric values in a list use loop with accumulator variable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average numeric values in a list: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Calculate total of the values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Divide total of the values by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len(list)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List can be passed as an argument to a function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C3A753E-11F9-4E46-8836-842CCDB8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 (cont’d.)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75CC7CE-0990-4BE6-A2A8-ECF2ACD7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A function can return a reference to a list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save the contents of a list to a file: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Use the file object’s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  <a:r>
              <a:rPr lang="en-US" altLang="en-US" sz="2400">
                <a:cs typeface="Courier New" panose="02070309020205020404" pitchFamily="49" charset="0"/>
              </a:rPr>
              <a:t> method</a:t>
            </a:r>
          </a:p>
          <a:p>
            <a:pPr lvl="2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Does not automatically write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>
                <a:cs typeface="Courier New" panose="02070309020205020404" pitchFamily="49" charset="0"/>
              </a:rPr>
              <a:t> at then end of each item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Use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cs typeface="Courier New" panose="02070309020205020404" pitchFamily="49" charset="0"/>
              </a:rPr>
              <a:t> loop to write each element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read data from a file use the file object’s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readlines </a:t>
            </a:r>
            <a:r>
              <a:rPr lang="en-US" altLang="en-US" sz="2800">
                <a:cs typeface="Courier New" panose="02070309020205020404" pitchFamily="49" charset="0"/>
              </a:rPr>
              <a:t>method</a:t>
            </a:r>
            <a:endParaRPr lang="he-IL" altLang="en-US" sz="280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06CEBE9-5B9D-4188-A384-D6195790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DE5AF31-2005-4E19-97E1-A0012AF4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Also known as nested list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Useful for working with multiple sets of data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Typically use nested loops to process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CD008EE-FCA4-40E2-B4DA-DCB09145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</a:p>
        </p:txBody>
      </p:sp>
      <p:pic>
        <p:nvPicPr>
          <p:cNvPr id="25603" name="Content Placeholder 3">
            <a:extLst>
              <a:ext uri="{FF2B5EF4-FFF2-40B4-BE49-F238E27FC236}">
                <a16:creationId xmlns:a16="http://schemas.microsoft.com/office/drawing/2014/main" id="{748C4C1F-6040-4C55-99CE-551C871D9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03525"/>
            <a:ext cx="8229600" cy="21193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F06EE83-C1A1-4130-A8B7-DA85129C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</a:p>
        </p:txBody>
      </p:sp>
      <p:pic>
        <p:nvPicPr>
          <p:cNvPr id="26627" name="Content Placeholder 3">
            <a:extLst>
              <a:ext uri="{FF2B5EF4-FFF2-40B4-BE49-F238E27FC236}">
                <a16:creationId xmlns:a16="http://schemas.microsoft.com/office/drawing/2014/main" id="{1420F90A-5C71-41AA-A137-78D701DD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75"/>
            <a:ext cx="8229600" cy="223361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6A10BA9-A5EA-487E-95C4-A29F9C26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297EC21-A785-467D-A7C0-3BA3FDF8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>
                <a:cs typeface="Courier New" panose="02070309020205020404" pitchFamily="49" charset="0"/>
              </a:rPr>
              <a:t>Tuple</a:t>
            </a:r>
            <a:r>
              <a:rPr lang="en-US" altLang="en-US" sz="2800">
                <a:cs typeface="Courier New" panose="02070309020205020404" pitchFamily="49" charset="0"/>
              </a:rPr>
              <a:t>: an immutable sequence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Very similar to a list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Once it is created it cannot be changed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Format: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tuple_name = (item1, item2)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Tuples support operations as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Subscript indexing for retrieving elements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Methods such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Built in functions such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len, min, max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Slicing expressions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>
                <a:cs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>
                <a:cs typeface="Courier New" panose="02070309020205020404" pitchFamily="49" charset="0"/>
              </a:rPr>
              <a:t>,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>
                <a:cs typeface="Courier New" panose="02070309020205020404" pitchFamily="49" charset="0"/>
              </a:rPr>
              <a:t> operators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C4FED37-07AC-48BF-AF45-A24A2504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4348747-A5E0-49F3-BBCA-0B06593F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Tuples do not support the methods: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A68F55A-A107-4E5D-8067-24BD8C83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4A106AA-DCCC-4A15-89EE-3807F05C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Advantages for using tuples over lists: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Processing tuples is faster than processing lists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Tuples are safe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Some operations in Python require use of tuples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converts tuple to list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converts list to tuple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847A51B-42B5-4EC9-8C38-57EFC429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25FC2F9-39FC-4E7B-8994-BD46BA7F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/>
              <a:t> package is a library for creating two-dimensional charts and graphs.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It is not part of the standard Python library, so you will have to install it separately, after you have installed Python on your system.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2765F71-80AA-411E-89CF-D08A6D6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2748796-3CBA-43A5-BD98-C3D8F136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To install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/>
              <a:t> on a Windows system, open a Command Prompt window and enter this command: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To install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/>
              <a:t> on a Mac or Linux system, open a Terminal window and enter this command: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See Appendix F in your textbook for more information about packages and the </a:t>
            </a: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altLang="en-US" sz="2400"/>
              <a:t> utility.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8A097547-529F-48EA-8FA8-3FA838E3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4384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7B012CF9-98C6-4B69-AD39-275F3E1C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4097338"/>
            <a:ext cx="4232275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pip3 install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9A7E05C-BD38-485D-B5E2-91C0CDA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9995DB4-2615-4418-9000-D975311B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Copying Lists</a:t>
            </a:r>
          </a:p>
          <a:p>
            <a:pPr>
              <a:buFontTx/>
              <a:buChar char="•"/>
            </a:pPr>
            <a:r>
              <a:rPr lang="en-US" altLang="en-US"/>
              <a:t>Processing Lists</a:t>
            </a:r>
          </a:p>
          <a:p>
            <a:pPr>
              <a:buFontTx/>
              <a:buChar char="•"/>
            </a:pPr>
            <a:r>
              <a:rPr lang="en-US" altLang="en-US"/>
              <a:t>Two-Dimensional Lists</a:t>
            </a:r>
          </a:p>
          <a:p>
            <a:pPr>
              <a:buFontTx/>
              <a:buChar char="•"/>
            </a:pPr>
            <a:r>
              <a:rPr lang="en-US" altLang="en-US"/>
              <a:t>Tuples</a:t>
            </a:r>
          </a:p>
          <a:p>
            <a:pPr>
              <a:buFontTx/>
              <a:buChar char="•"/>
            </a:pPr>
            <a:r>
              <a:rPr lang="en-US" altLang="en-US"/>
              <a:t>Plotting List Data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/>
              <a:t> Package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F6791EE-59D3-4197-B2EF-A475B0B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A28EBCC-65BE-4633-A961-91592893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To verify the package was installed, start IDLE and enter this command: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If you don't see any error messages, you can assume the package was properly installed.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  <p:sp>
        <p:nvSpPr>
          <p:cNvPr id="32772" name="TextBox 1">
            <a:extLst>
              <a:ext uri="{FF2B5EF4-FFF2-40B4-BE49-F238E27FC236}">
                <a16:creationId xmlns:a16="http://schemas.microsoft.com/office/drawing/2014/main" id="{CC87E3EB-0D6B-4C49-8D0E-98943EBC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956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matplotlib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7076B61-B6FF-4D1E-A863-723CE6B4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Data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111CEB1-ED34-4E07-AA6A-67B79AF3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/>
              <a:t> package contains a module named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altLang="en-US" sz="2800"/>
              <a:t> that you will need to import.</a:t>
            </a:r>
          </a:p>
          <a:p>
            <a:pPr>
              <a:buFontTx/>
              <a:buChar char="•"/>
            </a:pPr>
            <a:r>
              <a:rPr lang="en-US" altLang="en-US" sz="2800"/>
              <a:t>Use the following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800"/>
              <a:t> statement to </a:t>
            </a:r>
            <a:r>
              <a:rPr lang="en-US" altLang="en-US" sz="2800">
                <a:cs typeface="Courier New" panose="02070309020205020404" pitchFamily="49" charset="0"/>
              </a:rPr>
              <a:t>import</a:t>
            </a:r>
            <a:r>
              <a:rPr lang="en-US" altLang="en-US" sz="2800"/>
              <a:t> the module and create an alias named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en-US" sz="2800"/>
              <a:t>:</a:t>
            </a:r>
            <a:br>
              <a:rPr lang="en-US" altLang="en-US" sz="2000"/>
            </a:br>
            <a:endParaRPr lang="en-US" altLang="en-US" sz="2000"/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61EDFD43-D2ED-4AD2-A81D-DFB7BB6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267200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</p:txBody>
      </p:sp>
      <p:sp>
        <p:nvSpPr>
          <p:cNvPr id="33797" name="TextBox 2">
            <a:extLst>
              <a:ext uri="{FF2B5EF4-FFF2-40B4-BE49-F238E27FC236}">
                <a16:creationId xmlns:a16="http://schemas.microsoft.com/office/drawing/2014/main" id="{5E60673A-F81B-4F3D-A1E2-4D3E26A4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5756275"/>
            <a:ext cx="881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For more information about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i="1"/>
              <a:t> statement, see Appendix E in your textbook.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8DAFA23-0D9B-4FB7-BE04-9D879ABA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24772E8-EC93-4E7C-ACFA-690107EA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sz="2400"/>
              <a:t> function to create a line graph that connects a series of points with straight lines.</a:t>
            </a:r>
          </a:p>
          <a:p>
            <a:pPr>
              <a:buFontTx/>
              <a:buChar char="•"/>
            </a:pPr>
            <a:r>
              <a:rPr lang="en-US" altLang="en-US" sz="2400"/>
              <a:t>The line graph has a horizontal </a:t>
            </a:r>
            <a:r>
              <a:rPr lang="en-US" altLang="en-US" sz="2400" i="1"/>
              <a:t>X</a:t>
            </a:r>
            <a:r>
              <a:rPr lang="en-US" altLang="en-US" sz="2400"/>
              <a:t> axis, and a vertical </a:t>
            </a:r>
            <a:r>
              <a:rPr lang="en-US" altLang="en-US" sz="2400" i="1"/>
              <a:t>Y</a:t>
            </a:r>
            <a:r>
              <a:rPr lang="en-US" altLang="en-US" sz="2400"/>
              <a:t> axis. </a:t>
            </a:r>
          </a:p>
          <a:p>
            <a:pPr>
              <a:buFontTx/>
              <a:buChar char="•"/>
            </a:pPr>
            <a:r>
              <a:rPr lang="en-US" altLang="en-US" sz="2400"/>
              <a:t>Each point in the graph is located at a (</a:t>
            </a:r>
            <a:r>
              <a:rPr lang="en-US" altLang="en-US" sz="2400" i="1"/>
              <a:t>X</a:t>
            </a:r>
            <a:r>
              <a:rPr lang="en-US" altLang="en-US" sz="2400"/>
              <a:t>,</a:t>
            </a:r>
            <a:r>
              <a:rPr lang="en-US" altLang="en-US" sz="2400" i="1"/>
              <a:t>Y</a:t>
            </a:r>
            <a:r>
              <a:rPr lang="en-US" altLang="en-US" sz="2400"/>
              <a:t>) coordinate.</a:t>
            </a:r>
            <a:endParaRPr lang="en-US" altLang="en-US" sz="1600"/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13825D1A-187E-4ACB-A6F4-DF8EFB29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963988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59593E7-2BFC-4A5F-8FF3-198B8EED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1CF53-6B71-4B15-98D8-5BFDFD20D776}"/>
              </a:ext>
            </a:extLst>
          </p:cNvPr>
          <p:cNvSpPr/>
          <p:nvPr/>
        </p:nvSpPr>
        <p:spPr bwMode="auto">
          <a:xfrm>
            <a:off x="609600" y="1905000"/>
            <a:ext cx="82296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E126865A-2886-42FF-825D-02E626BB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600200"/>
            <a:ext cx="88011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Program 7-19 (line_graph1.py)</a:t>
            </a:r>
            <a:endParaRPr lang="en-US" altLang="en-US"/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This program displays a simple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matplotlib.pyplot as plt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 main():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Create lists with the X and Y coordinates of each data point.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x_coords = [0, 1, 2, 3, 4]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y_coords = [0, 3, 1, 5, 2]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Build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plt.plot(x_coords, y_coords)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Display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plt.show()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Call the main function.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main()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5" name="Picture 6">
            <a:extLst>
              <a:ext uri="{FF2B5EF4-FFF2-40B4-BE49-F238E27FC236}">
                <a16:creationId xmlns:a16="http://schemas.microsoft.com/office/drawing/2014/main" id="{A9BC5E6E-31DF-4EF1-BBDA-122820ED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835400"/>
            <a:ext cx="312420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7FFF78F-3DEF-4B0A-8C3A-7239405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927DB5E-9FAF-434F-B6FC-01FFEC3D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You can change the lower and upper limits of the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axes by calling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2400"/>
              <a:t> functions. Example: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This code does the following:</a:t>
            </a:r>
          </a:p>
          <a:p>
            <a:pPr lvl="1"/>
            <a:r>
              <a:rPr lang="en-US" altLang="en-US" sz="2000"/>
              <a:t>Causes the </a:t>
            </a:r>
            <a:r>
              <a:rPr lang="en-US" altLang="en-US" sz="2000" i="1"/>
              <a:t>X</a:t>
            </a:r>
            <a:r>
              <a:rPr lang="en-US" altLang="en-US" sz="2000"/>
              <a:t> axis to begin at 1 and end at 100</a:t>
            </a:r>
          </a:p>
          <a:p>
            <a:pPr lvl="1"/>
            <a:r>
              <a:rPr lang="en-US" altLang="en-US" sz="2000"/>
              <a:t>Causes the </a:t>
            </a:r>
            <a:r>
              <a:rPr lang="en-US" altLang="en-US" sz="2000" i="1"/>
              <a:t>Y</a:t>
            </a:r>
            <a:r>
              <a:rPr lang="en-US" altLang="en-US" sz="2000"/>
              <a:t> axis to begin at 10 and end at 50</a:t>
            </a:r>
          </a:p>
          <a:p>
            <a:pPr>
              <a:buFontTx/>
              <a:buChar char="•"/>
            </a:pPr>
            <a:endParaRPr lang="en-US" altLang="en-US" sz="1200"/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3D60F40F-A198-44E8-846A-37A23824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plt.xlim(xmin=1, xmax=100)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plt.ylim(ymin=10, ymax=50)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53687EB-E796-466B-8A2A-6BBF0A35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Line Graph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>
                <a:cs typeface="Courier New" panose="02070309020205020404" pitchFamily="49" charset="0"/>
              </a:rPr>
              <a:t> Function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0F7AFA7-7FEA-446E-932A-DA6B1B36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customize each tick mark's label with 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xticks</a:t>
            </a: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alibri" panose="020F0502020204030204" pitchFamily="34" charset="0"/>
              </a:rPr>
              <a:t>yticks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functions.</a:t>
            </a:r>
          </a:p>
          <a:p>
            <a:pPr>
              <a:buFontTx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These functions each take two lists as arguments. 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The first argument is a list of tick mark locations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The second argument is a list of labels to display at the specified locations. </a:t>
            </a:r>
            <a:endParaRPr lang="en-US" altLang="en-US" sz="2400"/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D8C6C479-900F-477A-9DF9-95C0AC90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7772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plt.xticks([0, 1, 2, 3, 4],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['2016', '2017', '2018', '2019', '2020'])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plt.yticks([0, 1, 2, 3, 4, 5],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['$0m', '$1m', '$2m', '$3m', '$4m', '$5m'])</a:t>
            </a:r>
            <a:endParaRPr lang="en-US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>
            <a:extLst>
              <a:ext uri="{FF2B5EF4-FFF2-40B4-BE49-F238E27FC236}">
                <a16:creationId xmlns:a16="http://schemas.microsoft.com/office/drawing/2014/main" id="{F583E46C-890F-46CB-B2B0-270EDFF1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7-24</a:t>
            </a:r>
          </a:p>
        </p:txBody>
      </p:sp>
      <p:sp>
        <p:nvSpPr>
          <p:cNvPr id="38915" name="TextBox 7">
            <a:extLst>
              <a:ext uri="{FF2B5EF4-FFF2-40B4-BE49-F238E27FC236}">
                <a16:creationId xmlns:a16="http://schemas.microsoft.com/office/drawing/2014/main" id="{C2458334-2B17-485C-AED7-FB8045A3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38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# This program displays a simple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import matplotlib.pyplot as plt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def main():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Create lists with the X,Y coordinates of each data point.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x_coords = [0, 1, 2, 3, 4]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y_coords = [0, 3, 1, 5, 2]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Build the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plt.plot(x_coords, y_coords, marker='o')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a title.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plt.title('Sales by Year')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labels to the axes.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plt.xlabel('Year')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plt.ylabel('Sales')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endParaRPr lang="en-US" altLang="en-US" sz="1600"/>
          </a:p>
        </p:txBody>
      </p:sp>
      <p:sp>
        <p:nvSpPr>
          <p:cNvPr id="38916" name="TextBox 9">
            <a:extLst>
              <a:ext uri="{FF2B5EF4-FFF2-40B4-BE49-F238E27FC236}">
                <a16:creationId xmlns:a16="http://schemas.microsoft.com/office/drawing/2014/main" id="{757BADEF-E882-437D-B959-942DF96D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6248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>
            <a:extLst>
              <a:ext uri="{FF2B5EF4-FFF2-40B4-BE49-F238E27FC236}">
                <a16:creationId xmlns:a16="http://schemas.microsoft.com/office/drawing/2014/main" id="{910237AD-E16D-41FE-BB95-2970F378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7-24 (continued)</a:t>
            </a:r>
          </a:p>
        </p:txBody>
      </p:sp>
      <p:sp>
        <p:nvSpPr>
          <p:cNvPr id="39939" name="TextBox 8">
            <a:extLst>
              <a:ext uri="{FF2B5EF4-FFF2-40B4-BE49-F238E27FC236}">
                <a16:creationId xmlns:a16="http://schemas.microsoft.com/office/drawing/2014/main" id="{1F99BAF8-E39B-4E32-B110-4CC7CA24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28800"/>
            <a:ext cx="784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19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Customize the tick marks.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plt.xticks([0, 1, 2, 3, 4],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           ['2016', '2017', '2018', '2019', '2020'])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plt.yticks([0, 1, 2, 3, 4, 5],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23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           ['$0m', '$1m', '$2m', '$3m', '$4m', '$5m'])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24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25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Add a grid.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26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plt.grid(True)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27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28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# Display the line graph.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29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    plt.show()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30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31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# Call the main function.</a:t>
            </a:r>
            <a:b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  <a:cs typeface="Calibri" panose="020F0502020204030204" pitchFamily="34" charset="0"/>
              </a:rPr>
              <a:t>32</a:t>
            </a:r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 main()</a:t>
            </a:r>
            <a:endParaRPr lang="en-US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FF4D3FF-3C0B-48D4-B40D-ECC5F0A3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of Program 7-24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3" name="Picture 7">
            <a:extLst>
              <a:ext uri="{FF2B5EF4-FFF2-40B4-BE49-F238E27FC236}">
                <a16:creationId xmlns:a16="http://schemas.microsoft.com/office/drawing/2014/main" id="{F710F0E0-05C7-4E5B-9117-C91D8E81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4805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allout: Line 4">
            <a:extLst>
              <a:ext uri="{FF2B5EF4-FFF2-40B4-BE49-F238E27FC236}">
                <a16:creationId xmlns:a16="http://schemas.microsoft.com/office/drawing/2014/main" id="{BD573057-6339-4DAE-8D0D-F44BD131F6C3}"/>
              </a:ext>
            </a:extLst>
          </p:cNvPr>
          <p:cNvSpPr>
            <a:spLocks/>
          </p:cNvSpPr>
          <p:nvPr/>
        </p:nvSpPr>
        <p:spPr bwMode="auto">
          <a:xfrm>
            <a:off x="6400800" y="1524000"/>
            <a:ext cx="1905000" cy="609600"/>
          </a:xfrm>
          <a:prstGeom prst="borderCallout1">
            <a:avLst>
              <a:gd name="adj1" fmla="val 42144"/>
              <a:gd name="adj2" fmla="val -3019"/>
              <a:gd name="adj3" fmla="val 102866"/>
              <a:gd name="adj4" fmla="val -3985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5" name="Callout: Line 8">
            <a:extLst>
              <a:ext uri="{FF2B5EF4-FFF2-40B4-BE49-F238E27FC236}">
                <a16:creationId xmlns:a16="http://schemas.microsoft.com/office/drawing/2014/main" id="{7C8AACD8-6DC0-41CC-90C7-FE89A2A6A83A}"/>
              </a:ext>
            </a:extLst>
          </p:cNvPr>
          <p:cNvSpPr>
            <a:spLocks/>
          </p:cNvSpPr>
          <p:nvPr/>
        </p:nvSpPr>
        <p:spPr bwMode="auto">
          <a:xfrm>
            <a:off x="5791200" y="5889625"/>
            <a:ext cx="2133600" cy="609600"/>
          </a:xfrm>
          <a:prstGeom prst="borderCallout1">
            <a:avLst>
              <a:gd name="adj1" fmla="val 42144"/>
              <a:gd name="adj2" fmla="val -3019"/>
              <a:gd name="adj3" fmla="val -70528"/>
              <a:gd name="adj4" fmla="val -3293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6" name="Callout: Line 9">
            <a:extLst>
              <a:ext uri="{FF2B5EF4-FFF2-40B4-BE49-F238E27FC236}">
                <a16:creationId xmlns:a16="http://schemas.microsoft.com/office/drawing/2014/main" id="{06B2EE75-9075-4F86-A61A-77BB3A0319A8}"/>
              </a:ext>
            </a:extLst>
          </p:cNvPr>
          <p:cNvSpPr>
            <a:spLocks/>
          </p:cNvSpPr>
          <p:nvPr/>
        </p:nvSpPr>
        <p:spPr bwMode="auto">
          <a:xfrm>
            <a:off x="533400" y="39624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12727"/>
              <a:gd name="adj4" fmla="val 1100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7" name="Callout: Line 10">
            <a:extLst>
              <a:ext uri="{FF2B5EF4-FFF2-40B4-BE49-F238E27FC236}">
                <a16:creationId xmlns:a16="http://schemas.microsoft.com/office/drawing/2014/main" id="{7E005D22-1DBF-4B4D-BFC9-13CE62CBE3F2}"/>
              </a:ext>
            </a:extLst>
          </p:cNvPr>
          <p:cNvSpPr>
            <a:spLocks/>
          </p:cNvSpPr>
          <p:nvPr/>
        </p:nvSpPr>
        <p:spPr bwMode="auto">
          <a:xfrm>
            <a:off x="762000" y="56388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48509"/>
              <a:gd name="adj4" fmla="val 11654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8" name="Callout: Line 11">
            <a:extLst>
              <a:ext uri="{FF2B5EF4-FFF2-40B4-BE49-F238E27FC236}">
                <a16:creationId xmlns:a16="http://schemas.microsoft.com/office/drawing/2014/main" id="{E8E07CD9-B983-46DD-89ED-D772870E9E38}"/>
              </a:ext>
            </a:extLst>
          </p:cNvPr>
          <p:cNvSpPr>
            <a:spLocks/>
          </p:cNvSpPr>
          <p:nvPr/>
        </p:nvSpPr>
        <p:spPr bwMode="auto">
          <a:xfrm>
            <a:off x="571500" y="1636713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78097"/>
              <a:gd name="adj4" fmla="val 1153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0B578F4-487E-43D9-B3D0-DD45F798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BEE86CF-2940-4800-8172-3914DCB5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800"/>
              <a:t> function in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/>
              <a:t> module to create a bar chart.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needs two lists: one with the </a:t>
            </a:r>
            <a:r>
              <a:rPr lang="en-US" altLang="en-US" sz="28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coordinates of each bar's left edge, and another with the heights of each bar, along the </a:t>
            </a:r>
            <a:r>
              <a:rPr lang="en-US" altLang="en-US" sz="28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axis. </a:t>
            </a: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C8B2DDE-D91B-49AE-8DA0-3DEB8C12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9870DAB-3BB0-466A-AE5A-95B452F3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Sequence</a:t>
            </a:r>
            <a:r>
              <a:rPr lang="en-US" altLang="en-US"/>
              <a:t>: an object that contains multiple items of data</a:t>
            </a:r>
          </a:p>
          <a:p>
            <a:pPr lvl="1"/>
            <a:r>
              <a:rPr lang="en-US" altLang="en-US"/>
              <a:t>The items are stored in sequence one after another</a:t>
            </a:r>
          </a:p>
          <a:p>
            <a:pPr>
              <a:buFontTx/>
              <a:buChar char="•"/>
            </a:pPr>
            <a:r>
              <a:rPr lang="en-US" altLang="en-US"/>
              <a:t>Python provides different types of sequences, including lists and tuples</a:t>
            </a:r>
          </a:p>
          <a:p>
            <a:pPr lvl="1"/>
            <a:r>
              <a:rPr lang="en-US" altLang="en-US"/>
              <a:t>The difference between these is that a list is mutable and a tuple is immutable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323CBBD-D0EC-49D0-BD36-A7AA53C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3011" name="TextBox 3">
            <a:extLst>
              <a:ext uri="{FF2B5EF4-FFF2-40B4-BE49-F238E27FC236}">
                <a16:creationId xmlns:a16="http://schemas.microsoft.com/office/drawing/2014/main" id="{22B7BE7C-4769-408F-B585-3ADD0E3A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5181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54C71A2-09C1-4455-842D-30C4EC53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52800"/>
            <a:ext cx="3922713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36A9E2C-1691-4727-9AF4-4A0AC276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B782D66-FFD1-411C-BA3B-2D84039A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000"/>
              <a:t>The default width of </a:t>
            </a:r>
            <a:r>
              <a:rPr lang="en-US" altLang="en-US" sz="2400"/>
              <a:t>each</a:t>
            </a:r>
            <a:r>
              <a:rPr lang="en-US" altLang="en-US" sz="2000"/>
              <a:t> bar in a bar graph is 0.8 along the </a:t>
            </a:r>
            <a:r>
              <a:rPr lang="en-US" altLang="en-US" sz="2000" i="1"/>
              <a:t>X</a:t>
            </a:r>
            <a:r>
              <a:rPr lang="en-US" altLang="en-US" sz="2000"/>
              <a:t> axis. </a:t>
            </a:r>
          </a:p>
          <a:p>
            <a:pPr>
              <a:buFontTx/>
              <a:buChar char="•"/>
            </a:pPr>
            <a:r>
              <a:rPr lang="en-US" altLang="en-US" sz="2000"/>
              <a:t>You can change the bar width by passing a third argument to the </a:t>
            </a:r>
            <a:r>
              <a:rPr lang="en-US" altLang="en-US" sz="2000" b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000"/>
              <a:t> function. </a:t>
            </a:r>
            <a:endParaRPr lang="en-US" altLang="en-US" sz="1800"/>
          </a:p>
        </p:txBody>
      </p:sp>
      <p:sp>
        <p:nvSpPr>
          <p:cNvPr id="44036" name="TextBox 3">
            <a:extLst>
              <a:ext uri="{FF2B5EF4-FFF2-40B4-BE49-F238E27FC236}">
                <a16:creationId xmlns:a16="http://schemas.microsoft.com/office/drawing/2014/main" id="{CE8A2F77-447E-409D-A45A-039DA836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449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bar_width = 5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heights, bar_width)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57A51813-6FAA-45C5-9A23-76FB27A9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3733800"/>
            <a:ext cx="356235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9020010-47E2-4946-987F-C53D6AA3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79F68BD-C95C-41F0-ABAB-3517C3AB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400"/>
              <a:t> function has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/>
              <a:t> parameter that you can use to change the colors of the bars. </a:t>
            </a:r>
          </a:p>
          <a:p>
            <a:pPr>
              <a:buFontTx/>
              <a:buChar char="•"/>
            </a:pPr>
            <a:r>
              <a:rPr lang="en-US" altLang="en-US" sz="2400"/>
              <a:t>The argument that you pass into this parameter is a tuple containing a series of color codes. </a:t>
            </a:r>
            <a:endParaRPr lang="en-US" altLang="en-US" sz="1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8FA66-42BB-4EA0-9738-D33D1D727EDD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657600"/>
          <a:ext cx="4267200" cy="2193925"/>
        </p:xfrm>
        <a:graphic>
          <a:graphicData uri="http://schemas.openxmlformats.org/drawingml/2006/table">
            <a:tbl>
              <a:tblPr firstRow="1" firstCol="1" bandRow="1"/>
              <a:tblGrid>
                <a:gridCol w="1295400">
                  <a:extLst>
                    <a:ext uri="{9D8B030D-6E8A-4147-A177-3AD203B41FA5}">
                      <a16:colId xmlns:a16="http://schemas.microsoft.com/office/drawing/2014/main" val="202130691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76700071"/>
                    </a:ext>
                  </a:extLst>
                </a:gridCol>
              </a:tblGrid>
              <a:tr h="2437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Color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Corresponding Color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15596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'b'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854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'g'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71965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'r'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984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'c'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555210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'm'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Magenta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7836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'y'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4193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'k'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1308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'w'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29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52C2EEC-3846-4412-B1D5-6E9F733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8B32B91-FE40-4A56-832E-4F5D79A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 of how to pass a tuple of color codes as a keyword argument: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The colors of the bars in the resulting bar chart will be as follows:</a:t>
            </a:r>
          </a:p>
          <a:p>
            <a:pPr lvl="1"/>
            <a:r>
              <a:rPr lang="en-US" altLang="en-US" sz="2000"/>
              <a:t>The first bar will be red.</a:t>
            </a:r>
          </a:p>
          <a:p>
            <a:pPr lvl="1"/>
            <a:r>
              <a:rPr lang="en-US" altLang="en-US" sz="2000"/>
              <a:t>The second bar will be green.</a:t>
            </a:r>
          </a:p>
          <a:p>
            <a:pPr lvl="1"/>
            <a:r>
              <a:rPr lang="en-US" altLang="en-US" sz="2000"/>
              <a:t>The third bar will be blue.</a:t>
            </a:r>
          </a:p>
          <a:p>
            <a:pPr lvl="1"/>
            <a:r>
              <a:rPr lang="en-US" altLang="en-US" sz="2000"/>
              <a:t>The fourth bar will be white.</a:t>
            </a:r>
          </a:p>
          <a:p>
            <a:pPr lvl="1"/>
            <a:r>
              <a:rPr lang="en-US" altLang="en-US" sz="2000"/>
              <a:t>The fifth bar will be black.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  <p:sp>
        <p:nvSpPr>
          <p:cNvPr id="46084" name="TextBox 4">
            <a:extLst>
              <a:ext uri="{FF2B5EF4-FFF2-40B4-BE49-F238E27FC236}">
                <a16:creationId xmlns:a16="http://schemas.microsoft.com/office/drawing/2014/main" id="{335D1D41-831B-43C1-8D4F-26348864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31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alibri" panose="020F0502020204030204" pitchFamily="34" charset="0"/>
              </a:rPr>
              <a:t>plt.bar(left_edges, heights, color=('r', 'g', 'b', 'w', 'k'))</a:t>
            </a:r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C09C7A0-6A25-474E-83F2-8401283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Bar Chart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C046C95-18E7-4E63-ABE0-02C52E40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en-US" sz="2400"/>
              <a:t> functions to add labels to the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axes.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en-US" sz="2400"/>
              <a:t> function to display custom tick mark labels along the </a:t>
            </a:r>
            <a:r>
              <a:rPr lang="en-US" altLang="en-US" sz="2400" i="1"/>
              <a:t>X</a:t>
            </a:r>
            <a:r>
              <a:rPr lang="en-US" altLang="en-US" sz="2400"/>
              <a:t> axis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en-US" sz="2400"/>
              <a:t> function to display custom tick mark labels along the </a:t>
            </a:r>
            <a:r>
              <a:rPr lang="en-US" altLang="en-US" sz="2400" i="1"/>
              <a:t>Y</a:t>
            </a:r>
            <a:r>
              <a:rPr lang="en-US" altLang="en-US" sz="2400"/>
              <a:t> axis.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CFAA4C-BB6C-428B-8B3C-FD642CC1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1025FB9-6A78-431F-8726-9300AC41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You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in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en-US" altLang="en-US" sz="2400"/>
              <a:t>module to create a pie chart.</a:t>
            </a: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When you call the </a:t>
            </a:r>
            <a:r>
              <a:rPr lang="en-US" altLang="en-US" sz="2400">
                <a:latin typeface="Courier New" panose="02070309020205020404" pitchFamily="49" charset="0"/>
              </a:rPr>
              <a:t>pie</a:t>
            </a:r>
            <a:r>
              <a:rPr lang="en-US" altLang="en-US" sz="2400"/>
              <a:t> function, you pass a list of values as an argument. </a:t>
            </a:r>
          </a:p>
          <a:p>
            <a:pPr lvl="1"/>
            <a:r>
              <a:rPr lang="en-US" altLang="en-US" sz="2000"/>
              <a:t>The sum of the values will be used as the value of the whole. </a:t>
            </a:r>
          </a:p>
          <a:p>
            <a:pPr lvl="1"/>
            <a:r>
              <a:rPr lang="en-US" altLang="en-US" sz="2000"/>
              <a:t>Each element in the list will become a slice in the pie chart. </a:t>
            </a:r>
          </a:p>
          <a:p>
            <a:pPr lvl="1"/>
            <a:r>
              <a:rPr lang="en-US" altLang="en-US" sz="2000"/>
              <a:t>The size of a slice represents that element's value as a percentage of the whole.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C478D9C-E9DC-4867-B221-B40DF3EF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399F859-3E53-4AB5-9CD1-E4FA083B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</p:txBody>
      </p:sp>
      <p:sp>
        <p:nvSpPr>
          <p:cNvPr id="49156" name="TextBox 3">
            <a:extLst>
              <a:ext uri="{FF2B5EF4-FFF2-40B4-BE49-F238E27FC236}">
                <a16:creationId xmlns:a16="http://schemas.microsoft.com/office/drawing/2014/main" id="{F5EDB0F2-E409-41D7-BF3B-819E274B0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316163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= [20, 60, 80, 40]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alibri" panose="020F0502020204030204" pitchFamily="34" charset="0"/>
              </a:rPr>
              <a:t>plt.pie(values)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alibri" panose="020F0502020204030204" pitchFamily="34" charset="0"/>
              </a:rPr>
              <a:t>plt.show()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3B8C4F99-AE15-4B71-81D0-D7850AB1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84563"/>
            <a:ext cx="37258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15DD4E4-30DD-42C6-987F-2A24C2D3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D131C5B-A75C-497C-A155-15DB3DD0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has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altLang="en-US" sz="2400"/>
              <a:t> parameter that you can use to display labels for the slices in the pie chart. </a:t>
            </a:r>
          </a:p>
          <a:p>
            <a:pPr>
              <a:buFontTx/>
              <a:buChar char="•"/>
            </a:pPr>
            <a:r>
              <a:rPr lang="en-US" altLang="en-US" sz="2400"/>
              <a:t>The argument that you pass into this parameter is a list containing the desired labels, as strings. </a:t>
            </a:r>
            <a:endParaRPr lang="en-US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121FE81-EBFB-402B-B305-A4DCEF71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8EF3AAF-EEF1-43CC-B856-607BF1BF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</p:txBody>
      </p:sp>
      <p:sp>
        <p:nvSpPr>
          <p:cNvPr id="51204" name="TextBox 5">
            <a:extLst>
              <a:ext uri="{FF2B5EF4-FFF2-40B4-BE49-F238E27FC236}">
                <a16:creationId xmlns:a16="http://schemas.microsoft.com/office/drawing/2014/main" id="{5B080CC0-B7E8-42C9-9966-C22D0A06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62175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sales = [100, 400, 300, 600]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slice_labels = ['1st Qtr', '2nd Qtr', '3rd Qtr', '4th Qtr']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plt.pie(sales, labels=slice_labels)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plt.title('Sales by Quarter')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alibri" panose="020F0502020204030204" pitchFamily="34" charset="0"/>
              </a:rPr>
              <a:t>plt.show()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05" name="Picture 6">
            <a:extLst>
              <a:ext uri="{FF2B5EF4-FFF2-40B4-BE49-F238E27FC236}">
                <a16:creationId xmlns:a16="http://schemas.microsoft.com/office/drawing/2014/main" id="{682CA1A0-4BFB-428C-A4F5-24506FAE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3429000"/>
            <a:ext cx="39401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3C56D87-3C53-4539-9CFC-EE150A10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a Pie Chart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B19D00A-B52D-427B-B9FE-CEF5E05B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 automatically changes the color of the slices, in the following order:</a:t>
            </a:r>
          </a:p>
          <a:p>
            <a:pPr lvl="1"/>
            <a:r>
              <a:rPr lang="en-US" altLang="en-US" sz="2000"/>
              <a:t>blue, green, red, cyan, magenta, yellow, black, and white. </a:t>
            </a:r>
            <a:br>
              <a:rPr lang="en-US" altLang="en-US" sz="2000"/>
            </a:b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400"/>
              <a:t>You can specify a different set of colors, however, by passing a tuple of color codes as an argument to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/>
              <a:t> function's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en-US" sz="2400"/>
              <a:t> parameter: 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1800"/>
              <a:t>When this statement executes, the colors of the slices in the resulting pie chart will be red, green, blue, white, and black.</a:t>
            </a: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3BD4D624-48D6-46CA-B6EC-377B46BB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alibri" panose="020F0502020204030204" pitchFamily="34" charset="0"/>
              </a:rPr>
              <a:t>plt.pie(values, colors=('r', 'g', 'b', 'w', 'k'))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565D1E-8C4B-47A9-B730-7B2F02F2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5A18A6E-099E-4631-8076-BE6172F8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/>
              <a:t>List</a:t>
            </a:r>
            <a:r>
              <a:rPr lang="en-US" altLang="en-US" sz="2800"/>
              <a:t>: an object that contains multiple data items</a:t>
            </a:r>
          </a:p>
          <a:p>
            <a:pPr lvl="1"/>
            <a:r>
              <a:rPr lang="en-US" altLang="en-US" sz="2400" u="sng"/>
              <a:t>Element</a:t>
            </a:r>
            <a:r>
              <a:rPr lang="en-US" altLang="en-US" sz="2400"/>
              <a:t>: An item in a list</a:t>
            </a:r>
          </a:p>
          <a:p>
            <a:pPr lvl="1"/>
            <a:r>
              <a:rPr lang="en-US" altLang="en-US" sz="2400"/>
              <a:t>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etc.]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Can hold items of different types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cs typeface="Courier New" panose="02070309020205020404" pitchFamily="49" charset="0"/>
              </a:rPr>
              <a:t> function can be used to display an entire list</a:t>
            </a:r>
          </a:p>
          <a:p>
            <a:pPr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sz="2800">
                <a:cs typeface="Courier New" panose="02070309020205020404" pitchFamily="49" charset="0"/>
              </a:rPr>
              <a:t> function can convert certain types of objects to lists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69D7B10-81E0-465B-AF9E-60C7572D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03D9296-58D3-446B-A7F8-23652638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2954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Lists,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Indexing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Techniques for processing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Slicing and copying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List methods and built-in functions for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Two-dimensional lists</a:t>
            </a:r>
          </a:p>
          <a:p>
            <a:pPr lvl="1" eaLnBrk="1" hangingPunct="1"/>
            <a:r>
              <a:rPr lang="en-US" altLang="en-US" sz="2400"/>
              <a:t>Tuples,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Immutability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Difference from and advantages over lists</a:t>
            </a:r>
          </a:p>
          <a:p>
            <a:pPr lvl="1" eaLnBrk="1" hangingPunct="1"/>
            <a:r>
              <a:rPr lang="en-US" altLang="en-US" sz="2400"/>
              <a:t>Plotting charts and graphs with the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/>
              <a:t> Package</a:t>
            </a:r>
            <a:endParaRPr lang="he-IL" altLang="en-US" sz="2000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EBAC184-424D-459D-9806-313160D4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 (cont’d.)</a:t>
            </a:r>
          </a:p>
        </p:txBody>
      </p:sp>
      <p:pic>
        <p:nvPicPr>
          <p:cNvPr id="8195" name="Content Placeholder 3">
            <a:extLst>
              <a:ext uri="{FF2B5EF4-FFF2-40B4-BE49-F238E27FC236}">
                <a16:creationId xmlns:a16="http://schemas.microsoft.com/office/drawing/2014/main" id="{4A20BE9F-DB99-4105-83E4-526C5F1B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676400"/>
            <a:ext cx="8229600" cy="966788"/>
          </a:xfr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1264140-71DD-45E6-AAE1-5660A51E8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2004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0946808C-EEE5-4D9D-AE6B-8E945DE7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656138"/>
            <a:ext cx="8229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6DF73D-2214-42BA-910E-08C36337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 and Iterating over a List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0EFE685-E2D0-459C-B678-6A293047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/>
              <a:t>Repetition operator</a:t>
            </a:r>
            <a:r>
              <a:rPr lang="en-US" altLang="en-US" sz="2800"/>
              <a:t>: makes multiple copies of a list and joins them together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/>
              <a:t> symbol is a repetition operator when applied to a sequence and an integer</a:t>
            </a:r>
          </a:p>
          <a:p>
            <a:pPr lvl="2">
              <a:buFontTx/>
              <a:buChar char="•"/>
            </a:pPr>
            <a:r>
              <a:rPr lang="en-US" altLang="en-US" sz="2000"/>
              <a:t>Sequence is left operand, number is right</a:t>
            </a:r>
          </a:p>
          <a:p>
            <a:pPr lvl="1"/>
            <a:r>
              <a:rPr lang="en-US" altLang="en-US" sz="2400"/>
              <a:t>General format: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800"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altLang="en-US" sz="2400">
                <a:cs typeface="Courier New" panose="02070309020205020404" pitchFamily="49" charset="0"/>
              </a:rPr>
              <a:t>Format: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72F224-B3AB-4119-9117-D0FBBFC4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863203A-F1E7-4FC9-A3EC-56071C35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pPr lvl="1"/>
            <a:r>
              <a:rPr lang="en-US" altLang="en-US"/>
              <a:t>Enables access to individual element in list</a:t>
            </a:r>
          </a:p>
          <a:p>
            <a:pPr lvl="1"/>
            <a:r>
              <a:rPr lang="en-US" altLang="en-US"/>
              <a:t>Index of first element in the list is 0, second element is 1, and n’th element is n-1</a:t>
            </a:r>
          </a:p>
          <a:p>
            <a:pPr lvl="1"/>
            <a:r>
              <a:rPr lang="en-US" altLang="en-US"/>
              <a:t>Negative indexes identify positions relative to the end of the list</a:t>
            </a:r>
          </a:p>
          <a:p>
            <a:pPr lvl="2">
              <a:buFontTx/>
              <a:buChar char="•"/>
            </a:pPr>
            <a:r>
              <a:rPr lang="en-US" altLang="en-US"/>
              <a:t>The index -1 identifies the last element, -2 identifies the next to last element, etc.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51B233F-AD77-4E16-B160-309650DA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/>
              <a:t> function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8ED0EDF-E231-4820-9079-2C2854F4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800"/>
              <a:t> exception is raised if an  invalid index is used</a:t>
            </a:r>
          </a:p>
          <a:p>
            <a:pPr eaLnBrk="1" hangingPunct="1"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800" u="sng">
                <a:cs typeface="Courier New" panose="02070309020205020404" pitchFamily="49" charset="0"/>
              </a:rPr>
              <a:t> function</a:t>
            </a:r>
            <a:r>
              <a:rPr lang="en-US" altLang="en-US" sz="2800">
                <a:cs typeface="Courier New" panose="02070309020205020404" pitchFamily="49" charset="0"/>
              </a:rPr>
              <a:t>: returns the length of a sequence such as a list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Example: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len(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Returns the number of elements in the list, so the index of last element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len(list)-1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Can be used to prevent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IndexError </a:t>
            </a:r>
            <a:r>
              <a:rPr lang="en-US" altLang="en-US" sz="2400">
                <a:cs typeface="Courier New" panose="02070309020205020404" pitchFamily="49" charset="0"/>
              </a:rPr>
              <a:t>exception when iterating over a list with a loop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2907</Words>
  <Application>Microsoft Office PowerPoint</Application>
  <PresentationFormat>On-screen Show (4:3)</PresentationFormat>
  <Paragraphs>295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Century Gothic</vt:lpstr>
      <vt:lpstr>ヒラギノ角ゴ Pro W3</vt:lpstr>
      <vt:lpstr>Tw Cen MT</vt:lpstr>
      <vt:lpstr>Courier New</vt:lpstr>
      <vt:lpstr>Times New Roman</vt:lpstr>
      <vt:lpstr>Default Design</vt:lpstr>
      <vt:lpstr>PowerPoint Presentation</vt:lpstr>
      <vt:lpstr>Topics</vt:lpstr>
      <vt:lpstr>Topics (cont’d.)</vt:lpstr>
      <vt:lpstr>Sequences</vt:lpstr>
      <vt:lpstr>Introduction to Lists</vt:lpstr>
      <vt:lpstr>Introduction to Lists (cont’d.)</vt:lpstr>
      <vt:lpstr>The Repetition Operator and Iterating over a List</vt:lpstr>
      <vt:lpstr>Indexing</vt:lpstr>
      <vt:lpstr>The len function</vt:lpstr>
      <vt:lpstr>Lists Are Mutable</vt:lpstr>
      <vt:lpstr>Concatenating Lists</vt:lpstr>
      <vt:lpstr>List Slicing</vt:lpstr>
      <vt:lpstr>Finding Items in Lists with the in Operator</vt:lpstr>
      <vt:lpstr>List Methods and Useful Built-in Functions</vt:lpstr>
      <vt:lpstr>List Methods and Useful Built-in Functions (cont’d.)</vt:lpstr>
      <vt:lpstr>PowerPoint Presentation</vt:lpstr>
      <vt:lpstr>List Methods and Useful Built-in Functions (cont’d.)</vt:lpstr>
      <vt:lpstr>Copying Lists</vt:lpstr>
      <vt:lpstr>Copying Lists (cont’d.)</vt:lpstr>
      <vt:lpstr>Processing Lists</vt:lpstr>
      <vt:lpstr>Processing Lists (cont’d.)</vt:lpstr>
      <vt:lpstr>Two-Dimensional Lists</vt:lpstr>
      <vt:lpstr>Two-Dimensional Lists (cont’d.)</vt:lpstr>
      <vt:lpstr>Two-Dimensional Lists (cont’d.)</vt:lpstr>
      <vt:lpstr>Tuples</vt:lpstr>
      <vt:lpstr>Tuples (cont’d.)</vt:lpstr>
      <vt:lpstr>Tuples (cont’d.)</vt:lpstr>
      <vt:lpstr>Plotting Data with matplotlib</vt:lpstr>
      <vt:lpstr>Plotting Data with matplotlib</vt:lpstr>
      <vt:lpstr>Plotting Data with matplotlib</vt:lpstr>
      <vt:lpstr>Plotting Data with matplotlib</vt:lpstr>
      <vt:lpstr>Plotting a Line Graph with the plot Function</vt:lpstr>
      <vt:lpstr>Plotting a Line Graph with the plot Function</vt:lpstr>
      <vt:lpstr>Plotting a Line Graph with the plot Function</vt:lpstr>
      <vt:lpstr>Plotting a Line Graph with the plot Function</vt:lpstr>
      <vt:lpstr>Program 7-24</vt:lpstr>
      <vt:lpstr>Program 7-24 (continued)</vt:lpstr>
      <vt:lpstr>Output of Program 7-24</vt:lpstr>
      <vt:lpstr>Plotting a Bar Chart</vt:lpstr>
      <vt:lpstr>Plotting a Bar Chart</vt:lpstr>
      <vt:lpstr>Plotting a Bar Chart</vt:lpstr>
      <vt:lpstr>Plotting a Bar Chart</vt:lpstr>
      <vt:lpstr>Plotting a Bar Chart</vt:lpstr>
      <vt:lpstr>Plotting a Bar Chart</vt:lpstr>
      <vt:lpstr>Plotting a Pie Chart</vt:lpstr>
      <vt:lpstr>Plotting a Pie Chart</vt:lpstr>
      <vt:lpstr>Plotting a Pie Chart</vt:lpstr>
      <vt:lpstr>Plotting a Pie Chart</vt:lpstr>
      <vt:lpstr>Plotting a Pie Chart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108</cp:revision>
  <dcterms:created xsi:type="dcterms:W3CDTF">2011-02-21T19:15:53Z</dcterms:created>
  <dcterms:modified xsi:type="dcterms:W3CDTF">2020-12-05T02:41:39Z</dcterms:modified>
</cp:coreProperties>
</file>