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285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86" autoAdjust="0"/>
  </p:normalViewPr>
  <p:slideViewPr>
    <p:cSldViewPr>
      <p:cViewPr varScale="1">
        <p:scale>
          <a:sx n="63" d="100"/>
          <a:sy n="63" d="100"/>
        </p:scale>
        <p:origin x="73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CFC1DB-DFAA-4C4C-B4E3-2ABD07C43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5FC99-7C88-4931-ABC1-D0967D0589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2E41645-67E9-4CFD-B888-CB56AFA2EEFB}" type="datetimeFigureOut">
              <a:rPr lang="en-US"/>
              <a:pPr>
                <a:defRPr/>
              </a:pPr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0B7E5-C1E0-403A-BA31-F86412C0FD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39360-B6B3-437E-94B5-C06D946C28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4D00D14-0CAC-413F-A517-A5DF0440696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429CC3A2-E74B-4E1E-B260-32079E0B76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8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664600AC-B9AD-4822-97CA-D651C5D86B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More About 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7926F-520A-4947-9EDC-C61AC3EC74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0975"/>
            <a:ext cx="4808538" cy="59928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31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28FB4D1-0E93-463B-8935-519F62CB76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5BE99-9120-4E32-8801-6E9EF9F811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35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03B951-80A0-4A2A-9BD0-16438F516B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2851A-B7BD-4019-BF82-A2D5A27F7A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83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D7CF47-920D-480C-966C-F22C9E5284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90F65-E4A3-4368-BC68-CBDE532D64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19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CF07256-1F6E-4E6B-ABA9-C787770F16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1819C4-3DFE-4B30-8BEE-B68D5D687E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47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DE7F1AC-27AF-4436-A9C6-F8658C8554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7075A-0B64-40A7-8DAE-2960A80E66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43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7262AE8-EA3E-4529-B91B-AFA114DA36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6D3870-BE7A-48E0-88C8-5BF7553AA6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58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72A84E0-979F-46A4-B4FC-A064118E5A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F0F962-69ED-4F5E-831C-0CAA5ADD50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22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4EC7109C-B75C-4A3B-8CF4-B5F1108CF6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89B90-AB80-4D61-9B88-09724C33C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47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98BAD8-7DB6-49CD-BD09-2C27A97464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95B28-EEB8-4000-8044-1D98E41496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53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E6C2B01-CCF5-4176-92E7-80681F9729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38A5C-3986-4D3C-99CC-DF2556C48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85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EBC49C7-8E3E-4FFE-AD8B-6292A0AFC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D50A8D1-D261-48FD-91F0-3A08B3501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B797948-C7E3-4A28-A121-5D7963DB03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0" y="6465888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 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B6752FB-64EA-4F5A-8F65-FDF10FBCB0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200034D-34ED-453F-8A10-010A685094E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80E9E8DC-EF55-4B33-9707-02048664764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400800"/>
            <a:ext cx="14208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29A014C-8DD1-49DD-AE3F-86D167F9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Are Immutable (cont’d.)</a:t>
            </a:r>
          </a:p>
        </p:txBody>
      </p:sp>
      <p:pic>
        <p:nvPicPr>
          <p:cNvPr id="12291" name="Content Placeholder 3">
            <a:extLst>
              <a:ext uri="{FF2B5EF4-FFF2-40B4-BE49-F238E27FC236}">
                <a16:creationId xmlns:a16="http://schemas.microsoft.com/office/drawing/2014/main" id="{44FAD857-2E2C-4920-815D-71F968C49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82825"/>
            <a:ext cx="8229600" cy="316071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2C45CB6-0254-409C-A1D9-51376456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Slicing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77A4FD3-0468-4FA6-9728-C1E06C4F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Slice</a:t>
            </a:r>
            <a:r>
              <a:rPr lang="en-US" altLang="en-US">
                <a:cs typeface="Courier New" panose="02070309020205020404" pitchFamily="49" charset="0"/>
              </a:rPr>
              <a:t>: span of items taken from a sequence, known as </a:t>
            </a:r>
            <a:r>
              <a:rPr lang="en-US" altLang="en-US" i="1">
                <a:cs typeface="Courier New" panose="02070309020205020404" pitchFamily="49" charset="0"/>
              </a:rPr>
              <a:t>substring</a:t>
            </a:r>
          </a:p>
          <a:p>
            <a:pPr lvl="1"/>
            <a:r>
              <a:rPr lang="en-US" altLang="en-US"/>
              <a:t>Slicing 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Expression will return a string containing a copy of the characters from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>
                <a:cs typeface="Courier New" panose="02070309020205020404" pitchFamily="49" charset="0"/>
              </a:rPr>
              <a:t> up to, but not including,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en-US" i="1">
              <a:cs typeface="Courier New" panose="02070309020205020404" pitchFamily="49" charset="0"/>
            </a:endParaRP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>
                <a:cs typeface="Courier New" panose="02070309020205020404" pitchFamily="49" charset="0"/>
              </a:rPr>
              <a:t> not specified,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>
                <a:cs typeface="Courier New" panose="02070309020205020404" pitchFamily="49" charset="0"/>
              </a:rPr>
              <a:t> is used for start index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>
                <a:cs typeface="Courier New" panose="02070309020205020404" pitchFamily="49" charset="0"/>
              </a:rPr>
              <a:t> not specified,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len(string)</a:t>
            </a:r>
            <a:r>
              <a:rPr lang="en-US" altLang="en-US">
                <a:cs typeface="Courier New" panose="02070309020205020404" pitchFamily="49" charset="0"/>
              </a:rPr>
              <a:t> is used for end index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Slicing expressions can include a step value and negative indexes relative to end of string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53BED24-BCED-4483-A278-95F136AE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Testing, Searching, and Manipulating Strings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3EC44BE-7A6A-4589-8654-2F09238E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You can 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/>
              <a:t> operator to determine whether one string is contained in another string</a:t>
            </a:r>
          </a:p>
          <a:p>
            <a:pPr lvl="1"/>
            <a:r>
              <a:rPr lang="en-US" altLang="en-US"/>
              <a:t>General 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string1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string2</a:t>
            </a:r>
          </a:p>
          <a:p>
            <a:pPr lvl="2">
              <a:buFontTx/>
              <a:buChar char="•"/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string1 </a:t>
            </a:r>
            <a:r>
              <a:rPr lang="en-US" altLang="en-US">
                <a:cs typeface="Courier New" panose="02070309020205020404" pitchFamily="49" charset="0"/>
              </a:rPr>
              <a:t>and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 string2 </a:t>
            </a:r>
            <a:r>
              <a:rPr lang="en-US" altLang="en-US">
                <a:cs typeface="Courier New" panose="02070309020205020404" pitchFamily="49" charset="0"/>
              </a:rPr>
              <a:t>can be string literals or variables referencing strings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Similarly you can 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>
                <a:cs typeface="Courier New" panose="02070309020205020404" pitchFamily="49" charset="0"/>
              </a:rPr>
              <a:t> operator to determine whether one string is not contained in another string</a:t>
            </a:r>
            <a:endParaRPr lang="he-IL" altLang="en-US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C37F301-1C82-4ADB-8A1D-1FB7BDDE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3B150E7B-3C30-42E4-8B98-03B5C7D04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Strings in Python have many types of methods, divided into different types of operations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General format: 					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Some methods test a string for specific characteristics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Generally Boolean methods, that return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>
                <a:cs typeface="Courier New" panose="02070309020205020404" pitchFamily="49" charset="0"/>
              </a:rPr>
              <a:t> if a condition exists,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>
                <a:cs typeface="Courier New" panose="02070309020205020404" pitchFamily="49" charset="0"/>
              </a:rPr>
              <a:t> otherwise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3651A73-D407-451E-826F-768E6526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pic>
        <p:nvPicPr>
          <p:cNvPr id="16387" name="Content Placeholder 3">
            <a:extLst>
              <a:ext uri="{FF2B5EF4-FFF2-40B4-BE49-F238E27FC236}">
                <a16:creationId xmlns:a16="http://schemas.microsoft.com/office/drawing/2014/main" id="{949E18CB-907A-4C7D-8E36-59F8D2606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90700"/>
            <a:ext cx="8229600" cy="4144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AADEF06-4256-400C-88F3-99589A66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810DBE2-32AE-4150-A4A8-8B0322DB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Some methods return a copy of the string, to which modifications have been made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Simulate strings as mutable objects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String comparisons are case-sensitive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Uppercase characters are distinguished from lowercase characters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altLang="en-US">
                <a:cs typeface="Courier New" panose="02070309020205020404" pitchFamily="49" charset="0"/>
              </a:rPr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altLang="en-US">
                <a:cs typeface="Courier New" panose="02070309020205020404" pitchFamily="49" charset="0"/>
              </a:rPr>
              <a:t> methods can be used for making case-insensitive string comparisons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27648D4-E595-4290-B397-7C51D46F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pic>
        <p:nvPicPr>
          <p:cNvPr id="18435" name="Content Placeholder 3">
            <a:extLst>
              <a:ext uri="{FF2B5EF4-FFF2-40B4-BE49-F238E27FC236}">
                <a16:creationId xmlns:a16="http://schemas.microsoft.com/office/drawing/2014/main" id="{7946A5F6-5B19-47B0-9FF6-F72C1C426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3338" y="1600200"/>
            <a:ext cx="6537325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3AF52C4-A4DD-465D-9360-58E06842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9105198-C77F-4342-8EBF-94B203204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Programs commonly need to search for substrings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Several methods to accomplish this: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endswith(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: checks if the string ends with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endParaRPr lang="en-US" altLang="en-US">
              <a:cs typeface="Courier New" panose="02070309020205020404" pitchFamily="49" charset="0"/>
            </a:endParaRP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>
                <a:cs typeface="Courier New" panose="02070309020205020404" pitchFamily="49" charset="0"/>
              </a:rPr>
              <a:t> 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startswith(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: checks if the string starts with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>
                <a:cs typeface="Courier New" panose="02070309020205020404" pitchFamily="49" charset="0"/>
              </a:rPr>
              <a:t> 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5F14D50-919F-4378-83D3-FB7956FD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36539C5-CE77-4DD0-9840-03265369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Several methods to accomplish this (cont’d):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find(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: searches for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>
                <a:cs typeface="Courier New" panose="02070309020205020404" pitchFamily="49" charset="0"/>
              </a:rPr>
              <a:t>  within the string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Returns lowest index of the substring, or if the substring is not contained in the string, returns -1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: 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Returns a copy of the string where every occurrence of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>
                <a:cs typeface="Courier New" panose="02070309020205020404" pitchFamily="49" charset="0"/>
              </a:rPr>
              <a:t> is replaced with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22B89D0-8719-43AA-8B3C-46554037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pic>
        <p:nvPicPr>
          <p:cNvPr id="21507" name="Content Placeholder 3">
            <a:extLst>
              <a:ext uri="{FF2B5EF4-FFF2-40B4-BE49-F238E27FC236}">
                <a16:creationId xmlns:a16="http://schemas.microsoft.com/office/drawing/2014/main" id="{0900FF2D-AEC6-45C8-AE9F-4A20569FB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33625"/>
            <a:ext cx="8229600" cy="305911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53EBD06-C74E-4DE2-9196-9EA6F8E7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3B540159-5F07-4CB6-A7BA-3AC5D8F7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Basic String Operations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String Slicing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Testing, Searching, and Manipulating Strings</a:t>
            </a:r>
            <a:endParaRPr lang="he-IL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D95D912-A881-4511-8867-1E6BD1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Repetition Operator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EA579B94-D71B-4195-90F9-649C7AD5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Repetition operator</a:t>
            </a:r>
            <a:r>
              <a:rPr lang="en-US" altLang="en-US"/>
              <a:t>: makes multiple copies of a string and joins them together</a:t>
            </a:r>
          </a:p>
          <a:p>
            <a:pPr lvl="1"/>
            <a:r>
              <a:rPr lang="en-US" altLang="en-US"/>
              <a:t>The * symbol is a repetition operator when applied to a string and an integer</a:t>
            </a:r>
          </a:p>
          <a:p>
            <a:pPr lvl="2">
              <a:buFontTx/>
              <a:buChar char="•"/>
            </a:pPr>
            <a:r>
              <a:rPr lang="en-US" altLang="en-US"/>
              <a:t>String is left operand; number is right</a:t>
            </a:r>
          </a:p>
          <a:p>
            <a:pPr lvl="1"/>
            <a:r>
              <a:rPr lang="en-US" altLang="en-US"/>
              <a:t>General 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string_to_copy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Variable references a new string which contains multiple copies of the original string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9EFD2DB-58C9-4AC6-9973-4AEC0271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Splitting a String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6F010568-1754-41DF-8F22-9A8A5DD6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u="sng"/>
              <a:t> method</a:t>
            </a:r>
            <a:r>
              <a:rPr lang="en-US" altLang="en-US"/>
              <a:t>: returns a list containing the words in the string</a:t>
            </a:r>
          </a:p>
          <a:p>
            <a:pPr lvl="1" eaLnBrk="1" hangingPunct="1"/>
            <a:r>
              <a:rPr lang="en-US" altLang="en-US"/>
              <a:t>By default, uses space as separator</a:t>
            </a:r>
          </a:p>
          <a:p>
            <a:pPr lvl="1" eaLnBrk="1" hangingPunct="1"/>
            <a:r>
              <a:rPr lang="en-US" altLang="en-US"/>
              <a:t>Can specify a different separator by passing it as an argument to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/>
              <a:t> method</a:t>
            </a:r>
            <a:endParaRPr lang="he-IL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E2C9185-F597-4B0F-9923-9687ADE2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9622238-B939-4B62-B898-59DE3D11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String operations,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Methods for iterating over strings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Repetition and concatenation operators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Strings as immutable objects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Slicing strings and testing strings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String methods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Splitting a string</a:t>
            </a:r>
            <a:endParaRPr lang="he-IL" altLang="en-US"/>
          </a:p>
          <a:p>
            <a:pPr lvl="1" eaLnBrk="1" hangingPunct="1"/>
            <a:endParaRPr lang="he-IL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A83A94B-C150-4018-A04C-CE70A298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String Operations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5F1CD2A1-28DD-40B6-98CF-FE883F0B2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Many types of programs perform operations on strings</a:t>
            </a:r>
          </a:p>
          <a:p>
            <a:pPr>
              <a:buFontTx/>
              <a:buChar char="•"/>
            </a:pPr>
            <a:r>
              <a:rPr lang="en-US" altLang="en-US"/>
              <a:t>In Python, many tools for examining and manipulating strings</a:t>
            </a:r>
          </a:p>
          <a:p>
            <a:pPr lvl="1"/>
            <a:r>
              <a:rPr lang="en-US" altLang="en-US"/>
              <a:t>Strings are sequences, so many of the tools that work with sequences work with strings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87A67F0-C6C9-4A55-9A55-1468A1F5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the Individual Characters in a String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C551C53-1C32-4476-AE1B-55A914BF7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To access an individual character in a string: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Use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>
                <a:cs typeface="Courier New" panose="02070309020205020404" pitchFamily="49" charset="0"/>
              </a:rPr>
              <a:t> loop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Useful when need to iterate over the whole string, such as to count the occurrences of a specific character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Use indexing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Each character has an index specifying its position in the string, starting at 0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>
            <a:extLst>
              <a:ext uri="{FF2B5EF4-FFF2-40B4-BE49-F238E27FC236}">
                <a16:creationId xmlns:a16="http://schemas.microsoft.com/office/drawing/2014/main" id="{5D51CAF9-94BF-4B51-B300-12262AEB9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630238"/>
            <a:ext cx="7673975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5160E74-3EDC-4ABE-AD48-765D81E7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Accessing the Individual Characters in a String (cont’d.)</a:t>
            </a:r>
          </a:p>
        </p:txBody>
      </p:sp>
      <p:pic>
        <p:nvPicPr>
          <p:cNvPr id="8195" name="Content Placeholder 5">
            <a:extLst>
              <a:ext uri="{FF2B5EF4-FFF2-40B4-BE49-F238E27FC236}">
                <a16:creationId xmlns:a16="http://schemas.microsoft.com/office/drawing/2014/main" id="{F5A635E6-37DE-49A9-A121-40930BF7D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2425" y="2209800"/>
            <a:ext cx="8229600" cy="1306513"/>
          </a:xfrm>
        </p:spPr>
      </p:pic>
      <p:pic>
        <p:nvPicPr>
          <p:cNvPr id="8196" name="Picture 6">
            <a:extLst>
              <a:ext uri="{FF2B5EF4-FFF2-40B4-BE49-F238E27FC236}">
                <a16:creationId xmlns:a16="http://schemas.microsoft.com/office/drawing/2014/main" id="{1E7A182B-858D-499B-8F72-E5B0DFD30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038600"/>
            <a:ext cx="82296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881CEA5-4A24-479E-9AB0-52B0BF90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Accessing the Individual Characters in a String (cont’d.)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545CAB7-E201-4264-BE88-40CE28DC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>
                <a:cs typeface="Courier New" panose="02070309020205020404" pitchFamily="49" charset="0"/>
              </a:rPr>
              <a:t> exception will occur if: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You try to use an index that is out of range for the string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Likely to happen when loop iterates beyond the end of the string</a:t>
            </a:r>
          </a:p>
          <a:p>
            <a:pPr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len(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 function can be used to obtain the length of a string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Useful to prevent loops from iterating beyond the end of a string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9E937D9-CECD-4673-A238-ACE003CB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Concatenation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79FC5DB-E6F3-4DC7-80B0-ED327351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Concatenation</a:t>
            </a:r>
            <a:r>
              <a:rPr lang="en-US" altLang="en-US">
                <a:cs typeface="Courier New" panose="02070309020205020404" pitchFamily="49" charset="0"/>
              </a:rPr>
              <a:t>: appending one string to the end of another string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>
                <a:cs typeface="Courier New" panose="02070309020205020404" pitchFamily="49" charset="0"/>
              </a:rPr>
              <a:t> operator to produce a string that is a combination of its operands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The augmented assignment operator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>
                <a:cs typeface="Courier New" panose="02070309020205020404" pitchFamily="49" charset="0"/>
              </a:rPr>
              <a:t> can also be used to concatenate strings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The operand on the left side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>
                <a:cs typeface="Courier New" panose="02070309020205020404" pitchFamily="49" charset="0"/>
              </a:rPr>
              <a:t> operator must be an existing variable; otherwise, an exception is raised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64EF4B1-88BA-43F2-B47B-96E8CBCF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Are Immutable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ECBF50B-4792-4A9C-9DB4-2BF44027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Strings are immutable</a:t>
            </a:r>
          </a:p>
          <a:p>
            <a:pPr lvl="1"/>
            <a:r>
              <a:rPr lang="en-US" altLang="en-US"/>
              <a:t>Once they are created, they cannot be changed</a:t>
            </a:r>
          </a:p>
          <a:p>
            <a:pPr lvl="2">
              <a:buFontTx/>
              <a:buChar char="•"/>
            </a:pPr>
            <a:r>
              <a:rPr lang="en-US" altLang="en-US"/>
              <a:t>Concatenation doesn’t actually change the existing string, but rather creates a new string and assigns the new string to the previously used variable</a:t>
            </a:r>
          </a:p>
          <a:p>
            <a:pPr lvl="1"/>
            <a:r>
              <a:rPr lang="en-US" altLang="en-US"/>
              <a:t>Cannot use an expression of the form </a:t>
            </a:r>
          </a:p>
          <a:p>
            <a:pPr lvl="1"/>
            <a:r>
              <a:rPr lang="en-US" altLang="en-US"/>
              <a:t>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new_character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Statement of this type will raise an exception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846</Words>
  <Application>Microsoft Office PowerPoint</Application>
  <PresentationFormat>On-screen Show (4:3)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ヒラギノ角ゴ Pro W3</vt:lpstr>
      <vt:lpstr>Tw Cen MT</vt:lpstr>
      <vt:lpstr>Courier New</vt:lpstr>
      <vt:lpstr>Default Design</vt:lpstr>
      <vt:lpstr>PowerPoint Presentation</vt:lpstr>
      <vt:lpstr>Topics</vt:lpstr>
      <vt:lpstr>Basic String Operations</vt:lpstr>
      <vt:lpstr>Accessing the Individual Characters in a String</vt:lpstr>
      <vt:lpstr>PowerPoint Presentation</vt:lpstr>
      <vt:lpstr>Accessing the Individual Characters in a String (cont’d.)</vt:lpstr>
      <vt:lpstr>Accessing the Individual Characters in a String (cont’d.)</vt:lpstr>
      <vt:lpstr>String Concatenation</vt:lpstr>
      <vt:lpstr>Strings Are Immutable</vt:lpstr>
      <vt:lpstr>Strings Are Immutable (cont’d.)</vt:lpstr>
      <vt:lpstr>String Slicing</vt:lpstr>
      <vt:lpstr>Testing, Searching, and Manipulating Strings</vt:lpstr>
      <vt:lpstr>String Methods</vt:lpstr>
      <vt:lpstr>String Methods (cont’d.)</vt:lpstr>
      <vt:lpstr>String Methods (cont’d.)</vt:lpstr>
      <vt:lpstr>String Methods (cont’d.)</vt:lpstr>
      <vt:lpstr>String Methods (cont’d.)</vt:lpstr>
      <vt:lpstr>String Methods (cont’d.)</vt:lpstr>
      <vt:lpstr>String Methods (cont’d.)</vt:lpstr>
      <vt:lpstr>The Repetition Operator</vt:lpstr>
      <vt:lpstr>Splitting a String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javeria aamir</cp:lastModifiedBy>
  <cp:revision>81</cp:revision>
  <dcterms:created xsi:type="dcterms:W3CDTF">2011-02-21T19:15:53Z</dcterms:created>
  <dcterms:modified xsi:type="dcterms:W3CDTF">2020-12-05T02:53:50Z</dcterms:modified>
</cp:coreProperties>
</file>