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3" d="100"/>
          <a:sy n="63" d="100"/>
        </p:scale>
        <p:origin x="7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B899EB-D103-4AB5-973D-075D14C988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88D0B-82B3-4378-AE7C-DE5F2618DB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B1682EE-2C0D-48B5-BB9B-8359757B8237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EB3DD-8E38-4CA3-AC15-B757C37A0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11288-62A3-4A4C-8148-EA9C0CF31D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04356F-9DE0-4BEE-8C8D-CC51F8DA97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A4399BE0-66F8-4943-89CF-BBAF3F88B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10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D2C84794-4169-4E40-9C54-40F77FDDF4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Classes and Object-Oriented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AF28D-C181-433F-A1EF-F138B8418B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6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33ED7F7-21F1-4197-B4A0-718865E487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DADB7-7FCE-4A30-987E-0C4EE739A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4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358999-F77F-45B6-9A41-D79AC08E90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FCCFF-23F0-4D7F-9AB7-9B4AC46B7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52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486F42F-BFE8-47E7-A400-1B585A41F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56E8B-F449-496C-99D8-CB276ADC9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27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F8662BF-0035-451C-8F58-35195420AA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38D26-818A-44CD-8E5A-B83E3E361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D0F8B54-BAC7-4D65-B740-69C4BD528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2A0C8-AA29-4FE2-A152-DE0BCD9E3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00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6E91DF-BCE3-4EC1-9B9B-8C826CE432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6884E-580A-42D4-8C64-32B0821E5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2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30C8C98-16B3-43A3-A352-A8A45393A1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90C54-C2D9-4A67-8AEA-BB92937B5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77D790B-5AF6-462D-924E-B717151B22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3C72B-B66E-46AB-9B06-AACE66614E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8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4C7C0A-8391-4910-81D3-94AA2173BB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1216B-47B7-41AA-9878-FA003CE12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5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D67AB2F-4943-4D4C-BBE5-1E80401B23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01BB3-0356-4208-8029-5AFA3D6887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7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88563F-6A12-4475-909F-D41F3CF27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F93C30-C737-468E-A5D9-7BED5C573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1F1DBC3-CF19-4E1F-89B6-9666C8702D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461125"/>
            <a:ext cx="320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2015 Pearson Education, Inc.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7CB5F56-F682-4AEF-89E0-DE8805463B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7E6882E-2D39-46C9-AEBB-7CB08B5137D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BA5797E8-080A-4373-A286-707969B438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27F317C-43FB-40E8-AC2A-5E62B90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7C84EF6C-783B-4F70-865B-1E9B8EC10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92275"/>
            <a:ext cx="8229600" cy="43418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A98ABD-B20F-4924-8CED-8504371C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</a:p>
        </p:txBody>
      </p:sp>
      <p:pic>
        <p:nvPicPr>
          <p:cNvPr id="13315" name="Content Placeholder 3">
            <a:extLst>
              <a:ext uri="{FF2B5EF4-FFF2-40B4-BE49-F238E27FC236}">
                <a16:creationId xmlns:a16="http://schemas.microsoft.com/office/drawing/2014/main" id="{F0B9F568-858A-4E7C-91FC-B5CB03CD0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7850"/>
            <a:ext cx="8229600" cy="40306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0D3398E-C80F-478F-9652-710E8C2C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</a:p>
        </p:txBody>
      </p:sp>
      <p:pic>
        <p:nvPicPr>
          <p:cNvPr id="14339" name="Content Placeholder 3">
            <a:extLst>
              <a:ext uri="{FF2B5EF4-FFF2-40B4-BE49-F238E27FC236}">
                <a16:creationId xmlns:a16="http://schemas.microsoft.com/office/drawing/2014/main" id="{31163E69-5D1B-4145-816E-FD2EC3A0A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2075"/>
            <a:ext cx="8229600" cy="24622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A58AA0A-4087-4168-82FB-4B1DBADB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3F43931-DBD1-4853-8BCA-299B04C0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Class definition</a:t>
            </a:r>
            <a:r>
              <a:rPr lang="en-US" altLang="en-US"/>
              <a:t>: set of statements that define a class’s methods and data attributes</a:t>
            </a:r>
          </a:p>
          <a:p>
            <a:pPr lvl="1"/>
            <a:r>
              <a:rPr lang="en-US" altLang="en-US"/>
              <a:t>Format: begin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Class names often start with uppercase letter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Method definition like any other python function definition</a:t>
            </a:r>
          </a:p>
          <a:p>
            <a:pPr lvl="2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u="sng">
                <a:cs typeface="Courier New" panose="02070309020205020404" pitchFamily="49" charset="0"/>
              </a:rPr>
              <a:t> parameter</a:t>
            </a:r>
            <a:r>
              <a:rPr lang="en-US" altLang="en-US">
                <a:cs typeface="Courier New" panose="02070309020205020404" pitchFamily="49" charset="0"/>
              </a:rPr>
              <a:t>: required in every method in the class – references the specific object that the method is working 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DA4D323-AC61-4979-9338-3943776F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FF70F57-043E-4DDE-B4EF-7C8B0489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Initializer method</a:t>
            </a:r>
            <a:r>
              <a:rPr lang="en-US" altLang="en-US">
                <a:cs typeface="Courier New" panose="02070309020205020404" pitchFamily="49" charset="0"/>
              </a:rPr>
              <a:t>: automatically executed when an instance of the class is created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Initializes object’s data attributes and assigns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cs typeface="Courier New" panose="02070309020205020404" pitchFamily="49" charset="0"/>
              </a:rPr>
              <a:t> parameter to the object that was just created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def __init__ (self):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Usually the first method in a class definition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683B5C-F6D8-481A-96B4-F6B17F5C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</a:p>
        </p:txBody>
      </p:sp>
      <p:pic>
        <p:nvPicPr>
          <p:cNvPr id="17411" name="Content Placeholder 3">
            <a:extLst>
              <a:ext uri="{FF2B5EF4-FFF2-40B4-BE49-F238E27FC236}">
                <a16:creationId xmlns:a16="http://schemas.microsoft.com/office/drawing/2014/main" id="{F4C9A5C4-D178-4FB4-A050-2F2899B1C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90688"/>
            <a:ext cx="8229600" cy="43449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1862C5F-DA89-4F38-B5BC-198DAF7F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5FF9407-CE57-4BC0-88D4-D7E7C13D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create a new instance of a class call the initializer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My_instance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call any of the class methods using the created instance, use dot notation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My_instance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Because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cs typeface="Courier New" panose="02070309020205020404" pitchFamily="49" charset="0"/>
              </a:rPr>
              <a:t> parameter references the specific instance of the object, the method will affect this instance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Reference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cs typeface="Courier New" panose="02070309020205020404" pitchFamily="49" charset="0"/>
              </a:rPr>
              <a:t> is passed automatically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12A9845-1623-4514-AF60-7CA06704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Attributes and Storing Classes in Modules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AA61532-8E35-4643-B61E-C018FE1B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An object’s data attributes should be private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To make sure of this, place two underscores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>
                <a:cs typeface="Courier New" panose="02070309020205020404" pitchFamily="49" charset="0"/>
              </a:rPr>
              <a:t>) in front of attribute name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__current_minute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Classes can be stored in modules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Filename for module must end in .py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Module can be imported to programs that use the class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E58541C-50AB-4D58-AAA9-F54E9003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altLang="en-US"/>
              <a:t> Class – More About Classes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84D31A8-FB8D-451C-9AC5-190C3C52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Class methods can have multiple parameters in addition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>
                <a:cs typeface="Courier New" panose="02070309020205020404" pitchFamily="49" charset="0"/>
              </a:rPr>
              <a:t>, parameters needed to create an instance of the class </a:t>
            </a:r>
          </a:p>
          <a:p>
            <a:pPr lvl="2">
              <a:buFontTx/>
              <a:buChar char="•"/>
            </a:pPr>
            <a:r>
              <a:rPr lang="en-US" altLang="en-US"/>
              <a:t>Example: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altLang="en-US"/>
              <a:t> object is created with a  balance</a:t>
            </a:r>
          </a:p>
          <a:p>
            <a:pPr lvl="3"/>
            <a:r>
              <a:rPr lang="en-US" altLang="en-US"/>
              <a:t>When called, the initializer method receives a value to be assigned to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__balance</a:t>
            </a:r>
            <a:r>
              <a:rPr lang="en-US" altLang="en-US"/>
              <a:t> attribute</a:t>
            </a:r>
          </a:p>
          <a:p>
            <a:pPr lvl="1"/>
            <a:r>
              <a:rPr lang="en-US" altLang="en-US"/>
              <a:t>For other methods, parameters needed to perform required task</a:t>
            </a:r>
          </a:p>
          <a:p>
            <a:pPr lvl="2">
              <a:buFontTx/>
              <a:buChar char="•"/>
            </a:pPr>
            <a:r>
              <a:rPr lang="en-US" altLang="en-US" sz="2000"/>
              <a:t>Example: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n-US" altLang="en-US" sz="2000"/>
              <a:t> method amount to be deposited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75A9C75-F307-4627-9EAD-0442517F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altLang="en-US"/>
              <a:t> method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02F78CF-67DE-4119-82C3-A0447BDF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Object’s state</a:t>
            </a:r>
            <a:r>
              <a:rPr lang="en-US" altLang="en-US"/>
              <a:t>: the values of the object’s attribute at a given moment</a:t>
            </a:r>
          </a:p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__str__ method</a:t>
            </a:r>
            <a:r>
              <a:rPr lang="en-US" altLang="en-US"/>
              <a:t>: displays the object’s state</a:t>
            </a:r>
          </a:p>
          <a:p>
            <a:pPr lvl="1"/>
            <a:r>
              <a:rPr lang="en-US" altLang="en-US"/>
              <a:t>Automatically called when the object is passed as an argument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</a:p>
          <a:p>
            <a:pPr lvl="1"/>
            <a:r>
              <a:rPr lang="en-US" altLang="en-US"/>
              <a:t>Automatically called when the object is passed as an argument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function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1B2027B-AE71-4CD4-A485-847227E4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7A1362A-0DF4-4409-B8D5-672BB55E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Procedural and Object-Oriented Programming</a:t>
            </a:r>
          </a:p>
          <a:p>
            <a:pPr>
              <a:buFontTx/>
              <a:buChar char="•"/>
            </a:pPr>
            <a:r>
              <a:rPr lang="en-US" altLang="en-US"/>
              <a:t>Classes</a:t>
            </a:r>
          </a:p>
          <a:p>
            <a:pPr>
              <a:buFontTx/>
              <a:buChar char="•"/>
            </a:pPr>
            <a:r>
              <a:rPr lang="en-US" altLang="en-US"/>
              <a:t>Working with Instances</a:t>
            </a:r>
          </a:p>
          <a:p>
            <a:pPr>
              <a:buFontTx/>
              <a:buChar char="•"/>
            </a:pPr>
            <a:r>
              <a:rPr lang="en-US" altLang="en-US"/>
              <a:t>Techniques for Designing Classes</a:t>
            </a:r>
            <a:endParaRPr lang="he-IL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5DE07CD-07C7-46E8-9C96-8EAE9E33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Instances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01D803F-CD2A-4393-9317-F54922C8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Instance attribute</a:t>
            </a:r>
            <a:r>
              <a:rPr lang="en-US" altLang="en-US"/>
              <a:t>: belongs to a specific instance of a class</a:t>
            </a:r>
          </a:p>
          <a:p>
            <a:pPr lvl="1"/>
            <a:r>
              <a:rPr lang="en-US" altLang="en-US"/>
              <a:t>Created when a method uses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/>
              <a:t> parameter to create an attribute</a:t>
            </a:r>
          </a:p>
          <a:p>
            <a:pPr>
              <a:buFontTx/>
              <a:buChar char="•"/>
            </a:pPr>
            <a:r>
              <a:rPr lang="en-US" altLang="en-US"/>
              <a:t>If many instances of a class are created, each would have its own set of attributes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A06A949D-6B54-4D47-92CB-1217C269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87400"/>
            <a:ext cx="7543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4">
            <a:extLst>
              <a:ext uri="{FF2B5EF4-FFF2-40B4-BE49-F238E27FC236}">
                <a16:creationId xmlns:a16="http://schemas.microsoft.com/office/drawing/2014/main" id="{13D761CC-252C-4C95-B799-9EC944435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5438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510C3FB-A271-47D0-AFC9-A082450C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Accessor and Mutator Methods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5FEAA32-D095-4153-9C66-8060C87B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Typically, all of a class’s data attributes are private and provide methods to access and change them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Accessor methods</a:t>
            </a:r>
            <a:r>
              <a:rPr lang="en-US" altLang="en-US">
                <a:cs typeface="Courier New" panose="02070309020205020404" pitchFamily="49" charset="0"/>
              </a:rPr>
              <a:t>: return a value from a class’s attribute without changing it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Safe way for code outside the class to retrieve the value of attributes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Mutator methods</a:t>
            </a:r>
            <a:r>
              <a:rPr lang="en-US" altLang="en-US">
                <a:cs typeface="Courier New" panose="02070309020205020404" pitchFamily="49" charset="0"/>
              </a:rPr>
              <a:t>: store or change the value of a data attribute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CCAAF22-47C2-42D8-BE3E-C3F4D912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Objects as Arguments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A99025B-A39F-4EDB-B4E9-DB79B1D9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Methods and functions often need to accept objects as arguments</a:t>
            </a:r>
          </a:p>
          <a:p>
            <a:pPr>
              <a:buFontTx/>
              <a:buChar char="•"/>
            </a:pPr>
            <a:r>
              <a:rPr lang="en-US" altLang="en-US"/>
              <a:t>When you pass an object as an argument, you are actually passing a reference to the object</a:t>
            </a:r>
          </a:p>
          <a:p>
            <a:pPr lvl="1"/>
            <a:r>
              <a:rPr lang="en-US" altLang="en-US"/>
              <a:t>The receiving method or function has access to the actual object</a:t>
            </a:r>
          </a:p>
          <a:p>
            <a:pPr lvl="2">
              <a:buFontTx/>
              <a:buChar char="•"/>
            </a:pPr>
            <a:r>
              <a:rPr lang="en-US" altLang="en-US"/>
              <a:t>Methods of the object can be called within the receiving function or method, and data attributes may be changed using mutator methods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8AE9BC1-B6BD-48CB-A97D-D30D4690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for Designing Classes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A03C630-EA34-4B68-8F06-3D33334A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UML diagram</a:t>
            </a:r>
            <a:r>
              <a:rPr lang="en-US" altLang="en-US">
                <a:cs typeface="Courier New" panose="02070309020205020404" pitchFamily="49" charset="0"/>
              </a:rPr>
              <a:t>: standard diagrams for graphically depicting object-oriented systems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Stands for Unified Modeling Language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General layout: box divided into three sections: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Top section: name of the class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Middle section: list of data attributes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Bottom section: list of class methods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AF9D9FF6-401F-4882-B5DF-6D66D03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89013"/>
            <a:ext cx="8124825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816DC98-AD41-484A-8717-1C53A4EF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2FF8B88-D939-4798-8F44-F4D14A2E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When developing object oriented program, first goal is to identify classes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Typically involves identifying the real-world objects that are in the problem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Technique for identifying classes: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>
                <a:cs typeface="Courier New" panose="02070309020205020404" pitchFamily="49" charset="0"/>
              </a:rPr>
              <a:t>Get written description of the problem domain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>
                <a:cs typeface="Courier New" panose="02070309020205020404" pitchFamily="49" charset="0"/>
              </a:rPr>
              <a:t>Identify all nouns in the description, each of which is a potential class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>
                <a:cs typeface="Courier New" panose="02070309020205020404" pitchFamily="49" charset="0"/>
              </a:rPr>
              <a:t>Refine the list to include only classes that are relevant to the problem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47025F3-6754-4BB4-A642-9EBCF4BB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C955-5DE8-4000-83BB-424AAB33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/>
              <a:defRPr/>
            </a:pPr>
            <a:r>
              <a:rPr lang="en-US" altLang="en-US" dirty="0"/>
              <a:t>Get written description of the problem domain</a:t>
            </a:r>
          </a:p>
          <a:p>
            <a:pPr lvl="1">
              <a:defRPr/>
            </a:pPr>
            <a:r>
              <a:rPr lang="en-US" altLang="en-US" dirty="0"/>
              <a:t>May be written by you or by an expert</a:t>
            </a:r>
          </a:p>
          <a:p>
            <a:pPr lvl="1">
              <a:defRPr/>
            </a:pPr>
            <a:r>
              <a:rPr lang="en-US" altLang="en-US" dirty="0"/>
              <a:t>Should include any or all of the following:</a:t>
            </a:r>
          </a:p>
          <a:p>
            <a:pPr lvl="2">
              <a:defRPr/>
            </a:pPr>
            <a:r>
              <a:rPr lang="en-US" altLang="en-US" dirty="0"/>
              <a:t>Physical objects simulated by the program</a:t>
            </a:r>
          </a:p>
          <a:p>
            <a:pPr lvl="2">
              <a:defRPr/>
            </a:pPr>
            <a:r>
              <a:rPr lang="en-US" altLang="en-US" dirty="0"/>
              <a:t>The role played by a person </a:t>
            </a:r>
          </a:p>
          <a:p>
            <a:pPr lvl="2">
              <a:defRPr/>
            </a:pPr>
            <a:r>
              <a:rPr lang="en-US" altLang="en-US" dirty="0"/>
              <a:t>The result of a business event</a:t>
            </a:r>
          </a:p>
          <a:p>
            <a:pPr lvl="2">
              <a:defRPr/>
            </a:pPr>
            <a:r>
              <a:rPr lang="en-US" altLang="en-US" dirty="0"/>
              <a:t>Recordkeeping items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6741EE5-4B39-493B-8406-825ECD5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2D5C-F9FE-4A27-8289-2864102C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 startAt="2"/>
              <a:defRPr/>
            </a:pPr>
            <a:r>
              <a:rPr lang="en-US" altLang="en-US" dirty="0"/>
              <a:t>Identify all nouns in the description, each of which is a potential class</a:t>
            </a:r>
          </a:p>
          <a:p>
            <a:pPr lvl="1">
              <a:defRPr/>
            </a:pPr>
            <a:r>
              <a:rPr lang="en-US" altLang="en-US" dirty="0"/>
              <a:t>Should include noun phrases and pronouns</a:t>
            </a:r>
          </a:p>
          <a:p>
            <a:pPr lvl="1">
              <a:defRPr/>
            </a:pPr>
            <a:r>
              <a:rPr lang="en-US" altLang="en-US" dirty="0"/>
              <a:t>Some nouns may appear twice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B0B4BAB-227C-4D1C-87E0-E37F1C03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8CF4-2EDA-4647-B5D0-E6D587D6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 startAt="3"/>
              <a:defRPr/>
            </a:pPr>
            <a:r>
              <a:rPr lang="en-US" altLang="en-US" dirty="0"/>
              <a:t>Refine the list to include only classes that are relevant to the problem</a:t>
            </a:r>
          </a:p>
          <a:p>
            <a:pPr lvl="1">
              <a:defRPr/>
            </a:pPr>
            <a:r>
              <a:rPr lang="en-US" altLang="en-US" dirty="0"/>
              <a:t>Remove nouns that mean the same thing</a:t>
            </a:r>
          </a:p>
          <a:p>
            <a:pPr lvl="1">
              <a:defRPr/>
            </a:pPr>
            <a:r>
              <a:rPr lang="en-US" altLang="en-US" dirty="0"/>
              <a:t>Remove nouns that represent items that the program does not need to be concerned with</a:t>
            </a:r>
          </a:p>
          <a:p>
            <a:pPr lvl="1">
              <a:defRPr/>
            </a:pPr>
            <a:r>
              <a:rPr lang="en-US" altLang="en-US" dirty="0"/>
              <a:t>Remove nouns that represent objects, not classes</a:t>
            </a:r>
          </a:p>
          <a:p>
            <a:pPr lvl="1">
              <a:defRPr/>
            </a:pPr>
            <a:r>
              <a:rPr lang="en-US" altLang="en-US" dirty="0"/>
              <a:t>Remove nouns that represent simple values that can be assigned to a variable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BF34CF4-CC1D-48B3-AB19-18F9B57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Procedural Programming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E9887B9-16B1-402D-B1B2-798B0191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Procedural programming</a:t>
            </a:r>
            <a:r>
              <a:rPr lang="en-US" altLang="en-US">
                <a:cs typeface="Courier New" panose="02070309020205020404" pitchFamily="49" charset="0"/>
              </a:rPr>
              <a:t>: writing programs made of functions that perform specific tasks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Procedures typically operate on data items that are separate from the procedures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Data items commonly passed from one procedure to another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Focus: to create procedures that operate on the program’s data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EFF5E61-9A6B-442A-95A7-0014F813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a Class’s Responsibilities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F2E949F-F88C-443F-B6C2-FF0685A3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classes responsibilities are:</a:t>
            </a:r>
          </a:p>
          <a:p>
            <a:pPr lvl="1"/>
            <a:r>
              <a:rPr lang="en-US" altLang="en-US"/>
              <a:t>The things the class is responsible for knowing</a:t>
            </a:r>
          </a:p>
          <a:p>
            <a:pPr lvl="2">
              <a:buFontTx/>
              <a:buChar char="•"/>
            </a:pPr>
            <a:r>
              <a:rPr lang="en-US" altLang="en-US"/>
              <a:t>Identifying these helps identify the class’s data attributes</a:t>
            </a:r>
          </a:p>
          <a:p>
            <a:pPr lvl="1"/>
            <a:r>
              <a:rPr lang="en-US" altLang="en-US"/>
              <a:t>The actions the class is responsible for doing</a:t>
            </a:r>
          </a:p>
          <a:p>
            <a:pPr lvl="2">
              <a:buFontTx/>
              <a:buChar char="•"/>
            </a:pPr>
            <a:r>
              <a:rPr lang="en-US" altLang="en-US"/>
              <a:t>Identifying these helps identify the class’s methods</a:t>
            </a:r>
          </a:p>
          <a:p>
            <a:pPr>
              <a:buFontTx/>
              <a:buChar char="•"/>
            </a:pPr>
            <a:r>
              <a:rPr lang="en-US" altLang="en-US"/>
              <a:t>To find out a class’s responsibilities look at the problem domain</a:t>
            </a:r>
          </a:p>
          <a:p>
            <a:pPr lvl="1"/>
            <a:r>
              <a:rPr lang="en-US" altLang="en-US"/>
              <a:t>Deduce required information and actions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16AC99E-9CAC-4DA2-86E4-184C0A6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B4CAC97-69C2-455D-9FF2-5A94DE8B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Procedural vs. object-oriented programming</a:t>
            </a:r>
          </a:p>
          <a:p>
            <a:pPr lvl="1" eaLnBrk="1" hangingPunct="1"/>
            <a:r>
              <a:rPr lang="en-US" altLang="en-US" sz="2400"/>
              <a:t>Classes and instances </a:t>
            </a:r>
          </a:p>
          <a:p>
            <a:pPr lvl="1" eaLnBrk="1" hangingPunct="1"/>
            <a:r>
              <a:rPr lang="en-US" altLang="en-US" sz="2400"/>
              <a:t>Class definitions,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/>
              <a:t> parameter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Data attributes and methods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altLang="en-US"/>
              <a:t> functions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Hiding attributes from code outside a class</a:t>
            </a:r>
          </a:p>
          <a:p>
            <a:pPr lvl="1" eaLnBrk="1" hangingPunct="1"/>
            <a:r>
              <a:rPr lang="en-US" altLang="en-US" sz="2400"/>
              <a:t>Storing classes in modules</a:t>
            </a:r>
          </a:p>
          <a:p>
            <a:pPr lvl="1" eaLnBrk="1" hangingPunct="1"/>
            <a:r>
              <a:rPr lang="en-US" altLang="en-US" sz="2400"/>
              <a:t>Designing classes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19D9DA0-658C-4D59-9257-47892654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A93733B-408B-4779-8B3C-9312BC66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Object-oriented programming</a:t>
            </a:r>
            <a:r>
              <a:rPr lang="en-US" altLang="en-US"/>
              <a:t>: focused on creating objects</a:t>
            </a:r>
          </a:p>
          <a:p>
            <a:pPr>
              <a:buFontTx/>
              <a:buChar char="•"/>
            </a:pPr>
            <a:r>
              <a:rPr lang="en-US" altLang="en-US" u="sng"/>
              <a:t>Object</a:t>
            </a:r>
            <a:r>
              <a:rPr lang="en-US" altLang="en-US"/>
              <a:t>: entity that contains data and procedures</a:t>
            </a:r>
          </a:p>
          <a:p>
            <a:pPr lvl="1"/>
            <a:r>
              <a:rPr lang="en-US" altLang="en-US"/>
              <a:t>Data is known as data attributes and procedures are known as methods</a:t>
            </a:r>
          </a:p>
          <a:p>
            <a:pPr lvl="2">
              <a:buFontTx/>
              <a:buChar char="•"/>
            </a:pPr>
            <a:r>
              <a:rPr lang="en-US" altLang="en-US"/>
              <a:t>Methods perform operations on the data attributes</a:t>
            </a:r>
          </a:p>
          <a:p>
            <a:pPr>
              <a:buFontTx/>
              <a:buChar char="•"/>
            </a:pPr>
            <a:r>
              <a:rPr lang="en-US" altLang="en-US" u="sng"/>
              <a:t>Encapsulation</a:t>
            </a:r>
            <a:r>
              <a:rPr lang="en-US" altLang="en-US"/>
              <a:t>: combining data and code into a single object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FE34029-4CFA-4144-975C-9F322BBD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</a:p>
        </p:txBody>
      </p:sp>
      <p:pic>
        <p:nvPicPr>
          <p:cNvPr id="7171" name="Content Placeholder 3">
            <a:extLst>
              <a:ext uri="{FF2B5EF4-FFF2-40B4-BE49-F238E27FC236}">
                <a16:creationId xmlns:a16="http://schemas.microsoft.com/office/drawing/2014/main" id="{49325498-6A4F-41B0-810D-3020FFC81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28838"/>
            <a:ext cx="8229600" cy="34686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BFCEE80-C9AC-4C2B-9D01-B553115A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8F52359-3668-444B-8738-6FAEFA95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Data hiding</a:t>
            </a:r>
            <a:r>
              <a:rPr lang="en-US" altLang="en-US"/>
              <a:t>: object’s data attributes are hidden from code outside the object</a:t>
            </a:r>
          </a:p>
          <a:p>
            <a:pPr lvl="1"/>
            <a:r>
              <a:rPr lang="en-US" altLang="en-US"/>
              <a:t>Access restricted to the object’s methods</a:t>
            </a:r>
          </a:p>
          <a:p>
            <a:pPr lvl="2">
              <a:buFontTx/>
              <a:buChar char="•"/>
            </a:pPr>
            <a:r>
              <a:rPr lang="en-US" altLang="en-US"/>
              <a:t>Protects from accidental corruption</a:t>
            </a:r>
          </a:p>
          <a:p>
            <a:pPr lvl="2">
              <a:buFontTx/>
              <a:buChar char="•"/>
            </a:pPr>
            <a:r>
              <a:rPr lang="en-US" altLang="en-US"/>
              <a:t>Outside code does not need to know internal structure of the object</a:t>
            </a:r>
          </a:p>
          <a:p>
            <a:pPr>
              <a:buFontTx/>
              <a:buChar char="•"/>
            </a:pPr>
            <a:r>
              <a:rPr lang="en-US" altLang="en-US" u="sng"/>
              <a:t>Object reusability</a:t>
            </a:r>
            <a:r>
              <a:rPr lang="en-US" altLang="en-US"/>
              <a:t>: the same object can be used in different programs </a:t>
            </a:r>
          </a:p>
          <a:p>
            <a:pPr lvl="1"/>
            <a:r>
              <a:rPr lang="en-US" altLang="en-US"/>
              <a:t>Example: 3D image object can be used for architecture and game programming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4406089-C98D-4856-8646-161CFD58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</a:p>
        </p:txBody>
      </p:sp>
      <p:pic>
        <p:nvPicPr>
          <p:cNvPr id="9219" name="Content Placeholder 3">
            <a:extLst>
              <a:ext uri="{FF2B5EF4-FFF2-40B4-BE49-F238E27FC236}">
                <a16:creationId xmlns:a16="http://schemas.microsoft.com/office/drawing/2014/main" id="{39AB5A15-6A04-4A6E-9B26-A9DB5E26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84400"/>
            <a:ext cx="8229600" cy="33575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2A1D3BD-A7C0-484D-98AC-1F21050E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Everyday Example of an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AB55475-A8F4-4C81-9797-0B739BB6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Data attributes</a:t>
            </a:r>
            <a:r>
              <a:rPr lang="en-US" altLang="en-US">
                <a:cs typeface="Courier New" panose="02070309020205020404" pitchFamily="49" charset="0"/>
              </a:rPr>
              <a:t>: define the state of an object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clock object would have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>
                <a:cs typeface="Courier New" panose="02070309020205020404" pitchFamily="49" charset="0"/>
              </a:rPr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  <a:r>
              <a:rPr lang="en-US" altLang="en-US">
                <a:cs typeface="Courier New" panose="02070309020205020404" pitchFamily="49" charset="0"/>
              </a:rPr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altLang="en-US">
                <a:cs typeface="Courier New" panose="02070309020205020404" pitchFamily="49" charset="0"/>
              </a:rPr>
              <a:t> data attributes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Public methods</a:t>
            </a:r>
            <a:r>
              <a:rPr lang="en-US" altLang="en-US">
                <a:cs typeface="Courier New" panose="02070309020205020404" pitchFamily="49" charset="0"/>
              </a:rPr>
              <a:t>: allow external code to manipulate the object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set_time, set_alarm_time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Private methods</a:t>
            </a:r>
            <a:r>
              <a:rPr lang="en-US" altLang="en-US">
                <a:cs typeface="Courier New" panose="02070309020205020404" pitchFamily="49" charset="0"/>
              </a:rPr>
              <a:t>: used for object’s inner workings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7B81DF9-0909-4438-B131-3E7C0AC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3793D8B-497A-4FDA-826E-FCA9B58B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Class</a:t>
            </a:r>
            <a:r>
              <a:rPr lang="en-US" altLang="en-US"/>
              <a:t>: code that specifies the data attributes and methods of a particular type of object</a:t>
            </a:r>
          </a:p>
          <a:p>
            <a:pPr lvl="1"/>
            <a:r>
              <a:rPr lang="en-US" altLang="en-US"/>
              <a:t>Similar to a blueprint of a house or a cookie cutter</a:t>
            </a:r>
          </a:p>
          <a:p>
            <a:pPr>
              <a:buFontTx/>
              <a:buChar char="•"/>
            </a:pPr>
            <a:r>
              <a:rPr lang="en-US" altLang="en-US" u="sng"/>
              <a:t>Instance</a:t>
            </a:r>
            <a:r>
              <a:rPr lang="en-US" altLang="en-US"/>
              <a:t>: an object created from a class</a:t>
            </a:r>
          </a:p>
          <a:p>
            <a:pPr lvl="1"/>
            <a:r>
              <a:rPr lang="en-US" altLang="en-US"/>
              <a:t>Similar to a specific house built according to the blueprint or a specific cookie</a:t>
            </a:r>
          </a:p>
          <a:p>
            <a:pPr lvl="1"/>
            <a:r>
              <a:rPr lang="en-US" altLang="en-US"/>
              <a:t>There can be many instances of one class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1228</Words>
  <Application>Microsoft Office PowerPoint</Application>
  <PresentationFormat>On-screen Show (4:3)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Procedural Programming</vt:lpstr>
      <vt:lpstr>Object-Oriented Programming</vt:lpstr>
      <vt:lpstr>Object-Oriented Programming (cont’d.)</vt:lpstr>
      <vt:lpstr>Object-Oriented Programming (cont’d.)</vt:lpstr>
      <vt:lpstr>Object-Oriented Programming (cont’d.)</vt:lpstr>
      <vt:lpstr>An Everyday Example of an Object</vt:lpstr>
      <vt:lpstr>Classes</vt:lpstr>
      <vt:lpstr>Classes (cont’d.)</vt:lpstr>
      <vt:lpstr>Classes (cont’d.)</vt:lpstr>
      <vt:lpstr>Classes (cont’d.)</vt:lpstr>
      <vt:lpstr>Class Definitions</vt:lpstr>
      <vt:lpstr>Class Definitions (cont’d.)</vt:lpstr>
      <vt:lpstr>Class Definitions (cont’d.)</vt:lpstr>
      <vt:lpstr>Class Definitions (cont’d.)</vt:lpstr>
      <vt:lpstr>Hiding Attributes and Storing Classes in Modules</vt:lpstr>
      <vt:lpstr>The BankAccount Class – More About Classes</vt:lpstr>
      <vt:lpstr>The __str__ method</vt:lpstr>
      <vt:lpstr>Working With Instances</vt:lpstr>
      <vt:lpstr>PowerPoint Presentation</vt:lpstr>
      <vt:lpstr>Accessor and Mutator Methods </vt:lpstr>
      <vt:lpstr>Passing Objects as Arguments</vt:lpstr>
      <vt:lpstr>Techniques for Designing Classes</vt:lpstr>
      <vt:lpstr>PowerPoint Presentation</vt:lpstr>
      <vt:lpstr>Finding the Classes in a Problem</vt:lpstr>
      <vt:lpstr>Finding the Classes in a Problem (cont’d.)</vt:lpstr>
      <vt:lpstr>Finding the Classes in a Problem (cont’d.)</vt:lpstr>
      <vt:lpstr>Finding the Classes in a Problem (cont’d.)</vt:lpstr>
      <vt:lpstr>Identifying a Class’s Responsibilities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116</cp:revision>
  <dcterms:created xsi:type="dcterms:W3CDTF">2011-02-21T19:15:53Z</dcterms:created>
  <dcterms:modified xsi:type="dcterms:W3CDTF">2020-12-05T03:00:33Z</dcterms:modified>
</cp:coreProperties>
</file>