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5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3" d="100"/>
          <a:sy n="63" d="100"/>
        </p:scale>
        <p:origin x="7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0746DE-A2C8-44DF-8B0E-A2C613E1CD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506F-413B-4728-AF5C-A3ED58E99F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216A5A1-A829-481F-8C71-26CAB981A569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29AFE-A52C-466B-BE94-B8DC3525F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37003-98E0-4DFC-B9CF-F265B4A1E7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BBD13C3-B167-414C-9001-55763FD977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75046B13-2763-4D88-BA15-AB3C7870E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11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DB3B60A1-BE68-44D9-BBA6-61C4BCF66A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17ABD-F658-43A9-8335-D04D595C4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2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BB3B007-3E6E-4211-A483-00D080256E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40177-AFC8-484D-8896-ED7DE06AA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19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0047161-9BEF-4D46-B9E2-8AFF1FC3E7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A8737-B91B-46F7-95C5-CBF82C933A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68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DD35F4E-E3E9-4F96-8443-94BBCD3B65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26140-344C-4C99-B44D-F9034E017E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2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D83AE20-7067-4554-BF0D-AA754098E8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F8B40-2714-4E9E-9B7B-4EF0246C4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9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85E29A-2435-4099-A4F6-BFD3C251B9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F1C07-18BE-4073-BBD2-E4DDA32C0C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0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1418694-B2D7-4EF0-845E-E45443685C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1C1D8-4A89-4BDF-A531-EC0F489A1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09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38416B2-E1D8-415B-B50B-5FBB5DC5B4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95A37-60F9-4BAF-A594-E670292BAC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90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AF41A16-706E-4BB1-8373-664F4F17EB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B5628-014C-4EF0-A0CC-0F649C70E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03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92CE934-4AF3-4D5B-B9CE-7845C70E88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F422B-2BDC-4DEC-A10C-C7CCEAB05F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1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D81C88F-8015-414B-A014-B7809DAE9B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C1CAE-C930-42AE-9641-65A563578B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984370-A8AA-4D76-B328-23D3B666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917E6CD-EB6A-40D9-93A1-0051ED0AF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E330F2D-796B-4BD2-9714-E6975E2152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6465888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F3281DD-9690-4A5D-90BA-E3291D9CB7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80CE158-C901-4322-9567-80953AB37D1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D8A15299-4344-450A-B39F-C4F14C3F322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9D608342-595C-4D64-AEDD-55A356B95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09650"/>
            <a:ext cx="6248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451C800-6B47-400C-A9BE-50BF6897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957334F-46AC-4DC6-8917-20E393DE6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Polymorphism</a:t>
            </a:r>
            <a:r>
              <a:rPr lang="en-US" altLang="en-US"/>
              <a:t>: an object’s ability to take different forms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Essential ingredients of polymorphic behavior: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Ability to define a method in a superclass and override it in a subclass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Subclass defines method with the same name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Ability to call the correct version of overridden method depending on the type of object that called for it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E9C61C7-E4C0-4040-8358-735E79AF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 (cont’d.)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484AC7E-FEEC-4D2C-B765-77C05EED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previous inheritance examples showed how to override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/>
              <a:t> method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Called superclass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>
                <a:cs typeface="Courier New" panose="02070309020205020404" pitchFamily="49" charset="0"/>
              </a:rPr>
              <a:t> method and then added onto that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same can be done for any other method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The method can call the superclass equivalent and add to it, or do something completely different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11598F0-CB77-4CBD-882B-9F8BCDCA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/>
              <a:t> Function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F089CE2-8892-4869-BE05-4507E8C0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Polymorphism provides great flexibility when designing programs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altLang="en-US" u="sng">
                <a:cs typeface="Courier New" panose="02070309020205020404" pitchFamily="49" charset="0"/>
              </a:rPr>
              <a:t> exception</a:t>
            </a:r>
            <a:r>
              <a:rPr lang="en-US" altLang="en-US">
                <a:cs typeface="Courier New" panose="02070309020205020404" pitchFamily="49" charset="0"/>
              </a:rPr>
              <a:t>: raised when a method is receives an object which is not an instance of the right class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determines whether object is an instance of a class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00B21F9-C130-406E-A6BE-57C0E4B9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E209ABE-7DBE-49DC-90A9-9B8F08B4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Inheritance,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“Is a” relationships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Subclasses and superclasses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Defining subclasses and initializer methods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Depicting inheritance in UML diagrams</a:t>
            </a:r>
          </a:p>
          <a:p>
            <a:pPr lvl="1" eaLnBrk="1" hangingPunct="1"/>
            <a:r>
              <a:rPr lang="en-US" altLang="en-US"/>
              <a:t>Polymorphism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/>
              <a:t> function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33AE683-8FB7-4EF0-BCDD-8DB65639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C09A02E-73C1-4CD9-95F3-AAEEF5F7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Introduction to Inheritance</a:t>
            </a:r>
          </a:p>
          <a:p>
            <a:pPr>
              <a:buFontTx/>
              <a:buChar char="•"/>
            </a:pPr>
            <a:r>
              <a:rPr lang="en-US" altLang="en-US"/>
              <a:t>Polymorphism</a:t>
            </a:r>
            <a:endParaRPr lang="he-IL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B0629F6-D162-4DFC-BC66-57C0BAF0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Inheritance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1E86475-60CA-4932-B7AB-6CCA717D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the real world, many objects are a specialized version of more general objects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grasshoppers and bees are specialized types of insect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addition to the general insect characteristics, they have unique characteristics:</a:t>
            </a:r>
          </a:p>
          <a:p>
            <a:pPr lvl="3"/>
            <a:r>
              <a:rPr lang="en-US" altLang="en-US">
                <a:cs typeface="Courier New" panose="02070309020205020404" pitchFamily="49" charset="0"/>
              </a:rPr>
              <a:t>Grasshoppers can jump</a:t>
            </a:r>
          </a:p>
          <a:p>
            <a:pPr lvl="3"/>
            <a:r>
              <a:rPr lang="en-US" altLang="en-US">
                <a:cs typeface="Courier New" panose="02070309020205020404" pitchFamily="49" charset="0"/>
              </a:rPr>
              <a:t>Bees can sting, make honey, and build hives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1D6BF89-478B-4D76-8500-71B4E4D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Inheritance (cont’d.)</a:t>
            </a:r>
          </a:p>
        </p:txBody>
      </p:sp>
      <p:pic>
        <p:nvPicPr>
          <p:cNvPr id="6147" name="Content Placeholder 3">
            <a:extLst>
              <a:ext uri="{FF2B5EF4-FFF2-40B4-BE49-F238E27FC236}">
                <a16:creationId xmlns:a16="http://schemas.microsoft.com/office/drawing/2014/main" id="{68AE7C43-7EC9-4ABF-94D9-8B69475E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62175"/>
            <a:ext cx="8229600" cy="34020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8D78C7C-B87D-47D0-8403-23124900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1B2031B-A01C-45EC-9BCC-A9C7386D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“</a:t>
            </a:r>
            <a:r>
              <a:rPr lang="en-US" altLang="en-US" u="sng"/>
              <a:t>Is a” relationship</a:t>
            </a:r>
            <a:r>
              <a:rPr lang="en-US" altLang="en-US"/>
              <a:t>: exists when one object is a specialized version of another object</a:t>
            </a:r>
          </a:p>
          <a:p>
            <a:pPr lvl="1"/>
            <a:r>
              <a:rPr lang="en-US" altLang="en-US"/>
              <a:t>Specialized object has all the characteristics of the general object plus unique characteristics</a:t>
            </a:r>
          </a:p>
          <a:p>
            <a:pPr lvl="1"/>
            <a:r>
              <a:rPr lang="en-US" altLang="en-US"/>
              <a:t>Example: Rectangle is a shape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	              Daisy is a flower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DB13FF7-4775-4709-8ABF-2A1BFDAB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A5B1394-6BA1-46B7-8AA5-C8B1C408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Inheritance</a:t>
            </a:r>
            <a:r>
              <a:rPr lang="en-US" altLang="en-US"/>
              <a:t>: used to create an “is a” relationship between classes </a:t>
            </a:r>
          </a:p>
          <a:p>
            <a:pPr>
              <a:buFontTx/>
              <a:buChar char="•"/>
            </a:pPr>
            <a:r>
              <a:rPr lang="en-US" altLang="en-US" u="sng"/>
              <a:t>Superclass (base class)</a:t>
            </a:r>
            <a:r>
              <a:rPr lang="en-US" altLang="en-US"/>
              <a:t>: a general class </a:t>
            </a:r>
          </a:p>
          <a:p>
            <a:pPr>
              <a:buFontTx/>
              <a:buChar char="•"/>
            </a:pPr>
            <a:r>
              <a:rPr lang="en-US" altLang="en-US" u="sng"/>
              <a:t>Subclass (derived class)</a:t>
            </a:r>
            <a:r>
              <a:rPr lang="en-US" altLang="en-US"/>
              <a:t>: a specialized class</a:t>
            </a:r>
          </a:p>
          <a:p>
            <a:pPr lvl="1"/>
            <a:r>
              <a:rPr lang="en-US" altLang="en-US"/>
              <a:t>An extended version of the superclass</a:t>
            </a:r>
          </a:p>
          <a:p>
            <a:pPr lvl="2">
              <a:buFontTx/>
              <a:buChar char="•"/>
            </a:pPr>
            <a:r>
              <a:rPr lang="en-US" altLang="en-US"/>
              <a:t>Inherits attributes and methods of the superclass</a:t>
            </a:r>
          </a:p>
          <a:p>
            <a:pPr lvl="2">
              <a:buFontTx/>
              <a:buChar char="•"/>
            </a:pPr>
            <a:r>
              <a:rPr lang="en-US" altLang="en-US"/>
              <a:t>New attributes and methods can be added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C2207CF-41BF-4B18-B72E-0927EC4B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73A8C60-4F1B-4409-895B-C7DC4831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For example, need to create classes for cars, pickup trucks, and SUVs</a:t>
            </a:r>
          </a:p>
          <a:p>
            <a:pPr>
              <a:buFontTx/>
              <a:buChar char="•"/>
            </a:pPr>
            <a:r>
              <a:rPr lang="en-US" altLang="en-US"/>
              <a:t>All are automobiles</a:t>
            </a:r>
          </a:p>
          <a:p>
            <a:pPr lvl="1"/>
            <a:r>
              <a:rPr lang="en-US" altLang="en-US"/>
              <a:t>Have a make, year model, mileage, and price </a:t>
            </a:r>
          </a:p>
          <a:p>
            <a:pPr lvl="1"/>
            <a:r>
              <a:rPr lang="en-US" altLang="en-US"/>
              <a:t>This can be the attributes for the base class</a:t>
            </a:r>
          </a:p>
          <a:p>
            <a:pPr>
              <a:buFontTx/>
              <a:buChar char="•"/>
            </a:pPr>
            <a:r>
              <a:rPr lang="en-US" altLang="en-US"/>
              <a:t>In addition:</a:t>
            </a:r>
          </a:p>
          <a:p>
            <a:pPr lvl="1"/>
            <a:r>
              <a:rPr lang="en-US" altLang="en-US"/>
              <a:t>Car has a number of doors </a:t>
            </a:r>
          </a:p>
          <a:p>
            <a:pPr lvl="1"/>
            <a:r>
              <a:rPr lang="en-US" altLang="en-US"/>
              <a:t>Pickup truck has a drive type</a:t>
            </a:r>
          </a:p>
          <a:p>
            <a:pPr lvl="1"/>
            <a:r>
              <a:rPr lang="en-US" altLang="en-US"/>
              <a:t>SUV has a passenger capacity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03B86A7-5C1E-4CA9-872F-A84BBB45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A99C152-1AD2-4707-9BF5-A97749C5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a class definition for a subclass:</a:t>
            </a:r>
          </a:p>
          <a:p>
            <a:pPr lvl="1"/>
            <a:r>
              <a:rPr lang="en-US" altLang="en-US"/>
              <a:t>To indicate inheritance, the superclass name is placed in parentheses after subclass name</a:t>
            </a:r>
          </a:p>
          <a:p>
            <a:pPr lvl="2">
              <a:buFontTx/>
              <a:buChar char="•"/>
            </a:pPr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class Car(Automobile):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The initializer method of a subclass calls the initializer method of the superclass and then initializes the unique data attributes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Add method definitions for unique methods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D63A42C-899F-458D-BD27-5607E2F9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in UML Diagrams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D1F03EC-9B61-4312-9D0E-3DAA94DB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UML diagram, show inheritance by drawing a line with an open arrowhead from subclass to superclass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524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Introduction to Inheritance</vt:lpstr>
      <vt:lpstr>Introduction to Inheritance (cont’d.)</vt:lpstr>
      <vt:lpstr>Inheritance and the “Is a” Relationship</vt:lpstr>
      <vt:lpstr>Inheritance and the “Is a” Relationship (cont’d.)</vt:lpstr>
      <vt:lpstr>Inheritance and the “Is a” Relationship (cont’d.)</vt:lpstr>
      <vt:lpstr>Inheritance and the “Is a” Relationship (cont’d.)</vt:lpstr>
      <vt:lpstr>Inheritance in UML Diagrams</vt:lpstr>
      <vt:lpstr>PowerPoint Presentation</vt:lpstr>
      <vt:lpstr>Polymorphism</vt:lpstr>
      <vt:lpstr>Polymorphism (cont’d.)</vt:lpstr>
      <vt:lpstr>The isinstance Function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84</cp:revision>
  <dcterms:created xsi:type="dcterms:W3CDTF">2011-02-21T19:15:53Z</dcterms:created>
  <dcterms:modified xsi:type="dcterms:W3CDTF">2020-12-05T03:23:33Z</dcterms:modified>
</cp:coreProperties>
</file>