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ink/ink1.xml" ContentType="application/inkml+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749" r:id="rId1"/>
  </p:sldMasterIdLst>
  <p:notesMasterIdLst>
    <p:notesMasterId r:id="rId28"/>
  </p:notesMasterIdLst>
  <p:handoutMasterIdLst>
    <p:handoutMasterId r:id="rId29"/>
  </p:handoutMasterIdLst>
  <p:sldIdLst>
    <p:sldId id="335" r:id="rId2"/>
    <p:sldId id="336" r:id="rId3"/>
    <p:sldId id="387" r:id="rId4"/>
    <p:sldId id="337" r:id="rId5"/>
    <p:sldId id="338" r:id="rId6"/>
    <p:sldId id="339" r:id="rId7"/>
    <p:sldId id="340" r:id="rId8"/>
    <p:sldId id="341" r:id="rId9"/>
    <p:sldId id="342" r:id="rId10"/>
    <p:sldId id="343" r:id="rId11"/>
    <p:sldId id="344" r:id="rId12"/>
    <p:sldId id="345" r:id="rId13"/>
    <p:sldId id="388" r:id="rId14"/>
    <p:sldId id="389" r:id="rId15"/>
    <p:sldId id="390" r:id="rId16"/>
    <p:sldId id="391" r:id="rId17"/>
    <p:sldId id="392" r:id="rId18"/>
    <p:sldId id="393" r:id="rId19"/>
    <p:sldId id="394" r:id="rId20"/>
    <p:sldId id="395" r:id="rId21"/>
    <p:sldId id="346" r:id="rId22"/>
    <p:sldId id="347" r:id="rId23"/>
    <p:sldId id="348" r:id="rId24"/>
    <p:sldId id="349" r:id="rId25"/>
    <p:sldId id="350" r:id="rId26"/>
    <p:sldId id="396" r:id="rId27"/>
  </p:sldIdLst>
  <p:sldSz cx="9144000" cy="6858000" type="screen4x3"/>
  <p:notesSz cx="7315200" cy="9601200"/>
  <p:embeddedFontLst>
    <p:embeddedFont>
      <p:font typeface="Tahoma" panose="020B0604030504040204" pitchFamily="34" charset="0"/>
      <p:regular r:id="rId30"/>
      <p:bold r:id="rId31"/>
    </p:embeddedFont>
    <p:embeddedFont>
      <p:font typeface="Calibri" panose="020F0502020204030204" pitchFamily="34" charset="0"/>
      <p:regular r:id="rId32"/>
      <p:bold r:id="rId33"/>
      <p:italic r:id="rId34"/>
      <p:boldItalic r:id="rId35"/>
    </p:embeddedFont>
    <p:embeddedFont>
      <p:font typeface="Gill Sans MT" panose="020B0502020104020203" pitchFamily="34" charset="0"/>
      <p:regular r:id="rId36"/>
      <p:bold r:id="rId37"/>
      <p:italic r:id="rId38"/>
      <p:boldItalic r:id="rId39"/>
    </p:embeddedFont>
  </p:embeddedFontLst>
  <p:custDataLst>
    <p:tags r:id="rId40"/>
  </p:custDataLst>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00CC99"/>
    <a:srgbClr val="6600CC"/>
    <a:srgbClr val="FF3399"/>
    <a:srgbClr val="FFFF00"/>
    <a:srgbClr val="003366"/>
    <a:srgbClr val="CC00CC"/>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5171" autoAdjust="0"/>
  </p:normalViewPr>
  <p:slideViewPr>
    <p:cSldViewPr>
      <p:cViewPr varScale="1">
        <p:scale>
          <a:sx n="63" d="100"/>
          <a:sy n="63" d="100"/>
        </p:scale>
        <p:origin x="218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06"/>
    </p:cViewPr>
  </p:sorterViewPr>
  <p:notesViewPr>
    <p:cSldViewPr>
      <p:cViewPr>
        <p:scale>
          <a:sx n="100" d="100"/>
          <a:sy n="100" d="100"/>
        </p:scale>
        <p:origin x="624" y="-26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D06509-E3E1-48D5-B203-7F217A82F0D6}"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n-US"/>
        </a:p>
      </dgm:t>
    </dgm:pt>
    <dgm:pt modelId="{D0EA32B5-9A11-4543-BA62-728F0C0EF2AC}">
      <dgm:prSet/>
      <dgm:spPr>
        <a:solidFill>
          <a:schemeClr val="bg2">
            <a:lumMod val="50000"/>
          </a:schemeClr>
        </a:solidFill>
      </dgm:spPr>
      <dgm:t>
        <a:bodyPr/>
        <a:lstStyle/>
        <a:p>
          <a:pPr rtl="0" eaLnBrk="1" latinLnBrk="0" hangingPunct="1"/>
          <a:r>
            <a:rPr lang="en-US"/>
            <a:t>History of PM</a:t>
          </a:r>
        </a:p>
      </dgm:t>
    </dgm:pt>
    <dgm:pt modelId="{BAAC6E79-FE5B-4970-92D0-69AC5D0E6C69}" type="parTrans" cxnId="{626B3021-3BC9-42F9-8D6E-CCF134E1A74C}">
      <dgm:prSet/>
      <dgm:spPr/>
      <dgm:t>
        <a:bodyPr/>
        <a:lstStyle/>
        <a:p>
          <a:endParaRPr lang="en-US"/>
        </a:p>
      </dgm:t>
    </dgm:pt>
    <dgm:pt modelId="{9440AD72-7AD6-4CE8-BA65-ABD3D1070A1E}" type="sibTrans" cxnId="{626B3021-3BC9-42F9-8D6E-CCF134E1A74C}">
      <dgm:prSet/>
      <dgm:spPr/>
      <dgm:t>
        <a:bodyPr/>
        <a:lstStyle/>
        <a:p>
          <a:endParaRPr lang="en-US"/>
        </a:p>
      </dgm:t>
    </dgm:pt>
    <dgm:pt modelId="{A83FBB30-DEF4-4174-809B-2C75D7AF1D76}" type="pres">
      <dgm:prSet presAssocID="{D7D06509-E3E1-48D5-B203-7F217A82F0D6}" presName="linear" presStyleCnt="0">
        <dgm:presLayoutVars>
          <dgm:animLvl val="lvl"/>
          <dgm:resizeHandles val="exact"/>
        </dgm:presLayoutVars>
      </dgm:prSet>
      <dgm:spPr/>
      <dgm:t>
        <a:bodyPr/>
        <a:lstStyle/>
        <a:p>
          <a:endParaRPr lang="en-US"/>
        </a:p>
      </dgm:t>
    </dgm:pt>
    <dgm:pt modelId="{C1C0B322-14AB-443A-A9F1-E96B63DECB84}" type="pres">
      <dgm:prSet presAssocID="{D0EA32B5-9A11-4543-BA62-728F0C0EF2AC}" presName="parentText" presStyleLbl="node1" presStyleIdx="0" presStyleCnt="1">
        <dgm:presLayoutVars>
          <dgm:chMax val="0"/>
          <dgm:bulletEnabled val="1"/>
        </dgm:presLayoutVars>
      </dgm:prSet>
      <dgm:spPr/>
      <dgm:t>
        <a:bodyPr/>
        <a:lstStyle/>
        <a:p>
          <a:endParaRPr lang="en-US"/>
        </a:p>
      </dgm:t>
    </dgm:pt>
  </dgm:ptLst>
  <dgm:cxnLst>
    <dgm:cxn modelId="{BAB2DD97-CE46-4FBF-9D42-1F5AC7A56798}" type="presOf" srcId="{D7D06509-E3E1-48D5-B203-7F217A82F0D6}" destId="{A83FBB30-DEF4-4174-809B-2C75D7AF1D76}" srcOrd="0" destOrd="0" presId="urn:microsoft.com/office/officeart/2005/8/layout/vList2"/>
    <dgm:cxn modelId="{626B3021-3BC9-42F9-8D6E-CCF134E1A74C}" srcId="{D7D06509-E3E1-48D5-B203-7F217A82F0D6}" destId="{D0EA32B5-9A11-4543-BA62-728F0C0EF2AC}" srcOrd="0" destOrd="0" parTransId="{BAAC6E79-FE5B-4970-92D0-69AC5D0E6C69}" sibTransId="{9440AD72-7AD6-4CE8-BA65-ABD3D1070A1E}"/>
    <dgm:cxn modelId="{3E1198A9-BC18-4652-AD6B-CB37B943554F}" type="presOf" srcId="{D0EA32B5-9A11-4543-BA62-728F0C0EF2AC}" destId="{C1C0B322-14AB-443A-A9F1-E96B63DECB84}" srcOrd="0" destOrd="0" presId="urn:microsoft.com/office/officeart/2005/8/layout/vList2"/>
    <dgm:cxn modelId="{B28E86C1-6776-4044-A749-139C89D33388}" type="presParOf" srcId="{A83FBB30-DEF4-4174-809B-2C75D7AF1D76}" destId="{C1C0B322-14AB-443A-A9F1-E96B63DECB8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7B2339-11B2-4797-9624-31BB239B0200}"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n-US"/>
        </a:p>
      </dgm:t>
    </dgm:pt>
    <dgm:pt modelId="{D246C1CB-D417-41D0-BE46-65F36F12A777}">
      <dgm:prSet/>
      <dgm:spPr>
        <a:solidFill>
          <a:schemeClr val="bg2">
            <a:lumMod val="50000"/>
          </a:schemeClr>
        </a:solidFill>
      </dgm:spPr>
      <dgm:t>
        <a:bodyPr/>
        <a:lstStyle/>
        <a:p>
          <a:pPr rtl="0" eaLnBrk="1" latinLnBrk="0" hangingPunct="1"/>
          <a:r>
            <a:rPr lang="en-US"/>
            <a:t>History of PM</a:t>
          </a:r>
        </a:p>
      </dgm:t>
    </dgm:pt>
    <dgm:pt modelId="{9790603A-DF88-40A1-9FFB-38A29E2F4FF4}" type="parTrans" cxnId="{60A4E1BC-35F4-4D3A-BA78-07B8D9B490BB}">
      <dgm:prSet/>
      <dgm:spPr/>
      <dgm:t>
        <a:bodyPr/>
        <a:lstStyle/>
        <a:p>
          <a:endParaRPr lang="en-US"/>
        </a:p>
      </dgm:t>
    </dgm:pt>
    <dgm:pt modelId="{82D54B85-C0E8-4B1D-BD07-21206FAE85FC}" type="sibTrans" cxnId="{60A4E1BC-35F4-4D3A-BA78-07B8D9B490BB}">
      <dgm:prSet/>
      <dgm:spPr/>
      <dgm:t>
        <a:bodyPr/>
        <a:lstStyle/>
        <a:p>
          <a:endParaRPr lang="en-US"/>
        </a:p>
      </dgm:t>
    </dgm:pt>
    <dgm:pt modelId="{3E3FCFC0-9CC0-49B2-A1FE-F7728620528B}" type="pres">
      <dgm:prSet presAssocID="{437B2339-11B2-4797-9624-31BB239B0200}" presName="linear" presStyleCnt="0">
        <dgm:presLayoutVars>
          <dgm:animLvl val="lvl"/>
          <dgm:resizeHandles val="exact"/>
        </dgm:presLayoutVars>
      </dgm:prSet>
      <dgm:spPr/>
      <dgm:t>
        <a:bodyPr/>
        <a:lstStyle/>
        <a:p>
          <a:endParaRPr lang="en-US"/>
        </a:p>
      </dgm:t>
    </dgm:pt>
    <dgm:pt modelId="{78288169-1BA3-4C04-A720-0F61DC5BA460}" type="pres">
      <dgm:prSet presAssocID="{D246C1CB-D417-41D0-BE46-65F36F12A777}" presName="parentText" presStyleLbl="node1" presStyleIdx="0" presStyleCnt="1">
        <dgm:presLayoutVars>
          <dgm:chMax val="0"/>
          <dgm:bulletEnabled val="1"/>
        </dgm:presLayoutVars>
      </dgm:prSet>
      <dgm:spPr/>
      <dgm:t>
        <a:bodyPr/>
        <a:lstStyle/>
        <a:p>
          <a:endParaRPr lang="en-US"/>
        </a:p>
      </dgm:t>
    </dgm:pt>
  </dgm:ptLst>
  <dgm:cxnLst>
    <dgm:cxn modelId="{60A4E1BC-35F4-4D3A-BA78-07B8D9B490BB}" srcId="{437B2339-11B2-4797-9624-31BB239B0200}" destId="{D246C1CB-D417-41D0-BE46-65F36F12A777}" srcOrd="0" destOrd="0" parTransId="{9790603A-DF88-40A1-9FFB-38A29E2F4FF4}" sibTransId="{82D54B85-C0E8-4B1D-BD07-21206FAE85FC}"/>
    <dgm:cxn modelId="{BEB00871-401B-4A99-BE0B-0C01E10C488B}" type="presOf" srcId="{D246C1CB-D417-41D0-BE46-65F36F12A777}" destId="{78288169-1BA3-4C04-A720-0F61DC5BA460}" srcOrd="0" destOrd="0" presId="urn:microsoft.com/office/officeart/2005/8/layout/vList2"/>
    <dgm:cxn modelId="{8A8D11D5-F981-48EB-9844-DD44F20C530E}" type="presOf" srcId="{437B2339-11B2-4797-9624-31BB239B0200}" destId="{3E3FCFC0-9CC0-49B2-A1FE-F7728620528B}" srcOrd="0" destOrd="0" presId="urn:microsoft.com/office/officeart/2005/8/layout/vList2"/>
    <dgm:cxn modelId="{D8E04860-4966-49C5-B1F9-430B326D975E}" type="presParOf" srcId="{3E3FCFC0-9CC0-49B2-A1FE-F7728620528B}" destId="{78288169-1BA3-4C04-A720-0F61DC5BA46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A7A0A7-65CD-46AB-A13B-81EDA31EA3D1}"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4F3F76F9-3C25-4312-8A50-16B695D29FAD}">
      <dgm:prSet/>
      <dgm:spPr/>
      <dgm:t>
        <a:bodyPr/>
        <a:lstStyle/>
        <a:p>
          <a:pPr rtl="0" eaLnBrk="1" fontAlgn="auto" hangingPunct="1"/>
          <a:r>
            <a:rPr lang="en-US" b="1" dirty="0" smtClean="0"/>
            <a:t>1.3 Role  </a:t>
          </a:r>
          <a:r>
            <a:rPr lang="en-US" b="1" dirty="0"/>
            <a:t>- Project Manager</a:t>
          </a:r>
          <a:endParaRPr lang="en-US" dirty="0"/>
        </a:p>
      </dgm:t>
    </dgm:pt>
    <dgm:pt modelId="{A0347A79-8F21-4062-8873-43D87B695724}" type="parTrans" cxnId="{C4ECE868-E6DA-4E4E-87F6-221EBECDFC15}">
      <dgm:prSet/>
      <dgm:spPr/>
      <dgm:t>
        <a:bodyPr/>
        <a:lstStyle/>
        <a:p>
          <a:endParaRPr lang="en-US"/>
        </a:p>
      </dgm:t>
    </dgm:pt>
    <dgm:pt modelId="{CF9243D1-DBB3-430C-85A1-051033373B0F}" type="sibTrans" cxnId="{C4ECE868-E6DA-4E4E-87F6-221EBECDFC15}">
      <dgm:prSet/>
      <dgm:spPr/>
      <dgm:t>
        <a:bodyPr/>
        <a:lstStyle/>
        <a:p>
          <a:endParaRPr lang="en-US"/>
        </a:p>
      </dgm:t>
    </dgm:pt>
    <dgm:pt modelId="{0AFD116B-2C5C-4A12-865C-4F8F58F72F10}" type="pres">
      <dgm:prSet presAssocID="{CBA7A0A7-65CD-46AB-A13B-81EDA31EA3D1}" presName="linear" presStyleCnt="0">
        <dgm:presLayoutVars>
          <dgm:animLvl val="lvl"/>
          <dgm:resizeHandles val="exact"/>
        </dgm:presLayoutVars>
      </dgm:prSet>
      <dgm:spPr/>
      <dgm:t>
        <a:bodyPr/>
        <a:lstStyle/>
        <a:p>
          <a:endParaRPr lang="en-US"/>
        </a:p>
      </dgm:t>
    </dgm:pt>
    <dgm:pt modelId="{F4331DE1-86DC-4537-B997-39F3F9F0C36E}" type="pres">
      <dgm:prSet presAssocID="{4F3F76F9-3C25-4312-8A50-16B695D29FAD}" presName="parentText" presStyleLbl="node1" presStyleIdx="0" presStyleCnt="1">
        <dgm:presLayoutVars>
          <dgm:chMax val="0"/>
          <dgm:bulletEnabled val="1"/>
        </dgm:presLayoutVars>
      </dgm:prSet>
      <dgm:spPr/>
      <dgm:t>
        <a:bodyPr/>
        <a:lstStyle/>
        <a:p>
          <a:endParaRPr lang="en-US"/>
        </a:p>
      </dgm:t>
    </dgm:pt>
  </dgm:ptLst>
  <dgm:cxnLst>
    <dgm:cxn modelId="{3703CCD2-9FD8-4811-941A-76AB6647DED6}" type="presOf" srcId="{4F3F76F9-3C25-4312-8A50-16B695D29FAD}" destId="{F4331DE1-86DC-4537-B997-39F3F9F0C36E}" srcOrd="0" destOrd="0" presId="urn:microsoft.com/office/officeart/2005/8/layout/vList2"/>
    <dgm:cxn modelId="{4745DD5F-7C99-40D7-A455-5764D8EC111B}" type="presOf" srcId="{CBA7A0A7-65CD-46AB-A13B-81EDA31EA3D1}" destId="{0AFD116B-2C5C-4A12-865C-4F8F58F72F10}" srcOrd="0" destOrd="0" presId="urn:microsoft.com/office/officeart/2005/8/layout/vList2"/>
    <dgm:cxn modelId="{C4ECE868-E6DA-4E4E-87F6-221EBECDFC15}" srcId="{CBA7A0A7-65CD-46AB-A13B-81EDA31EA3D1}" destId="{4F3F76F9-3C25-4312-8A50-16B695D29FAD}" srcOrd="0" destOrd="0" parTransId="{A0347A79-8F21-4062-8873-43D87B695724}" sibTransId="{CF9243D1-DBB3-430C-85A1-051033373B0F}"/>
    <dgm:cxn modelId="{7DDA5AD3-D79B-4959-BCB7-A1761CBD094E}" type="presParOf" srcId="{0AFD116B-2C5C-4A12-865C-4F8F58F72F10}" destId="{F4331DE1-86DC-4537-B997-39F3F9F0C36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C80FBD-38FD-4983-A72A-0361B6A39B55}"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1CB50C17-FED0-4A16-89D7-4AC7D4D4CB14}">
      <dgm:prSet/>
      <dgm:spPr/>
      <dgm:t>
        <a:bodyPr/>
        <a:lstStyle/>
        <a:p>
          <a:pPr rtl="0" eaLnBrk="1" fontAlgn="auto" hangingPunct="1"/>
          <a:r>
            <a:rPr lang="en-US" b="1" dirty="0"/>
            <a:t>Role </a:t>
          </a:r>
          <a:r>
            <a:rPr lang="en-US" b="1" dirty="0" smtClean="0"/>
            <a:t> </a:t>
          </a:r>
          <a:r>
            <a:rPr lang="en-US" b="1" dirty="0"/>
            <a:t>- Project Manager cont’d</a:t>
          </a:r>
          <a:endParaRPr lang="en-US" dirty="0"/>
        </a:p>
      </dgm:t>
    </dgm:pt>
    <dgm:pt modelId="{7F4DB339-745E-4942-9822-2882DC0F3B47}" type="parTrans" cxnId="{8A24697E-7984-438B-8ACB-3C02F6ACE01A}">
      <dgm:prSet/>
      <dgm:spPr/>
      <dgm:t>
        <a:bodyPr/>
        <a:lstStyle/>
        <a:p>
          <a:endParaRPr lang="en-US"/>
        </a:p>
      </dgm:t>
    </dgm:pt>
    <dgm:pt modelId="{BA9D020C-758B-4A0A-AAA3-BA16F021A363}" type="sibTrans" cxnId="{8A24697E-7984-438B-8ACB-3C02F6ACE01A}">
      <dgm:prSet/>
      <dgm:spPr/>
      <dgm:t>
        <a:bodyPr/>
        <a:lstStyle/>
        <a:p>
          <a:endParaRPr lang="en-US"/>
        </a:p>
      </dgm:t>
    </dgm:pt>
    <dgm:pt modelId="{F63C1BEB-24B8-43E8-B208-E4D72835D312}" type="pres">
      <dgm:prSet presAssocID="{37C80FBD-38FD-4983-A72A-0361B6A39B55}" presName="linear" presStyleCnt="0">
        <dgm:presLayoutVars>
          <dgm:animLvl val="lvl"/>
          <dgm:resizeHandles val="exact"/>
        </dgm:presLayoutVars>
      </dgm:prSet>
      <dgm:spPr/>
      <dgm:t>
        <a:bodyPr/>
        <a:lstStyle/>
        <a:p>
          <a:endParaRPr lang="en-US"/>
        </a:p>
      </dgm:t>
    </dgm:pt>
    <dgm:pt modelId="{DEE040D0-292A-4BE7-AC59-ADB1915B92DA}" type="pres">
      <dgm:prSet presAssocID="{1CB50C17-FED0-4A16-89D7-4AC7D4D4CB14}" presName="parentText" presStyleLbl="node1" presStyleIdx="0" presStyleCnt="1">
        <dgm:presLayoutVars>
          <dgm:chMax val="0"/>
          <dgm:bulletEnabled val="1"/>
        </dgm:presLayoutVars>
      </dgm:prSet>
      <dgm:spPr/>
      <dgm:t>
        <a:bodyPr/>
        <a:lstStyle/>
        <a:p>
          <a:endParaRPr lang="en-US"/>
        </a:p>
      </dgm:t>
    </dgm:pt>
  </dgm:ptLst>
  <dgm:cxnLst>
    <dgm:cxn modelId="{8A24697E-7984-438B-8ACB-3C02F6ACE01A}" srcId="{37C80FBD-38FD-4983-A72A-0361B6A39B55}" destId="{1CB50C17-FED0-4A16-89D7-4AC7D4D4CB14}" srcOrd="0" destOrd="0" parTransId="{7F4DB339-745E-4942-9822-2882DC0F3B47}" sibTransId="{BA9D020C-758B-4A0A-AAA3-BA16F021A363}"/>
    <dgm:cxn modelId="{77721908-4397-4A90-BE41-9DFDFCE5C6F4}" type="presOf" srcId="{37C80FBD-38FD-4983-A72A-0361B6A39B55}" destId="{F63C1BEB-24B8-43E8-B208-E4D72835D312}" srcOrd="0" destOrd="0" presId="urn:microsoft.com/office/officeart/2005/8/layout/vList2"/>
    <dgm:cxn modelId="{174A849A-0520-4A40-BAF2-EC5754A1C330}" type="presOf" srcId="{1CB50C17-FED0-4A16-89D7-4AC7D4D4CB14}" destId="{DEE040D0-292A-4BE7-AC59-ADB1915B92DA}" srcOrd="0" destOrd="0" presId="urn:microsoft.com/office/officeart/2005/8/layout/vList2"/>
    <dgm:cxn modelId="{746FD602-6ACA-425B-9709-186613C0FBED}" type="presParOf" srcId="{F63C1BEB-24B8-43E8-B208-E4D72835D312}" destId="{DEE040D0-292A-4BE7-AC59-ADB1915B92D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37E992-19D1-4E25-96C7-0B3C50DF5594}"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842F1214-E22F-4963-92CD-C6AE8D46800C}">
      <dgm:prSet custT="1"/>
      <dgm:spPr/>
      <dgm:t>
        <a:bodyPr/>
        <a:lstStyle/>
        <a:p>
          <a:pPr rtl="0" eaLnBrk="1" fontAlgn="auto" hangingPunct="1"/>
          <a:r>
            <a:rPr lang="en-US" sz="2800" b="1" dirty="0"/>
            <a:t>Role </a:t>
          </a:r>
          <a:r>
            <a:rPr lang="en-US" sz="2800" b="1" dirty="0" smtClean="0"/>
            <a:t> </a:t>
          </a:r>
          <a:r>
            <a:rPr lang="en-US" sz="2800" b="1" dirty="0"/>
            <a:t>- Project Manager cont’d</a:t>
          </a:r>
          <a:br>
            <a:rPr lang="en-US" sz="2800" b="1" dirty="0"/>
          </a:br>
          <a:r>
            <a:rPr lang="en-US" sz="2800" b="1" dirty="0"/>
            <a:t>Managing Complexity</a:t>
          </a:r>
          <a:endParaRPr lang="en-US" sz="2800" dirty="0"/>
        </a:p>
      </dgm:t>
    </dgm:pt>
    <dgm:pt modelId="{7369A5E7-5C32-47C9-9711-4D70084C8D52}" type="parTrans" cxnId="{A9E22890-51F1-4302-AEE2-754D92F0D637}">
      <dgm:prSet/>
      <dgm:spPr/>
      <dgm:t>
        <a:bodyPr/>
        <a:lstStyle/>
        <a:p>
          <a:endParaRPr lang="en-US"/>
        </a:p>
      </dgm:t>
    </dgm:pt>
    <dgm:pt modelId="{2B7E8CA4-9AB8-44FB-921F-8A308B64E23F}" type="sibTrans" cxnId="{A9E22890-51F1-4302-AEE2-754D92F0D637}">
      <dgm:prSet/>
      <dgm:spPr/>
      <dgm:t>
        <a:bodyPr/>
        <a:lstStyle/>
        <a:p>
          <a:endParaRPr lang="en-US"/>
        </a:p>
      </dgm:t>
    </dgm:pt>
    <dgm:pt modelId="{B38F1C16-524B-47C0-87FA-6CC98475E5C8}" type="pres">
      <dgm:prSet presAssocID="{7937E992-19D1-4E25-96C7-0B3C50DF5594}" presName="linear" presStyleCnt="0">
        <dgm:presLayoutVars>
          <dgm:animLvl val="lvl"/>
          <dgm:resizeHandles val="exact"/>
        </dgm:presLayoutVars>
      </dgm:prSet>
      <dgm:spPr/>
      <dgm:t>
        <a:bodyPr/>
        <a:lstStyle/>
        <a:p>
          <a:endParaRPr lang="en-US"/>
        </a:p>
      </dgm:t>
    </dgm:pt>
    <dgm:pt modelId="{B5B988FE-D5C7-4A8B-A007-DD686925E1DE}" type="pres">
      <dgm:prSet presAssocID="{842F1214-E22F-4963-92CD-C6AE8D46800C}" presName="parentText" presStyleLbl="node1" presStyleIdx="0" presStyleCnt="1">
        <dgm:presLayoutVars>
          <dgm:chMax val="0"/>
          <dgm:bulletEnabled val="1"/>
        </dgm:presLayoutVars>
      </dgm:prSet>
      <dgm:spPr/>
      <dgm:t>
        <a:bodyPr/>
        <a:lstStyle/>
        <a:p>
          <a:endParaRPr lang="en-US"/>
        </a:p>
      </dgm:t>
    </dgm:pt>
  </dgm:ptLst>
  <dgm:cxnLst>
    <dgm:cxn modelId="{A9E22890-51F1-4302-AEE2-754D92F0D637}" srcId="{7937E992-19D1-4E25-96C7-0B3C50DF5594}" destId="{842F1214-E22F-4963-92CD-C6AE8D46800C}" srcOrd="0" destOrd="0" parTransId="{7369A5E7-5C32-47C9-9711-4D70084C8D52}" sibTransId="{2B7E8CA4-9AB8-44FB-921F-8A308B64E23F}"/>
    <dgm:cxn modelId="{3FF8E6FD-4165-458D-BB03-679AA44CAD57}" type="presOf" srcId="{842F1214-E22F-4963-92CD-C6AE8D46800C}" destId="{B5B988FE-D5C7-4A8B-A007-DD686925E1DE}" srcOrd="0" destOrd="0" presId="urn:microsoft.com/office/officeart/2005/8/layout/vList2"/>
    <dgm:cxn modelId="{5D065825-B401-491E-AA56-4FAFFC3DCB73}" type="presOf" srcId="{7937E992-19D1-4E25-96C7-0B3C50DF5594}" destId="{B38F1C16-524B-47C0-87FA-6CC98475E5C8}" srcOrd="0" destOrd="0" presId="urn:microsoft.com/office/officeart/2005/8/layout/vList2"/>
    <dgm:cxn modelId="{5A47672D-641C-4DD0-9A12-2A245C61E226}" type="presParOf" srcId="{B38F1C16-524B-47C0-87FA-6CC98475E5C8}" destId="{B5B988FE-D5C7-4A8B-A007-DD686925E1D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017E1A-A7F3-4450-87F8-F4BA9E79B72C}"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FEC1D571-66B1-46A0-872F-813F32DDD879}">
      <dgm:prSet/>
      <dgm:spPr/>
      <dgm:t>
        <a:bodyPr/>
        <a:lstStyle/>
        <a:p>
          <a:pPr rtl="0" eaLnBrk="1" fontAlgn="auto" hangingPunct="1"/>
          <a:r>
            <a:rPr lang="en-US" b="1" dirty="0"/>
            <a:t>The Role of the PM cont’d</a:t>
          </a:r>
          <a:br>
            <a:rPr lang="en-US" b="1" dirty="0"/>
          </a:br>
          <a:r>
            <a:rPr lang="en-US" b="1" dirty="0"/>
            <a:t>Project Manager: Desired </a:t>
          </a:r>
          <a:r>
            <a:rPr lang="en-US" b="1" dirty="0" err="1"/>
            <a:t>Behaviours</a:t>
          </a:r>
          <a:r>
            <a:rPr lang="en-US" b="1" dirty="0"/>
            <a:t>/Skills </a:t>
          </a:r>
          <a:endParaRPr lang="en-US" dirty="0"/>
        </a:p>
      </dgm:t>
    </dgm:pt>
    <dgm:pt modelId="{6E8BE351-AE31-4A7E-8DC8-2B2F3D9270C0}" type="parTrans" cxnId="{E69174E0-1F0F-4498-8781-F94E91927CB8}">
      <dgm:prSet/>
      <dgm:spPr/>
      <dgm:t>
        <a:bodyPr/>
        <a:lstStyle/>
        <a:p>
          <a:endParaRPr lang="en-US"/>
        </a:p>
      </dgm:t>
    </dgm:pt>
    <dgm:pt modelId="{0C3AC313-B001-48D7-8840-A94701351D61}" type="sibTrans" cxnId="{E69174E0-1F0F-4498-8781-F94E91927CB8}">
      <dgm:prSet/>
      <dgm:spPr/>
      <dgm:t>
        <a:bodyPr/>
        <a:lstStyle/>
        <a:p>
          <a:endParaRPr lang="en-US"/>
        </a:p>
      </dgm:t>
    </dgm:pt>
    <dgm:pt modelId="{83587F01-FDBC-4AAB-B5ED-97DFAF0E6D32}" type="pres">
      <dgm:prSet presAssocID="{09017E1A-A7F3-4450-87F8-F4BA9E79B72C}" presName="linear" presStyleCnt="0">
        <dgm:presLayoutVars>
          <dgm:animLvl val="lvl"/>
          <dgm:resizeHandles val="exact"/>
        </dgm:presLayoutVars>
      </dgm:prSet>
      <dgm:spPr/>
      <dgm:t>
        <a:bodyPr/>
        <a:lstStyle/>
        <a:p>
          <a:endParaRPr lang="en-US"/>
        </a:p>
      </dgm:t>
    </dgm:pt>
    <dgm:pt modelId="{0A35DC04-027E-4138-8D8D-8D1189815ADF}" type="pres">
      <dgm:prSet presAssocID="{FEC1D571-66B1-46A0-872F-813F32DDD879}" presName="parentText" presStyleLbl="node1" presStyleIdx="0" presStyleCnt="1">
        <dgm:presLayoutVars>
          <dgm:chMax val="0"/>
          <dgm:bulletEnabled val="1"/>
        </dgm:presLayoutVars>
      </dgm:prSet>
      <dgm:spPr/>
      <dgm:t>
        <a:bodyPr/>
        <a:lstStyle/>
        <a:p>
          <a:endParaRPr lang="en-US"/>
        </a:p>
      </dgm:t>
    </dgm:pt>
  </dgm:ptLst>
  <dgm:cxnLst>
    <dgm:cxn modelId="{13FE103D-D8EB-4198-B20F-B8122FF50343}" type="presOf" srcId="{09017E1A-A7F3-4450-87F8-F4BA9E79B72C}" destId="{83587F01-FDBC-4AAB-B5ED-97DFAF0E6D32}" srcOrd="0" destOrd="0" presId="urn:microsoft.com/office/officeart/2005/8/layout/vList2"/>
    <dgm:cxn modelId="{874B9D06-F5DD-43A8-9999-E58EDFC3E6DB}" type="presOf" srcId="{FEC1D571-66B1-46A0-872F-813F32DDD879}" destId="{0A35DC04-027E-4138-8D8D-8D1189815ADF}" srcOrd="0" destOrd="0" presId="urn:microsoft.com/office/officeart/2005/8/layout/vList2"/>
    <dgm:cxn modelId="{E69174E0-1F0F-4498-8781-F94E91927CB8}" srcId="{09017E1A-A7F3-4450-87F8-F4BA9E79B72C}" destId="{FEC1D571-66B1-46A0-872F-813F32DDD879}" srcOrd="0" destOrd="0" parTransId="{6E8BE351-AE31-4A7E-8DC8-2B2F3D9270C0}" sibTransId="{0C3AC313-B001-48D7-8840-A94701351D61}"/>
    <dgm:cxn modelId="{37F651E7-0792-4F7E-A9C2-0EA63B351572}" type="presParOf" srcId="{83587F01-FDBC-4AAB-B5ED-97DFAF0E6D32}" destId="{0A35DC04-027E-4138-8D8D-8D1189815AD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10ACC53-38FF-49F2-9388-13FD225E4D99}"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n-US"/>
        </a:p>
      </dgm:t>
    </dgm:pt>
    <dgm:pt modelId="{593D1130-6BAB-49E6-8167-EEEA2A5AAD89}">
      <dgm:prSet custT="1"/>
      <dgm:spPr/>
      <dgm:t>
        <a:bodyPr/>
        <a:lstStyle/>
        <a:p>
          <a:pPr rtl="0" eaLnBrk="1" latinLnBrk="0" hangingPunct="1"/>
          <a:r>
            <a:rPr lang="en-US" sz="2400" b="1" dirty="0" smtClean="0"/>
            <a:t>1.3 Source of PM Best Practices</a:t>
          </a:r>
          <a:endParaRPr lang="en-US" sz="2400" b="1" dirty="0"/>
        </a:p>
      </dgm:t>
    </dgm:pt>
    <dgm:pt modelId="{143577FA-A10A-439D-9FA6-59F53F36E9E0}" type="parTrans" cxnId="{35FEFC34-BAF0-4D10-96B8-2F5EFD69ACF5}">
      <dgm:prSet/>
      <dgm:spPr/>
      <dgm:t>
        <a:bodyPr/>
        <a:lstStyle/>
        <a:p>
          <a:endParaRPr lang="en-US"/>
        </a:p>
      </dgm:t>
    </dgm:pt>
    <dgm:pt modelId="{86026CBE-792F-4287-A4AE-A19058CB2F78}" type="sibTrans" cxnId="{35FEFC34-BAF0-4D10-96B8-2F5EFD69ACF5}">
      <dgm:prSet/>
      <dgm:spPr/>
      <dgm:t>
        <a:bodyPr/>
        <a:lstStyle/>
        <a:p>
          <a:endParaRPr lang="en-US"/>
        </a:p>
      </dgm:t>
    </dgm:pt>
    <dgm:pt modelId="{989C7CE7-B85D-4DE3-81E3-C5FB281AD56E}">
      <dgm:prSet custT="1"/>
      <dgm:spPr/>
      <dgm:t>
        <a:bodyPr/>
        <a:lstStyle/>
        <a:p>
          <a:pPr rtl="0" eaLnBrk="1" latinLnBrk="0" hangingPunct="1"/>
          <a:r>
            <a:rPr lang="en-US" sz="2400" b="1" dirty="0" smtClean="0"/>
            <a:t>PMI – Project Management Institute</a:t>
          </a:r>
          <a:endParaRPr lang="en-US" sz="2400" b="1" dirty="0"/>
        </a:p>
      </dgm:t>
    </dgm:pt>
    <dgm:pt modelId="{DFC6AE20-8DFA-4137-979C-B0C7438292EA}" type="parTrans" cxnId="{853AABCF-CF30-43F7-A6C9-B7BDCCC775CF}">
      <dgm:prSet/>
      <dgm:spPr/>
      <dgm:t>
        <a:bodyPr/>
        <a:lstStyle/>
        <a:p>
          <a:endParaRPr lang="en-US"/>
        </a:p>
      </dgm:t>
    </dgm:pt>
    <dgm:pt modelId="{82698204-88B9-4773-A862-FB9FC54A70A6}" type="sibTrans" cxnId="{853AABCF-CF30-43F7-A6C9-B7BDCCC775CF}">
      <dgm:prSet/>
      <dgm:spPr/>
      <dgm:t>
        <a:bodyPr/>
        <a:lstStyle/>
        <a:p>
          <a:endParaRPr lang="en-US"/>
        </a:p>
      </dgm:t>
    </dgm:pt>
    <dgm:pt modelId="{391F09B0-5F7C-4CEB-BB80-A6AEA3C01034}" type="pres">
      <dgm:prSet presAssocID="{610ACC53-38FF-49F2-9388-13FD225E4D99}" presName="linear" presStyleCnt="0">
        <dgm:presLayoutVars>
          <dgm:animLvl val="lvl"/>
          <dgm:resizeHandles val="exact"/>
        </dgm:presLayoutVars>
      </dgm:prSet>
      <dgm:spPr/>
      <dgm:t>
        <a:bodyPr/>
        <a:lstStyle/>
        <a:p>
          <a:endParaRPr lang="en-US"/>
        </a:p>
      </dgm:t>
    </dgm:pt>
    <dgm:pt modelId="{CBA556B2-E1B6-4C95-B253-3DAAFF4B2B19}" type="pres">
      <dgm:prSet presAssocID="{593D1130-6BAB-49E6-8167-EEEA2A5AAD89}" presName="parentText" presStyleLbl="node1" presStyleIdx="0" presStyleCnt="2">
        <dgm:presLayoutVars>
          <dgm:chMax val="0"/>
          <dgm:bulletEnabled val="1"/>
        </dgm:presLayoutVars>
      </dgm:prSet>
      <dgm:spPr/>
      <dgm:t>
        <a:bodyPr/>
        <a:lstStyle/>
        <a:p>
          <a:endParaRPr lang="en-US"/>
        </a:p>
      </dgm:t>
    </dgm:pt>
    <dgm:pt modelId="{BCB9E834-1B2B-4D9E-A35B-95F01E9676B0}" type="pres">
      <dgm:prSet presAssocID="{86026CBE-792F-4287-A4AE-A19058CB2F78}" presName="spacer" presStyleCnt="0"/>
      <dgm:spPr/>
    </dgm:pt>
    <dgm:pt modelId="{4C971633-0E50-41EB-ACED-8CA0F9277A39}" type="pres">
      <dgm:prSet presAssocID="{989C7CE7-B85D-4DE3-81E3-C5FB281AD56E}" presName="parentText" presStyleLbl="node1" presStyleIdx="1" presStyleCnt="2">
        <dgm:presLayoutVars>
          <dgm:chMax val="0"/>
          <dgm:bulletEnabled val="1"/>
        </dgm:presLayoutVars>
      </dgm:prSet>
      <dgm:spPr/>
      <dgm:t>
        <a:bodyPr/>
        <a:lstStyle/>
        <a:p>
          <a:endParaRPr lang="en-US"/>
        </a:p>
      </dgm:t>
    </dgm:pt>
  </dgm:ptLst>
  <dgm:cxnLst>
    <dgm:cxn modelId="{B1C1B127-C7C4-4996-9E33-249CEBA6EC27}" type="presOf" srcId="{593D1130-6BAB-49E6-8167-EEEA2A5AAD89}" destId="{CBA556B2-E1B6-4C95-B253-3DAAFF4B2B19}" srcOrd="0" destOrd="0" presId="urn:microsoft.com/office/officeart/2005/8/layout/vList2"/>
    <dgm:cxn modelId="{92E4C767-21AE-4126-B796-45B38A630515}" type="presOf" srcId="{989C7CE7-B85D-4DE3-81E3-C5FB281AD56E}" destId="{4C971633-0E50-41EB-ACED-8CA0F9277A39}" srcOrd="0" destOrd="0" presId="urn:microsoft.com/office/officeart/2005/8/layout/vList2"/>
    <dgm:cxn modelId="{ADD0C464-47FB-4B5E-9DB7-5B52E544D026}" type="presOf" srcId="{610ACC53-38FF-49F2-9388-13FD225E4D99}" destId="{391F09B0-5F7C-4CEB-BB80-A6AEA3C01034}" srcOrd="0" destOrd="0" presId="urn:microsoft.com/office/officeart/2005/8/layout/vList2"/>
    <dgm:cxn modelId="{35FEFC34-BAF0-4D10-96B8-2F5EFD69ACF5}" srcId="{610ACC53-38FF-49F2-9388-13FD225E4D99}" destId="{593D1130-6BAB-49E6-8167-EEEA2A5AAD89}" srcOrd="0" destOrd="0" parTransId="{143577FA-A10A-439D-9FA6-59F53F36E9E0}" sibTransId="{86026CBE-792F-4287-A4AE-A19058CB2F78}"/>
    <dgm:cxn modelId="{853AABCF-CF30-43F7-A6C9-B7BDCCC775CF}" srcId="{610ACC53-38FF-49F2-9388-13FD225E4D99}" destId="{989C7CE7-B85D-4DE3-81E3-C5FB281AD56E}" srcOrd="1" destOrd="0" parTransId="{DFC6AE20-8DFA-4137-979C-B0C7438292EA}" sibTransId="{82698204-88B9-4773-A862-FB9FC54A70A6}"/>
    <dgm:cxn modelId="{7E4E9E8F-7579-4688-999C-7F56C996BB48}" type="presParOf" srcId="{391F09B0-5F7C-4CEB-BB80-A6AEA3C01034}" destId="{CBA556B2-E1B6-4C95-B253-3DAAFF4B2B19}" srcOrd="0" destOrd="0" presId="urn:microsoft.com/office/officeart/2005/8/layout/vList2"/>
    <dgm:cxn modelId="{8C98B7F6-1A08-4757-8A8C-30B8BF36FFE8}" type="presParOf" srcId="{391F09B0-5F7C-4CEB-BB80-A6AEA3C01034}" destId="{BCB9E834-1B2B-4D9E-A35B-95F01E9676B0}" srcOrd="1" destOrd="0" presId="urn:microsoft.com/office/officeart/2005/8/layout/vList2"/>
    <dgm:cxn modelId="{F6847674-F7DD-4EA8-B6D8-F8D4322861D7}" type="presParOf" srcId="{391F09B0-5F7C-4CEB-BB80-A6AEA3C01034}" destId="{4C971633-0E50-41EB-ACED-8CA0F9277A3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B63668C-D117-413C-AE54-78F0FA29117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F408BFB-D7D2-41E6-A1A1-41C207F39388}">
      <dgm:prSet custT="1"/>
      <dgm:spPr/>
      <dgm:t>
        <a:bodyPr/>
        <a:lstStyle/>
        <a:p>
          <a:pPr rtl="0" eaLnBrk="1" latinLnBrk="0" hangingPunct="1"/>
          <a:r>
            <a:rPr lang="en-US" sz="3500" dirty="0" smtClean="0"/>
            <a:t> </a:t>
          </a:r>
        </a:p>
        <a:p>
          <a:pPr rtl="0" eaLnBrk="1" latinLnBrk="0" hangingPunct="1"/>
          <a:r>
            <a:rPr lang="en-US" sz="2400" b="1" dirty="0" smtClean="0"/>
            <a:t>Roles of PMI in the larger context of project management </a:t>
          </a:r>
          <a:r>
            <a:rPr lang="en-CA" sz="2400" b="1" dirty="0" smtClean="0"/>
            <a:t> </a:t>
          </a:r>
          <a:endParaRPr lang="en-US" sz="2400" b="1" dirty="0"/>
        </a:p>
      </dgm:t>
    </dgm:pt>
    <dgm:pt modelId="{A646F46D-CA52-4366-8C4D-6AEBCCEA1081}" type="parTrans" cxnId="{FBFA8D5F-CB5B-4B4E-8309-39698856ADD1}">
      <dgm:prSet/>
      <dgm:spPr/>
      <dgm:t>
        <a:bodyPr/>
        <a:lstStyle/>
        <a:p>
          <a:endParaRPr lang="en-US"/>
        </a:p>
      </dgm:t>
    </dgm:pt>
    <dgm:pt modelId="{28B05C3C-5EC0-4BDF-8B8E-BE6E4AB97F24}" type="sibTrans" cxnId="{FBFA8D5F-CB5B-4B4E-8309-39698856ADD1}">
      <dgm:prSet/>
      <dgm:spPr/>
      <dgm:t>
        <a:bodyPr/>
        <a:lstStyle/>
        <a:p>
          <a:endParaRPr lang="en-US"/>
        </a:p>
      </dgm:t>
    </dgm:pt>
    <dgm:pt modelId="{84181124-98D5-480E-8272-1FA59F6BC3BA}">
      <dgm:prSet/>
      <dgm:spPr/>
      <dgm:t>
        <a:bodyPr/>
        <a:lstStyle/>
        <a:p>
          <a:pPr rtl="0" eaLnBrk="1" latinLnBrk="0" hangingPunct="1"/>
          <a:r>
            <a:rPr lang="en-US" dirty="0" smtClean="0"/>
            <a:t>founded in 1969</a:t>
          </a:r>
          <a:r>
            <a:rPr lang="en-CA" dirty="0" smtClean="0"/>
            <a:t>. </a:t>
          </a:r>
          <a:endParaRPr lang="en-US" dirty="0"/>
        </a:p>
      </dgm:t>
    </dgm:pt>
    <dgm:pt modelId="{4983D2EB-A52A-48B2-A314-E75348337182}" type="parTrans" cxnId="{3856ED04-B359-46C5-B31B-1A50A7F42FEE}">
      <dgm:prSet/>
      <dgm:spPr/>
      <dgm:t>
        <a:bodyPr/>
        <a:lstStyle/>
        <a:p>
          <a:endParaRPr lang="en-US"/>
        </a:p>
      </dgm:t>
    </dgm:pt>
    <dgm:pt modelId="{17FF114F-B907-475F-AF24-79387E2DD518}" type="sibTrans" cxnId="{3856ED04-B359-46C5-B31B-1A50A7F42FEE}">
      <dgm:prSet/>
      <dgm:spPr/>
      <dgm:t>
        <a:bodyPr/>
        <a:lstStyle/>
        <a:p>
          <a:endParaRPr lang="en-US"/>
        </a:p>
      </dgm:t>
    </dgm:pt>
    <dgm:pt modelId="{08C64768-3761-44FF-B107-968F812BC3FA}">
      <dgm:prSet/>
      <dgm:spPr/>
      <dgm:t>
        <a:bodyPr/>
        <a:lstStyle/>
        <a:p>
          <a:pPr rtl="0" eaLnBrk="1" latinLnBrk="0" hangingPunct="1"/>
          <a:r>
            <a:rPr lang="en-CA" dirty="0" smtClean="0"/>
            <a:t>Regulate Professional Certification – PMP, CAPM, PMI-RMP etc. </a:t>
          </a:r>
          <a:endParaRPr lang="en-US" dirty="0"/>
        </a:p>
      </dgm:t>
    </dgm:pt>
    <dgm:pt modelId="{F7A516A9-789D-49C3-AC3D-AA52673C16A9}" type="parTrans" cxnId="{44E586AD-D802-4E59-AEF1-6531614B52E1}">
      <dgm:prSet/>
      <dgm:spPr/>
      <dgm:t>
        <a:bodyPr/>
        <a:lstStyle/>
        <a:p>
          <a:endParaRPr lang="en-US"/>
        </a:p>
      </dgm:t>
    </dgm:pt>
    <dgm:pt modelId="{8F8D08B7-75BA-4105-AB08-5B43145E7B79}" type="sibTrans" cxnId="{44E586AD-D802-4E59-AEF1-6531614B52E1}">
      <dgm:prSet/>
      <dgm:spPr/>
      <dgm:t>
        <a:bodyPr/>
        <a:lstStyle/>
        <a:p>
          <a:endParaRPr lang="en-US"/>
        </a:p>
      </dgm:t>
    </dgm:pt>
    <dgm:pt modelId="{5C46D21D-68E8-4FB1-91A7-C12B5F3B5FD6}">
      <dgm:prSet/>
      <dgm:spPr/>
      <dgm:t>
        <a:bodyPr/>
        <a:lstStyle/>
        <a:p>
          <a:pPr rtl="0" eaLnBrk="1" latinLnBrk="0" hangingPunct="1"/>
          <a:r>
            <a:rPr lang="en-US" altLang="en-US" dirty="0" smtClean="0"/>
            <a:t>publishes and regularly updates A Guide to the Project Management Body of Knowledge (PMBOK® Guide).</a:t>
          </a:r>
          <a:endParaRPr lang="en-US" dirty="0"/>
        </a:p>
      </dgm:t>
    </dgm:pt>
    <dgm:pt modelId="{0D6C9377-33FE-48B6-AF20-2791ED31A46A}" type="parTrans" cxnId="{D899D691-4B00-48A4-B6EB-6904A318D2F9}">
      <dgm:prSet/>
      <dgm:spPr/>
      <dgm:t>
        <a:bodyPr/>
        <a:lstStyle/>
        <a:p>
          <a:endParaRPr lang="en-CA"/>
        </a:p>
      </dgm:t>
    </dgm:pt>
    <dgm:pt modelId="{5000BA83-AC53-4B52-8AA0-C23259FC7277}" type="sibTrans" cxnId="{D899D691-4B00-48A4-B6EB-6904A318D2F9}">
      <dgm:prSet/>
      <dgm:spPr/>
      <dgm:t>
        <a:bodyPr/>
        <a:lstStyle/>
        <a:p>
          <a:endParaRPr lang="en-CA"/>
        </a:p>
      </dgm:t>
    </dgm:pt>
    <dgm:pt modelId="{CBC5831D-53D5-466A-B11C-AF1B127C6DCF}">
      <dgm:prSet/>
      <dgm:spPr/>
      <dgm:t>
        <a:bodyPr/>
        <a:lstStyle/>
        <a:p>
          <a:pPr rtl="0" eaLnBrk="1" latinLnBrk="0" hangingPunct="1"/>
          <a:endParaRPr lang="en-US" dirty="0"/>
        </a:p>
      </dgm:t>
    </dgm:pt>
    <dgm:pt modelId="{B6C36B6F-8FD6-4856-AD69-AD617F144134}" type="parTrans" cxnId="{CF755AB4-4561-46F5-A5B8-AA9AE8261394}">
      <dgm:prSet/>
      <dgm:spPr/>
      <dgm:t>
        <a:bodyPr/>
        <a:lstStyle/>
        <a:p>
          <a:endParaRPr lang="en-US"/>
        </a:p>
      </dgm:t>
    </dgm:pt>
    <dgm:pt modelId="{7DF51590-380F-40CA-B91C-8017533E208A}" type="sibTrans" cxnId="{CF755AB4-4561-46F5-A5B8-AA9AE8261394}">
      <dgm:prSet/>
      <dgm:spPr/>
      <dgm:t>
        <a:bodyPr/>
        <a:lstStyle/>
        <a:p>
          <a:endParaRPr lang="en-US"/>
        </a:p>
      </dgm:t>
    </dgm:pt>
    <dgm:pt modelId="{8EB2FCA9-72B4-4A48-A663-2141CA450CA2}">
      <dgm:prSet/>
      <dgm:spPr/>
      <dgm:t>
        <a:bodyPr/>
        <a:lstStyle/>
        <a:p>
          <a:pPr rtl="0" eaLnBrk="1" latinLnBrk="0" hangingPunct="1"/>
          <a:endParaRPr lang="en-US" dirty="0"/>
        </a:p>
      </dgm:t>
    </dgm:pt>
    <dgm:pt modelId="{4F5623F6-C2C5-4366-9F84-54B72B4983FB}" type="parTrans" cxnId="{D32924B9-E564-4D18-B19C-3714F50F5249}">
      <dgm:prSet/>
      <dgm:spPr/>
      <dgm:t>
        <a:bodyPr/>
        <a:lstStyle/>
        <a:p>
          <a:endParaRPr lang="en-US"/>
        </a:p>
      </dgm:t>
    </dgm:pt>
    <dgm:pt modelId="{3928A7B0-6E68-4926-858D-A6FD64C9ED32}" type="sibTrans" cxnId="{D32924B9-E564-4D18-B19C-3714F50F5249}">
      <dgm:prSet/>
      <dgm:spPr/>
      <dgm:t>
        <a:bodyPr/>
        <a:lstStyle/>
        <a:p>
          <a:endParaRPr lang="en-US"/>
        </a:p>
      </dgm:t>
    </dgm:pt>
    <dgm:pt modelId="{69B7B486-206A-4207-8D46-B365B27BA867}" type="pres">
      <dgm:prSet presAssocID="{BB63668C-D117-413C-AE54-78F0FA291170}" presName="Name0" presStyleCnt="0">
        <dgm:presLayoutVars>
          <dgm:dir/>
          <dgm:animLvl val="lvl"/>
          <dgm:resizeHandles val="exact"/>
        </dgm:presLayoutVars>
      </dgm:prSet>
      <dgm:spPr/>
      <dgm:t>
        <a:bodyPr/>
        <a:lstStyle/>
        <a:p>
          <a:endParaRPr lang="en-US"/>
        </a:p>
      </dgm:t>
    </dgm:pt>
    <dgm:pt modelId="{91F6686D-C2E6-4CE5-A41C-FC1C1F708DF2}" type="pres">
      <dgm:prSet presAssocID="{5F408BFB-D7D2-41E6-A1A1-41C207F39388}" presName="linNode" presStyleCnt="0"/>
      <dgm:spPr/>
    </dgm:pt>
    <dgm:pt modelId="{E73C2DFB-021E-4728-BE88-E74CBB16CC1A}" type="pres">
      <dgm:prSet presAssocID="{5F408BFB-D7D2-41E6-A1A1-41C207F39388}" presName="parentText" presStyleLbl="node1" presStyleIdx="0" presStyleCnt="1">
        <dgm:presLayoutVars>
          <dgm:chMax val="1"/>
          <dgm:bulletEnabled val="1"/>
        </dgm:presLayoutVars>
      </dgm:prSet>
      <dgm:spPr/>
      <dgm:t>
        <a:bodyPr/>
        <a:lstStyle/>
        <a:p>
          <a:endParaRPr lang="en-US"/>
        </a:p>
      </dgm:t>
    </dgm:pt>
    <dgm:pt modelId="{C765C006-FC90-4FD5-81CF-17AB6CFBC635}" type="pres">
      <dgm:prSet presAssocID="{5F408BFB-D7D2-41E6-A1A1-41C207F39388}" presName="descendantText" presStyleLbl="alignAccFollowNode1" presStyleIdx="0" presStyleCnt="1" custScaleY="125000">
        <dgm:presLayoutVars>
          <dgm:bulletEnabled val="1"/>
        </dgm:presLayoutVars>
      </dgm:prSet>
      <dgm:spPr/>
      <dgm:t>
        <a:bodyPr/>
        <a:lstStyle/>
        <a:p>
          <a:endParaRPr lang="en-US"/>
        </a:p>
      </dgm:t>
    </dgm:pt>
  </dgm:ptLst>
  <dgm:cxnLst>
    <dgm:cxn modelId="{3856ED04-B359-46C5-B31B-1A50A7F42FEE}" srcId="{5F408BFB-D7D2-41E6-A1A1-41C207F39388}" destId="{84181124-98D5-480E-8272-1FA59F6BC3BA}" srcOrd="0" destOrd="0" parTransId="{4983D2EB-A52A-48B2-A314-E75348337182}" sibTransId="{17FF114F-B907-475F-AF24-79387E2DD518}"/>
    <dgm:cxn modelId="{D32924B9-E564-4D18-B19C-3714F50F5249}" srcId="{5F408BFB-D7D2-41E6-A1A1-41C207F39388}" destId="{8EB2FCA9-72B4-4A48-A663-2141CA450CA2}" srcOrd="3" destOrd="0" parTransId="{4F5623F6-C2C5-4366-9F84-54B72B4983FB}" sibTransId="{3928A7B0-6E68-4926-858D-A6FD64C9ED32}"/>
    <dgm:cxn modelId="{BA96A51C-D653-4C25-A7F1-13F6D25338FC}" type="presOf" srcId="{8EB2FCA9-72B4-4A48-A663-2141CA450CA2}" destId="{C765C006-FC90-4FD5-81CF-17AB6CFBC635}" srcOrd="0" destOrd="3" presId="urn:microsoft.com/office/officeart/2005/8/layout/vList5"/>
    <dgm:cxn modelId="{44E586AD-D802-4E59-AEF1-6531614B52E1}" srcId="{5F408BFB-D7D2-41E6-A1A1-41C207F39388}" destId="{08C64768-3761-44FF-B107-968F812BC3FA}" srcOrd="4" destOrd="0" parTransId="{F7A516A9-789D-49C3-AC3D-AA52673C16A9}" sibTransId="{8F8D08B7-75BA-4105-AB08-5B43145E7B79}"/>
    <dgm:cxn modelId="{AAB5722E-A61A-4841-9595-D65E72D31655}" type="presOf" srcId="{84181124-98D5-480E-8272-1FA59F6BC3BA}" destId="{C765C006-FC90-4FD5-81CF-17AB6CFBC635}" srcOrd="0" destOrd="0" presId="urn:microsoft.com/office/officeart/2005/8/layout/vList5"/>
    <dgm:cxn modelId="{CF755AB4-4561-46F5-A5B8-AA9AE8261394}" srcId="{5F408BFB-D7D2-41E6-A1A1-41C207F39388}" destId="{CBC5831D-53D5-466A-B11C-AF1B127C6DCF}" srcOrd="1" destOrd="0" parTransId="{B6C36B6F-8FD6-4856-AD69-AD617F144134}" sibTransId="{7DF51590-380F-40CA-B91C-8017533E208A}"/>
    <dgm:cxn modelId="{BB62EEE5-FB15-4460-B75E-A9B91ED626A5}" type="presOf" srcId="{CBC5831D-53D5-466A-B11C-AF1B127C6DCF}" destId="{C765C006-FC90-4FD5-81CF-17AB6CFBC635}" srcOrd="0" destOrd="1" presId="urn:microsoft.com/office/officeart/2005/8/layout/vList5"/>
    <dgm:cxn modelId="{6CCEA8B5-A9D8-402B-B537-75170E78C91C}" type="presOf" srcId="{5C46D21D-68E8-4FB1-91A7-C12B5F3B5FD6}" destId="{C765C006-FC90-4FD5-81CF-17AB6CFBC635}" srcOrd="0" destOrd="2" presId="urn:microsoft.com/office/officeart/2005/8/layout/vList5"/>
    <dgm:cxn modelId="{440A616D-76CE-4D59-A082-5BD422894C13}" type="presOf" srcId="{BB63668C-D117-413C-AE54-78F0FA291170}" destId="{69B7B486-206A-4207-8D46-B365B27BA867}" srcOrd="0" destOrd="0" presId="urn:microsoft.com/office/officeart/2005/8/layout/vList5"/>
    <dgm:cxn modelId="{FBFA8D5F-CB5B-4B4E-8309-39698856ADD1}" srcId="{BB63668C-D117-413C-AE54-78F0FA291170}" destId="{5F408BFB-D7D2-41E6-A1A1-41C207F39388}" srcOrd="0" destOrd="0" parTransId="{A646F46D-CA52-4366-8C4D-6AEBCCEA1081}" sibTransId="{28B05C3C-5EC0-4BDF-8B8E-BE6E4AB97F24}"/>
    <dgm:cxn modelId="{057291EC-034B-4274-BF0E-B4571A917487}" type="presOf" srcId="{08C64768-3761-44FF-B107-968F812BC3FA}" destId="{C765C006-FC90-4FD5-81CF-17AB6CFBC635}" srcOrd="0" destOrd="4" presId="urn:microsoft.com/office/officeart/2005/8/layout/vList5"/>
    <dgm:cxn modelId="{C430C900-E9D4-4695-B3BE-33316CB2A619}" type="presOf" srcId="{5F408BFB-D7D2-41E6-A1A1-41C207F39388}" destId="{E73C2DFB-021E-4728-BE88-E74CBB16CC1A}" srcOrd="0" destOrd="0" presId="urn:microsoft.com/office/officeart/2005/8/layout/vList5"/>
    <dgm:cxn modelId="{D899D691-4B00-48A4-B6EB-6904A318D2F9}" srcId="{5F408BFB-D7D2-41E6-A1A1-41C207F39388}" destId="{5C46D21D-68E8-4FB1-91A7-C12B5F3B5FD6}" srcOrd="2" destOrd="0" parTransId="{0D6C9377-33FE-48B6-AF20-2791ED31A46A}" sibTransId="{5000BA83-AC53-4B52-8AA0-C23259FC7277}"/>
    <dgm:cxn modelId="{273915CA-5CB8-45D6-810C-36B91B0B9E8B}" type="presParOf" srcId="{69B7B486-206A-4207-8D46-B365B27BA867}" destId="{91F6686D-C2E6-4CE5-A41C-FC1C1F708DF2}" srcOrd="0" destOrd="0" presId="urn:microsoft.com/office/officeart/2005/8/layout/vList5"/>
    <dgm:cxn modelId="{560916B7-4DB5-40B3-941D-689364761ABC}" type="presParOf" srcId="{91F6686D-C2E6-4CE5-A41C-FC1C1F708DF2}" destId="{E73C2DFB-021E-4728-BE88-E74CBB16CC1A}" srcOrd="0" destOrd="0" presId="urn:microsoft.com/office/officeart/2005/8/layout/vList5"/>
    <dgm:cxn modelId="{709F4D45-7B84-4022-947A-5AAA1B04584C}" type="presParOf" srcId="{91F6686D-C2E6-4CE5-A41C-FC1C1F708DF2}" destId="{C765C006-FC90-4FD5-81CF-17AB6CFBC635}"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0B322-14AB-443A-A9F1-E96B63DECB84}">
      <dsp:nvSpPr>
        <dsp:cNvPr id="0" name=""/>
        <dsp:cNvSpPr/>
      </dsp:nvSpPr>
      <dsp:spPr>
        <a:xfrm>
          <a:off x="0" y="8887"/>
          <a:ext cx="5210175" cy="839474"/>
        </a:xfrm>
        <a:prstGeom prst="roundRect">
          <a:avLst/>
        </a:prstGeom>
        <a:solidFill>
          <a:schemeClr val="bg2">
            <a:lumMod val="5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eaLnBrk="1" latinLnBrk="0" hangingPunct="1">
            <a:lnSpc>
              <a:spcPct val="90000"/>
            </a:lnSpc>
            <a:spcBef>
              <a:spcPct val="0"/>
            </a:spcBef>
            <a:spcAft>
              <a:spcPct val="35000"/>
            </a:spcAft>
          </a:pPr>
          <a:r>
            <a:rPr lang="en-US" sz="3500" kern="1200"/>
            <a:t>History of PM</a:t>
          </a:r>
        </a:p>
      </dsp:txBody>
      <dsp:txXfrm>
        <a:off x="40980" y="49867"/>
        <a:ext cx="5128215" cy="757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88169-1BA3-4C04-A720-0F61DC5BA460}">
      <dsp:nvSpPr>
        <dsp:cNvPr id="0" name=""/>
        <dsp:cNvSpPr/>
      </dsp:nvSpPr>
      <dsp:spPr>
        <a:xfrm>
          <a:off x="0" y="8887"/>
          <a:ext cx="5324475" cy="839474"/>
        </a:xfrm>
        <a:prstGeom prst="roundRect">
          <a:avLst/>
        </a:prstGeom>
        <a:solidFill>
          <a:schemeClr val="bg2">
            <a:lumMod val="5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eaLnBrk="1" latinLnBrk="0" hangingPunct="1">
            <a:lnSpc>
              <a:spcPct val="90000"/>
            </a:lnSpc>
            <a:spcBef>
              <a:spcPct val="0"/>
            </a:spcBef>
            <a:spcAft>
              <a:spcPct val="35000"/>
            </a:spcAft>
          </a:pPr>
          <a:r>
            <a:rPr lang="en-US" sz="3500" kern="1200"/>
            <a:t>History of PM</a:t>
          </a:r>
        </a:p>
      </dsp:txBody>
      <dsp:txXfrm>
        <a:off x="40980" y="49867"/>
        <a:ext cx="5242515" cy="7575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31DE1-86DC-4537-B997-39F3F9F0C36E}">
      <dsp:nvSpPr>
        <dsp:cNvPr id="0" name=""/>
        <dsp:cNvSpPr/>
      </dsp:nvSpPr>
      <dsp:spPr>
        <a:xfrm>
          <a:off x="0" y="8887"/>
          <a:ext cx="5829300" cy="83947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eaLnBrk="1" fontAlgn="auto" hangingPunct="1">
            <a:lnSpc>
              <a:spcPct val="90000"/>
            </a:lnSpc>
            <a:spcBef>
              <a:spcPct val="0"/>
            </a:spcBef>
            <a:spcAft>
              <a:spcPct val="35000"/>
            </a:spcAft>
          </a:pPr>
          <a:r>
            <a:rPr lang="en-US" sz="3500" b="1" kern="1200" dirty="0" smtClean="0"/>
            <a:t>1.3 Role  </a:t>
          </a:r>
          <a:r>
            <a:rPr lang="en-US" sz="3500" b="1" kern="1200" dirty="0"/>
            <a:t>- Project Manager</a:t>
          </a:r>
          <a:endParaRPr lang="en-US" sz="3500" kern="1200" dirty="0"/>
        </a:p>
      </dsp:txBody>
      <dsp:txXfrm>
        <a:off x="40980" y="49867"/>
        <a:ext cx="5747340" cy="7575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040D0-292A-4BE7-AC59-ADB1915B92DA}">
      <dsp:nvSpPr>
        <dsp:cNvPr id="0" name=""/>
        <dsp:cNvSpPr/>
      </dsp:nvSpPr>
      <dsp:spPr>
        <a:xfrm>
          <a:off x="0" y="20879"/>
          <a:ext cx="5829300" cy="81549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eaLnBrk="1" fontAlgn="auto" hangingPunct="1">
            <a:lnSpc>
              <a:spcPct val="90000"/>
            </a:lnSpc>
            <a:spcBef>
              <a:spcPct val="0"/>
            </a:spcBef>
            <a:spcAft>
              <a:spcPct val="35000"/>
            </a:spcAft>
          </a:pPr>
          <a:r>
            <a:rPr lang="en-US" sz="3400" b="1" kern="1200" dirty="0"/>
            <a:t>Role </a:t>
          </a:r>
          <a:r>
            <a:rPr lang="en-US" sz="3400" b="1" kern="1200" dirty="0" smtClean="0"/>
            <a:t> </a:t>
          </a:r>
          <a:r>
            <a:rPr lang="en-US" sz="3400" b="1" kern="1200" dirty="0"/>
            <a:t>- Project Manager cont’d</a:t>
          </a:r>
          <a:endParaRPr lang="en-US" sz="3400" kern="1200" dirty="0"/>
        </a:p>
      </dsp:txBody>
      <dsp:txXfrm>
        <a:off x="39809" y="60688"/>
        <a:ext cx="5749682" cy="7358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988FE-D5C7-4A8B-A007-DD686925E1DE}">
      <dsp:nvSpPr>
        <dsp:cNvPr id="0" name=""/>
        <dsp:cNvSpPr/>
      </dsp:nvSpPr>
      <dsp:spPr>
        <a:xfrm>
          <a:off x="0" y="295"/>
          <a:ext cx="5829300" cy="85665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eaLnBrk="1" fontAlgn="auto" hangingPunct="1">
            <a:lnSpc>
              <a:spcPct val="90000"/>
            </a:lnSpc>
            <a:spcBef>
              <a:spcPct val="0"/>
            </a:spcBef>
            <a:spcAft>
              <a:spcPct val="35000"/>
            </a:spcAft>
          </a:pPr>
          <a:r>
            <a:rPr lang="en-US" sz="2800" b="1" kern="1200" dirty="0"/>
            <a:t>Role </a:t>
          </a:r>
          <a:r>
            <a:rPr lang="en-US" sz="2800" b="1" kern="1200" dirty="0" smtClean="0"/>
            <a:t> </a:t>
          </a:r>
          <a:r>
            <a:rPr lang="en-US" sz="2800" b="1" kern="1200" dirty="0"/>
            <a:t>- Project Manager cont’d</a:t>
          </a:r>
          <a:br>
            <a:rPr lang="en-US" sz="2800" b="1" kern="1200" dirty="0"/>
          </a:br>
          <a:r>
            <a:rPr lang="en-US" sz="2800" b="1" kern="1200" dirty="0"/>
            <a:t>Managing Complexity</a:t>
          </a:r>
          <a:endParaRPr lang="en-US" sz="2800" kern="1200" dirty="0"/>
        </a:p>
      </dsp:txBody>
      <dsp:txXfrm>
        <a:off x="41819" y="42114"/>
        <a:ext cx="5745662" cy="7730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5DC04-027E-4138-8D8D-8D1189815ADF}">
      <dsp:nvSpPr>
        <dsp:cNvPr id="0" name=""/>
        <dsp:cNvSpPr/>
      </dsp:nvSpPr>
      <dsp:spPr>
        <a:xfrm>
          <a:off x="0" y="10935"/>
          <a:ext cx="6115050" cy="8353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eaLnBrk="1" fontAlgn="auto" hangingPunct="1">
            <a:lnSpc>
              <a:spcPct val="90000"/>
            </a:lnSpc>
            <a:spcBef>
              <a:spcPct val="0"/>
            </a:spcBef>
            <a:spcAft>
              <a:spcPct val="35000"/>
            </a:spcAft>
          </a:pPr>
          <a:r>
            <a:rPr lang="en-US" sz="2100" b="1" kern="1200" dirty="0"/>
            <a:t>The Role of the PM cont’d</a:t>
          </a:r>
          <a:br>
            <a:rPr lang="en-US" sz="2100" b="1" kern="1200" dirty="0"/>
          </a:br>
          <a:r>
            <a:rPr lang="en-US" sz="2100" b="1" kern="1200" dirty="0"/>
            <a:t>Project Manager: Desired </a:t>
          </a:r>
          <a:r>
            <a:rPr lang="en-US" sz="2100" b="1" kern="1200" dirty="0" err="1"/>
            <a:t>Behaviours</a:t>
          </a:r>
          <a:r>
            <a:rPr lang="en-US" sz="2100" b="1" kern="1200" dirty="0"/>
            <a:t>/Skills </a:t>
          </a:r>
          <a:endParaRPr lang="en-US" sz="2100" kern="1200" dirty="0"/>
        </a:p>
      </dsp:txBody>
      <dsp:txXfrm>
        <a:off x="40780" y="51715"/>
        <a:ext cx="6033490" cy="7538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556B2-E1B6-4C95-B253-3DAAFF4B2B19}">
      <dsp:nvSpPr>
        <dsp:cNvPr id="0" name=""/>
        <dsp:cNvSpPr/>
      </dsp:nvSpPr>
      <dsp:spPr>
        <a:xfrm>
          <a:off x="0" y="89"/>
          <a:ext cx="6172199" cy="423325"/>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eaLnBrk="1" latinLnBrk="0" hangingPunct="1">
            <a:lnSpc>
              <a:spcPct val="90000"/>
            </a:lnSpc>
            <a:spcBef>
              <a:spcPct val="0"/>
            </a:spcBef>
            <a:spcAft>
              <a:spcPct val="35000"/>
            </a:spcAft>
          </a:pPr>
          <a:r>
            <a:rPr lang="en-US" sz="2400" b="1" kern="1200" dirty="0" smtClean="0"/>
            <a:t>1.3 Source of PM Best Practices</a:t>
          </a:r>
          <a:endParaRPr lang="en-US" sz="2400" b="1" kern="1200" dirty="0"/>
        </a:p>
      </dsp:txBody>
      <dsp:txXfrm>
        <a:off x="20665" y="20754"/>
        <a:ext cx="6130869" cy="381995"/>
      </dsp:txXfrm>
    </dsp:sp>
    <dsp:sp modelId="{4C971633-0E50-41EB-ACED-8CA0F9277A39}">
      <dsp:nvSpPr>
        <dsp:cNvPr id="0" name=""/>
        <dsp:cNvSpPr/>
      </dsp:nvSpPr>
      <dsp:spPr>
        <a:xfrm>
          <a:off x="0" y="433835"/>
          <a:ext cx="6172199" cy="423325"/>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eaLnBrk="1" latinLnBrk="0" hangingPunct="1">
            <a:lnSpc>
              <a:spcPct val="90000"/>
            </a:lnSpc>
            <a:spcBef>
              <a:spcPct val="0"/>
            </a:spcBef>
            <a:spcAft>
              <a:spcPct val="35000"/>
            </a:spcAft>
          </a:pPr>
          <a:r>
            <a:rPr lang="en-US" sz="2400" b="1" kern="1200" dirty="0" smtClean="0"/>
            <a:t>PMI – Project Management Institute</a:t>
          </a:r>
          <a:endParaRPr lang="en-US" sz="2400" b="1" kern="1200" dirty="0"/>
        </a:p>
      </dsp:txBody>
      <dsp:txXfrm>
        <a:off x="20665" y="454500"/>
        <a:ext cx="6130869" cy="3819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5C006-FC90-4FD5-81CF-17AB6CFBC635}">
      <dsp:nvSpPr>
        <dsp:cNvPr id="0" name=""/>
        <dsp:cNvSpPr/>
      </dsp:nvSpPr>
      <dsp:spPr>
        <a:xfrm rot="5400000">
          <a:off x="2223135" y="-62865"/>
          <a:ext cx="3714750" cy="38404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eaLnBrk="1" latinLnBrk="0" hangingPunct="1">
            <a:lnSpc>
              <a:spcPct val="90000"/>
            </a:lnSpc>
            <a:spcBef>
              <a:spcPct val="0"/>
            </a:spcBef>
            <a:spcAft>
              <a:spcPct val="15000"/>
            </a:spcAft>
            <a:buChar char="••"/>
          </a:pPr>
          <a:r>
            <a:rPr lang="en-US" sz="2100" kern="1200" dirty="0" smtClean="0"/>
            <a:t>founded in 1969</a:t>
          </a:r>
          <a:r>
            <a:rPr lang="en-CA" sz="2100" kern="1200" dirty="0" smtClean="0"/>
            <a:t>. </a:t>
          </a:r>
          <a:endParaRPr lang="en-US" sz="2100" kern="1200" dirty="0"/>
        </a:p>
        <a:p>
          <a:pPr marL="228600" lvl="1" indent="-228600" algn="l" defTabSz="933450" rtl="0" eaLnBrk="1" latinLnBrk="0" hangingPunct="1">
            <a:lnSpc>
              <a:spcPct val="90000"/>
            </a:lnSpc>
            <a:spcBef>
              <a:spcPct val="0"/>
            </a:spcBef>
            <a:spcAft>
              <a:spcPct val="15000"/>
            </a:spcAft>
            <a:buChar char="••"/>
          </a:pPr>
          <a:endParaRPr lang="en-US" sz="2100" kern="1200" dirty="0"/>
        </a:p>
        <a:p>
          <a:pPr marL="228600" lvl="1" indent="-228600" algn="l" defTabSz="933450" rtl="0" eaLnBrk="1" latinLnBrk="0" hangingPunct="1">
            <a:lnSpc>
              <a:spcPct val="90000"/>
            </a:lnSpc>
            <a:spcBef>
              <a:spcPct val="0"/>
            </a:spcBef>
            <a:spcAft>
              <a:spcPct val="15000"/>
            </a:spcAft>
            <a:buChar char="••"/>
          </a:pPr>
          <a:r>
            <a:rPr lang="en-US" altLang="en-US" sz="2100" kern="1200" dirty="0" smtClean="0"/>
            <a:t>publishes and regularly updates A Guide to the Project Management Body of Knowledge (PMBOK® Guide).</a:t>
          </a:r>
          <a:endParaRPr lang="en-US" sz="2100" kern="1200" dirty="0"/>
        </a:p>
        <a:p>
          <a:pPr marL="228600" lvl="1" indent="-228600" algn="l" defTabSz="933450" rtl="0" eaLnBrk="1" latinLnBrk="0" hangingPunct="1">
            <a:lnSpc>
              <a:spcPct val="90000"/>
            </a:lnSpc>
            <a:spcBef>
              <a:spcPct val="0"/>
            </a:spcBef>
            <a:spcAft>
              <a:spcPct val="15000"/>
            </a:spcAft>
            <a:buChar char="••"/>
          </a:pPr>
          <a:endParaRPr lang="en-US" sz="2100" kern="1200" dirty="0"/>
        </a:p>
        <a:p>
          <a:pPr marL="228600" lvl="1" indent="-228600" algn="l" defTabSz="933450" rtl="0" eaLnBrk="1" latinLnBrk="0" hangingPunct="1">
            <a:lnSpc>
              <a:spcPct val="90000"/>
            </a:lnSpc>
            <a:spcBef>
              <a:spcPct val="0"/>
            </a:spcBef>
            <a:spcAft>
              <a:spcPct val="15000"/>
            </a:spcAft>
            <a:buChar char="••"/>
          </a:pPr>
          <a:r>
            <a:rPr lang="en-CA" sz="2100" kern="1200" dirty="0" smtClean="0"/>
            <a:t>Regulate Professional Certification – PMP, CAPM, PMI-RMP etc. </a:t>
          </a:r>
          <a:endParaRPr lang="en-US" sz="2100" kern="1200" dirty="0"/>
        </a:p>
      </dsp:txBody>
      <dsp:txXfrm rot="-5400000">
        <a:off x="2160271" y="181339"/>
        <a:ext cx="3659141" cy="3352072"/>
      </dsp:txXfrm>
    </dsp:sp>
    <dsp:sp modelId="{E73C2DFB-021E-4728-BE88-E74CBB16CC1A}">
      <dsp:nvSpPr>
        <dsp:cNvPr id="0" name=""/>
        <dsp:cNvSpPr/>
      </dsp:nvSpPr>
      <dsp:spPr>
        <a:xfrm>
          <a:off x="0" y="0"/>
          <a:ext cx="2160270" cy="37147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rtl="0" eaLnBrk="1" latinLnBrk="0" hangingPunct="1">
            <a:lnSpc>
              <a:spcPct val="90000"/>
            </a:lnSpc>
            <a:spcBef>
              <a:spcPct val="0"/>
            </a:spcBef>
            <a:spcAft>
              <a:spcPct val="35000"/>
            </a:spcAft>
          </a:pPr>
          <a:r>
            <a:rPr lang="en-US" sz="3500" kern="1200" dirty="0" smtClean="0"/>
            <a:t> </a:t>
          </a:r>
        </a:p>
        <a:p>
          <a:pPr lvl="0" algn="ctr" defTabSz="1555750" rtl="0" eaLnBrk="1" latinLnBrk="0" hangingPunct="1">
            <a:lnSpc>
              <a:spcPct val="90000"/>
            </a:lnSpc>
            <a:spcBef>
              <a:spcPct val="0"/>
            </a:spcBef>
            <a:spcAft>
              <a:spcPct val="35000"/>
            </a:spcAft>
          </a:pPr>
          <a:r>
            <a:rPr lang="en-US" sz="2400" b="1" kern="1200" dirty="0" smtClean="0"/>
            <a:t>Roles of PMI in the larger context of project management </a:t>
          </a:r>
          <a:r>
            <a:rPr lang="en-CA" sz="2400" b="1" kern="1200" dirty="0" smtClean="0"/>
            <a:t> </a:t>
          </a:r>
          <a:endParaRPr lang="en-US" sz="2400" b="1" kern="1200" dirty="0"/>
        </a:p>
      </dsp:txBody>
      <dsp:txXfrm>
        <a:off x="105456" y="105456"/>
        <a:ext cx="1949358" cy="35038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1" y="0"/>
            <a:ext cx="3170238" cy="485775"/>
          </a:xfrm>
          <a:prstGeom prst="rect">
            <a:avLst/>
          </a:prstGeom>
          <a:noFill/>
          <a:ln w="9525">
            <a:noFill/>
            <a:miter lim="800000"/>
            <a:headEnd/>
            <a:tailEnd/>
          </a:ln>
          <a:effectLst/>
        </p:spPr>
        <p:txBody>
          <a:bodyPr vert="horz" wrap="square" lIns="97341" tIns="48671" rIns="97341" bIns="48671" numCol="1" anchor="t" anchorCtr="0" compatLnSpc="1">
            <a:prstTxWarp prst="textNoShape">
              <a:avLst/>
            </a:prstTxWarp>
          </a:bodyPr>
          <a:lstStyle>
            <a:lvl1pPr algn="l" defTabSz="972996" eaLnBrk="0" hangingPunct="0">
              <a:defRPr sz="1300">
                <a:latin typeface="Times New Roman" pitchFamily="18" charset="0"/>
              </a:defRPr>
            </a:lvl1pPr>
          </a:lstStyle>
          <a:p>
            <a:pPr>
              <a:defRPr/>
            </a:pPr>
            <a:r>
              <a:rPr lang="en-US"/>
              <a:t>Project Management: An Introduction </a:t>
            </a:r>
          </a:p>
        </p:txBody>
      </p:sp>
      <p:sp>
        <p:nvSpPr>
          <p:cNvPr id="76803" name="Rectangle 3"/>
          <p:cNvSpPr>
            <a:spLocks noGrp="1" noChangeArrowheads="1"/>
          </p:cNvSpPr>
          <p:nvPr>
            <p:ph type="dt" sz="quarter" idx="1"/>
          </p:nvPr>
        </p:nvSpPr>
        <p:spPr bwMode="auto">
          <a:xfrm>
            <a:off x="4144964" y="0"/>
            <a:ext cx="3170237" cy="485775"/>
          </a:xfrm>
          <a:prstGeom prst="rect">
            <a:avLst/>
          </a:prstGeom>
          <a:noFill/>
          <a:ln w="9525">
            <a:noFill/>
            <a:miter lim="800000"/>
            <a:headEnd/>
            <a:tailEnd/>
          </a:ln>
          <a:effectLst/>
        </p:spPr>
        <p:txBody>
          <a:bodyPr vert="horz" wrap="square" lIns="97341" tIns="48671" rIns="97341" bIns="48671" numCol="1" anchor="t" anchorCtr="0" compatLnSpc="1">
            <a:prstTxWarp prst="textNoShape">
              <a:avLst/>
            </a:prstTxWarp>
          </a:bodyPr>
          <a:lstStyle>
            <a:lvl1pPr defTabSz="972996" eaLnBrk="0" hangingPunct="0">
              <a:defRPr sz="1300">
                <a:latin typeface="Times New Roman" pitchFamily="18" charset="0"/>
              </a:defRPr>
            </a:lvl1pPr>
          </a:lstStyle>
          <a:p>
            <a:pPr>
              <a:defRPr/>
            </a:pPr>
            <a:fld id="{D12DE2CD-4089-426B-9C25-08B5D54E84C8}" type="datetime1">
              <a:rPr lang="en-US" smtClean="0"/>
              <a:t>12/29/2020</a:t>
            </a:fld>
            <a:endParaRPr lang="en-US"/>
          </a:p>
        </p:txBody>
      </p:sp>
      <p:sp>
        <p:nvSpPr>
          <p:cNvPr id="76804" name="Rectangle 4"/>
          <p:cNvSpPr>
            <a:spLocks noGrp="1" noChangeArrowheads="1"/>
          </p:cNvSpPr>
          <p:nvPr>
            <p:ph type="ftr" sz="quarter" idx="2"/>
          </p:nvPr>
        </p:nvSpPr>
        <p:spPr bwMode="auto">
          <a:xfrm>
            <a:off x="1" y="9155113"/>
            <a:ext cx="3170238" cy="404812"/>
          </a:xfrm>
          <a:prstGeom prst="rect">
            <a:avLst/>
          </a:prstGeom>
          <a:noFill/>
          <a:ln w="9525">
            <a:noFill/>
            <a:miter lim="800000"/>
            <a:headEnd/>
            <a:tailEnd/>
          </a:ln>
          <a:effectLst/>
        </p:spPr>
        <p:txBody>
          <a:bodyPr vert="horz" wrap="square" lIns="97341" tIns="48671" rIns="97341" bIns="48671" numCol="1" anchor="b" anchorCtr="0" compatLnSpc="1">
            <a:prstTxWarp prst="textNoShape">
              <a:avLst/>
            </a:prstTxWarp>
          </a:bodyPr>
          <a:lstStyle>
            <a:lvl1pPr algn="l" defTabSz="972996" eaLnBrk="0" hangingPunct="0">
              <a:defRPr sz="1300">
                <a:latin typeface="Times New Roman" pitchFamily="18" charset="0"/>
              </a:defRPr>
            </a:lvl1pPr>
          </a:lstStyle>
          <a:p>
            <a:pPr>
              <a:defRPr/>
            </a:pPr>
            <a:r>
              <a:rPr lang="en-US" dirty="0"/>
              <a:t>1012 Sandee Vincent</a:t>
            </a:r>
          </a:p>
        </p:txBody>
      </p:sp>
      <p:sp>
        <p:nvSpPr>
          <p:cNvPr id="76805" name="Rectangle 5"/>
          <p:cNvSpPr>
            <a:spLocks noGrp="1" noChangeArrowheads="1"/>
          </p:cNvSpPr>
          <p:nvPr>
            <p:ph type="sldNum" sz="quarter" idx="3"/>
          </p:nvPr>
        </p:nvSpPr>
        <p:spPr bwMode="auto">
          <a:xfrm>
            <a:off x="4144964" y="9155113"/>
            <a:ext cx="3170237" cy="404812"/>
          </a:xfrm>
          <a:prstGeom prst="rect">
            <a:avLst/>
          </a:prstGeom>
          <a:noFill/>
          <a:ln w="9525">
            <a:noFill/>
            <a:miter lim="800000"/>
            <a:headEnd/>
            <a:tailEnd/>
          </a:ln>
          <a:effectLst/>
        </p:spPr>
        <p:txBody>
          <a:bodyPr vert="horz" wrap="square" lIns="97341" tIns="48671" rIns="97341" bIns="48671" numCol="1" anchor="b" anchorCtr="0" compatLnSpc="1">
            <a:prstTxWarp prst="textNoShape">
              <a:avLst/>
            </a:prstTxWarp>
          </a:bodyPr>
          <a:lstStyle>
            <a:lvl1pPr defTabSz="972996" eaLnBrk="0" hangingPunct="0">
              <a:defRPr sz="1300">
                <a:latin typeface="Times New Roman" pitchFamily="18" charset="0"/>
              </a:defRPr>
            </a:lvl1pPr>
          </a:lstStyle>
          <a:p>
            <a:pPr>
              <a:defRPr/>
            </a:pPr>
            <a:fld id="{E01420B8-16FD-4124-90CE-09133A303093}" type="slidenum">
              <a:rPr lang="en-US"/>
              <a:pPr>
                <a:defRPr/>
              </a:pPr>
              <a:t>‹#›</a:t>
            </a:fld>
            <a:endParaRPr lang="en-US"/>
          </a:p>
        </p:txBody>
      </p:sp>
    </p:spTree>
    <p:extLst>
      <p:ext uri="{BB962C8B-B14F-4D97-AF65-F5344CB8AC3E}">
        <p14:creationId xmlns:p14="http://schemas.microsoft.com/office/powerpoint/2010/main" val="202246545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7-01-11T00:31:21.379"/>
    </inkml:context>
    <inkml:brush xml:id="br0">
      <inkml:brushProperty name="width" value="0.05292" units="cm"/>
      <inkml:brushProperty name="height" value="0.05292" units="cm"/>
      <inkml:brushProperty name="color" value="#FF0000"/>
    </inkml:brush>
  </inkml:definitions>
  <inkml:trace contextRef="#ctx0" brushRef="#br0">6688 6985 0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1" y="1"/>
            <a:ext cx="3170238" cy="479425"/>
          </a:xfrm>
          <a:prstGeom prst="rect">
            <a:avLst/>
          </a:prstGeom>
          <a:noFill/>
          <a:ln w="9525">
            <a:noFill/>
            <a:miter lim="800000"/>
            <a:headEnd/>
            <a:tailEnd/>
          </a:ln>
          <a:effectLst/>
        </p:spPr>
        <p:txBody>
          <a:bodyPr vert="horz" wrap="square" lIns="97341" tIns="48671" rIns="97341" bIns="48671" numCol="1" anchor="t" anchorCtr="0" compatLnSpc="1">
            <a:prstTxWarp prst="textNoShape">
              <a:avLst/>
            </a:prstTxWarp>
          </a:bodyPr>
          <a:lstStyle>
            <a:lvl1pPr algn="l" defTabSz="972996" eaLnBrk="0" hangingPunct="0">
              <a:defRPr sz="1300">
                <a:latin typeface="Times New Roman" pitchFamily="18" charset="0"/>
              </a:defRPr>
            </a:lvl1pPr>
          </a:lstStyle>
          <a:p>
            <a:pPr>
              <a:defRPr/>
            </a:pPr>
            <a:r>
              <a:rPr lang="en-US"/>
              <a:t>Project Management: An Introduction </a:t>
            </a:r>
          </a:p>
        </p:txBody>
      </p:sp>
      <p:sp>
        <p:nvSpPr>
          <p:cNvPr id="21507" name="Rectangle 3"/>
          <p:cNvSpPr>
            <a:spLocks noGrp="1" noChangeArrowheads="1"/>
          </p:cNvSpPr>
          <p:nvPr>
            <p:ph type="dt" idx="1"/>
          </p:nvPr>
        </p:nvSpPr>
        <p:spPr bwMode="auto">
          <a:xfrm>
            <a:off x="4144964" y="1"/>
            <a:ext cx="3170237" cy="479425"/>
          </a:xfrm>
          <a:prstGeom prst="rect">
            <a:avLst/>
          </a:prstGeom>
          <a:noFill/>
          <a:ln w="9525">
            <a:noFill/>
            <a:miter lim="800000"/>
            <a:headEnd/>
            <a:tailEnd/>
          </a:ln>
          <a:effectLst/>
        </p:spPr>
        <p:txBody>
          <a:bodyPr vert="horz" wrap="square" lIns="97341" tIns="48671" rIns="97341" bIns="48671" numCol="1" anchor="t" anchorCtr="0" compatLnSpc="1">
            <a:prstTxWarp prst="textNoShape">
              <a:avLst/>
            </a:prstTxWarp>
          </a:bodyPr>
          <a:lstStyle>
            <a:lvl1pPr defTabSz="972996" eaLnBrk="0" hangingPunct="0">
              <a:defRPr sz="1300">
                <a:latin typeface="Times New Roman" pitchFamily="18" charset="0"/>
              </a:defRPr>
            </a:lvl1pPr>
          </a:lstStyle>
          <a:p>
            <a:pPr>
              <a:defRPr/>
            </a:pPr>
            <a:fld id="{13DAE188-1A46-4EB5-BDC0-FBEC0D673524}" type="datetime1">
              <a:rPr lang="en-US" smtClean="0"/>
              <a:t>12/29/2020</a:t>
            </a:fld>
            <a:endParaRPr lang="en-US"/>
          </a:p>
        </p:txBody>
      </p:sp>
      <p:sp>
        <p:nvSpPr>
          <p:cNvPr id="245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974726" y="4560890"/>
            <a:ext cx="5365750" cy="4319587"/>
          </a:xfrm>
          <a:prstGeom prst="rect">
            <a:avLst/>
          </a:prstGeom>
          <a:noFill/>
          <a:ln w="9525">
            <a:noFill/>
            <a:miter lim="800000"/>
            <a:headEnd/>
            <a:tailEnd/>
          </a:ln>
          <a:effectLst/>
        </p:spPr>
        <p:txBody>
          <a:bodyPr vert="horz" wrap="square" lIns="97341" tIns="48671" rIns="97341" bIns="4867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510" name="Rectangle 6"/>
          <p:cNvSpPr>
            <a:spLocks noGrp="1" noChangeArrowheads="1"/>
          </p:cNvSpPr>
          <p:nvPr>
            <p:ph type="ftr" sz="quarter" idx="4"/>
          </p:nvPr>
        </p:nvSpPr>
        <p:spPr bwMode="auto">
          <a:xfrm>
            <a:off x="1" y="9121776"/>
            <a:ext cx="3170238" cy="479425"/>
          </a:xfrm>
          <a:prstGeom prst="rect">
            <a:avLst/>
          </a:prstGeom>
          <a:noFill/>
          <a:ln w="9525">
            <a:noFill/>
            <a:miter lim="800000"/>
            <a:headEnd/>
            <a:tailEnd/>
          </a:ln>
          <a:effectLst/>
        </p:spPr>
        <p:txBody>
          <a:bodyPr vert="horz" wrap="square" lIns="97341" tIns="48671" rIns="97341" bIns="48671" numCol="1" anchor="b" anchorCtr="0" compatLnSpc="1">
            <a:prstTxWarp prst="textNoShape">
              <a:avLst/>
            </a:prstTxWarp>
          </a:bodyPr>
          <a:lstStyle>
            <a:lvl1pPr algn="l" defTabSz="972996" eaLnBrk="0" hangingPunct="0">
              <a:defRPr sz="1300">
                <a:latin typeface="Times New Roman" pitchFamily="18" charset="0"/>
              </a:defRPr>
            </a:lvl1pPr>
          </a:lstStyle>
          <a:p>
            <a:pPr>
              <a:defRPr/>
            </a:pPr>
            <a:r>
              <a:rPr lang="en-US" dirty="0"/>
              <a:t>1012 Sandee Vincent</a:t>
            </a:r>
          </a:p>
        </p:txBody>
      </p:sp>
      <p:sp>
        <p:nvSpPr>
          <p:cNvPr id="21511" name="Rectangle 7"/>
          <p:cNvSpPr>
            <a:spLocks noGrp="1" noChangeArrowheads="1"/>
          </p:cNvSpPr>
          <p:nvPr>
            <p:ph type="sldNum" sz="quarter" idx="5"/>
          </p:nvPr>
        </p:nvSpPr>
        <p:spPr bwMode="auto">
          <a:xfrm>
            <a:off x="4144964" y="9121776"/>
            <a:ext cx="3170237" cy="479425"/>
          </a:xfrm>
          <a:prstGeom prst="rect">
            <a:avLst/>
          </a:prstGeom>
          <a:noFill/>
          <a:ln w="9525">
            <a:noFill/>
            <a:miter lim="800000"/>
            <a:headEnd/>
            <a:tailEnd/>
          </a:ln>
          <a:effectLst/>
        </p:spPr>
        <p:txBody>
          <a:bodyPr vert="horz" wrap="square" lIns="97341" tIns="48671" rIns="97341" bIns="48671" numCol="1" anchor="b" anchorCtr="0" compatLnSpc="1">
            <a:prstTxWarp prst="textNoShape">
              <a:avLst/>
            </a:prstTxWarp>
          </a:bodyPr>
          <a:lstStyle>
            <a:lvl1pPr defTabSz="972996" eaLnBrk="0" hangingPunct="0">
              <a:defRPr sz="1300">
                <a:latin typeface="Times New Roman" pitchFamily="18" charset="0"/>
              </a:defRPr>
            </a:lvl1pPr>
          </a:lstStyle>
          <a:p>
            <a:pPr>
              <a:defRPr/>
            </a:pPr>
            <a:fld id="{B791E331-9D57-45C4-B8D1-FFB9C4E1EF28}" type="slidenum">
              <a:rPr lang="en-US"/>
              <a:pPr>
                <a:defRPr/>
              </a:pPr>
              <a:t>‹#›</a:t>
            </a:fld>
            <a:endParaRPr lang="en-US"/>
          </a:p>
        </p:txBody>
      </p:sp>
    </p:spTree>
    <p:extLst>
      <p:ext uri="{BB962C8B-B14F-4D97-AF65-F5344CB8AC3E}">
        <p14:creationId xmlns:p14="http://schemas.microsoft.com/office/powerpoint/2010/main" val="641628438"/>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292FAD28-309D-4867-B39F-63231F7F42D7}"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1</a:t>
            </a:fld>
            <a:endParaRPr lang="en-US"/>
          </a:p>
        </p:txBody>
      </p:sp>
    </p:spTree>
    <p:extLst>
      <p:ext uri="{BB962C8B-B14F-4D97-AF65-F5344CB8AC3E}">
        <p14:creationId xmlns:p14="http://schemas.microsoft.com/office/powerpoint/2010/main" val="3585014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9FCE4B98-983D-49E4-88B6-4D8462E2C35E}"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12</a:t>
            </a:fld>
            <a:endParaRPr lang="en-US"/>
          </a:p>
        </p:txBody>
      </p:sp>
    </p:spTree>
    <p:extLst>
      <p:ext uri="{BB962C8B-B14F-4D97-AF65-F5344CB8AC3E}">
        <p14:creationId xmlns:p14="http://schemas.microsoft.com/office/powerpoint/2010/main" val="2268674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73ADBC9C-FCBC-4A25-A7C8-21B0555F544D}"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13</a:t>
            </a:fld>
            <a:endParaRPr lang="en-US"/>
          </a:p>
        </p:txBody>
      </p:sp>
    </p:spTree>
    <p:extLst>
      <p:ext uri="{BB962C8B-B14F-4D97-AF65-F5344CB8AC3E}">
        <p14:creationId xmlns:p14="http://schemas.microsoft.com/office/powerpoint/2010/main" val="750257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13DAE188-1A46-4EB5-BDC0-FBEC0D673524}"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14</a:t>
            </a:fld>
            <a:endParaRPr lang="en-US"/>
          </a:p>
        </p:txBody>
      </p:sp>
    </p:spTree>
    <p:extLst>
      <p:ext uri="{BB962C8B-B14F-4D97-AF65-F5344CB8AC3E}">
        <p14:creationId xmlns:p14="http://schemas.microsoft.com/office/powerpoint/2010/main" val="3396216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Project managers should attempt to understand how both portfolio and program decisions impact</a:t>
            </a:r>
          </a:p>
          <a:p>
            <a:r>
              <a:rPr lang="en-US" altLang="en-US" dirty="0"/>
              <a:t>their projects and then spend most of their efforts focused on their project.</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Gill Sans MT" panose="020B0502020104020203" pitchFamily="34" charset="0"/>
                <a:cs typeface="Arial" panose="020B0604020202020204" pitchFamily="34" charset="0"/>
              </a:defRPr>
            </a:lvl1pPr>
            <a:lvl2pPr marL="742950" indent="-285750" eaLnBrk="0" hangingPunct="0">
              <a:defRPr>
                <a:solidFill>
                  <a:schemeClr val="tx1"/>
                </a:solidFill>
                <a:latin typeface="Gill Sans MT" panose="020B0502020104020203" pitchFamily="34" charset="0"/>
                <a:cs typeface="Arial" panose="020B0604020202020204" pitchFamily="34" charset="0"/>
              </a:defRPr>
            </a:lvl2pPr>
            <a:lvl3pPr marL="1143000" indent="-228600" eaLnBrk="0" hangingPunct="0">
              <a:defRPr>
                <a:solidFill>
                  <a:schemeClr val="tx1"/>
                </a:solidFill>
                <a:latin typeface="Gill Sans MT" panose="020B0502020104020203" pitchFamily="34" charset="0"/>
                <a:cs typeface="Arial" panose="020B0604020202020204" pitchFamily="34" charset="0"/>
              </a:defRPr>
            </a:lvl3pPr>
            <a:lvl4pPr marL="1600200" indent="-228600" eaLnBrk="0" hangingPunct="0">
              <a:defRPr>
                <a:solidFill>
                  <a:schemeClr val="tx1"/>
                </a:solidFill>
                <a:latin typeface="Gill Sans MT" panose="020B0502020104020203" pitchFamily="34" charset="0"/>
                <a:cs typeface="Arial" panose="020B0604020202020204" pitchFamily="34" charset="0"/>
              </a:defRPr>
            </a:lvl4pPr>
            <a:lvl5pPr marL="2057400" indent="-228600" eaLnBrk="0" hangingPunct="0">
              <a:defRPr>
                <a:solidFill>
                  <a:schemeClr val="tx1"/>
                </a:solidFill>
                <a:latin typeface="Gill Sans MT" panose="020B05020201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fld id="{87247AA5-F148-4F60-A010-509542C9DC97}" type="slidenum">
              <a:rPr kumimoji="0" lang="en-US" altLang="en-US" sz="1800" b="0" i="0" u="none" strike="noStrike" kern="0" cap="none" spc="0" normalizeH="0" baseline="0" noProof="0" smtClean="0">
                <a:ln>
                  <a:noFill/>
                </a:ln>
                <a:solidFill>
                  <a:schemeClr val="tx1"/>
                </a:solidFill>
                <a:effectLst/>
                <a:uLnTx/>
                <a:uFillTx/>
                <a:latin typeface="Calibri" panose="020F0502020204030204" pitchFamily="34" charset="0"/>
                <a:cs typeface="Arial" panose="020B0604020202020204" pitchFamily="34" charset="0"/>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altLang="en-US" sz="1800" b="0" i="0" u="none" strike="noStrike" kern="0" cap="none" spc="0" normalizeH="0" baseline="0" noProof="0">
              <a:ln>
                <a:noFill/>
              </a:ln>
              <a:solidFill>
                <a:schemeClr val="tx1"/>
              </a:solidFill>
              <a:effectLst/>
              <a:uLnTx/>
              <a:uFillTx/>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27878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Gill Sans MT" panose="020B0502020104020203" pitchFamily="34" charset="0"/>
                <a:cs typeface="Arial" panose="020B0604020202020204" pitchFamily="34" charset="0"/>
              </a:defRPr>
            </a:lvl1pPr>
            <a:lvl2pPr marL="742950" indent="-285750" eaLnBrk="0" hangingPunct="0">
              <a:defRPr>
                <a:solidFill>
                  <a:schemeClr val="tx1"/>
                </a:solidFill>
                <a:latin typeface="Gill Sans MT" panose="020B0502020104020203" pitchFamily="34" charset="0"/>
                <a:cs typeface="Arial" panose="020B0604020202020204" pitchFamily="34" charset="0"/>
              </a:defRPr>
            </a:lvl2pPr>
            <a:lvl3pPr marL="1143000" indent="-228600" eaLnBrk="0" hangingPunct="0">
              <a:defRPr>
                <a:solidFill>
                  <a:schemeClr val="tx1"/>
                </a:solidFill>
                <a:latin typeface="Gill Sans MT" panose="020B0502020104020203" pitchFamily="34" charset="0"/>
                <a:cs typeface="Arial" panose="020B0604020202020204" pitchFamily="34" charset="0"/>
              </a:defRPr>
            </a:lvl3pPr>
            <a:lvl4pPr marL="1600200" indent="-228600" eaLnBrk="0" hangingPunct="0">
              <a:defRPr>
                <a:solidFill>
                  <a:schemeClr val="tx1"/>
                </a:solidFill>
                <a:latin typeface="Gill Sans MT" panose="020B0502020104020203" pitchFamily="34" charset="0"/>
                <a:cs typeface="Arial" panose="020B0604020202020204" pitchFamily="34" charset="0"/>
              </a:defRPr>
            </a:lvl4pPr>
            <a:lvl5pPr marL="2057400" indent="-228600" eaLnBrk="0" hangingPunct="0">
              <a:defRPr>
                <a:solidFill>
                  <a:schemeClr val="tx1"/>
                </a:solidFill>
                <a:latin typeface="Gill Sans MT" panose="020B05020201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fld id="{16E9D1C4-779A-4D94-91DB-A19047E56852}" type="slidenum">
              <a:rPr kumimoji="0" lang="en-US" altLang="en-US" sz="1800" b="0" i="0" u="none" strike="noStrike" kern="0" cap="none" spc="0" normalizeH="0" baseline="0" noProof="0" smtClean="0">
                <a:ln>
                  <a:noFill/>
                </a:ln>
                <a:solidFill>
                  <a:schemeClr val="tx1"/>
                </a:solidFill>
                <a:effectLst/>
                <a:uLnTx/>
                <a:uFillTx/>
                <a:latin typeface="Calibri" panose="020F0502020204030204" pitchFamily="34" charset="0"/>
                <a:cs typeface="Arial" panose="020B0604020202020204" pitchFamily="34" charset="0"/>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altLang="en-US" sz="1800" b="0" i="0" u="none" strike="noStrike" kern="0" cap="none" spc="0" normalizeH="0" baseline="0" noProof="0">
              <a:ln>
                <a:noFill/>
              </a:ln>
              <a:solidFill>
                <a:schemeClr val="tx1"/>
              </a:solidFill>
              <a:effectLst/>
              <a:uLnTx/>
              <a:uFillTx/>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89342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251097DA-6008-42B0-9E13-2591AC45DCE9}"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17</a:t>
            </a:fld>
            <a:endParaRPr lang="en-US"/>
          </a:p>
        </p:txBody>
      </p:sp>
    </p:spTree>
    <p:extLst>
      <p:ext uri="{BB962C8B-B14F-4D97-AF65-F5344CB8AC3E}">
        <p14:creationId xmlns:p14="http://schemas.microsoft.com/office/powerpoint/2010/main" val="576333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800F7372-A257-455C-841F-63C31CA4418D}"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18</a:t>
            </a:fld>
            <a:endParaRPr lang="en-US"/>
          </a:p>
        </p:txBody>
      </p:sp>
    </p:spTree>
    <p:extLst>
      <p:ext uri="{BB962C8B-B14F-4D97-AF65-F5344CB8AC3E}">
        <p14:creationId xmlns:p14="http://schemas.microsoft.com/office/powerpoint/2010/main" val="2593110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F8179458-13EF-4E68-A97D-F36967230786}"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19</a:t>
            </a:fld>
            <a:endParaRPr lang="en-US"/>
          </a:p>
        </p:txBody>
      </p:sp>
    </p:spTree>
    <p:extLst>
      <p:ext uri="{BB962C8B-B14F-4D97-AF65-F5344CB8AC3E}">
        <p14:creationId xmlns:p14="http://schemas.microsoft.com/office/powerpoint/2010/main" val="3737496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533A5C6A-BC71-469F-964E-5F1A1622F97D}"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20</a:t>
            </a:fld>
            <a:endParaRPr lang="en-US"/>
          </a:p>
        </p:txBody>
      </p:sp>
    </p:spTree>
    <p:extLst>
      <p:ext uri="{BB962C8B-B14F-4D97-AF65-F5344CB8AC3E}">
        <p14:creationId xmlns:p14="http://schemas.microsoft.com/office/powerpoint/2010/main" val="78598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A9669F30-B578-4268-81A0-2A853B35E45A}"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21</a:t>
            </a:fld>
            <a:endParaRPr lang="en-US"/>
          </a:p>
        </p:txBody>
      </p:sp>
    </p:spTree>
    <p:extLst>
      <p:ext uri="{BB962C8B-B14F-4D97-AF65-F5344CB8AC3E}">
        <p14:creationId xmlns:p14="http://schemas.microsoft.com/office/powerpoint/2010/main" val="981872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EF59A53D-238B-4CB9-96DE-D44AC70E415B}"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3</a:t>
            </a:fld>
            <a:endParaRPr lang="en-US"/>
          </a:p>
        </p:txBody>
      </p:sp>
    </p:spTree>
    <p:extLst>
      <p:ext uri="{BB962C8B-B14F-4D97-AF65-F5344CB8AC3E}">
        <p14:creationId xmlns:p14="http://schemas.microsoft.com/office/powerpoint/2010/main" val="2428859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B90FF787-8C71-4F46-BFCE-BF7385465D9D}"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22</a:t>
            </a:fld>
            <a:endParaRPr lang="en-US"/>
          </a:p>
        </p:txBody>
      </p:sp>
    </p:spTree>
    <p:extLst>
      <p:ext uri="{BB962C8B-B14F-4D97-AF65-F5344CB8AC3E}">
        <p14:creationId xmlns:p14="http://schemas.microsoft.com/office/powerpoint/2010/main" val="2784348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2F847CA9-09A6-43C7-84DA-813A692E68EB}"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23</a:t>
            </a:fld>
            <a:endParaRPr lang="en-US"/>
          </a:p>
        </p:txBody>
      </p:sp>
    </p:spTree>
    <p:extLst>
      <p:ext uri="{BB962C8B-B14F-4D97-AF65-F5344CB8AC3E}">
        <p14:creationId xmlns:p14="http://schemas.microsoft.com/office/powerpoint/2010/main" val="2869576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p:spPr>
        <p:txBody>
          <a:bodyPr/>
          <a:lstStyle/>
          <a:p>
            <a:endParaRPr lang="en-US" altLang="en-US" dirty="0" smtClean="0"/>
          </a:p>
        </p:txBody>
      </p:sp>
      <p:sp>
        <p:nvSpPr>
          <p:cNvPr id="38916" name="Slide Number Placeholder 3"/>
          <p:cNvSpPr>
            <a:spLocks noGrp="1"/>
          </p:cNvSpPr>
          <p:nvPr>
            <p:ph type="sldNum" sz="quarter" idx="5"/>
          </p:nvPr>
        </p:nvSpPr>
        <p:spPr>
          <a:noFill/>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fld id="{D1F2192B-10B1-4A51-BC5C-7BD104F49BFE}" type="slidenum">
              <a:rPr lang="en-US" altLang="en-US" smtClean="0">
                <a:latin typeface="Times New Roman" panose="02020603050405020304" pitchFamily="18" charset="0"/>
              </a:rPr>
              <a:pPr/>
              <a:t>24</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56706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B4C68823-6123-423A-A581-09CECAB4CC25}"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25</a:t>
            </a:fld>
            <a:endParaRPr lang="en-US"/>
          </a:p>
        </p:txBody>
      </p:sp>
    </p:spTree>
    <p:extLst>
      <p:ext uri="{BB962C8B-B14F-4D97-AF65-F5344CB8AC3E}">
        <p14:creationId xmlns:p14="http://schemas.microsoft.com/office/powerpoint/2010/main" val="3260418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9CFE813E-FA4B-45CD-BE27-4AE980FB3048}"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26</a:t>
            </a:fld>
            <a:endParaRPr lang="en-US"/>
          </a:p>
        </p:txBody>
      </p:sp>
    </p:spTree>
    <p:extLst>
      <p:ext uri="{BB962C8B-B14F-4D97-AF65-F5344CB8AC3E}">
        <p14:creationId xmlns:p14="http://schemas.microsoft.com/office/powerpoint/2010/main" val="4283145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en-US" sz="2400" b="1" dirty="0" smtClean="0">
                <a:latin typeface="Arial" panose="020B0604020202020204" pitchFamily="34" charset="0"/>
              </a:rPr>
              <a:t>stakeholders – </a:t>
            </a:r>
            <a:r>
              <a:rPr lang="en-US" altLang="en-US" sz="2400" dirty="0" smtClean="0">
                <a:latin typeface="Arial" panose="020B0604020202020204" pitchFamily="34" charset="0"/>
              </a:rPr>
              <a:t>“an individual, or organization who may affect, be affected by, or perceive itself to be affected by a decision, activity, or outcome of a project.” </a:t>
            </a:r>
            <a:r>
              <a:rPr lang="en-US" altLang="en-US" sz="2400" b="1" dirty="0" smtClean="0">
                <a:latin typeface="Arial" panose="020B0604020202020204" pitchFamily="34" charset="0"/>
              </a:rPr>
              <a:t>PMBOK® Guide</a:t>
            </a:r>
          </a:p>
          <a:p>
            <a:r>
              <a:rPr lang="en-CA" sz="2400" dirty="0" smtClean="0"/>
              <a:t> </a:t>
            </a:r>
          </a:p>
          <a:p>
            <a:r>
              <a:rPr lang="en-CA" sz="2400" dirty="0" smtClean="0"/>
              <a:t>Another definitions</a:t>
            </a:r>
            <a:r>
              <a:rPr lang="en-CA" sz="2400" baseline="0" dirty="0" smtClean="0"/>
              <a:t> of Project:</a:t>
            </a:r>
          </a:p>
          <a:p>
            <a:pPr marL="342900" marR="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2400" dirty="0" smtClean="0"/>
              <a:t>The accomplishment of a specific objective by way of using a unique set of interrelated tasks and the effective utilization of resources</a:t>
            </a:r>
          </a:p>
          <a:p>
            <a:pPr marL="342900" marR="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2400" dirty="0" smtClean="0"/>
              <a:t>A complex, non-routine, one-time effort limited by time, budget, resources, and performance specifications designed to meet customer needs</a:t>
            </a:r>
          </a:p>
          <a:p>
            <a:pPr marL="342900" marR="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sz="2400" dirty="0" smtClean="0"/>
          </a:p>
          <a:p>
            <a:endParaRPr lang="en-CA" sz="2400"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EDFD7BB4-5432-47C4-89DB-F2585722C39A}"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4</a:t>
            </a:fld>
            <a:endParaRPr lang="en-US"/>
          </a:p>
        </p:txBody>
      </p:sp>
    </p:spTree>
    <p:extLst>
      <p:ext uri="{BB962C8B-B14F-4D97-AF65-F5344CB8AC3E}">
        <p14:creationId xmlns:p14="http://schemas.microsoft.com/office/powerpoint/2010/main" val="1270072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83F1DC9B-713B-4E59-9F0E-4C79933E923A}"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5</a:t>
            </a:fld>
            <a:endParaRPr lang="en-US"/>
          </a:p>
        </p:txBody>
      </p:sp>
    </p:spTree>
    <p:extLst>
      <p:ext uri="{BB962C8B-B14F-4D97-AF65-F5344CB8AC3E}">
        <p14:creationId xmlns:p14="http://schemas.microsoft.com/office/powerpoint/2010/main" val="2090240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4764357B-CA5C-481E-A5E0-2DE21026EFEE}"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6</a:t>
            </a:fld>
            <a:endParaRPr lang="en-US"/>
          </a:p>
        </p:txBody>
      </p:sp>
    </p:spTree>
    <p:extLst>
      <p:ext uri="{BB962C8B-B14F-4D97-AF65-F5344CB8AC3E}">
        <p14:creationId xmlns:p14="http://schemas.microsoft.com/office/powerpoint/2010/main" val="3000684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A6C3B040-C97C-4A35-817A-F8C60821EDE1}"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7</a:t>
            </a:fld>
            <a:endParaRPr lang="en-US"/>
          </a:p>
        </p:txBody>
      </p:sp>
    </p:spTree>
    <p:extLst>
      <p:ext uri="{BB962C8B-B14F-4D97-AF65-F5344CB8AC3E}">
        <p14:creationId xmlns:p14="http://schemas.microsoft.com/office/powerpoint/2010/main" val="2642211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xfrm>
            <a:off x="731520" y="4560570"/>
            <a:ext cx="5852160" cy="4560570"/>
          </a:xfrm>
          <a:noFill/>
        </p:spPr>
        <p:txBody>
          <a:bodyPr wrap="square" numCol="1" anchor="t" anchorCtr="0" compatLnSpc="1">
            <a:prstTxWarp prst="textNoShape">
              <a:avLst/>
            </a:prstTxWarp>
          </a:bodyPr>
          <a:lstStyle/>
          <a:p>
            <a:pPr>
              <a:lnSpc>
                <a:spcPct val="90000"/>
              </a:lnSpc>
            </a:pPr>
            <a:r>
              <a:rPr lang="en-US" altLang="en-US"/>
              <a:t>PM emerged as a formal discipline in the 1950s</a:t>
            </a:r>
          </a:p>
          <a:p>
            <a:pPr>
              <a:lnSpc>
                <a:spcPct val="90000"/>
              </a:lnSpc>
            </a:pPr>
            <a:endParaRPr lang="en-US" altLang="en-US"/>
          </a:p>
          <a:p>
            <a:pPr>
              <a:lnSpc>
                <a:spcPct val="90000"/>
              </a:lnSpc>
            </a:pPr>
            <a:r>
              <a:rPr lang="en-US" altLang="en-US"/>
              <a:t>Techniques for planning and controlling schedules and costs were developed for huge aerospace and construction projects in the 1950s and 1960s</a:t>
            </a:r>
          </a:p>
          <a:p>
            <a:pPr>
              <a:lnSpc>
                <a:spcPct val="90000"/>
              </a:lnSpc>
            </a:pPr>
            <a:endParaRPr lang="en-US" altLang="en-US"/>
          </a:p>
          <a:p>
            <a:pPr>
              <a:lnSpc>
                <a:spcPct val="90000"/>
              </a:lnSpc>
            </a:pPr>
            <a:r>
              <a:rPr lang="en-US" altLang="en-US"/>
              <a:t>Early PM involved determining project schedules based on order of project activities</a:t>
            </a:r>
          </a:p>
          <a:p>
            <a:pPr>
              <a:lnSpc>
                <a:spcPct val="90000"/>
              </a:lnSpc>
            </a:pPr>
            <a:endParaRPr lang="en-US" altLang="en-US"/>
          </a:p>
          <a:p>
            <a:pPr>
              <a:lnSpc>
                <a:spcPct val="90000"/>
              </a:lnSpc>
            </a:pPr>
            <a:r>
              <a:rPr lang="en-US" altLang="en-US"/>
              <a:t>Manufacturing, research and development, government, and construction projects used and refined management techniques</a:t>
            </a:r>
          </a:p>
          <a:p>
            <a:endParaRPr lang="en-US" altLang="en-US"/>
          </a:p>
          <a:p>
            <a:r>
              <a:rPr lang="en-US" altLang="en-US"/>
              <a:t>Software companies offered software for planning and controlling project costs and schedules in the 1980s and 1990s</a:t>
            </a:r>
          </a:p>
          <a:p>
            <a:endParaRPr lang="en-US" altLang="en-US"/>
          </a:p>
          <a:p>
            <a:r>
              <a:rPr lang="en-US" altLang="en-US"/>
              <a:t>Risk management techniques for complex projects have been applied to less complex projects</a:t>
            </a:r>
          </a:p>
          <a:p>
            <a:endParaRPr lang="en-US" altLang="en-US"/>
          </a:p>
          <a:p>
            <a:r>
              <a:rPr lang="en-US" altLang="en-US"/>
              <a:t>Communication and leadership playa major role in project success</a:t>
            </a:r>
          </a:p>
          <a:p>
            <a:endParaRPr lang="en-US" altLang="en-US"/>
          </a:p>
          <a:p>
            <a:r>
              <a:rPr lang="en-US" altLang="en-US"/>
              <a:t>Rapid growth and change in information technology and telecommunications fueled use of PM in the 1990s and 2000s</a:t>
            </a:r>
          </a:p>
        </p:txBody>
      </p:sp>
      <p:sp>
        <p:nvSpPr>
          <p:cNvPr id="4" name="Slide Number Placeholder 3"/>
          <p:cNvSpPr>
            <a:spLocks noGrp="1"/>
          </p:cNvSpPr>
          <p:nvPr>
            <p:ph type="sldNum" sz="quarter" idx="5"/>
          </p:nvPr>
        </p:nvSpPr>
        <p:spPr/>
        <p:txBody>
          <a:bodyPr/>
          <a:lstStyle/>
          <a:p>
            <a:pPr>
              <a:defRPr/>
            </a:pPr>
            <a:fld id="{6504DCC0-68A0-4919-9636-2EC6A9258743}" type="slidenum">
              <a:rPr lang="en-US" smtClean="0"/>
              <a:pPr>
                <a:defRPr/>
              </a:pPr>
              <a:t>8</a:t>
            </a:fld>
            <a:endParaRPr lang="en-US" dirty="0"/>
          </a:p>
        </p:txBody>
      </p:sp>
    </p:spTree>
    <p:extLst>
      <p:ext uri="{BB962C8B-B14F-4D97-AF65-F5344CB8AC3E}">
        <p14:creationId xmlns:p14="http://schemas.microsoft.com/office/powerpoint/2010/main" val="3767767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dirty="0"/>
              <a:t>Software companies offered software for planning and controlling project costs and schedules in the 1980s and 1990s</a:t>
            </a:r>
          </a:p>
          <a:p>
            <a:endParaRPr lang="en-US" altLang="en-US" dirty="0"/>
          </a:p>
          <a:p>
            <a:r>
              <a:rPr lang="en-US" altLang="en-US" dirty="0"/>
              <a:t>Risk management techniques for complex projects have been applied to less complex projects</a:t>
            </a:r>
          </a:p>
          <a:p>
            <a:endParaRPr lang="en-US" altLang="en-US" dirty="0"/>
          </a:p>
          <a:p>
            <a:r>
              <a:rPr lang="en-US" altLang="en-US" dirty="0"/>
              <a:t>Communication and leadership play a major role in project success</a:t>
            </a:r>
          </a:p>
          <a:p>
            <a:endParaRPr lang="en-US" altLang="en-US" dirty="0"/>
          </a:p>
          <a:p>
            <a:r>
              <a:rPr lang="en-US" altLang="en-US" dirty="0"/>
              <a:t>Rapid growth and change in information technology and telecommunications fueled use of PM in the 1990s and 2000s</a:t>
            </a:r>
          </a:p>
          <a:p>
            <a:endParaRPr lang="en-US" altLang="en-US" dirty="0"/>
          </a:p>
        </p:txBody>
      </p:sp>
      <p:sp>
        <p:nvSpPr>
          <p:cNvPr id="4" name="Slide Number Placeholder 3"/>
          <p:cNvSpPr>
            <a:spLocks noGrp="1"/>
          </p:cNvSpPr>
          <p:nvPr>
            <p:ph type="sldNum" sz="quarter" idx="5"/>
          </p:nvPr>
        </p:nvSpPr>
        <p:spPr/>
        <p:txBody>
          <a:bodyPr/>
          <a:lstStyle/>
          <a:p>
            <a:pPr>
              <a:defRPr/>
            </a:pPr>
            <a:fld id="{2949D53C-00E5-4DEB-B4E1-CEB1F9C72802}" type="slidenum">
              <a:rPr lang="en-US" smtClean="0"/>
              <a:pPr>
                <a:defRPr/>
              </a:pPr>
              <a:t>9</a:t>
            </a:fld>
            <a:endParaRPr lang="en-US" dirty="0"/>
          </a:p>
        </p:txBody>
      </p:sp>
    </p:spTree>
    <p:extLst>
      <p:ext uri="{BB962C8B-B14F-4D97-AF65-F5344CB8AC3E}">
        <p14:creationId xmlns:p14="http://schemas.microsoft.com/office/powerpoint/2010/main" val="76720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Project Management: An Introduction </a:t>
            </a:r>
            <a:endParaRPr lang="en-US"/>
          </a:p>
        </p:txBody>
      </p:sp>
      <p:sp>
        <p:nvSpPr>
          <p:cNvPr id="5" name="Date Placeholder 4"/>
          <p:cNvSpPr>
            <a:spLocks noGrp="1"/>
          </p:cNvSpPr>
          <p:nvPr>
            <p:ph type="dt" idx="11"/>
          </p:nvPr>
        </p:nvSpPr>
        <p:spPr/>
        <p:txBody>
          <a:bodyPr/>
          <a:lstStyle/>
          <a:p>
            <a:pPr>
              <a:defRPr/>
            </a:pPr>
            <a:fld id="{BAACC0AA-45BB-4459-BC4A-C8BCF26275BD}" type="datetime1">
              <a:rPr lang="en-US" smtClean="0"/>
              <a:t>12/29/2020</a:t>
            </a:fld>
            <a:endParaRPr lang="en-US"/>
          </a:p>
        </p:txBody>
      </p:sp>
      <p:sp>
        <p:nvSpPr>
          <p:cNvPr id="6" name="Footer Placeholder 5"/>
          <p:cNvSpPr>
            <a:spLocks noGrp="1"/>
          </p:cNvSpPr>
          <p:nvPr>
            <p:ph type="ftr" sz="quarter" idx="12"/>
          </p:nvPr>
        </p:nvSpPr>
        <p:spPr/>
        <p:txBody>
          <a:bodyPr/>
          <a:lstStyle/>
          <a:p>
            <a:pPr>
              <a:defRPr/>
            </a:pPr>
            <a:r>
              <a:rPr lang="en-US" smtClean="0"/>
              <a:t>1012 Sandee Vincent</a:t>
            </a:r>
            <a:endParaRPr lang="en-US" dirty="0"/>
          </a:p>
        </p:txBody>
      </p:sp>
      <p:sp>
        <p:nvSpPr>
          <p:cNvPr id="7" name="Slide Number Placeholder 6"/>
          <p:cNvSpPr>
            <a:spLocks noGrp="1"/>
          </p:cNvSpPr>
          <p:nvPr>
            <p:ph type="sldNum" sz="quarter" idx="13"/>
          </p:nvPr>
        </p:nvSpPr>
        <p:spPr/>
        <p:txBody>
          <a:bodyPr/>
          <a:lstStyle/>
          <a:p>
            <a:pPr>
              <a:defRPr/>
            </a:pPr>
            <a:fld id="{B791E331-9D57-45C4-B8D1-FFB9C4E1EF28}" type="slidenum">
              <a:rPr lang="en-US" smtClean="0"/>
              <a:pPr>
                <a:defRPr/>
              </a:pPr>
              <a:t>11</a:t>
            </a:fld>
            <a:endParaRPr lang="en-US"/>
          </a:p>
        </p:txBody>
      </p:sp>
    </p:spTree>
    <p:extLst>
      <p:ext uri="{BB962C8B-B14F-4D97-AF65-F5344CB8AC3E}">
        <p14:creationId xmlns:p14="http://schemas.microsoft.com/office/powerpoint/2010/main" val="2525234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130425"/>
            <a:ext cx="7086600" cy="1470025"/>
          </a:xfrm>
        </p:spPr>
        <p:txBody>
          <a:bodyPr/>
          <a:lstStyle/>
          <a:p>
            <a:r>
              <a:rPr lang="en-US"/>
              <a:t>Click to edit Master title style</a:t>
            </a:r>
          </a:p>
        </p:txBody>
      </p:sp>
      <p:sp>
        <p:nvSpPr>
          <p:cNvPr id="3" name="Subtitle 2"/>
          <p:cNvSpPr>
            <a:spLocks noGrp="1"/>
          </p:cNvSpPr>
          <p:nvPr>
            <p:ph type="subTitle" idx="1"/>
          </p:nvPr>
        </p:nvSpPr>
        <p:spPr>
          <a:xfrm>
            <a:off x="2057400" y="3886200"/>
            <a:ext cx="5715000" cy="1752600"/>
          </a:xfrm>
        </p:spPr>
        <p:txBody>
          <a:bodyPr/>
          <a:lstStyle>
            <a:lvl1pPr marL="0" indent="0" algn="ctr">
              <a:buNone/>
              <a:defRPr>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ABC589A-672E-436B-B4A9-048261584940}" type="slidenum">
              <a:rPr lang="en-US" smtClean="0"/>
              <a:pPr>
                <a:defRPr/>
              </a:pPr>
              <a:t>‹#›</a:t>
            </a:fld>
            <a:endParaRPr lang="en-US"/>
          </a:p>
        </p:txBody>
      </p:sp>
    </p:spTree>
    <p:extLst>
      <p:ext uri="{BB962C8B-B14F-4D97-AF65-F5344CB8AC3E}">
        <p14:creationId xmlns:p14="http://schemas.microsoft.com/office/powerpoint/2010/main" val="317601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3608040" cy="365125"/>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3F9E621-3642-4D16-A0DD-ACF738698CA0}" type="slidenum">
              <a:rPr lang="en-US" smtClean="0"/>
              <a:pPr>
                <a:defRPr/>
              </a:pPr>
              <a:t>‹#›</a:t>
            </a:fld>
            <a:endParaRPr lang="en-US"/>
          </a:p>
        </p:txBody>
      </p:sp>
    </p:spTree>
    <p:extLst>
      <p:ext uri="{BB962C8B-B14F-4D97-AF65-F5344CB8AC3E}">
        <p14:creationId xmlns:p14="http://schemas.microsoft.com/office/powerpoint/2010/main" val="103343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599" y="4406900"/>
            <a:ext cx="7123113"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371599" y="2906713"/>
            <a:ext cx="71231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3536032"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5BFBFC-D4B9-44B9-B7FA-2F2D43496ABA}" type="slidenum">
              <a:rPr lang="en-US" smtClean="0"/>
              <a:pPr>
                <a:defRPr/>
              </a:pPr>
              <a:t>‹#›</a:t>
            </a:fld>
            <a:endParaRPr lang="en-US"/>
          </a:p>
        </p:txBody>
      </p:sp>
      <p:sp>
        <p:nvSpPr>
          <p:cNvPr id="7" name="Rectangle 6"/>
          <p:cNvSpPr/>
          <p:nvPr/>
        </p:nvSpPr>
        <p:spPr>
          <a:xfrm>
            <a:off x="2836044" y="3244334"/>
            <a:ext cx="3471912" cy="369332"/>
          </a:xfrm>
          <a:prstGeom prst="rect">
            <a:avLst/>
          </a:prstGeom>
        </p:spPr>
        <p:txBody>
          <a:bodyPr wrap="none">
            <a:spAutoFit/>
          </a:bodyPr>
          <a:lstStyle/>
          <a:p>
            <a:r>
              <a:rPr lang="en-US" dirty="0"/>
              <a:t>1022- Unit 5 - Instructor: S. Vincent</a:t>
            </a:r>
          </a:p>
        </p:txBody>
      </p:sp>
    </p:spTree>
    <p:extLst>
      <p:ext uri="{BB962C8B-B14F-4D97-AF65-F5344CB8AC3E}">
        <p14:creationId xmlns:p14="http://schemas.microsoft.com/office/powerpoint/2010/main" val="1104787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lvl1pPr>
              <a:defRPr b="1">
                <a:solidFill>
                  <a:srgbClr val="0000F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sz="half" idx="1"/>
          </p:nvPr>
        </p:nvSpPr>
        <p:spPr>
          <a:xfrm>
            <a:off x="914400" y="16002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5336232" cy="365125"/>
          </a:xfrm>
          <a:prstGeom prst="rect">
            <a:avLst/>
          </a:prstGeom>
        </p:spPr>
        <p:txBody>
          <a:bodyPr/>
          <a:lstStyle>
            <a:lvl1pPr>
              <a:defRPr sz="1100" i="1">
                <a:solidFill>
                  <a:schemeClr val="bg1">
                    <a:lumMod val="50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p>
            <a:pPr>
              <a:defRPr/>
            </a:pPr>
            <a:fld id="{36B7B9E2-D6A9-4C5E-A404-09D7B2193E99}" type="slidenum">
              <a:rPr lang="en-US" smtClean="0"/>
              <a:pPr>
                <a:defRPr/>
              </a:pPr>
              <a:t>‹#›</a:t>
            </a:fld>
            <a:endParaRPr lang="en-US"/>
          </a:p>
        </p:txBody>
      </p:sp>
    </p:spTree>
    <p:extLst>
      <p:ext uri="{BB962C8B-B14F-4D97-AF65-F5344CB8AC3E}">
        <p14:creationId xmlns:p14="http://schemas.microsoft.com/office/powerpoint/2010/main" val="4137451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535113"/>
            <a:ext cx="3582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4400" y="2174875"/>
            <a:ext cx="35829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F0C9E39-E28C-4B07-9501-17B2BC2A2CE2}" type="slidenum">
              <a:rPr lang="en-US" smtClean="0"/>
              <a:pPr>
                <a:defRPr/>
              </a:pPr>
              <a:t>‹#›</a:t>
            </a:fld>
            <a:endParaRPr lang="en-US"/>
          </a:p>
        </p:txBody>
      </p:sp>
    </p:spTree>
    <p:extLst>
      <p:ext uri="{BB962C8B-B14F-4D97-AF65-F5344CB8AC3E}">
        <p14:creationId xmlns:p14="http://schemas.microsoft.com/office/powerpoint/2010/main" val="1555216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4472136"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7F9BC51-D27F-44C8-A9E8-085C05A8801D}" type="slidenum">
              <a:rPr lang="en-US" smtClean="0"/>
              <a:pPr>
                <a:defRPr/>
              </a:pPr>
              <a:t>‹#›</a:t>
            </a:fld>
            <a:endParaRPr lang="en-US"/>
          </a:p>
        </p:txBody>
      </p:sp>
    </p:spTree>
    <p:extLst>
      <p:ext uri="{BB962C8B-B14F-4D97-AF65-F5344CB8AC3E}">
        <p14:creationId xmlns:p14="http://schemas.microsoft.com/office/powerpoint/2010/main" val="1367477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FAB8D70-7ED2-4CD8-9D6A-457812821C13}" type="slidenum">
              <a:rPr lang="en-US" smtClean="0"/>
              <a:pPr>
                <a:defRPr/>
              </a:pPr>
              <a:t>‹#›</a:t>
            </a:fld>
            <a:endParaRPr lang="en-US"/>
          </a:p>
        </p:txBody>
      </p:sp>
    </p:spTree>
    <p:extLst>
      <p:ext uri="{BB962C8B-B14F-4D97-AF65-F5344CB8AC3E}">
        <p14:creationId xmlns:p14="http://schemas.microsoft.com/office/powerpoint/2010/main" val="13558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3048000"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114800" y="273050"/>
            <a:ext cx="4572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4400" y="1447800"/>
            <a:ext cx="30480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defRPr/>
            </a:pPr>
            <a:fld id="{A2C037A9-E934-4134-815A-990738A35AA7}" type="slidenum">
              <a:rPr lang="en-US" smtClean="0"/>
              <a:pPr>
                <a:defRPr/>
              </a:pPr>
              <a:t>‹#›</a:t>
            </a:fld>
            <a:endParaRPr lang="en-US"/>
          </a:p>
        </p:txBody>
      </p:sp>
    </p:spTree>
    <p:extLst>
      <p:ext uri="{BB962C8B-B14F-4D97-AF65-F5344CB8AC3E}">
        <p14:creationId xmlns:p14="http://schemas.microsoft.com/office/powerpoint/2010/main" val="4046947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4400128"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C1B64E8-6ABE-4554-B91A-AC290418F0F1}" type="slidenum">
              <a:rPr lang="en-US" smtClean="0"/>
              <a:pPr>
                <a:defRPr/>
              </a:pPr>
              <a:t>‹#›</a:t>
            </a:fld>
            <a:endParaRPr lang="en-US"/>
          </a:p>
        </p:txBody>
      </p:sp>
    </p:spTree>
    <p:extLst>
      <p:ext uri="{BB962C8B-B14F-4D97-AF65-F5344CB8AC3E}">
        <p14:creationId xmlns:p14="http://schemas.microsoft.com/office/powerpoint/2010/main" val="263872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74638"/>
            <a:ext cx="7772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4400" y="1600200"/>
            <a:ext cx="77724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52400" y="6324600"/>
            <a:ext cx="457200" cy="365125"/>
          </a:xfrm>
          <a:prstGeom prst="rect">
            <a:avLst/>
          </a:prstGeom>
        </p:spPr>
        <p:txBody>
          <a:bodyPr vert="horz" lIns="91440" tIns="45720" rIns="91440" bIns="45720" rtlCol="0" anchor="ctr"/>
          <a:lstStyle>
            <a:lvl1pPr algn="r">
              <a:defRPr sz="1600">
                <a:solidFill>
                  <a:schemeClr val="tx2">
                    <a:lumMod val="75000"/>
                  </a:schemeClr>
                </a:solidFill>
              </a:defRPr>
            </a:lvl1pPr>
          </a:lstStyle>
          <a:p>
            <a:pPr>
              <a:defRPr/>
            </a:pPr>
            <a:fld id="{98CFBAA4-A69A-4C45-B095-11E546198B5F}" type="slidenum">
              <a:rPr lang="en-US" smtClean="0"/>
              <a:pPr>
                <a:defRPr/>
              </a:pPr>
              <a:t>‹#›</a:t>
            </a:fld>
            <a:endParaRPr lang="en-US" dirty="0"/>
          </a:p>
        </p:txBody>
      </p:sp>
      <p:pic>
        <p:nvPicPr>
          <p:cNvPr id="8" name="Picture 7" descr="Lambton_College_Logo.png"/>
          <p:cNvPicPr>
            <a:picLocks noChangeAspect="1"/>
          </p:cNvPicPr>
          <p:nvPr/>
        </p:nvPicPr>
        <p:blipFill>
          <a:blip r:embed="rId11" cstate="print"/>
          <a:stretch>
            <a:fillRect/>
          </a:stretch>
        </p:blipFill>
        <p:spPr>
          <a:xfrm rot="16200000">
            <a:off x="-559382" y="940382"/>
            <a:ext cx="1981202" cy="557638"/>
          </a:xfrm>
          <a:prstGeom prst="rect">
            <a:avLst/>
          </a:prstGeom>
        </p:spPr>
      </p:pic>
      <p:cxnSp>
        <p:nvCxnSpPr>
          <p:cNvPr id="12" name="Straight Connector 11"/>
          <p:cNvCxnSpPr/>
          <p:nvPr/>
        </p:nvCxnSpPr>
        <p:spPr>
          <a:xfrm>
            <a:off x="762000" y="0"/>
            <a:ext cx="0" cy="68580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70261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9LSnINglkQ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youtube.com/watch?v=ZLTYzT2ctco&amp;index=5&amp;list=PLnOSatFlECWUgZEDi815_Wt_RyFuxcNo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wNLpxBQnjn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pmi.org/about/learn-about-pmi/who-are-project-manager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AHSjpFUKQR4&amp;spfreload=10"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customXml" Target="../ink/ink1.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smtClean="0">
                <a:latin typeface="Times New Roman" panose="02020603050405020304" pitchFamily="18" charset="0"/>
                <a:ea typeface="Tahoma" panose="020B0604030504040204" pitchFamily="34" charset="0"/>
                <a:cs typeface="Times New Roman" panose="02020603050405020304" pitchFamily="18" charset="0"/>
              </a:rPr>
              <a:t>CSD 3423</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b="1" i="1" dirty="0" smtClean="0"/>
              <a:t>Project Management 	</a:t>
            </a:r>
          </a:p>
          <a:p>
            <a:endParaRPr lang="en-US" dirty="0"/>
          </a:p>
        </p:txBody>
      </p:sp>
      <p:sp>
        <p:nvSpPr>
          <p:cNvPr id="5" name="Slide Number Placeholder 4"/>
          <p:cNvSpPr>
            <a:spLocks noGrp="1"/>
          </p:cNvSpPr>
          <p:nvPr>
            <p:ph type="sldNum" sz="quarter" idx="12"/>
          </p:nvPr>
        </p:nvSpPr>
        <p:spPr/>
        <p:txBody>
          <a:bodyPr/>
          <a:lstStyle/>
          <a:p>
            <a:pPr>
              <a:defRPr/>
            </a:pPr>
            <a:fld id="{BABC589A-672E-436B-B4A9-048261584940}" type="slidenum">
              <a:rPr lang="en-US" smtClean="0"/>
              <a:pPr>
                <a:defRPr/>
              </a:pPr>
              <a:t>1</a:t>
            </a:fld>
            <a:endParaRPr lang="en-US"/>
          </a:p>
        </p:txBody>
      </p:sp>
    </p:spTree>
    <p:extLst>
      <p:ext uri="{BB962C8B-B14F-4D97-AF65-F5344CB8AC3E}">
        <p14:creationId xmlns:p14="http://schemas.microsoft.com/office/powerpoint/2010/main" val="2197764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70C0"/>
                </a:solidFill>
              </a:rPr>
              <a:t>What is Project </a:t>
            </a:r>
            <a:r>
              <a:rPr lang="en-US" dirty="0">
                <a:solidFill>
                  <a:srgbClr val="0070C0"/>
                </a:solidFill>
              </a:rPr>
              <a:t>Management (PM</a:t>
            </a:r>
            <a:r>
              <a:rPr lang="en-US" dirty="0" smtClean="0">
                <a:solidFill>
                  <a:srgbClr val="0070C0"/>
                </a:solidFill>
              </a:rPr>
              <a:t>)?</a:t>
            </a:r>
            <a:endParaRPr lang="en-CA" dirty="0"/>
          </a:p>
        </p:txBody>
      </p:sp>
      <p:sp>
        <p:nvSpPr>
          <p:cNvPr id="3" name="Content Placeholder 2"/>
          <p:cNvSpPr>
            <a:spLocks noGrp="1"/>
          </p:cNvSpPr>
          <p:nvPr>
            <p:ph idx="1"/>
          </p:nvPr>
        </p:nvSpPr>
        <p:spPr/>
        <p:txBody>
          <a:bodyPr/>
          <a:lstStyle/>
          <a:p>
            <a:pPr marL="0" indent="0">
              <a:buNone/>
            </a:pPr>
            <a:endParaRPr lang="en-CA" dirty="0" smtClean="0"/>
          </a:p>
          <a:p>
            <a:pPr marL="0" lvl="1" indent="0">
              <a:buNone/>
            </a:pPr>
            <a:r>
              <a:rPr lang="en-US" altLang="en-US" sz="2400" b="1" dirty="0">
                <a:latin typeface="Arial" panose="020B0604020202020204" pitchFamily="34" charset="0"/>
              </a:rPr>
              <a:t>Project management – </a:t>
            </a:r>
            <a:r>
              <a:rPr lang="en-US" altLang="en-US" sz="2400" dirty="0">
                <a:latin typeface="Arial" panose="020B0604020202020204" pitchFamily="34" charset="0"/>
              </a:rPr>
              <a:t>“the application of knowledge, skills, tools and techniques to project activities to meet project requirements.” </a:t>
            </a:r>
            <a:r>
              <a:rPr lang="en-US" altLang="en-US" sz="2400" b="1" dirty="0">
                <a:latin typeface="Arial" panose="020B0604020202020204" pitchFamily="34" charset="0"/>
              </a:rPr>
              <a:t>PMBOK® Guide</a:t>
            </a:r>
          </a:p>
          <a:p>
            <a:pPr marL="0" indent="0">
              <a:buNone/>
            </a:pPr>
            <a:r>
              <a:rPr lang="en-CA" sz="2400" dirty="0"/>
              <a:t> </a:t>
            </a:r>
          </a:p>
          <a:p>
            <a:pPr marL="0" indent="0">
              <a:buNone/>
            </a:pPr>
            <a:r>
              <a:rPr lang="en-CA" sz="2400" b="1" dirty="0"/>
              <a:t>Project Phases </a:t>
            </a:r>
            <a:r>
              <a:rPr lang="en-US" altLang="en-US" sz="2400" dirty="0">
                <a:latin typeface="Arial" panose="020B0604020202020204" pitchFamily="34" charset="0"/>
              </a:rPr>
              <a:t>–</a:t>
            </a:r>
            <a:r>
              <a:rPr lang="en-CA" sz="2400" dirty="0"/>
              <a:t> these are divisions within a project where extra control is needed to effectively manage the completion of major deliverable</a:t>
            </a:r>
          </a:p>
        </p:txBody>
      </p:sp>
      <p:sp>
        <p:nvSpPr>
          <p:cNvPr id="5" name="Slide Number Placeholder 4"/>
          <p:cNvSpPr>
            <a:spLocks noGrp="1"/>
          </p:cNvSpPr>
          <p:nvPr>
            <p:ph type="sldNum" sz="quarter" idx="12"/>
          </p:nvPr>
        </p:nvSpPr>
        <p:spPr/>
        <p:txBody>
          <a:bodyPr/>
          <a:lstStyle/>
          <a:p>
            <a:pPr>
              <a:defRPr/>
            </a:pPr>
            <a:fld id="{03F9E621-3642-4D16-A0DD-ACF738698CA0}" type="slidenum">
              <a:rPr lang="en-US" smtClean="0"/>
              <a:pPr>
                <a:defRPr/>
              </a:pPr>
              <a:t>10</a:t>
            </a:fld>
            <a:endParaRPr lang="en-US"/>
          </a:p>
        </p:txBody>
      </p:sp>
    </p:spTree>
    <p:extLst>
      <p:ext uri="{BB962C8B-B14F-4D97-AF65-F5344CB8AC3E}">
        <p14:creationId xmlns:p14="http://schemas.microsoft.com/office/powerpoint/2010/main" val="3882222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What is Project Management</a:t>
            </a:r>
          </a:p>
        </p:txBody>
      </p:sp>
      <p:sp>
        <p:nvSpPr>
          <p:cNvPr id="3" name="Content Placeholder 2"/>
          <p:cNvSpPr>
            <a:spLocks noGrp="1"/>
          </p:cNvSpPr>
          <p:nvPr>
            <p:ph idx="1"/>
          </p:nvPr>
        </p:nvSpPr>
        <p:spPr/>
        <p:txBody>
          <a:bodyPr>
            <a:normAutofit/>
          </a:bodyPr>
          <a:lstStyle/>
          <a:p>
            <a:pPr marL="0" indent="0">
              <a:buNone/>
            </a:pPr>
            <a:endParaRPr lang="en-US" dirty="0" smtClean="0"/>
          </a:p>
          <a:p>
            <a:r>
              <a:rPr lang="en-US" sz="2000" dirty="0"/>
              <a:t>Intro video – What is project management 2.42 </a:t>
            </a:r>
            <a:r>
              <a:rPr lang="en-US" sz="2000" dirty="0" err="1"/>
              <a:t>mins</a:t>
            </a:r>
            <a:endParaRPr lang="en-US" sz="2000" dirty="0"/>
          </a:p>
          <a:p>
            <a:r>
              <a:rPr lang="en-US" sz="2000" u="sng" dirty="0">
                <a:hlinkClick r:id="rId3"/>
              </a:rPr>
              <a:t>https://www.youtube.com/watch?v=9LSnINglkQA</a:t>
            </a:r>
            <a:endParaRPr lang="en-US" sz="2000" u="sng" dirty="0"/>
          </a:p>
          <a:p>
            <a:r>
              <a:rPr lang="en-US" sz="2000" dirty="0"/>
              <a:t>It is the “application of knowledge, skills, tools and techniques to project activities to meet the project requirements… (and there are) five Process Groups (which are) initiating, planning, executing, monitoring and controlling and closing” (PMBOK, 2013, p. 5)  See pg 5-6 for more details</a:t>
            </a:r>
          </a:p>
          <a:p>
            <a:r>
              <a:rPr lang="en-US" sz="2000" dirty="0">
                <a:hlinkClick r:id="rId4"/>
              </a:rPr>
              <a:t>https://www.youtube.com/watch?v=ZLTYzT2ctco&amp;index=5&amp;list=PLnOSatFlECWUgZEDi815_Wt_RyFuxcNol</a:t>
            </a:r>
            <a:r>
              <a:rPr lang="en-US" sz="2000" dirty="0"/>
              <a:t> </a:t>
            </a:r>
          </a:p>
          <a:p>
            <a:endParaRPr lang="en-US" dirty="0" smtClean="0"/>
          </a:p>
        </p:txBody>
      </p:sp>
      <p:sp>
        <p:nvSpPr>
          <p:cNvPr id="5" name="Slide Number Placeholder 4"/>
          <p:cNvSpPr>
            <a:spLocks noGrp="1"/>
          </p:cNvSpPr>
          <p:nvPr>
            <p:ph type="sldNum" sz="quarter" idx="12"/>
          </p:nvPr>
        </p:nvSpPr>
        <p:spPr/>
        <p:txBody>
          <a:bodyPr/>
          <a:lstStyle/>
          <a:p>
            <a:pPr>
              <a:defRPr/>
            </a:pPr>
            <a:fld id="{03F9E621-3642-4D16-A0DD-ACF738698CA0}" type="slidenum">
              <a:rPr lang="en-US" smtClean="0"/>
              <a:pPr>
                <a:defRPr/>
              </a:pPr>
              <a:t>11</a:t>
            </a:fld>
            <a:endParaRPr lang="en-US"/>
          </a:p>
        </p:txBody>
      </p:sp>
    </p:spTree>
    <p:extLst>
      <p:ext uri="{BB962C8B-B14F-4D97-AF65-F5344CB8AC3E}">
        <p14:creationId xmlns:p14="http://schemas.microsoft.com/office/powerpoint/2010/main" val="3033454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063228"/>
            <a:ext cx="5829300" cy="1394222"/>
          </a:xfrm>
        </p:spPr>
        <p:txBody>
          <a:bodyPr>
            <a:normAutofit/>
          </a:bodyPr>
          <a:lstStyle/>
          <a:p>
            <a:r>
              <a:rPr lang="en-US" sz="2700" dirty="0"/>
              <a:t>Who are Project Managers</a:t>
            </a:r>
          </a:p>
        </p:txBody>
      </p:sp>
      <p:sp>
        <p:nvSpPr>
          <p:cNvPr id="3" name="Content Placeholder 2"/>
          <p:cNvSpPr>
            <a:spLocks noGrp="1"/>
          </p:cNvSpPr>
          <p:nvPr>
            <p:ph idx="1"/>
          </p:nvPr>
        </p:nvSpPr>
        <p:spPr>
          <a:xfrm>
            <a:off x="1828800" y="2514601"/>
            <a:ext cx="5829300" cy="2937272"/>
          </a:xfrm>
        </p:spPr>
        <p:txBody>
          <a:bodyPr>
            <a:normAutofit/>
          </a:bodyPr>
          <a:lstStyle/>
          <a:p>
            <a:r>
              <a:rPr lang="en-US" sz="1800" dirty="0">
                <a:hlinkClick r:id="rId3"/>
              </a:rPr>
              <a:t>https://www.youtube.com/watch?v=wNLpxBQnjnM</a:t>
            </a:r>
            <a:r>
              <a:rPr lang="en-US" sz="1800" dirty="0"/>
              <a:t> </a:t>
            </a:r>
          </a:p>
          <a:p>
            <a:pPr marL="0" indent="0">
              <a:buNone/>
            </a:pPr>
            <a:endParaRPr lang="en-US" sz="1800" dirty="0"/>
          </a:p>
          <a:p>
            <a:r>
              <a:rPr lang="en-US" sz="1800" dirty="0"/>
              <a:t> </a:t>
            </a:r>
            <a:r>
              <a:rPr lang="en-US" sz="1800" dirty="0">
                <a:hlinkClick r:id="rId4"/>
              </a:rPr>
              <a:t>http://</a:t>
            </a:r>
            <a:r>
              <a:rPr lang="en-US" sz="1800" dirty="0" smtClean="0">
                <a:hlinkClick r:id="rId4"/>
              </a:rPr>
              <a:t>www.pmi.org/about/learn-about-pmi/who-are-project-managers</a:t>
            </a:r>
            <a:endParaRPr lang="en-US" sz="1800" dirty="0" smtClean="0"/>
          </a:p>
          <a:p>
            <a:endParaRPr lang="en-US" sz="1800" dirty="0"/>
          </a:p>
          <a:p>
            <a:r>
              <a:rPr lang="en-US" sz="1800" dirty="0" smtClean="0"/>
              <a:t>Most important skills of any Project Manager should be Communications skills because they spend 90% of their time communicating </a:t>
            </a:r>
            <a:r>
              <a:rPr lang="en-US" sz="1800" smtClean="0"/>
              <a:t>with stakeholders</a:t>
            </a:r>
            <a:endParaRPr lang="en-US" sz="1800" dirty="0"/>
          </a:p>
          <a:p>
            <a:pPr>
              <a:buNone/>
            </a:pPr>
            <a:endParaRPr lang="en-US" sz="1800" dirty="0"/>
          </a:p>
        </p:txBody>
      </p:sp>
      <p:sp>
        <p:nvSpPr>
          <p:cNvPr id="5" name="Slide Number Placeholder 4"/>
          <p:cNvSpPr>
            <a:spLocks noGrp="1"/>
          </p:cNvSpPr>
          <p:nvPr>
            <p:ph type="sldNum" sz="quarter" idx="12"/>
          </p:nvPr>
        </p:nvSpPr>
        <p:spPr/>
        <p:txBody>
          <a:bodyPr/>
          <a:lstStyle/>
          <a:p>
            <a:pPr>
              <a:defRPr/>
            </a:pPr>
            <a:fld id="{03F9E621-3642-4D16-A0DD-ACF738698CA0}" type="slidenum">
              <a:rPr lang="en-US" smtClean="0"/>
              <a:pPr>
                <a:defRPr/>
              </a:pPr>
              <a:t>12</a:t>
            </a:fld>
            <a:endParaRPr lang="en-US"/>
          </a:p>
        </p:txBody>
      </p:sp>
    </p:spTree>
    <p:extLst>
      <p:ext uri="{BB962C8B-B14F-4D97-AF65-F5344CB8AC3E}">
        <p14:creationId xmlns:p14="http://schemas.microsoft.com/office/powerpoint/2010/main" val="2899647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a:t>
            </a:r>
            <a:endParaRPr lang="en-US" dirty="0"/>
          </a:p>
        </p:txBody>
      </p:sp>
      <p:sp>
        <p:nvSpPr>
          <p:cNvPr id="3" name="Content Placeholder 2"/>
          <p:cNvSpPr>
            <a:spLocks noGrp="1"/>
          </p:cNvSpPr>
          <p:nvPr>
            <p:ph idx="1"/>
          </p:nvPr>
        </p:nvSpPr>
        <p:spPr/>
        <p:txBody>
          <a:bodyPr/>
          <a:lstStyle/>
          <a:p>
            <a:r>
              <a:rPr lang="en-US" dirty="0" smtClean="0"/>
              <a:t>Project</a:t>
            </a:r>
          </a:p>
          <a:p>
            <a:r>
              <a:rPr lang="en-US" dirty="0" smtClean="0"/>
              <a:t>Program</a:t>
            </a:r>
          </a:p>
          <a:p>
            <a:r>
              <a:rPr lang="en-US" dirty="0" smtClean="0"/>
              <a:t>Portfolio</a:t>
            </a:r>
            <a:endParaRPr lang="en-US" dirty="0"/>
          </a:p>
        </p:txBody>
      </p:sp>
      <p:sp>
        <p:nvSpPr>
          <p:cNvPr id="5" name="Slide Number Placeholder 4"/>
          <p:cNvSpPr>
            <a:spLocks noGrp="1"/>
          </p:cNvSpPr>
          <p:nvPr>
            <p:ph type="sldNum" sz="quarter" idx="12"/>
          </p:nvPr>
        </p:nvSpPr>
        <p:spPr/>
        <p:txBody>
          <a:bodyPr/>
          <a:lstStyle/>
          <a:p>
            <a:pPr>
              <a:defRPr/>
            </a:pPr>
            <a:fld id="{03F9E621-3642-4D16-A0DD-ACF738698CA0}" type="slidenum">
              <a:rPr lang="en-US" smtClean="0"/>
              <a:pPr>
                <a:defRPr/>
              </a:pPr>
              <a:t>13</a:t>
            </a:fld>
            <a:endParaRPr lang="en-US"/>
          </a:p>
        </p:txBody>
      </p:sp>
    </p:spTree>
    <p:extLst>
      <p:ext uri="{BB962C8B-B14F-4D97-AF65-F5344CB8AC3E}">
        <p14:creationId xmlns:p14="http://schemas.microsoft.com/office/powerpoint/2010/main" val="2281087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defRPr/>
            </a:pPr>
            <a:r>
              <a:rPr lang="en-US" altLang="en-US" dirty="0" smtClean="0"/>
              <a:t>Projects </a:t>
            </a:r>
            <a:r>
              <a:rPr lang="en-US" altLang="en-US" dirty="0"/>
              <a:t>and Subprojects</a:t>
            </a:r>
          </a:p>
        </p:txBody>
      </p:sp>
      <p:sp>
        <p:nvSpPr>
          <p:cNvPr id="27651" name="Content Placeholder 2"/>
          <p:cNvSpPr>
            <a:spLocks noGrp="1"/>
          </p:cNvSpPr>
          <p:nvPr>
            <p:ph idx="1"/>
          </p:nvPr>
        </p:nvSpPr>
        <p:spPr bwMode="auto">
          <a:xfrm>
            <a:off x="1457325" y="1600200"/>
            <a:ext cx="668655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20000"/>
          </a:bodyPr>
          <a:lstStyle/>
          <a:p>
            <a:r>
              <a:rPr lang="en-US" altLang="en-US" b="1" kern="0" dirty="0">
                <a:latin typeface="Arial" panose="020B0604020202020204" pitchFamily="34" charset="0"/>
              </a:rPr>
              <a:t>subproject – </a:t>
            </a:r>
            <a:r>
              <a:rPr lang="en-US" altLang="en-US" kern="0" dirty="0">
                <a:latin typeface="Arial" panose="020B0604020202020204" pitchFamily="34" charset="0"/>
              </a:rPr>
              <a:t>“a smaller portion of the overall project created when a project is subdivided into more manageable components or pieces.” </a:t>
            </a:r>
            <a:r>
              <a:rPr lang="en-US" altLang="en-US" sz="1600" b="1" kern="0" dirty="0">
                <a:latin typeface="Arial" panose="020B0604020202020204" pitchFamily="34" charset="0"/>
              </a:rPr>
              <a:t>PMBOK® Guide</a:t>
            </a:r>
          </a:p>
          <a:p>
            <a:endParaRPr lang="en-US" altLang="en-US" dirty="0" smtClean="0"/>
          </a:p>
          <a:p>
            <a:r>
              <a:rPr lang="en-US" altLang="en-US" dirty="0" smtClean="0"/>
              <a:t>A </a:t>
            </a:r>
            <a:r>
              <a:rPr lang="en-US" altLang="en-US" dirty="0"/>
              <a:t>large project may be composed of multiple subprojects</a:t>
            </a:r>
          </a:p>
          <a:p>
            <a:r>
              <a:rPr lang="en-US" altLang="en-US" dirty="0"/>
              <a:t>The project manager coordinates subprojects and makes decisions that are best </a:t>
            </a:r>
            <a:r>
              <a:rPr lang="en-US" altLang="en-US" dirty="0" smtClean="0"/>
              <a:t>for the overall project</a:t>
            </a:r>
            <a:endParaRPr lang="en-US" altLang="en-US" dirty="0"/>
          </a:p>
        </p:txBody>
      </p:sp>
      <p:sp>
        <p:nvSpPr>
          <p:cNvPr id="2" name="Slide Number Placeholder 1"/>
          <p:cNvSpPr>
            <a:spLocks noGrp="1"/>
          </p:cNvSpPr>
          <p:nvPr>
            <p:ph type="sldNum" sz="quarter" idx="12"/>
          </p:nvPr>
        </p:nvSpPr>
        <p:spPr/>
        <p:txBody>
          <a:bodyPr/>
          <a:lstStyle/>
          <a:p>
            <a:pPr>
              <a:defRPr/>
            </a:pPr>
            <a:fld id="{03F9E621-3642-4D16-A0DD-ACF738698CA0}" type="slidenum">
              <a:rPr lang="en-US" smtClean="0"/>
              <a:pPr>
                <a:defRPr/>
              </a:pPr>
              <a:t>14</a:t>
            </a:fld>
            <a:endParaRPr lang="en-US"/>
          </a:p>
        </p:txBody>
      </p:sp>
    </p:spTree>
    <p:extLst>
      <p:ext uri="{BB962C8B-B14F-4D97-AF65-F5344CB8AC3E}">
        <p14:creationId xmlns:p14="http://schemas.microsoft.com/office/powerpoint/2010/main" val="1721587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400300" y="1063229"/>
            <a:ext cx="5257800" cy="857250"/>
          </a:xfrm>
        </p:spPr>
        <p:txBody>
          <a:bodyPr/>
          <a:lstStyle/>
          <a:p>
            <a:pPr>
              <a:defRPr/>
            </a:pPr>
            <a:r>
              <a:rPr lang="en-US" altLang="en-US" dirty="0"/>
              <a:t>Programs</a:t>
            </a:r>
          </a:p>
        </p:txBody>
      </p:sp>
      <p:sp>
        <p:nvSpPr>
          <p:cNvPr id="26627" name="Content Placeholder 2"/>
          <p:cNvSpPr>
            <a:spLocks noGrp="1"/>
          </p:cNvSpPr>
          <p:nvPr>
            <p:ph idx="1"/>
          </p:nvPr>
        </p:nvSpPr>
        <p:spPr bwMode="auto">
          <a:xfrm>
            <a:off x="1371601" y="1920479"/>
            <a:ext cx="7543800" cy="41755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70000" lnSpcReduction="20000"/>
          </a:bodyPr>
          <a:lstStyle/>
          <a:p>
            <a:pPr marL="0" indent="0">
              <a:buNone/>
              <a:defRPr/>
            </a:pPr>
            <a:r>
              <a:rPr lang="en-US" altLang="en-US" b="1" kern="0" dirty="0">
                <a:latin typeface="Arial" panose="020B0604020202020204" pitchFamily="34" charset="0"/>
              </a:rPr>
              <a:t>program – </a:t>
            </a:r>
            <a:r>
              <a:rPr lang="en-US" altLang="en-US" kern="0" dirty="0">
                <a:latin typeface="Arial" panose="020B0604020202020204" pitchFamily="34" charset="0"/>
              </a:rPr>
              <a:t>“a group of related projects, subprograms, and </a:t>
            </a:r>
          </a:p>
          <a:p>
            <a:pPr marL="0" indent="0">
              <a:buNone/>
              <a:defRPr/>
            </a:pPr>
            <a:r>
              <a:rPr lang="en-US" altLang="en-US" kern="0" dirty="0">
                <a:latin typeface="Arial" panose="020B0604020202020204" pitchFamily="34" charset="0"/>
              </a:rPr>
              <a:t>program activities managed in a coordinated way to obtain </a:t>
            </a:r>
          </a:p>
          <a:p>
            <a:pPr marL="0" indent="0">
              <a:buNone/>
              <a:defRPr/>
            </a:pPr>
            <a:r>
              <a:rPr lang="en-US" altLang="en-US" kern="0" dirty="0">
                <a:latin typeface="Arial" panose="020B0604020202020204" pitchFamily="34" charset="0"/>
              </a:rPr>
              <a:t>benefits not available from managing them individually.” </a:t>
            </a:r>
          </a:p>
          <a:p>
            <a:pPr marL="0" indent="0">
              <a:buNone/>
              <a:defRPr/>
            </a:pPr>
            <a:r>
              <a:rPr lang="en-US" altLang="en-US" sz="2000" b="1" kern="0" dirty="0">
                <a:latin typeface="Arial" panose="020B0604020202020204" pitchFamily="34" charset="0"/>
              </a:rPr>
              <a:t>PMBOK® Guide</a:t>
            </a:r>
          </a:p>
          <a:p>
            <a:endParaRPr lang="en-US" altLang="en-US" dirty="0" smtClean="0"/>
          </a:p>
          <a:p>
            <a:r>
              <a:rPr lang="en-US" altLang="en-US" sz="3400" dirty="0" smtClean="0"/>
              <a:t>Last </a:t>
            </a:r>
            <a:r>
              <a:rPr lang="en-US" altLang="en-US" sz="3400" dirty="0"/>
              <a:t>as long as the organization lasts</a:t>
            </a:r>
          </a:p>
          <a:p>
            <a:r>
              <a:rPr lang="en-US" altLang="en-US" sz="3400" dirty="0"/>
              <a:t>Deal with a group of related projects</a:t>
            </a:r>
          </a:p>
          <a:p>
            <a:r>
              <a:rPr lang="en-US" altLang="en-US" sz="3400" dirty="0"/>
              <a:t>Projects within a program are of limited duration</a:t>
            </a:r>
          </a:p>
          <a:p>
            <a:r>
              <a:rPr lang="en-US" altLang="en-US" sz="3400" dirty="0"/>
              <a:t>Managed at a level above the project manager</a:t>
            </a:r>
          </a:p>
        </p:txBody>
      </p:sp>
      <p:sp>
        <p:nvSpPr>
          <p:cNvPr id="2" name="Slide Number Placeholder 1"/>
          <p:cNvSpPr>
            <a:spLocks noGrp="1"/>
          </p:cNvSpPr>
          <p:nvPr>
            <p:ph type="sldNum" sz="quarter" idx="12"/>
          </p:nvPr>
        </p:nvSpPr>
        <p:spPr/>
        <p:txBody>
          <a:bodyPr/>
          <a:lstStyle/>
          <a:p>
            <a:pPr>
              <a:defRPr/>
            </a:pPr>
            <a:fld id="{03F9E621-3642-4D16-A0DD-ACF738698CA0}" type="slidenum">
              <a:rPr lang="en-US" smtClean="0"/>
              <a:pPr>
                <a:defRPr/>
              </a:pPr>
              <a:t>15</a:t>
            </a:fld>
            <a:endParaRPr lang="en-US"/>
          </a:p>
        </p:txBody>
      </p:sp>
    </p:spTree>
    <p:extLst>
      <p:ext uri="{BB962C8B-B14F-4D97-AF65-F5344CB8AC3E}">
        <p14:creationId xmlns:p14="http://schemas.microsoft.com/office/powerpoint/2010/main" val="2155751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n-US" altLang="en-US" dirty="0"/>
              <a:t>Portfolio Management</a:t>
            </a:r>
          </a:p>
        </p:txBody>
      </p:sp>
      <p:sp>
        <p:nvSpPr>
          <p:cNvPr id="24579" name="Rectangle 3"/>
          <p:cNvSpPr>
            <a:spLocks noGrp="1" noChangeArrowheads="1"/>
          </p:cNvSpPr>
          <p:nvPr>
            <p:ph type="body" idx="1"/>
          </p:nvPr>
        </p:nvSpPr>
        <p:spPr bwMode="auto">
          <a:xfrm>
            <a:off x="1371600" y="1417638"/>
            <a:ext cx="7010399" cy="4906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pPr marL="0" indent="0">
              <a:buNone/>
              <a:defRPr/>
            </a:pPr>
            <a:r>
              <a:rPr lang="en-US" altLang="en-US" b="1" kern="0" dirty="0">
                <a:latin typeface="Arial" panose="020B0604020202020204" pitchFamily="34" charset="0"/>
              </a:rPr>
              <a:t>Portfolio management </a:t>
            </a:r>
            <a:r>
              <a:rPr lang="en-US" altLang="en-US" kern="0" dirty="0">
                <a:latin typeface="Arial" panose="020B0604020202020204" pitchFamily="34" charset="0"/>
              </a:rPr>
              <a:t>– “aligns with </a:t>
            </a:r>
            <a:r>
              <a:rPr lang="en-US" altLang="en-US" kern="0" dirty="0" smtClean="0">
                <a:latin typeface="Arial" panose="020B0604020202020204" pitchFamily="34" charset="0"/>
              </a:rPr>
              <a:t>organizational strategies </a:t>
            </a:r>
            <a:r>
              <a:rPr lang="en-US" altLang="en-US" kern="0" dirty="0">
                <a:latin typeface="Arial" panose="020B0604020202020204" pitchFamily="34" charset="0"/>
              </a:rPr>
              <a:t>by selecting the right projects, prioritizing work, </a:t>
            </a:r>
            <a:r>
              <a:rPr lang="en-US" altLang="en-US" kern="0" dirty="0" smtClean="0">
                <a:latin typeface="Arial" panose="020B0604020202020204" pitchFamily="34" charset="0"/>
              </a:rPr>
              <a:t>and providing </a:t>
            </a:r>
            <a:r>
              <a:rPr lang="en-US" altLang="en-US" kern="0" dirty="0">
                <a:latin typeface="Arial" panose="020B0604020202020204" pitchFamily="34" charset="0"/>
              </a:rPr>
              <a:t>needed resources.” </a:t>
            </a:r>
            <a:r>
              <a:rPr lang="en-US" altLang="en-US" sz="1800" b="1" kern="0" dirty="0">
                <a:latin typeface="Arial" panose="020B0604020202020204" pitchFamily="34" charset="0"/>
              </a:rPr>
              <a:t>PMBOK® Guide</a:t>
            </a:r>
          </a:p>
          <a:p>
            <a:pPr marL="0" indent="0">
              <a:buNone/>
            </a:pPr>
            <a:endParaRPr lang="en-US" altLang="en-US" dirty="0"/>
          </a:p>
          <a:p>
            <a:r>
              <a:rPr lang="en-US" altLang="en-US" dirty="0" smtClean="0"/>
              <a:t>Assess </a:t>
            </a:r>
            <a:r>
              <a:rPr lang="en-US" altLang="en-US" dirty="0"/>
              <a:t>organization’s ability to perform projects</a:t>
            </a:r>
          </a:p>
          <a:p>
            <a:r>
              <a:rPr lang="en-US" altLang="en-US" dirty="0"/>
              <a:t>Portfolios</a:t>
            </a:r>
          </a:p>
          <a:p>
            <a:r>
              <a:rPr lang="en-US" altLang="en-US" dirty="0"/>
              <a:t>Programs</a:t>
            </a:r>
          </a:p>
          <a:p>
            <a:r>
              <a:rPr lang="en-US" altLang="en-US" dirty="0"/>
              <a:t>Projects and subprojects</a:t>
            </a:r>
          </a:p>
        </p:txBody>
      </p:sp>
      <p:sp>
        <p:nvSpPr>
          <p:cNvPr id="2" name="Slide Number Placeholder 1"/>
          <p:cNvSpPr>
            <a:spLocks noGrp="1"/>
          </p:cNvSpPr>
          <p:nvPr>
            <p:ph type="sldNum" sz="quarter" idx="12"/>
          </p:nvPr>
        </p:nvSpPr>
        <p:spPr/>
        <p:txBody>
          <a:bodyPr/>
          <a:lstStyle/>
          <a:p>
            <a:pPr>
              <a:defRPr/>
            </a:pPr>
            <a:fld id="{03F9E621-3642-4D16-A0DD-ACF738698CA0}" type="slidenum">
              <a:rPr lang="en-US" smtClean="0"/>
              <a:pPr>
                <a:defRPr/>
              </a:pPr>
              <a:t>16</a:t>
            </a:fld>
            <a:endParaRPr lang="en-US"/>
          </a:p>
        </p:txBody>
      </p:sp>
    </p:spTree>
    <p:extLst>
      <p:ext uri="{BB962C8B-B14F-4D97-AF65-F5344CB8AC3E}">
        <p14:creationId xmlns:p14="http://schemas.microsoft.com/office/powerpoint/2010/main" val="3994984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400300" y="857250"/>
            <a:ext cx="5257800" cy="857250"/>
          </a:xfrm>
        </p:spPr>
        <p:txBody>
          <a:bodyPr/>
          <a:lstStyle/>
          <a:p>
            <a:pPr>
              <a:defRPr/>
            </a:pPr>
            <a:r>
              <a:rPr lang="en-US" altLang="en-US" dirty="0"/>
              <a:t>Portfolios</a:t>
            </a:r>
          </a:p>
        </p:txBody>
      </p:sp>
      <p:sp>
        <p:nvSpPr>
          <p:cNvPr id="25603" name="Content Placeholder 2"/>
          <p:cNvSpPr>
            <a:spLocks noGrp="1"/>
          </p:cNvSpPr>
          <p:nvPr>
            <p:ph idx="1"/>
          </p:nvPr>
        </p:nvSpPr>
        <p:spPr bwMode="auto">
          <a:xfrm>
            <a:off x="1295400" y="1524000"/>
            <a:ext cx="6800850" cy="44576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85000" lnSpcReduction="10000"/>
          </a:bodyPr>
          <a:lstStyle/>
          <a:p>
            <a:r>
              <a:rPr lang="en-US" altLang="en-US" dirty="0"/>
              <a:t>Ongoing operational work</a:t>
            </a:r>
          </a:p>
          <a:p>
            <a:r>
              <a:rPr lang="en-US" altLang="en-US" dirty="0"/>
              <a:t>Temporary project work</a:t>
            </a:r>
          </a:p>
          <a:p>
            <a:r>
              <a:rPr lang="en-US" altLang="en-US" dirty="0"/>
              <a:t>Seek a balance between</a:t>
            </a:r>
          </a:p>
          <a:p>
            <a:pPr lvl="1"/>
            <a:r>
              <a:rPr lang="en-US" altLang="en-US" dirty="0"/>
              <a:t>Large and small projects</a:t>
            </a:r>
          </a:p>
          <a:p>
            <a:pPr lvl="1"/>
            <a:r>
              <a:rPr lang="en-US" altLang="en-US" dirty="0"/>
              <a:t>High-risk, high-reward and low-risk projects</a:t>
            </a:r>
          </a:p>
          <a:p>
            <a:pPr lvl="1"/>
            <a:r>
              <a:rPr lang="en-US" altLang="en-US" dirty="0"/>
              <a:t>Quick completion and substantial time </a:t>
            </a:r>
            <a:r>
              <a:rPr lang="en-US" altLang="en-US" dirty="0" smtClean="0"/>
              <a:t>projects</a:t>
            </a:r>
          </a:p>
          <a:p>
            <a:pPr marL="457200" lvl="1" indent="0">
              <a:buNone/>
            </a:pPr>
            <a:endParaRPr lang="en-US" altLang="en-US" dirty="0" smtClean="0"/>
          </a:p>
          <a:p>
            <a:pPr marL="457200" lvl="1" indent="0">
              <a:buNone/>
            </a:pPr>
            <a:r>
              <a:rPr lang="en-US" altLang="en-US" b="1" kern="0" dirty="0">
                <a:latin typeface="Arial" panose="020B0604020202020204" pitchFamily="34" charset="0"/>
              </a:rPr>
              <a:t>portfolio – </a:t>
            </a:r>
            <a:r>
              <a:rPr lang="en-US" altLang="en-US" kern="0" dirty="0">
                <a:latin typeface="Arial" panose="020B0604020202020204" pitchFamily="34" charset="0"/>
              </a:rPr>
              <a:t>“projects, programs, </a:t>
            </a:r>
            <a:r>
              <a:rPr lang="en-US" altLang="en-US" kern="0" dirty="0" smtClean="0">
                <a:latin typeface="Arial" panose="020B0604020202020204" pitchFamily="34" charset="0"/>
              </a:rPr>
              <a:t>sub-portfolios</a:t>
            </a:r>
            <a:r>
              <a:rPr lang="en-US" altLang="en-US" kern="0" dirty="0">
                <a:latin typeface="Arial" panose="020B0604020202020204" pitchFamily="34" charset="0"/>
              </a:rPr>
              <a:t>, and operations managed as a group to achieve strategic business objectives.” </a:t>
            </a:r>
            <a:r>
              <a:rPr lang="en-US" altLang="en-US" sz="1600" b="1" kern="0" dirty="0">
                <a:latin typeface="Arial" panose="020B0604020202020204" pitchFamily="34" charset="0"/>
              </a:rPr>
              <a:t>PMBOK® Guide</a:t>
            </a:r>
          </a:p>
          <a:p>
            <a:pPr marL="457200" lvl="1" indent="0">
              <a:buNone/>
            </a:pPr>
            <a:endParaRPr lang="en-US" altLang="en-US" dirty="0"/>
          </a:p>
        </p:txBody>
      </p:sp>
      <p:sp>
        <p:nvSpPr>
          <p:cNvPr id="2" name="Slide Number Placeholder 1"/>
          <p:cNvSpPr>
            <a:spLocks noGrp="1"/>
          </p:cNvSpPr>
          <p:nvPr>
            <p:ph type="sldNum" sz="quarter" idx="12"/>
          </p:nvPr>
        </p:nvSpPr>
        <p:spPr/>
        <p:txBody>
          <a:bodyPr/>
          <a:lstStyle/>
          <a:p>
            <a:pPr>
              <a:defRPr/>
            </a:pPr>
            <a:fld id="{03F9E621-3642-4D16-A0DD-ACF738698CA0}" type="slidenum">
              <a:rPr lang="en-US" smtClean="0"/>
              <a:pPr>
                <a:defRPr/>
              </a:pPr>
              <a:t>17</a:t>
            </a:fld>
            <a:endParaRPr lang="en-US"/>
          </a:p>
        </p:txBody>
      </p:sp>
    </p:spTree>
    <p:extLst>
      <p:ext uri="{BB962C8B-B14F-4D97-AF65-F5344CB8AC3E}">
        <p14:creationId xmlns:p14="http://schemas.microsoft.com/office/powerpoint/2010/main" val="1779634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19200" y="228600"/>
            <a:ext cx="7924800" cy="1295400"/>
          </a:xfrm>
        </p:spPr>
        <p:txBody>
          <a:bodyPr>
            <a:normAutofit/>
          </a:bodyPr>
          <a:lstStyle/>
          <a:p>
            <a:pPr>
              <a:defRPr/>
            </a:pPr>
            <a:r>
              <a:rPr lang="en-US" altLang="en-US" sz="2400" b="1" dirty="0"/>
              <a:t>Portfolio, Program, Project, and Subproject Relationships</a:t>
            </a:r>
          </a:p>
        </p:txBody>
      </p:sp>
      <p:pic>
        <p:nvPicPr>
          <p:cNvPr id="28675" name="Picture 6" descr="ftp://ftp.cengage.com/CPM3e_JPEGs/ch02/exhibit%202_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333" y="1524000"/>
            <a:ext cx="8261667"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03F9E621-3642-4D16-A0DD-ACF738698CA0}" type="slidenum">
              <a:rPr lang="en-US" smtClean="0"/>
              <a:pPr>
                <a:defRPr/>
              </a:pPr>
              <a:t>18</a:t>
            </a:fld>
            <a:endParaRPr lang="en-US"/>
          </a:p>
        </p:txBody>
      </p:sp>
    </p:spTree>
    <p:extLst>
      <p:ext uri="{BB962C8B-B14F-4D97-AF65-F5344CB8AC3E}">
        <p14:creationId xmlns:p14="http://schemas.microsoft.com/office/powerpoint/2010/main" val="1773098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project management portfolio"/>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685800"/>
            <a:ext cx="7488486" cy="57912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pPr>
              <a:defRPr/>
            </a:pPr>
            <a:fld id="{03F9E621-3642-4D16-A0DD-ACF738698CA0}" type="slidenum">
              <a:rPr lang="en-US" smtClean="0"/>
              <a:pPr>
                <a:defRPr/>
              </a:pPr>
              <a:t>19</a:t>
            </a:fld>
            <a:endParaRPr lang="en-US"/>
          </a:p>
        </p:txBody>
      </p:sp>
    </p:spTree>
    <p:extLst>
      <p:ext uri="{BB962C8B-B14F-4D97-AF65-F5344CB8AC3E}">
        <p14:creationId xmlns:p14="http://schemas.microsoft.com/office/powerpoint/2010/main" val="3228516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CSD </a:t>
            </a:r>
            <a:r>
              <a:rPr lang="en-US" sz="2400" dirty="0" smtClean="0">
                <a:latin typeface="Times New Roman" panose="02020603050405020304" pitchFamily="18" charset="0"/>
                <a:ea typeface="Tahoma" panose="020B0604030504040204" pitchFamily="34" charset="0"/>
                <a:cs typeface="Times New Roman" panose="02020603050405020304" pitchFamily="18" charset="0"/>
              </a:rPr>
              <a:t>3423 </a:t>
            </a:r>
            <a:r>
              <a:rPr lang="en-US" sz="2400" dirty="0">
                <a:latin typeface="Times New Roman" panose="02020603050405020304" pitchFamily="18" charset="0"/>
                <a:ea typeface="Tahoma" panose="020B0604030504040204" pitchFamily="34" charset="0"/>
                <a:cs typeface="Times New Roman" panose="02020603050405020304" pitchFamily="18" charset="0"/>
              </a:rPr>
              <a:t>Unit 1</a:t>
            </a:r>
          </a:p>
        </p:txBody>
      </p:sp>
      <p:sp>
        <p:nvSpPr>
          <p:cNvPr id="3" name="Subtitle 2"/>
          <p:cNvSpPr>
            <a:spLocks noGrp="1"/>
          </p:cNvSpPr>
          <p:nvPr>
            <p:ph type="subTitle" idx="1"/>
          </p:nvPr>
        </p:nvSpPr>
        <p:spPr/>
        <p:txBody>
          <a:bodyPr/>
          <a:lstStyle/>
          <a:p>
            <a:r>
              <a:rPr lang="en-US" b="1" i="1" dirty="0" smtClean="0"/>
              <a:t>Project Management 	</a:t>
            </a:r>
          </a:p>
          <a:p>
            <a:endParaRPr lang="en-US" dirty="0"/>
          </a:p>
        </p:txBody>
      </p:sp>
      <p:sp>
        <p:nvSpPr>
          <p:cNvPr id="5" name="Slide Number Placeholder 4"/>
          <p:cNvSpPr>
            <a:spLocks noGrp="1"/>
          </p:cNvSpPr>
          <p:nvPr>
            <p:ph type="sldNum" sz="quarter" idx="12"/>
          </p:nvPr>
        </p:nvSpPr>
        <p:spPr/>
        <p:txBody>
          <a:bodyPr/>
          <a:lstStyle/>
          <a:p>
            <a:pPr>
              <a:defRPr/>
            </a:pPr>
            <a:fld id="{BABC589A-672E-436B-B4A9-048261584940}" type="slidenum">
              <a:rPr lang="en-US" smtClean="0"/>
              <a:pPr>
                <a:defRPr/>
              </a:pPr>
              <a:t>2</a:t>
            </a:fld>
            <a:endParaRPr lang="en-US"/>
          </a:p>
        </p:txBody>
      </p:sp>
    </p:spTree>
    <p:extLst>
      <p:ext uri="{BB962C8B-B14F-4D97-AF65-F5344CB8AC3E}">
        <p14:creationId xmlns:p14="http://schemas.microsoft.com/office/powerpoint/2010/main" val="158707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028702"/>
            <a:ext cx="4371975" cy="628649"/>
          </a:xfrm>
        </p:spPr>
        <p:txBody>
          <a:bodyPr>
            <a:normAutofit/>
          </a:bodyPr>
          <a:lstStyle/>
          <a:p>
            <a:r>
              <a:rPr lang="en-CA" sz="2800" dirty="0"/>
              <a:t>Benefits to Organization</a:t>
            </a:r>
          </a:p>
        </p:txBody>
      </p:sp>
      <p:sp>
        <p:nvSpPr>
          <p:cNvPr id="4" name="Content Placeholder 3"/>
          <p:cNvSpPr>
            <a:spLocks noGrp="1"/>
          </p:cNvSpPr>
          <p:nvPr>
            <p:ph sz="quarter" idx="1"/>
          </p:nvPr>
        </p:nvSpPr>
        <p:spPr>
          <a:xfrm>
            <a:off x="1828800" y="1771650"/>
            <a:ext cx="6324600" cy="4019549"/>
          </a:xfrm>
        </p:spPr>
        <p:txBody>
          <a:bodyPr>
            <a:normAutofit/>
          </a:bodyPr>
          <a:lstStyle/>
          <a:p>
            <a:pPr>
              <a:buClrTx/>
            </a:pPr>
            <a:r>
              <a:rPr lang="en-US" altLang="en-US" sz="2200" dirty="0"/>
              <a:t>Organizational focus – strategy turned into action</a:t>
            </a:r>
          </a:p>
          <a:p>
            <a:pPr>
              <a:buClrTx/>
            </a:pPr>
            <a:r>
              <a:rPr lang="en-US" altLang="en-US" sz="2200" dirty="0"/>
              <a:t>Prioritization – staff knows what is important</a:t>
            </a:r>
          </a:p>
          <a:p>
            <a:pPr>
              <a:buClrTx/>
            </a:pPr>
            <a:r>
              <a:rPr lang="en-US" altLang="en-US" sz="2200" dirty="0"/>
              <a:t>Visibility – manager can see where things are</a:t>
            </a:r>
          </a:p>
          <a:p>
            <a:pPr>
              <a:buClrTx/>
            </a:pPr>
            <a:r>
              <a:rPr lang="en-US" altLang="en-US" sz="2200" dirty="0"/>
              <a:t>Better resource use – less wasted effort and time</a:t>
            </a:r>
          </a:p>
          <a:p>
            <a:pPr>
              <a:buClrTx/>
            </a:pPr>
            <a:r>
              <a:rPr lang="en-US" altLang="en-US" sz="2200" dirty="0"/>
              <a:t>Process improvement – great application of PM</a:t>
            </a:r>
          </a:p>
          <a:p>
            <a:pPr>
              <a:buClrTx/>
            </a:pPr>
            <a:r>
              <a:rPr lang="en-US" altLang="en-US" sz="2200" dirty="0"/>
              <a:t>Improved communication – defined approaches/tools</a:t>
            </a:r>
          </a:p>
          <a:p>
            <a:pPr>
              <a:buClrTx/>
            </a:pPr>
            <a:r>
              <a:rPr lang="en-US" altLang="en-US" sz="2200" dirty="0"/>
              <a:t>Measurable results – quantifiable objectives</a:t>
            </a:r>
          </a:p>
          <a:p>
            <a:pPr>
              <a:buClrTx/>
            </a:pPr>
            <a:r>
              <a:rPr lang="en-US" altLang="en-US" sz="2200" dirty="0"/>
              <a:t>Documentation available – avoids lost knowledge</a:t>
            </a:r>
          </a:p>
          <a:p>
            <a:pPr marL="0" indent="0">
              <a:buNone/>
            </a:pPr>
            <a:endParaRPr lang="en-CA" dirty="0"/>
          </a:p>
        </p:txBody>
      </p:sp>
      <p:sp>
        <p:nvSpPr>
          <p:cNvPr id="5" name="Slide Number Placeholder 4"/>
          <p:cNvSpPr>
            <a:spLocks noGrp="1"/>
          </p:cNvSpPr>
          <p:nvPr>
            <p:ph type="sldNum" sz="quarter" idx="12"/>
          </p:nvPr>
        </p:nvSpPr>
        <p:spPr/>
        <p:txBody>
          <a:bodyPr/>
          <a:lstStyle/>
          <a:p>
            <a:pPr>
              <a:defRPr/>
            </a:pPr>
            <a:fld id="{03F9E621-3642-4D16-A0DD-ACF738698CA0}" type="slidenum">
              <a:rPr lang="en-US" smtClean="0"/>
              <a:pPr>
                <a:defRPr/>
              </a:pPr>
              <a:t>20</a:t>
            </a:fld>
            <a:endParaRPr lang="en-US"/>
          </a:p>
        </p:txBody>
      </p:sp>
    </p:spTree>
    <p:extLst>
      <p:ext uri="{BB962C8B-B14F-4D97-AF65-F5344CB8AC3E}">
        <p14:creationId xmlns:p14="http://schemas.microsoft.com/office/powerpoint/2010/main" val="2467044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690372227"/>
              </p:ext>
            </p:extLst>
          </p:nvPr>
        </p:nvGraphicFramePr>
        <p:xfrm>
          <a:off x="1828800" y="1063229"/>
          <a:ext cx="5829300" cy="85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4819" name="Rectangle 3"/>
          <p:cNvSpPr>
            <a:spLocks noGrp="1" noChangeArrowheads="1"/>
          </p:cNvSpPr>
          <p:nvPr>
            <p:ph type="body" idx="1"/>
          </p:nvPr>
        </p:nvSpPr>
        <p:spPr>
          <a:xfrm>
            <a:off x="1219201" y="1920479"/>
            <a:ext cx="7315200" cy="4023121"/>
          </a:xfrm>
        </p:spPr>
        <p:txBody>
          <a:bodyPr>
            <a:normAutofit fontScale="92500"/>
          </a:bodyPr>
          <a:lstStyle/>
          <a:p>
            <a:pPr eaLnBrk="1" hangingPunct="1"/>
            <a:r>
              <a:rPr lang="en-US" altLang="en-US" smtClean="0"/>
              <a:t>The PM is the focal point of the project and leads the planning, executing, and closing of the project</a:t>
            </a:r>
          </a:p>
          <a:p>
            <a:pPr eaLnBrk="1" hangingPunct="1"/>
            <a:r>
              <a:rPr lang="en-US" altLang="en-US" smtClean="0"/>
              <a:t>Responsible for the project schedule, although it is created with the project team</a:t>
            </a:r>
          </a:p>
          <a:p>
            <a:pPr eaLnBrk="1" hangingPunct="1"/>
            <a:r>
              <a:rPr lang="en-US" altLang="en-US" smtClean="0"/>
              <a:t>Responsible for delivering project results and must do so through the efforts of others</a:t>
            </a:r>
          </a:p>
          <a:p>
            <a:pPr eaLnBrk="1" hangingPunct="1">
              <a:buFontTx/>
              <a:buNone/>
            </a:pPr>
            <a:endParaRPr lang="en-US" altLang="en-US" smtClean="0"/>
          </a:p>
        </p:txBody>
      </p:sp>
      <p:sp>
        <p:nvSpPr>
          <p:cNvPr id="3" name="Slide Number Placeholder 2"/>
          <p:cNvSpPr>
            <a:spLocks noGrp="1"/>
          </p:cNvSpPr>
          <p:nvPr>
            <p:ph type="sldNum" sz="quarter" idx="12"/>
          </p:nvPr>
        </p:nvSpPr>
        <p:spPr/>
        <p:txBody>
          <a:bodyPr/>
          <a:lstStyle/>
          <a:p>
            <a:pPr>
              <a:defRPr/>
            </a:pPr>
            <a:fld id="{03F9E621-3642-4D16-A0DD-ACF738698CA0}" type="slidenum">
              <a:rPr lang="en-US" smtClean="0"/>
              <a:pPr>
                <a:defRPr/>
              </a:pPr>
              <a:t>21</a:t>
            </a:fld>
            <a:endParaRPr lang="en-US"/>
          </a:p>
        </p:txBody>
      </p:sp>
    </p:spTree>
    <p:extLst>
      <p:ext uri="{BB962C8B-B14F-4D97-AF65-F5344CB8AC3E}">
        <p14:creationId xmlns:p14="http://schemas.microsoft.com/office/powerpoint/2010/main" val="2470114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nvPr>
        </p:nvGraphicFramePr>
        <p:xfrm>
          <a:off x="1828800" y="1063229"/>
          <a:ext cx="5829300" cy="85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844" name="Rectangle 3"/>
          <p:cNvSpPr>
            <a:spLocks noGrp="1" noChangeArrowheads="1"/>
          </p:cNvSpPr>
          <p:nvPr>
            <p:ph type="body" sz="half" idx="1"/>
          </p:nvPr>
        </p:nvSpPr>
        <p:spPr>
          <a:xfrm>
            <a:off x="1885951" y="2286000"/>
            <a:ext cx="3018235" cy="3086100"/>
          </a:xfrm>
        </p:spPr>
        <p:txBody>
          <a:bodyPr>
            <a:normAutofit fontScale="92500"/>
          </a:bodyPr>
          <a:lstStyle/>
          <a:p>
            <a:pPr eaLnBrk="1" hangingPunct="1"/>
            <a:r>
              <a:rPr lang="en-US" altLang="en-US" smtClean="0"/>
              <a:t>Manager</a:t>
            </a:r>
          </a:p>
          <a:p>
            <a:pPr lvl="1" eaLnBrk="1" hangingPunct="1"/>
            <a:r>
              <a:rPr lang="en-US" altLang="en-US" smtClean="0"/>
              <a:t>Plan the project</a:t>
            </a:r>
          </a:p>
          <a:p>
            <a:pPr lvl="1" eaLnBrk="1" hangingPunct="1"/>
            <a:r>
              <a:rPr lang="en-US" altLang="en-US" smtClean="0"/>
              <a:t>Implement the plan</a:t>
            </a:r>
          </a:p>
          <a:p>
            <a:pPr lvl="1" eaLnBrk="1" hangingPunct="1"/>
            <a:r>
              <a:rPr lang="en-US" altLang="en-US" smtClean="0"/>
              <a:t>Integrate the systems needed to achieve project objectives</a:t>
            </a:r>
            <a:endParaRPr lang="en-CA" altLang="en-US" smtClean="0"/>
          </a:p>
        </p:txBody>
      </p:sp>
      <p:sp>
        <p:nvSpPr>
          <p:cNvPr id="35845" name="Rectangle 4"/>
          <p:cNvSpPr>
            <a:spLocks noGrp="1" noChangeArrowheads="1"/>
          </p:cNvSpPr>
          <p:nvPr>
            <p:ph type="body" sz="half" idx="2"/>
          </p:nvPr>
        </p:nvSpPr>
        <p:spPr>
          <a:xfrm>
            <a:off x="4527947" y="2313385"/>
            <a:ext cx="3018234" cy="3086100"/>
          </a:xfrm>
        </p:spPr>
        <p:txBody>
          <a:bodyPr>
            <a:normAutofit fontScale="92500"/>
          </a:bodyPr>
          <a:lstStyle/>
          <a:p>
            <a:pPr eaLnBrk="1" hangingPunct="1"/>
            <a:r>
              <a:rPr lang="en-US" altLang="en-US" smtClean="0"/>
              <a:t>Leader</a:t>
            </a:r>
          </a:p>
          <a:p>
            <a:pPr lvl="1" eaLnBrk="1" hangingPunct="1"/>
            <a:r>
              <a:rPr lang="en-US" altLang="en-US" smtClean="0"/>
              <a:t>Manage change</a:t>
            </a:r>
          </a:p>
          <a:p>
            <a:pPr lvl="1" eaLnBrk="1" hangingPunct="1"/>
            <a:r>
              <a:rPr lang="en-US" altLang="en-US" smtClean="0"/>
              <a:t>Directing and re-directing the team</a:t>
            </a:r>
          </a:p>
          <a:p>
            <a:pPr lvl="1" eaLnBrk="1" hangingPunct="1"/>
            <a:r>
              <a:rPr lang="en-US" altLang="en-US" smtClean="0"/>
              <a:t>Motivating cooperation to achieve objectives</a:t>
            </a:r>
            <a:endParaRPr lang="en-CA" altLang="en-US" smtClean="0"/>
          </a:p>
        </p:txBody>
      </p:sp>
      <p:sp>
        <p:nvSpPr>
          <p:cNvPr id="35846" name="Text Box 5"/>
          <p:cNvSpPr txBox="1">
            <a:spLocks noChangeArrowheads="1"/>
          </p:cNvSpPr>
          <p:nvPr/>
        </p:nvSpPr>
        <p:spPr bwMode="auto">
          <a:xfrm>
            <a:off x="2143125" y="5477083"/>
            <a:ext cx="5715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100" i="1" dirty="0">
                <a:solidFill>
                  <a:srgbClr val="002060"/>
                </a:solidFill>
                <a:latin typeface="Arial" panose="020B0604020202020204" pitchFamily="34" charset="0"/>
              </a:rPr>
              <a:t>“Management is coping with complexity” … </a:t>
            </a:r>
            <a:r>
              <a:rPr lang="en-US" altLang="en-US" sz="2100" i="1" dirty="0" smtClean="0">
                <a:solidFill>
                  <a:srgbClr val="002060"/>
                </a:solidFill>
                <a:latin typeface="Arial" panose="020B0604020202020204" pitchFamily="34" charset="0"/>
              </a:rPr>
              <a:t>Leadership </a:t>
            </a:r>
            <a:r>
              <a:rPr lang="en-US" altLang="en-US" sz="2100" i="1" dirty="0">
                <a:solidFill>
                  <a:srgbClr val="002060"/>
                </a:solidFill>
                <a:latin typeface="Arial" panose="020B0604020202020204" pitchFamily="34" charset="0"/>
              </a:rPr>
              <a:t>is coping with change.”</a:t>
            </a:r>
            <a:r>
              <a:rPr lang="en-US" altLang="en-US" sz="900" dirty="0">
                <a:solidFill>
                  <a:srgbClr val="FFC000"/>
                </a:solidFill>
                <a:latin typeface="Arial" panose="020B0604020202020204" pitchFamily="34" charset="0"/>
              </a:rPr>
              <a:t>	</a:t>
            </a:r>
            <a:endParaRPr lang="en-CA" altLang="en-US" sz="900" dirty="0">
              <a:solidFill>
                <a:srgbClr val="FFC000"/>
              </a:solidFill>
              <a:latin typeface="Arial" panose="020B0604020202020204" pitchFamily="34" charset="0"/>
            </a:endParaRPr>
          </a:p>
        </p:txBody>
      </p:sp>
      <p:sp>
        <p:nvSpPr>
          <p:cNvPr id="35847" name="Text Box 6"/>
          <p:cNvSpPr txBox="1">
            <a:spLocks noChangeArrowheads="1"/>
          </p:cNvSpPr>
          <p:nvPr/>
        </p:nvSpPr>
        <p:spPr bwMode="auto">
          <a:xfrm>
            <a:off x="2902745" y="5029200"/>
            <a:ext cx="5098256"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350">
                <a:solidFill>
                  <a:schemeClr val="bg1"/>
                </a:solidFill>
                <a:latin typeface="Arial" panose="020B0604020202020204" pitchFamily="34" charset="0"/>
              </a:rPr>
              <a:t>Kotter, John, “What leaders really do”, Harvard Business Review, vol. 68 no. 3 (May-June 1990) , pp. 103-11.</a:t>
            </a:r>
            <a:endParaRPr lang="en-CA" altLang="en-US" sz="1350">
              <a:solidFill>
                <a:schemeClr val="bg1"/>
              </a:solidFill>
              <a:latin typeface="Arial" panose="020B0604020202020204" pitchFamily="34" charset="0"/>
            </a:endParaRPr>
          </a:p>
          <a:p>
            <a:pPr algn="r" eaLnBrk="1" hangingPunct="1">
              <a:spcBef>
                <a:spcPct val="0"/>
              </a:spcBef>
              <a:buFontTx/>
              <a:buNone/>
            </a:pPr>
            <a:endParaRPr lang="en-CA" altLang="en-US" sz="1350">
              <a:solidFill>
                <a:schemeClr val="bg1"/>
              </a:solidFill>
              <a:latin typeface="Arial" panose="020B0604020202020204" pitchFamily="34" charset="0"/>
            </a:endParaRPr>
          </a:p>
        </p:txBody>
      </p:sp>
      <p:sp>
        <p:nvSpPr>
          <p:cNvPr id="35849" name="Footer Placeholder 3"/>
          <p:cNvSpPr txBox="1">
            <a:spLocks/>
          </p:cNvSpPr>
          <p:nvPr/>
        </p:nvSpPr>
        <p:spPr bwMode="auto">
          <a:xfrm>
            <a:off x="1943100" y="5715000"/>
            <a:ext cx="611505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600">
              <a:latin typeface="Gill Sans MT" panose="020B0502020104020203"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36B7B9E2-D6A9-4C5E-A404-09D7B2193E99}" type="slidenum">
              <a:rPr lang="en-US" smtClean="0"/>
              <a:pPr>
                <a:defRPr/>
              </a:pPr>
              <a:t>22</a:t>
            </a:fld>
            <a:endParaRPr lang="en-US"/>
          </a:p>
        </p:txBody>
      </p:sp>
    </p:spTree>
    <p:extLst>
      <p:ext uri="{BB962C8B-B14F-4D97-AF65-F5344CB8AC3E}">
        <p14:creationId xmlns:p14="http://schemas.microsoft.com/office/powerpoint/2010/main" val="5245948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613331485"/>
              </p:ext>
            </p:extLst>
          </p:nvPr>
        </p:nvGraphicFramePr>
        <p:xfrm>
          <a:off x="1752600" y="621111"/>
          <a:ext cx="5829300" cy="85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868" name="Rectangle 3"/>
          <p:cNvSpPr>
            <a:spLocks noGrp="1" noChangeArrowheads="1"/>
          </p:cNvSpPr>
          <p:nvPr>
            <p:ph type="body" idx="1"/>
          </p:nvPr>
        </p:nvSpPr>
        <p:spPr/>
        <p:txBody>
          <a:bodyPr/>
          <a:lstStyle/>
          <a:p>
            <a:pPr eaLnBrk="1" hangingPunct="1"/>
            <a:r>
              <a:rPr lang="en-US" altLang="en-US" dirty="0" smtClean="0"/>
              <a:t>Using the process of structured project management to create a framework for action</a:t>
            </a:r>
          </a:p>
          <a:p>
            <a:pPr eaLnBrk="1" hangingPunct="1"/>
            <a:r>
              <a:rPr lang="en-US" altLang="en-US" dirty="0" smtClean="0"/>
              <a:t>Identifying the interface conditions of organizational systems and developing plans for integration</a:t>
            </a:r>
          </a:p>
          <a:p>
            <a:pPr eaLnBrk="1" hangingPunct="1"/>
            <a:r>
              <a:rPr lang="en-US" altLang="en-US" dirty="0" smtClean="0"/>
              <a:t>Exercise the functions of management</a:t>
            </a:r>
            <a:endParaRPr lang="en-CA" altLang="en-US" dirty="0" smtClean="0"/>
          </a:p>
        </p:txBody>
      </p:sp>
      <p:sp>
        <p:nvSpPr>
          <p:cNvPr id="36870" name="Footer Placeholder 3"/>
          <p:cNvSpPr txBox="1">
            <a:spLocks/>
          </p:cNvSpPr>
          <p:nvPr/>
        </p:nvSpPr>
        <p:spPr bwMode="auto">
          <a:xfrm>
            <a:off x="1943100" y="5715000"/>
            <a:ext cx="611505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600">
              <a:latin typeface="Gill Sans MT" panose="020B0502020104020203" pitchFamily="34" charset="0"/>
              <a:cs typeface="Arial" panose="020B0604020202020204" pitchFamily="34" charset="0"/>
            </a:endParaRPr>
          </a:p>
        </p:txBody>
      </p:sp>
      <p:sp>
        <p:nvSpPr>
          <p:cNvPr id="7" name="Rectangle 2"/>
          <p:cNvSpPr txBox="1">
            <a:spLocks noChangeArrowheads="1"/>
          </p:cNvSpPr>
          <p:nvPr/>
        </p:nvSpPr>
        <p:spPr>
          <a:xfrm>
            <a:off x="1943100" y="1177529"/>
            <a:ext cx="5829300" cy="857250"/>
          </a:xfrm>
          <a:prstGeom prst="rect">
            <a:avLst/>
          </a:prstGeom>
        </p:spPr>
        <p:txBody>
          <a:bodyPr anchor="ctr">
            <a:normAutofit/>
          </a:bodyPr>
          <a:lstStyle>
            <a:lvl1pPr algn="ctr" defTabSz="914400" rtl="0" eaLnBrk="1" latinLnBrk="0" hangingPunct="1">
              <a:spcBef>
                <a:spcPct val="0"/>
              </a:spcBef>
              <a:buNone/>
              <a:defRPr sz="4400" b="1" kern="1200">
                <a:solidFill>
                  <a:srgbClr val="003399"/>
                </a:solidFill>
                <a:effectLst>
                  <a:outerShdw blurRad="38100" dist="38100" dir="2700000" algn="tl">
                    <a:srgbClr val="000000">
                      <a:alpha val="43137"/>
                    </a:srgbClr>
                  </a:outerShdw>
                </a:effectLst>
                <a:latin typeface="+mj-lt"/>
                <a:ea typeface="+mj-ea"/>
                <a:cs typeface="+mj-cs"/>
              </a:defRPr>
            </a:lvl1pPr>
          </a:lstStyle>
          <a:p>
            <a:pPr>
              <a:defRPr/>
            </a:pPr>
            <a:endParaRPr lang="en-US" sz="3300" dirty="0">
              <a:solidFill>
                <a:srgbClr val="002060"/>
              </a:solidFill>
            </a:endParaRPr>
          </a:p>
        </p:txBody>
      </p:sp>
      <p:sp>
        <p:nvSpPr>
          <p:cNvPr id="3" name="Slide Number Placeholder 2"/>
          <p:cNvSpPr>
            <a:spLocks noGrp="1"/>
          </p:cNvSpPr>
          <p:nvPr>
            <p:ph type="sldNum" sz="quarter" idx="12"/>
          </p:nvPr>
        </p:nvSpPr>
        <p:spPr/>
        <p:txBody>
          <a:bodyPr/>
          <a:lstStyle/>
          <a:p>
            <a:pPr>
              <a:defRPr/>
            </a:pPr>
            <a:fld id="{03F9E621-3642-4D16-A0DD-ACF738698CA0}" type="slidenum">
              <a:rPr lang="en-US" smtClean="0"/>
              <a:pPr>
                <a:defRPr/>
              </a:pPr>
              <a:t>23</a:t>
            </a:fld>
            <a:endParaRPr lang="en-US"/>
          </a:p>
        </p:txBody>
      </p:sp>
    </p:spTree>
    <p:extLst>
      <p:ext uri="{BB962C8B-B14F-4D97-AF65-F5344CB8AC3E}">
        <p14:creationId xmlns:p14="http://schemas.microsoft.com/office/powerpoint/2010/main" val="2993467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360598660"/>
              </p:ext>
            </p:extLst>
          </p:nvPr>
        </p:nvGraphicFramePr>
        <p:xfrm>
          <a:off x="1870695" y="572294"/>
          <a:ext cx="6115050" cy="85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7891" name="Rectangle 3"/>
          <p:cNvSpPr>
            <a:spLocks noGrp="1" noChangeArrowheads="1"/>
          </p:cNvSpPr>
          <p:nvPr>
            <p:ph type="body" idx="1"/>
          </p:nvPr>
        </p:nvSpPr>
        <p:spPr>
          <a:xfrm>
            <a:off x="1219200" y="1524000"/>
            <a:ext cx="6953250" cy="4248150"/>
          </a:xfrm>
        </p:spPr>
        <p:txBody>
          <a:bodyPr>
            <a:normAutofit/>
          </a:bodyPr>
          <a:lstStyle/>
          <a:p>
            <a:pPr eaLnBrk="1" hangingPunct="1">
              <a:lnSpc>
                <a:spcPct val="80000"/>
              </a:lnSpc>
            </a:pPr>
            <a:r>
              <a:rPr lang="en-US" altLang="en-US" sz="2000" dirty="0"/>
              <a:t>Demonstrates integrity</a:t>
            </a:r>
          </a:p>
          <a:p>
            <a:pPr eaLnBrk="1" hangingPunct="1">
              <a:lnSpc>
                <a:spcPct val="80000"/>
              </a:lnSpc>
            </a:pPr>
            <a:r>
              <a:rPr lang="en-US" altLang="en-US" sz="2000" dirty="0"/>
              <a:t>Effective communicator</a:t>
            </a:r>
          </a:p>
          <a:p>
            <a:pPr eaLnBrk="1" hangingPunct="1">
              <a:lnSpc>
                <a:spcPct val="80000"/>
              </a:lnSpc>
            </a:pPr>
            <a:r>
              <a:rPr lang="en-US" altLang="en-US" sz="2000" dirty="0"/>
              <a:t>People-oriented – facilitating and forceful</a:t>
            </a:r>
          </a:p>
          <a:p>
            <a:pPr eaLnBrk="1" hangingPunct="1">
              <a:lnSpc>
                <a:spcPct val="80000"/>
              </a:lnSpc>
            </a:pPr>
            <a:r>
              <a:rPr lang="en-US" altLang="en-US" sz="2000" dirty="0"/>
              <a:t>Effective integrator</a:t>
            </a:r>
          </a:p>
          <a:p>
            <a:pPr eaLnBrk="1" hangingPunct="1">
              <a:lnSpc>
                <a:spcPct val="80000"/>
              </a:lnSpc>
            </a:pPr>
            <a:r>
              <a:rPr lang="en-US" altLang="en-US" sz="2000" dirty="0"/>
              <a:t>Effective scheduler</a:t>
            </a:r>
          </a:p>
          <a:p>
            <a:pPr eaLnBrk="1" hangingPunct="1">
              <a:lnSpc>
                <a:spcPct val="80000"/>
              </a:lnSpc>
            </a:pPr>
            <a:r>
              <a:rPr lang="en-US" altLang="en-US" sz="2000" dirty="0"/>
              <a:t>Controls project scope</a:t>
            </a:r>
          </a:p>
          <a:p>
            <a:pPr eaLnBrk="1" hangingPunct="1">
              <a:lnSpc>
                <a:spcPct val="80000"/>
              </a:lnSpc>
            </a:pPr>
            <a:r>
              <a:rPr lang="en-US" altLang="en-US" sz="2000" dirty="0"/>
              <a:t>Achieves the right project quality </a:t>
            </a:r>
          </a:p>
          <a:p>
            <a:pPr eaLnBrk="1" hangingPunct="1">
              <a:lnSpc>
                <a:spcPct val="80000"/>
              </a:lnSpc>
            </a:pPr>
            <a:r>
              <a:rPr lang="en-US" altLang="en-US" sz="2000" dirty="0"/>
              <a:t>Identifies and deals with project risks and opportunities</a:t>
            </a:r>
          </a:p>
          <a:p>
            <a:pPr eaLnBrk="1" hangingPunct="1">
              <a:lnSpc>
                <a:spcPct val="80000"/>
              </a:lnSpc>
            </a:pPr>
            <a:r>
              <a:rPr lang="en-US" altLang="en-US" sz="2000" dirty="0"/>
              <a:t>Effectively procures project goods and services</a:t>
            </a:r>
          </a:p>
          <a:p>
            <a:pPr eaLnBrk="1" hangingPunct="1">
              <a:lnSpc>
                <a:spcPct val="80000"/>
              </a:lnSpc>
            </a:pPr>
            <a:r>
              <a:rPr lang="en-US" altLang="en-US" sz="2000" dirty="0"/>
              <a:t>Maintains cost control</a:t>
            </a:r>
            <a:endParaRPr lang="en-US" altLang="en-US" sz="2000" dirty="0">
              <a:solidFill>
                <a:srgbClr val="00B0F0"/>
              </a:solidFill>
            </a:endParaRPr>
          </a:p>
          <a:p>
            <a:pPr eaLnBrk="1" hangingPunct="1">
              <a:lnSpc>
                <a:spcPct val="80000"/>
              </a:lnSpc>
            </a:pPr>
            <a:r>
              <a:rPr lang="en-US" altLang="en-US" sz="2000" b="1" i="1" dirty="0">
                <a:solidFill>
                  <a:srgbClr val="FF0000"/>
                </a:solidFill>
              </a:rPr>
              <a:t>What </a:t>
            </a:r>
            <a:r>
              <a:rPr lang="en-US" altLang="en-US" sz="2000" b="1" i="1" dirty="0" err="1">
                <a:solidFill>
                  <a:srgbClr val="FF0000"/>
                </a:solidFill>
              </a:rPr>
              <a:t>behaviours</a:t>
            </a:r>
            <a:r>
              <a:rPr lang="en-US" altLang="en-US" sz="2000" b="1" i="1" dirty="0">
                <a:solidFill>
                  <a:srgbClr val="FF0000"/>
                </a:solidFill>
              </a:rPr>
              <a:t>, skills, attributes would you add to the list?</a:t>
            </a:r>
          </a:p>
        </p:txBody>
      </p:sp>
      <p:sp>
        <p:nvSpPr>
          <p:cNvPr id="37893" name="Footer Placeholder 3"/>
          <p:cNvSpPr txBox="1">
            <a:spLocks/>
          </p:cNvSpPr>
          <p:nvPr/>
        </p:nvSpPr>
        <p:spPr bwMode="auto">
          <a:xfrm>
            <a:off x="1943100" y="5715000"/>
            <a:ext cx="611505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600">
                <a:latin typeface="Gill Sans MT" panose="020B0502020104020203" pitchFamily="34" charset="0"/>
                <a:cs typeface="Arial" panose="020B0604020202020204" pitchFamily="34" charset="0"/>
              </a:rPr>
              <a:t> </a:t>
            </a:r>
          </a:p>
        </p:txBody>
      </p:sp>
      <p:sp>
        <p:nvSpPr>
          <p:cNvPr id="3" name="Slide Number Placeholder 2"/>
          <p:cNvSpPr>
            <a:spLocks noGrp="1"/>
          </p:cNvSpPr>
          <p:nvPr>
            <p:ph type="sldNum" sz="quarter" idx="12"/>
          </p:nvPr>
        </p:nvSpPr>
        <p:spPr/>
        <p:txBody>
          <a:bodyPr/>
          <a:lstStyle/>
          <a:p>
            <a:pPr>
              <a:defRPr/>
            </a:pPr>
            <a:fld id="{03F9E621-3642-4D16-A0DD-ACF738698CA0}" type="slidenum">
              <a:rPr lang="en-US" smtClean="0"/>
              <a:pPr>
                <a:defRPr/>
              </a:pPr>
              <a:t>24</a:t>
            </a:fld>
            <a:endParaRPr lang="en-US"/>
          </a:p>
        </p:txBody>
      </p:sp>
    </p:spTree>
    <p:extLst>
      <p:ext uri="{BB962C8B-B14F-4D97-AF65-F5344CB8AC3E}">
        <p14:creationId xmlns:p14="http://schemas.microsoft.com/office/powerpoint/2010/main" val="29144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Essential Skills of Project Managers</a:t>
            </a:r>
          </a:p>
        </p:txBody>
      </p:sp>
      <p:sp>
        <p:nvSpPr>
          <p:cNvPr id="3" name="Content Placeholder 2"/>
          <p:cNvSpPr>
            <a:spLocks noGrp="1"/>
          </p:cNvSpPr>
          <p:nvPr>
            <p:ph sz="quarter" idx="1"/>
          </p:nvPr>
        </p:nvSpPr>
        <p:spPr/>
        <p:txBody>
          <a:bodyPr/>
          <a:lstStyle/>
          <a:p>
            <a:pPr>
              <a:buNone/>
            </a:pPr>
            <a:endParaRPr lang="en-US" dirty="0" smtClean="0"/>
          </a:p>
          <a:p>
            <a:endParaRPr lang="en-US" dirty="0" smtClean="0"/>
          </a:p>
          <a:p>
            <a:endParaRPr lang="en-US" dirty="0"/>
          </a:p>
        </p:txBody>
      </p:sp>
      <p:sp>
        <p:nvSpPr>
          <p:cNvPr id="5" name="TextBox 4"/>
          <p:cNvSpPr txBox="1"/>
          <p:nvPr/>
        </p:nvSpPr>
        <p:spPr>
          <a:xfrm>
            <a:off x="1371600" y="1417638"/>
            <a:ext cx="7315200" cy="4570482"/>
          </a:xfrm>
          <a:prstGeom prst="rect">
            <a:avLst/>
          </a:prstGeom>
          <a:noFill/>
        </p:spPr>
        <p:txBody>
          <a:bodyPr wrap="square" rtlCol="0">
            <a:spAutoFit/>
          </a:bodyPr>
          <a:lstStyle/>
          <a:p>
            <a:pPr marL="257175" indent="-257175" algn="l">
              <a:buAutoNum type="arabicPeriod"/>
            </a:pPr>
            <a:r>
              <a:rPr lang="en-US" sz="2400" dirty="0"/>
              <a:t>People skills</a:t>
            </a:r>
          </a:p>
          <a:p>
            <a:pPr marL="257175" indent="-257175" algn="l">
              <a:buAutoNum type="arabicPeriod"/>
            </a:pPr>
            <a:r>
              <a:rPr lang="en-US" sz="2400" dirty="0"/>
              <a:t>Leadership</a:t>
            </a:r>
          </a:p>
          <a:p>
            <a:pPr marL="257175" indent="-257175" algn="l">
              <a:buAutoNum type="arabicPeriod"/>
            </a:pPr>
            <a:r>
              <a:rPr lang="en-US" sz="2400" dirty="0"/>
              <a:t>Listening</a:t>
            </a:r>
          </a:p>
          <a:p>
            <a:pPr marL="257175" indent="-257175" algn="l">
              <a:buAutoNum type="arabicPeriod"/>
            </a:pPr>
            <a:r>
              <a:rPr lang="en-US" sz="2400" dirty="0"/>
              <a:t>Integrity, ethical behavior, consistent</a:t>
            </a:r>
          </a:p>
          <a:p>
            <a:pPr marL="257175" indent="-257175" algn="l">
              <a:buAutoNum type="arabicPeriod"/>
            </a:pPr>
            <a:r>
              <a:rPr lang="en-US" sz="2400" dirty="0"/>
              <a:t>Strong at building trust</a:t>
            </a:r>
          </a:p>
          <a:p>
            <a:pPr marL="257175" indent="-257175" algn="l">
              <a:buAutoNum type="arabicPeriod"/>
            </a:pPr>
            <a:r>
              <a:rPr lang="en-US" sz="2400" dirty="0"/>
              <a:t>Written &amp; Verbal communication</a:t>
            </a:r>
          </a:p>
          <a:p>
            <a:pPr marL="257175" indent="-257175" algn="l">
              <a:buAutoNum type="arabicPeriod"/>
            </a:pPr>
            <a:r>
              <a:rPr lang="en-US" sz="2400" dirty="0"/>
              <a:t>Strong at building teams</a:t>
            </a:r>
          </a:p>
          <a:p>
            <a:pPr marL="257175" indent="-257175" algn="l">
              <a:buAutoNum type="arabicPeriod"/>
            </a:pPr>
            <a:r>
              <a:rPr lang="en-US" sz="2400" dirty="0"/>
              <a:t>Conflict resolution, conflict management</a:t>
            </a:r>
          </a:p>
          <a:p>
            <a:pPr marL="257175" indent="-257175" algn="l">
              <a:buAutoNum type="arabicPeriod"/>
            </a:pPr>
            <a:r>
              <a:rPr lang="en-US" sz="2400" dirty="0"/>
              <a:t>Critical thinking, problem solving</a:t>
            </a:r>
          </a:p>
          <a:p>
            <a:pPr marL="257175" indent="-257175" algn="l">
              <a:buAutoNum type="arabicPeriod"/>
            </a:pPr>
            <a:r>
              <a:rPr lang="en-US" sz="2400" dirty="0"/>
              <a:t>Understands and balances priorities</a:t>
            </a:r>
          </a:p>
          <a:p>
            <a:pPr marL="257175" indent="-257175" algn="l">
              <a:buAutoNum type="arabicPeriod"/>
            </a:pPr>
            <a:endParaRPr lang="en-US" sz="1500" dirty="0"/>
          </a:p>
          <a:p>
            <a:pPr algn="l"/>
            <a:r>
              <a:rPr lang="en-US" sz="1500" dirty="0"/>
              <a:t>Video: </a:t>
            </a:r>
            <a:r>
              <a:rPr lang="en-US" sz="1500" dirty="0">
                <a:hlinkClick r:id="rId3"/>
              </a:rPr>
              <a:t>https://www.youtube.com/watch?v=AHSjpFUKQR4&amp;spfreload=10</a:t>
            </a:r>
            <a:r>
              <a:rPr lang="en-US" sz="1500" dirty="0"/>
              <a:t> </a:t>
            </a:r>
          </a:p>
          <a:p>
            <a:pPr algn="l"/>
            <a:endParaRPr lang="en-US" sz="2100" dirty="0"/>
          </a:p>
        </p:txBody>
      </p:sp>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948760" y="2743200"/>
              <a:ext cx="270" cy="270"/>
            </p14:xfrm>
          </p:contentPart>
        </mc:Choice>
        <mc:Fallback xmlns="">
          <p:pic>
            <p:nvPicPr>
              <p:cNvPr id="4" name="Ink 3"/>
              <p:cNvPicPr/>
              <p:nvPr/>
            </p:nvPicPr>
            <p:blipFill>
              <a:blip r:embed="rId5"/>
              <a:stretch>
                <a:fillRect/>
              </a:stretch>
            </p:blipFill>
            <p:spPr>
              <a:xfrm>
                <a:off x="2941740" y="2736180"/>
                <a:ext cx="14310" cy="14310"/>
              </a:xfrm>
              <a:prstGeom prst="rect">
                <a:avLst/>
              </a:prstGeom>
            </p:spPr>
          </p:pic>
        </mc:Fallback>
      </mc:AlternateContent>
      <p:sp>
        <p:nvSpPr>
          <p:cNvPr id="7" name="Slide Number Placeholder 6"/>
          <p:cNvSpPr>
            <a:spLocks noGrp="1"/>
          </p:cNvSpPr>
          <p:nvPr>
            <p:ph type="sldNum" sz="quarter" idx="12"/>
          </p:nvPr>
        </p:nvSpPr>
        <p:spPr/>
        <p:txBody>
          <a:bodyPr/>
          <a:lstStyle/>
          <a:p>
            <a:pPr>
              <a:defRPr/>
            </a:pPr>
            <a:fld id="{03F9E621-3642-4D16-A0DD-ACF738698CA0}" type="slidenum">
              <a:rPr lang="en-US" smtClean="0"/>
              <a:pPr>
                <a:defRPr/>
              </a:pPr>
              <a:t>25</a:t>
            </a:fld>
            <a:endParaRPr lang="en-US"/>
          </a:p>
        </p:txBody>
      </p:sp>
    </p:spTree>
    <p:extLst>
      <p:ext uri="{BB962C8B-B14F-4D97-AF65-F5344CB8AC3E}">
        <p14:creationId xmlns:p14="http://schemas.microsoft.com/office/powerpoint/2010/main" val="4101111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015980171"/>
              </p:ext>
            </p:extLst>
          </p:nvPr>
        </p:nvGraphicFramePr>
        <p:xfrm>
          <a:off x="1828800" y="1041797"/>
          <a:ext cx="6172200" cy="85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5"/>
          <p:cNvGraphicFramePr>
            <a:graphicFrameLocks noGrp="1"/>
          </p:cNvGraphicFramePr>
          <p:nvPr>
            <p:ph idx="1"/>
            <p:extLst>
              <p:ext uri="{D42A27DB-BD31-4B8C-83A1-F6EECF244321}">
                <p14:modId xmlns:p14="http://schemas.microsoft.com/office/powerpoint/2010/main" val="1815872995"/>
              </p:ext>
            </p:extLst>
          </p:nvPr>
        </p:nvGraphicFramePr>
        <p:xfrm>
          <a:off x="1828800" y="2057400"/>
          <a:ext cx="6000750" cy="37147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Slide Number Placeholder 4"/>
          <p:cNvSpPr>
            <a:spLocks noGrp="1"/>
          </p:cNvSpPr>
          <p:nvPr>
            <p:ph type="sldNum" sz="quarter" idx="12"/>
          </p:nvPr>
        </p:nvSpPr>
        <p:spPr/>
        <p:txBody>
          <a:bodyPr/>
          <a:lstStyle/>
          <a:p>
            <a:pPr>
              <a:defRPr/>
            </a:pPr>
            <a:fld id="{03F9E621-3642-4D16-A0DD-ACF738698CA0}" type="slidenum">
              <a:rPr lang="en-US" smtClean="0"/>
              <a:pPr>
                <a:defRPr/>
              </a:pPr>
              <a:t>26</a:t>
            </a:fld>
            <a:endParaRPr lang="en-US"/>
          </a:p>
        </p:txBody>
      </p:sp>
    </p:spTree>
    <p:extLst>
      <p:ext uri="{BB962C8B-B14F-4D97-AF65-F5344CB8AC3E}">
        <p14:creationId xmlns:p14="http://schemas.microsoft.com/office/powerpoint/2010/main" val="2162586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Project Management</a:t>
            </a:r>
            <a:br>
              <a:rPr lang="en-US" sz="2800" dirty="0" smtClean="0"/>
            </a:br>
            <a:r>
              <a:rPr lang="en-US" sz="2800" dirty="0" smtClean="0"/>
              <a:t>Lesson 1a Learning Outcomes</a:t>
            </a:r>
            <a:endParaRPr lang="en-US" sz="2800" dirty="0"/>
          </a:p>
        </p:txBody>
      </p:sp>
      <p:sp>
        <p:nvSpPr>
          <p:cNvPr id="3" name="Content Placeholder 2"/>
          <p:cNvSpPr>
            <a:spLocks noGrp="1"/>
          </p:cNvSpPr>
          <p:nvPr>
            <p:ph idx="1"/>
          </p:nvPr>
        </p:nvSpPr>
        <p:spPr/>
        <p:txBody>
          <a:bodyPr>
            <a:normAutofit/>
          </a:bodyPr>
          <a:lstStyle/>
          <a:p>
            <a:pPr marL="0" indent="0">
              <a:buNone/>
            </a:pPr>
            <a:r>
              <a:rPr lang="en-US" sz="2800" dirty="0"/>
              <a:t>1. Analyze and discuss the current project management landscape.</a:t>
            </a:r>
          </a:p>
          <a:p>
            <a:r>
              <a:rPr lang="en-US" sz="2800" dirty="0"/>
              <a:t>1.1 Define what a project is, and </a:t>
            </a:r>
            <a:r>
              <a:rPr lang="en-US" sz="2800" dirty="0" smtClean="0"/>
              <a:t>contrast </a:t>
            </a:r>
            <a:r>
              <a:rPr lang="en-US" sz="2800" dirty="0"/>
              <a:t>how project work compares to day-to-day production work.</a:t>
            </a:r>
          </a:p>
          <a:p>
            <a:r>
              <a:rPr lang="en-US" sz="2800" dirty="0"/>
              <a:t>1.2 Discuss the role of the project manager, and identify the hard and soft skills required to be effective in the role of project management</a:t>
            </a:r>
          </a:p>
        </p:txBody>
      </p:sp>
      <p:sp>
        <p:nvSpPr>
          <p:cNvPr id="5" name="Slide Number Placeholder 4"/>
          <p:cNvSpPr>
            <a:spLocks noGrp="1"/>
          </p:cNvSpPr>
          <p:nvPr>
            <p:ph type="sldNum" sz="quarter" idx="12"/>
          </p:nvPr>
        </p:nvSpPr>
        <p:spPr/>
        <p:txBody>
          <a:bodyPr/>
          <a:lstStyle/>
          <a:p>
            <a:pPr>
              <a:defRPr/>
            </a:pPr>
            <a:fld id="{03F9E621-3642-4D16-A0DD-ACF738698CA0}" type="slidenum">
              <a:rPr lang="en-US" smtClean="0"/>
              <a:pPr>
                <a:defRPr/>
              </a:pPr>
              <a:t>3</a:t>
            </a:fld>
            <a:endParaRPr lang="en-US"/>
          </a:p>
        </p:txBody>
      </p:sp>
    </p:spTree>
    <p:extLst>
      <p:ext uri="{BB962C8B-B14F-4D97-AF65-F5344CB8AC3E}">
        <p14:creationId xmlns:p14="http://schemas.microsoft.com/office/powerpoint/2010/main" val="965399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5400673" cy="628650"/>
          </a:xfrm>
        </p:spPr>
        <p:txBody>
          <a:bodyPr>
            <a:normAutofit fontScale="90000"/>
          </a:bodyPr>
          <a:lstStyle/>
          <a:p>
            <a:r>
              <a:rPr lang="en-US" dirty="0" smtClean="0">
                <a:solidFill>
                  <a:srgbClr val="0070C0"/>
                </a:solidFill>
              </a:rPr>
              <a:t>1.1 What </a:t>
            </a:r>
            <a:r>
              <a:rPr lang="en-US" dirty="0">
                <a:solidFill>
                  <a:srgbClr val="0070C0"/>
                </a:solidFill>
              </a:rPr>
              <a:t>is a project?</a:t>
            </a:r>
            <a:endParaRPr lang="en-CA" dirty="0"/>
          </a:p>
        </p:txBody>
      </p:sp>
      <p:sp>
        <p:nvSpPr>
          <p:cNvPr id="3" name="Content Placeholder 2"/>
          <p:cNvSpPr>
            <a:spLocks noGrp="1"/>
          </p:cNvSpPr>
          <p:nvPr>
            <p:ph idx="1"/>
          </p:nvPr>
        </p:nvSpPr>
        <p:spPr>
          <a:xfrm>
            <a:off x="1374772" y="1219200"/>
            <a:ext cx="7007227" cy="4724400"/>
          </a:xfrm>
        </p:spPr>
        <p:txBody>
          <a:bodyPr>
            <a:normAutofit/>
          </a:bodyPr>
          <a:lstStyle/>
          <a:p>
            <a:pPr marL="257175" lvl="1" indent="0">
              <a:buNone/>
            </a:pPr>
            <a:r>
              <a:rPr lang="en-US" altLang="en-US" sz="2400" b="1" dirty="0">
                <a:latin typeface="Arial" panose="020B0604020202020204" pitchFamily="34" charset="0"/>
              </a:rPr>
              <a:t>Project – </a:t>
            </a:r>
            <a:r>
              <a:rPr lang="en-US" altLang="en-US" sz="2400" dirty="0">
                <a:latin typeface="Arial" panose="020B0604020202020204" pitchFamily="34" charset="0"/>
              </a:rPr>
              <a:t>“a temporary endeavor undertaken to create a unique product, service, or result.” </a:t>
            </a:r>
          </a:p>
          <a:p>
            <a:pPr marL="257175" lvl="1" indent="0">
              <a:buNone/>
            </a:pPr>
            <a:endParaRPr lang="en-US" altLang="en-US" sz="2400" b="1" dirty="0">
              <a:latin typeface="Arial" panose="020B0604020202020204" pitchFamily="34" charset="0"/>
            </a:endParaRPr>
          </a:p>
          <a:p>
            <a:r>
              <a:rPr lang="en-US" altLang="en-US" sz="2400" dirty="0"/>
              <a:t>Projects require:</a:t>
            </a:r>
          </a:p>
          <a:p>
            <a:pPr lvl="1"/>
            <a:r>
              <a:rPr lang="en-US" altLang="en-US" sz="2400" dirty="0"/>
              <a:t>an organized set of work efforts.</a:t>
            </a:r>
          </a:p>
          <a:p>
            <a:pPr lvl="1"/>
            <a:r>
              <a:rPr lang="en-US" altLang="en-US" sz="2400" dirty="0"/>
              <a:t>progressively elaborated detail.</a:t>
            </a:r>
          </a:p>
          <a:p>
            <a:pPr lvl="1"/>
            <a:r>
              <a:rPr lang="en-US" altLang="en-US" sz="2400" dirty="0"/>
              <a:t>a defined beginning and ending.</a:t>
            </a:r>
          </a:p>
          <a:p>
            <a:pPr lvl="1"/>
            <a:r>
              <a:rPr lang="en-US" altLang="en-US" sz="2400" dirty="0"/>
              <a:t>a unique combination of stakeholders.</a:t>
            </a:r>
          </a:p>
          <a:p>
            <a:pPr marL="342900" lvl="1" indent="0">
              <a:buNone/>
            </a:pPr>
            <a:endParaRPr lang="en-US" altLang="en-US" sz="2400" dirty="0"/>
          </a:p>
          <a:p>
            <a:r>
              <a:rPr lang="en-US" altLang="en-US" sz="2400" dirty="0"/>
              <a:t>Projects are subject to time and resource limitations</a:t>
            </a:r>
          </a:p>
          <a:p>
            <a:pPr marL="257175" lvl="1" indent="0">
              <a:buNone/>
            </a:pPr>
            <a:endParaRPr lang="en-US" altLang="en-US" sz="2400" b="1" dirty="0">
              <a:latin typeface="Arial" panose="020B0604020202020204" pitchFamily="34" charset="0"/>
            </a:endParaRPr>
          </a:p>
          <a:p>
            <a:pPr marL="0" indent="0">
              <a:buNone/>
            </a:pPr>
            <a:endParaRPr lang="en-CA" dirty="0"/>
          </a:p>
        </p:txBody>
      </p:sp>
      <p:sp>
        <p:nvSpPr>
          <p:cNvPr id="5" name="Slide Number Placeholder 4"/>
          <p:cNvSpPr>
            <a:spLocks noGrp="1"/>
          </p:cNvSpPr>
          <p:nvPr>
            <p:ph type="sldNum" sz="quarter" idx="12"/>
          </p:nvPr>
        </p:nvSpPr>
        <p:spPr/>
        <p:txBody>
          <a:bodyPr/>
          <a:lstStyle/>
          <a:p>
            <a:pPr>
              <a:defRPr/>
            </a:pPr>
            <a:fld id="{03F9E621-3642-4D16-A0DD-ACF738698CA0}" type="slidenum">
              <a:rPr lang="en-US" smtClean="0"/>
              <a:pPr>
                <a:defRPr/>
              </a:pPr>
              <a:t>4</a:t>
            </a:fld>
            <a:endParaRPr lang="en-US"/>
          </a:p>
        </p:txBody>
      </p:sp>
    </p:spTree>
    <p:extLst>
      <p:ext uri="{BB962C8B-B14F-4D97-AF65-F5344CB8AC3E}">
        <p14:creationId xmlns:p14="http://schemas.microsoft.com/office/powerpoint/2010/main" val="808069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664" y="304800"/>
            <a:ext cx="5400673" cy="473693"/>
          </a:xfrm>
        </p:spPr>
        <p:txBody>
          <a:bodyPr>
            <a:normAutofit/>
          </a:bodyPr>
          <a:lstStyle/>
          <a:p>
            <a:r>
              <a:rPr lang="en-US" sz="2400" b="1" dirty="0"/>
              <a:t>Examples of Projects:</a:t>
            </a:r>
          </a:p>
        </p:txBody>
      </p:sp>
      <p:sp>
        <p:nvSpPr>
          <p:cNvPr id="3" name="Content Placeholder 2"/>
          <p:cNvSpPr>
            <a:spLocks noGrp="1"/>
          </p:cNvSpPr>
          <p:nvPr>
            <p:ph sz="quarter" idx="1"/>
          </p:nvPr>
        </p:nvSpPr>
        <p:spPr>
          <a:xfrm>
            <a:off x="1934829" y="1714501"/>
            <a:ext cx="5337508" cy="2443969"/>
          </a:xfrm>
        </p:spPr>
        <p:txBody>
          <a:bodyPr/>
          <a:lstStyle/>
          <a:p>
            <a:pPr>
              <a:buNone/>
            </a:pPr>
            <a:endParaRPr lang="en-US" dirty="0" smtClean="0"/>
          </a:p>
          <a:p>
            <a:endParaRPr lang="en-US" dirty="0" smtClean="0"/>
          </a:p>
          <a:p>
            <a:endParaRPr lang="en-US" dirty="0"/>
          </a:p>
        </p:txBody>
      </p:sp>
      <p:pic>
        <p:nvPicPr>
          <p:cNvPr id="4" name="Picture 3" descr="CEMP Logo.png"/>
          <p:cNvPicPr>
            <a:picLocks noChangeAspect="1"/>
          </p:cNvPicPr>
          <p:nvPr/>
        </p:nvPicPr>
        <p:blipFill>
          <a:blip r:embed="rId3" cstate="print"/>
          <a:stretch>
            <a:fillRect/>
          </a:stretch>
        </p:blipFill>
        <p:spPr>
          <a:xfrm>
            <a:off x="10899577" y="9547164"/>
            <a:ext cx="431276" cy="302217"/>
          </a:xfrm>
          <a:prstGeom prst="rect">
            <a:avLst/>
          </a:prstGeom>
        </p:spPr>
      </p:pic>
      <p:sp>
        <p:nvSpPr>
          <p:cNvPr id="5" name="TextBox 4"/>
          <p:cNvSpPr txBox="1"/>
          <p:nvPr/>
        </p:nvSpPr>
        <p:spPr>
          <a:xfrm>
            <a:off x="1600200" y="1126754"/>
            <a:ext cx="5465376" cy="4093428"/>
          </a:xfrm>
          <a:prstGeom prst="rect">
            <a:avLst/>
          </a:prstGeom>
          <a:noFill/>
        </p:spPr>
        <p:txBody>
          <a:bodyPr wrap="square" rtlCol="0">
            <a:spAutoFit/>
          </a:bodyPr>
          <a:lstStyle/>
          <a:p>
            <a:pPr marL="160735" indent="-160735" algn="l">
              <a:buFont typeface="Arial" panose="020B0604020202020204" pitchFamily="34" charset="0"/>
              <a:buChar char="•"/>
            </a:pPr>
            <a:r>
              <a:rPr lang="en-US" sz="2000" dirty="0"/>
              <a:t>A young couple hires a firm to design and build them a new house.</a:t>
            </a:r>
          </a:p>
          <a:p>
            <a:pPr marL="160735" indent="-160735" algn="l">
              <a:buFont typeface="Arial" panose="020B0604020202020204" pitchFamily="34" charset="0"/>
              <a:buChar char="•"/>
            </a:pPr>
            <a:endParaRPr lang="en-US" sz="2000" dirty="0"/>
          </a:p>
          <a:p>
            <a:pPr marL="160735" indent="-160735" algn="l">
              <a:buFont typeface="Arial" panose="020B0604020202020204" pitchFamily="34" charset="0"/>
              <a:buChar char="•"/>
            </a:pPr>
            <a:r>
              <a:rPr lang="en-US" sz="2000" dirty="0"/>
              <a:t>A college campus upgrades its technology infrastructure to provide wireless internet access.</a:t>
            </a:r>
          </a:p>
          <a:p>
            <a:pPr marL="160735" indent="-160735" algn="l">
              <a:buFont typeface="Arial" panose="020B0604020202020204" pitchFamily="34" charset="0"/>
              <a:buChar char="•"/>
            </a:pPr>
            <a:endParaRPr lang="en-US" sz="2000" dirty="0"/>
          </a:p>
          <a:p>
            <a:pPr marL="160735" indent="-160735" algn="l">
              <a:buFont typeface="Arial" panose="020B0604020202020204" pitchFamily="34" charset="0"/>
              <a:buChar char="•"/>
            </a:pPr>
            <a:r>
              <a:rPr lang="en-US" sz="2000" dirty="0"/>
              <a:t>A pharmaceutical company launches a new drug.</a:t>
            </a:r>
          </a:p>
          <a:p>
            <a:pPr marL="160735" indent="-160735" algn="l">
              <a:buFont typeface="Arial" panose="020B0604020202020204" pitchFamily="34" charset="0"/>
              <a:buChar char="•"/>
            </a:pPr>
            <a:endParaRPr lang="en-US" sz="2000" dirty="0"/>
          </a:p>
          <a:p>
            <a:pPr marL="160735" indent="-160735" algn="l">
              <a:buFont typeface="Arial" panose="020B0604020202020204" pitchFamily="34" charset="0"/>
              <a:buChar char="•"/>
            </a:pPr>
            <a:r>
              <a:rPr lang="en-US" sz="2000" dirty="0"/>
              <a:t>A government group develops a program to track child immunizations.</a:t>
            </a:r>
          </a:p>
          <a:p>
            <a:pPr algn="l"/>
            <a:endParaRPr lang="en-US" sz="2000" dirty="0"/>
          </a:p>
        </p:txBody>
      </p:sp>
      <p:pic>
        <p:nvPicPr>
          <p:cNvPr id="2050" name="Picture 2" descr="https://s-media-cache-ak0.pinimg.com/236x/49/b3/f7/49b3f79429c680adaab64aa8e693310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9096" y="5486536"/>
            <a:ext cx="735632" cy="9093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crypted-tbn3.gstatic.com/images?q=tbn:ANd9GcSuHKrXOZmS5i6LKjoPcw2rFSvSWEZlSZnoZPT1w56Rdr2jAD-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5410200"/>
            <a:ext cx="994681" cy="8726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hiring.workopolis.com/wp-content/uploads/sites/3/2014/05/Change_Your_Nam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65573" y="5486536"/>
            <a:ext cx="984052" cy="84290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oyegraphics.com/wp-content/uploads/2015/07/Wedding-Day-Ring.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00200" y="5410200"/>
            <a:ext cx="941785" cy="94178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pPr>
              <a:defRPr/>
            </a:pPr>
            <a:fld id="{03F9E621-3642-4D16-A0DD-ACF738698CA0}" type="slidenum">
              <a:rPr lang="en-US" smtClean="0"/>
              <a:pPr>
                <a:defRPr/>
              </a:pPr>
              <a:t>5</a:t>
            </a:fld>
            <a:endParaRPr lang="en-US"/>
          </a:p>
        </p:txBody>
      </p:sp>
    </p:spTree>
    <p:extLst>
      <p:ext uri="{BB962C8B-B14F-4D97-AF65-F5344CB8AC3E}">
        <p14:creationId xmlns:p14="http://schemas.microsoft.com/office/powerpoint/2010/main" val="230208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777" y="152400"/>
            <a:ext cx="5400673" cy="571500"/>
          </a:xfrm>
        </p:spPr>
        <p:txBody>
          <a:bodyPr>
            <a:normAutofit/>
          </a:bodyPr>
          <a:lstStyle/>
          <a:p>
            <a:r>
              <a:rPr lang="en-US" sz="2400" b="1" dirty="0"/>
              <a:t>Major Characteristics of a Project:</a:t>
            </a:r>
          </a:p>
        </p:txBody>
      </p:sp>
      <p:sp>
        <p:nvSpPr>
          <p:cNvPr id="3" name="Content Placeholder 2"/>
          <p:cNvSpPr>
            <a:spLocks noGrp="1"/>
          </p:cNvSpPr>
          <p:nvPr>
            <p:ph sz="quarter" idx="1"/>
          </p:nvPr>
        </p:nvSpPr>
        <p:spPr>
          <a:xfrm>
            <a:off x="1828800" y="1428751"/>
            <a:ext cx="5314950" cy="4023122"/>
          </a:xfrm>
        </p:spPr>
        <p:txBody>
          <a:bodyPr/>
          <a:lstStyle/>
          <a:p>
            <a:pPr>
              <a:buNone/>
            </a:pPr>
            <a:endParaRPr lang="en-US" dirty="0" smtClean="0"/>
          </a:p>
          <a:p>
            <a:endParaRPr lang="en-US" dirty="0" smtClean="0"/>
          </a:p>
          <a:p>
            <a:pPr marL="0" indent="0">
              <a:buNone/>
            </a:pPr>
            <a:endParaRPr lang="en-US" dirty="0"/>
          </a:p>
        </p:txBody>
      </p:sp>
      <p:sp>
        <p:nvSpPr>
          <p:cNvPr id="5" name="TextBox 4"/>
          <p:cNvSpPr txBox="1"/>
          <p:nvPr/>
        </p:nvSpPr>
        <p:spPr>
          <a:xfrm>
            <a:off x="1095375" y="698500"/>
            <a:ext cx="6781800" cy="5711987"/>
          </a:xfrm>
          <a:prstGeom prst="rect">
            <a:avLst/>
          </a:prstGeom>
          <a:noFill/>
        </p:spPr>
        <p:txBody>
          <a:bodyPr wrap="square" rtlCol="0">
            <a:spAutoFit/>
          </a:bodyPr>
          <a:lstStyle/>
          <a:p>
            <a:pPr algn="l"/>
            <a:r>
              <a:rPr lang="en-US" dirty="0"/>
              <a:t>Has a unique purpose/objective and involves doing something never been done before</a:t>
            </a:r>
          </a:p>
          <a:p>
            <a:pPr algn="l"/>
            <a:endParaRPr lang="en-US" dirty="0"/>
          </a:p>
          <a:p>
            <a:pPr algn="l">
              <a:buFont typeface="Arial" pitchFamily="34" charset="0"/>
              <a:buChar char="•"/>
            </a:pPr>
            <a:r>
              <a:rPr lang="en-US" dirty="0"/>
              <a:t>Is temporary – has a start and an end</a:t>
            </a:r>
          </a:p>
          <a:p>
            <a:pPr algn="l">
              <a:buFont typeface="Arial" pitchFamily="34" charset="0"/>
              <a:buChar char="•"/>
            </a:pPr>
            <a:endParaRPr lang="en-US" dirty="0"/>
          </a:p>
          <a:p>
            <a:pPr algn="l">
              <a:buFont typeface="Arial" pitchFamily="34" charset="0"/>
              <a:buChar char="•"/>
            </a:pPr>
            <a:r>
              <a:rPr lang="en-US" dirty="0"/>
              <a:t>Is developed using progressive elaboration or in an iterative fashion</a:t>
            </a:r>
          </a:p>
          <a:p>
            <a:pPr algn="l">
              <a:buFont typeface="Arial" pitchFamily="34" charset="0"/>
              <a:buChar char="•"/>
            </a:pPr>
            <a:endParaRPr lang="en-US" dirty="0"/>
          </a:p>
          <a:p>
            <a:pPr algn="l">
              <a:buFont typeface="Arial" pitchFamily="34" charset="0"/>
              <a:buChar char="•"/>
            </a:pPr>
            <a:r>
              <a:rPr lang="en-US" dirty="0"/>
              <a:t>Requires participation and resources, often from various areas across the organizational participation</a:t>
            </a:r>
          </a:p>
          <a:p>
            <a:pPr algn="l">
              <a:buFont typeface="Arial" pitchFamily="34" charset="0"/>
              <a:buChar char="•"/>
            </a:pPr>
            <a:endParaRPr lang="en-US" dirty="0"/>
          </a:p>
          <a:p>
            <a:pPr algn="l">
              <a:buFont typeface="Arial" pitchFamily="34" charset="0"/>
              <a:buChar char="•"/>
            </a:pPr>
            <a:r>
              <a:rPr lang="en-US" dirty="0"/>
              <a:t>Has specific time costs, and performance requirements</a:t>
            </a:r>
          </a:p>
          <a:p>
            <a:pPr algn="l">
              <a:buFont typeface="Arial" pitchFamily="34" charset="0"/>
              <a:buChar char="•"/>
            </a:pPr>
            <a:endParaRPr lang="en-US" dirty="0"/>
          </a:p>
          <a:p>
            <a:pPr algn="l">
              <a:buFont typeface="Arial" pitchFamily="34" charset="0"/>
              <a:buChar char="•"/>
            </a:pPr>
            <a:r>
              <a:rPr lang="en-US" dirty="0"/>
              <a:t>Should have a primary customer or sponsor</a:t>
            </a:r>
          </a:p>
          <a:p>
            <a:pPr algn="l">
              <a:buFont typeface="Arial" pitchFamily="34" charset="0"/>
              <a:buChar char="•"/>
            </a:pPr>
            <a:endParaRPr lang="en-US" dirty="0"/>
          </a:p>
          <a:p>
            <a:pPr algn="l">
              <a:buFont typeface="Arial" pitchFamily="34" charset="0"/>
              <a:buChar char="•"/>
            </a:pPr>
            <a:r>
              <a:rPr lang="en-US" b="1" dirty="0"/>
              <a:t>The project sponsor usually provides the direction and funding for the project</a:t>
            </a:r>
          </a:p>
          <a:p>
            <a:pPr algn="l"/>
            <a:endParaRPr lang="en-US" b="1" dirty="0"/>
          </a:p>
          <a:p>
            <a:pPr algn="l">
              <a:buFont typeface="Arial" pitchFamily="34" charset="0"/>
              <a:buChar char="•"/>
            </a:pPr>
            <a:r>
              <a:rPr lang="en-US" b="1" dirty="0"/>
              <a:t>Involves Uncertainty</a:t>
            </a:r>
          </a:p>
          <a:p>
            <a:endParaRPr lang="en-US" sz="1575" dirty="0"/>
          </a:p>
        </p:txBody>
      </p:sp>
      <p:sp>
        <p:nvSpPr>
          <p:cNvPr id="7" name="Rectangle 6"/>
          <p:cNvSpPr/>
          <p:nvPr/>
        </p:nvSpPr>
        <p:spPr>
          <a:xfrm>
            <a:off x="7226937" y="6581001"/>
            <a:ext cx="1917063" cy="276999"/>
          </a:xfrm>
          <a:prstGeom prst="rect">
            <a:avLst/>
          </a:prstGeom>
        </p:spPr>
        <p:txBody>
          <a:bodyPr wrap="none">
            <a:spAutoFit/>
          </a:bodyPr>
          <a:lstStyle/>
          <a:p>
            <a:r>
              <a:rPr lang="en-US" sz="1200" dirty="0"/>
              <a:t>Instructor: Musediq Abdul</a:t>
            </a:r>
          </a:p>
        </p:txBody>
      </p:sp>
      <p:sp>
        <p:nvSpPr>
          <p:cNvPr id="6" name="Slide Number Placeholder 5"/>
          <p:cNvSpPr>
            <a:spLocks noGrp="1"/>
          </p:cNvSpPr>
          <p:nvPr>
            <p:ph type="sldNum" sz="quarter" idx="12"/>
          </p:nvPr>
        </p:nvSpPr>
        <p:spPr/>
        <p:txBody>
          <a:bodyPr/>
          <a:lstStyle/>
          <a:p>
            <a:pPr>
              <a:defRPr/>
            </a:pPr>
            <a:fld id="{03F9E621-3642-4D16-A0DD-ACF738698CA0}" type="slidenum">
              <a:rPr lang="en-US" smtClean="0"/>
              <a:pPr>
                <a:defRPr/>
              </a:pPr>
              <a:t>6</a:t>
            </a:fld>
            <a:endParaRPr lang="en-US"/>
          </a:p>
        </p:txBody>
      </p:sp>
    </p:spTree>
    <p:extLst>
      <p:ext uri="{BB962C8B-B14F-4D97-AF65-F5344CB8AC3E}">
        <p14:creationId xmlns:p14="http://schemas.microsoft.com/office/powerpoint/2010/main" val="1023894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Operations VS Projects</a:t>
            </a:r>
            <a:endParaRPr lang="en-CA"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20432084"/>
              </p:ext>
            </p:extLst>
          </p:nvPr>
        </p:nvGraphicFramePr>
        <p:xfrm>
          <a:off x="1752600" y="1430338"/>
          <a:ext cx="6858000" cy="4782970"/>
        </p:xfrm>
        <a:graphic>
          <a:graphicData uri="http://schemas.openxmlformats.org/drawingml/2006/table">
            <a:tbl>
              <a:tblPr firstRow="1" bandRow="1">
                <a:tableStyleId>{5940675A-B579-460E-94D1-54222C63F5DA}</a:tableStyleId>
              </a:tblPr>
              <a:tblGrid>
                <a:gridCol w="3429000">
                  <a:extLst>
                    <a:ext uri="{9D8B030D-6E8A-4147-A177-3AD203B41FA5}">
                      <a16:colId xmlns="" xmlns:a16="http://schemas.microsoft.com/office/drawing/2014/main" val="20000"/>
                    </a:ext>
                  </a:extLst>
                </a:gridCol>
                <a:gridCol w="3429000">
                  <a:extLst>
                    <a:ext uri="{9D8B030D-6E8A-4147-A177-3AD203B41FA5}">
                      <a16:colId xmlns="" xmlns:a16="http://schemas.microsoft.com/office/drawing/2014/main" val="20001"/>
                    </a:ext>
                  </a:extLst>
                </a:gridCol>
              </a:tblGrid>
              <a:tr h="407954">
                <a:tc>
                  <a:txBody>
                    <a:bodyPr/>
                    <a:lstStyle/>
                    <a:p>
                      <a:r>
                        <a:rPr lang="en-CA" sz="1800" dirty="0" smtClean="0"/>
                        <a:t>Operations</a:t>
                      </a:r>
                      <a:endParaRPr lang="en-CA" sz="1800" dirty="0"/>
                    </a:p>
                  </a:txBody>
                  <a:tcPr marL="68580" marR="68580" marT="34290" marB="34290"/>
                </a:tc>
                <a:tc>
                  <a:txBody>
                    <a:bodyPr/>
                    <a:lstStyle/>
                    <a:p>
                      <a:r>
                        <a:rPr lang="en-CA" sz="1800" dirty="0" smtClean="0"/>
                        <a:t>Projects</a:t>
                      </a:r>
                      <a:endParaRPr lang="en-CA" sz="1800" dirty="0"/>
                    </a:p>
                  </a:txBody>
                  <a:tcPr marL="68580" marR="68580" marT="34290" marB="34290"/>
                </a:tc>
                <a:extLst>
                  <a:ext uri="{0D108BD9-81ED-4DB2-BD59-A6C34878D82A}">
                    <a16:rowId xmlns="" xmlns:a16="http://schemas.microsoft.com/office/drawing/2014/main" val="10000"/>
                  </a:ext>
                </a:extLst>
              </a:tr>
              <a:tr h="407954">
                <a:tc>
                  <a:txBody>
                    <a:bodyPr/>
                    <a:lstStyle/>
                    <a:p>
                      <a:r>
                        <a:rPr lang="en-CA" sz="1800" dirty="0" smtClean="0"/>
                        <a:t>Routine, Repetitive</a:t>
                      </a:r>
                      <a:endParaRPr lang="en-CA" sz="1800" dirty="0"/>
                    </a:p>
                  </a:txBody>
                  <a:tcPr marL="68580" marR="68580" marT="34290" marB="34290"/>
                </a:tc>
                <a:tc>
                  <a:txBody>
                    <a:bodyPr/>
                    <a:lstStyle/>
                    <a:p>
                      <a:r>
                        <a:rPr lang="en-CA" sz="1800" dirty="0" smtClean="0"/>
                        <a:t>Temporary, Unique</a:t>
                      </a:r>
                      <a:endParaRPr lang="en-CA" sz="1800" dirty="0"/>
                    </a:p>
                  </a:txBody>
                  <a:tcPr marL="68580" marR="68580" marT="34290" marB="34290"/>
                </a:tc>
                <a:extLst>
                  <a:ext uri="{0D108BD9-81ED-4DB2-BD59-A6C34878D82A}">
                    <a16:rowId xmlns="" xmlns:a16="http://schemas.microsoft.com/office/drawing/2014/main" val="10001"/>
                  </a:ext>
                </a:extLst>
              </a:tr>
              <a:tr h="407954">
                <a:tc>
                  <a:txBody>
                    <a:bodyPr/>
                    <a:lstStyle/>
                    <a:p>
                      <a:r>
                        <a:rPr lang="en-CA" sz="1800" dirty="0" smtClean="0"/>
                        <a:t>Taking Class notes</a:t>
                      </a:r>
                      <a:endParaRPr lang="en-CA" sz="1800" dirty="0"/>
                    </a:p>
                  </a:txBody>
                  <a:tcPr marL="68580" marR="68580" marT="34290" marB="34290"/>
                </a:tc>
                <a:tc>
                  <a:txBody>
                    <a:bodyPr/>
                    <a:lstStyle/>
                    <a:p>
                      <a:r>
                        <a:rPr lang="en-CA" sz="1800" dirty="0" smtClean="0"/>
                        <a:t>Writing a term paper</a:t>
                      </a:r>
                      <a:endParaRPr lang="en-CA" sz="1800" dirty="0"/>
                    </a:p>
                  </a:txBody>
                  <a:tcPr marL="68580" marR="68580" marT="34290" marB="34290"/>
                </a:tc>
                <a:extLst>
                  <a:ext uri="{0D108BD9-81ED-4DB2-BD59-A6C34878D82A}">
                    <a16:rowId xmlns="" xmlns:a16="http://schemas.microsoft.com/office/drawing/2014/main" val="10002"/>
                  </a:ext>
                </a:extLst>
              </a:tr>
              <a:tr h="558253">
                <a:tc>
                  <a:txBody>
                    <a:bodyPr/>
                    <a:lstStyle/>
                    <a:p>
                      <a:r>
                        <a:rPr lang="en-CA" sz="1800" dirty="0" smtClean="0"/>
                        <a:t>Daily entering</a:t>
                      </a:r>
                      <a:r>
                        <a:rPr lang="en-CA" sz="1800" baseline="0" dirty="0" smtClean="0"/>
                        <a:t> sales receipts into ledger</a:t>
                      </a:r>
                      <a:endParaRPr lang="en-CA" sz="1800" dirty="0"/>
                    </a:p>
                  </a:txBody>
                  <a:tcPr marL="68580" marR="68580" marT="34290" marB="34290"/>
                </a:tc>
                <a:tc>
                  <a:txBody>
                    <a:bodyPr/>
                    <a:lstStyle/>
                    <a:p>
                      <a:r>
                        <a:rPr lang="en-CA" sz="1800" dirty="0" smtClean="0"/>
                        <a:t>Setting up a sales kiosk for a professional accounting meeting</a:t>
                      </a:r>
                      <a:endParaRPr lang="en-CA" sz="1800" dirty="0"/>
                    </a:p>
                  </a:txBody>
                  <a:tcPr marL="68580" marR="68580" marT="34290" marB="34290"/>
                </a:tc>
                <a:extLst>
                  <a:ext uri="{0D108BD9-81ED-4DB2-BD59-A6C34878D82A}">
                    <a16:rowId xmlns="" xmlns:a16="http://schemas.microsoft.com/office/drawing/2014/main" val="10003"/>
                  </a:ext>
                </a:extLst>
              </a:tr>
              <a:tr h="558253">
                <a:tc>
                  <a:txBody>
                    <a:bodyPr/>
                    <a:lstStyle/>
                    <a:p>
                      <a:r>
                        <a:rPr lang="en-CA" sz="1800" dirty="0" smtClean="0"/>
                        <a:t>Responding to a supply-chain request</a:t>
                      </a:r>
                      <a:endParaRPr lang="en-CA" sz="1800" dirty="0"/>
                    </a:p>
                  </a:txBody>
                  <a:tcPr marL="68580" marR="68580" marT="34290" marB="34290"/>
                </a:tc>
                <a:tc>
                  <a:txBody>
                    <a:bodyPr/>
                    <a:lstStyle/>
                    <a:p>
                      <a:r>
                        <a:rPr lang="en-CA" sz="1800" dirty="0" smtClean="0"/>
                        <a:t>Developing a supply-chain information system</a:t>
                      </a:r>
                      <a:endParaRPr lang="en-CA" sz="1800" dirty="0"/>
                    </a:p>
                  </a:txBody>
                  <a:tcPr marL="68580" marR="68580" marT="34290" marB="34290"/>
                </a:tc>
                <a:extLst>
                  <a:ext uri="{0D108BD9-81ED-4DB2-BD59-A6C34878D82A}">
                    <a16:rowId xmlns="" xmlns:a16="http://schemas.microsoft.com/office/drawing/2014/main" val="10004"/>
                  </a:ext>
                </a:extLst>
              </a:tr>
              <a:tr h="407954">
                <a:tc>
                  <a:txBody>
                    <a:bodyPr/>
                    <a:lstStyle/>
                    <a:p>
                      <a:r>
                        <a:rPr lang="en-CA" sz="1800" dirty="0" smtClean="0"/>
                        <a:t>Practicing scales on the piano</a:t>
                      </a:r>
                      <a:endParaRPr lang="en-CA" sz="1800" dirty="0"/>
                    </a:p>
                  </a:txBody>
                  <a:tcPr marL="68580" marR="68580" marT="34290" marB="34290"/>
                </a:tc>
                <a:tc>
                  <a:txBody>
                    <a:bodyPr/>
                    <a:lstStyle/>
                    <a:p>
                      <a:r>
                        <a:rPr lang="en-CA" sz="1800" dirty="0" smtClean="0"/>
                        <a:t>Writing a</a:t>
                      </a:r>
                      <a:r>
                        <a:rPr lang="en-CA" sz="1800" baseline="0" dirty="0" smtClean="0"/>
                        <a:t> new piano piece</a:t>
                      </a:r>
                      <a:endParaRPr lang="en-CA" sz="1800" dirty="0"/>
                    </a:p>
                  </a:txBody>
                  <a:tcPr marL="68580" marR="68580" marT="34290" marB="34290"/>
                </a:tc>
                <a:extLst>
                  <a:ext uri="{0D108BD9-81ED-4DB2-BD59-A6C34878D82A}">
                    <a16:rowId xmlns="" xmlns:a16="http://schemas.microsoft.com/office/drawing/2014/main" val="10005"/>
                  </a:ext>
                </a:extLst>
              </a:tr>
              <a:tr h="798731">
                <a:tc>
                  <a:txBody>
                    <a:bodyPr/>
                    <a:lstStyle/>
                    <a:p>
                      <a:r>
                        <a:rPr lang="en-CA" sz="1800" dirty="0" smtClean="0"/>
                        <a:t>Routine manufacture of a Blackberry</a:t>
                      </a:r>
                      <a:r>
                        <a:rPr lang="en-CA" sz="1800" baseline="0" dirty="0" smtClean="0"/>
                        <a:t> phone</a:t>
                      </a:r>
                      <a:endParaRPr lang="en-CA" sz="1800" dirty="0"/>
                    </a:p>
                  </a:txBody>
                  <a:tcPr marL="68580" marR="68580" marT="34290" marB="34290"/>
                </a:tc>
                <a:tc>
                  <a:txBody>
                    <a:bodyPr/>
                    <a:lstStyle/>
                    <a:p>
                      <a:r>
                        <a:rPr lang="en-CA" sz="1800" dirty="0" smtClean="0"/>
                        <a:t>Designing a new Blackberry Passport phone interfaces</a:t>
                      </a:r>
                      <a:r>
                        <a:rPr lang="en-CA" sz="1800" baseline="0" dirty="0" smtClean="0"/>
                        <a:t> with android capability &amp; PC</a:t>
                      </a:r>
                      <a:endParaRPr lang="en-CA" sz="1800" dirty="0"/>
                    </a:p>
                  </a:txBody>
                  <a:tcPr marL="68580" marR="68580" marT="34290" marB="34290"/>
                </a:tc>
                <a:extLst>
                  <a:ext uri="{0D108BD9-81ED-4DB2-BD59-A6C34878D82A}">
                    <a16:rowId xmlns="" xmlns:a16="http://schemas.microsoft.com/office/drawing/2014/main" val="10006"/>
                  </a:ext>
                </a:extLst>
              </a:tr>
              <a:tr h="558253">
                <a:tc>
                  <a:txBody>
                    <a:bodyPr/>
                    <a:lstStyle/>
                    <a:p>
                      <a:r>
                        <a:rPr lang="en-CA" sz="1800" dirty="0" smtClean="0"/>
                        <a:t>Attaching tags on a manufactured product</a:t>
                      </a:r>
                      <a:endParaRPr lang="en-CA" sz="1800" dirty="0"/>
                    </a:p>
                  </a:txBody>
                  <a:tcPr marL="68580" marR="68580" marT="34290" marB="34290"/>
                </a:tc>
                <a:tc>
                  <a:txBody>
                    <a:bodyPr/>
                    <a:lstStyle/>
                    <a:p>
                      <a:r>
                        <a:rPr lang="en-CA" sz="1800" dirty="0" smtClean="0"/>
                        <a:t>Design</a:t>
                      </a:r>
                      <a:r>
                        <a:rPr lang="en-CA" sz="1800" baseline="0" dirty="0" smtClean="0"/>
                        <a:t> a wire-tag for Walmart &amp; GE</a:t>
                      </a:r>
                      <a:endParaRPr lang="en-CA" sz="1800" dirty="0"/>
                    </a:p>
                  </a:txBody>
                  <a:tcPr marL="68580" marR="68580" marT="34290" marB="34290"/>
                </a:tc>
                <a:extLst>
                  <a:ext uri="{0D108BD9-81ED-4DB2-BD59-A6C34878D82A}">
                    <a16:rowId xmlns="" xmlns:a16="http://schemas.microsoft.com/office/drawing/2014/main" val="10007"/>
                  </a:ext>
                </a:extLst>
              </a:tr>
              <a:tr h="407954">
                <a:tc gridSpan="2">
                  <a:txBody>
                    <a:bodyPr/>
                    <a:lstStyle/>
                    <a:p>
                      <a:endParaRPr lang="en-CA" sz="1400" dirty="0"/>
                    </a:p>
                  </a:txBody>
                  <a:tcPr marL="68580" marR="68580" marT="34290" marB="34290"/>
                </a:tc>
                <a:tc hMerge="1">
                  <a:txBody>
                    <a:bodyPr/>
                    <a:lstStyle/>
                    <a:p>
                      <a:endParaRPr lang="en-CA" dirty="0"/>
                    </a:p>
                  </a:txBody>
                  <a:tcPr/>
                </a:tc>
                <a:extLst>
                  <a:ext uri="{0D108BD9-81ED-4DB2-BD59-A6C34878D82A}">
                    <a16:rowId xmlns="" xmlns:a16="http://schemas.microsoft.com/office/drawing/2014/main" val="10008"/>
                  </a:ext>
                </a:extLst>
              </a:tr>
            </a:tbl>
          </a:graphicData>
        </a:graphic>
      </p:graphicFrame>
      <p:sp>
        <p:nvSpPr>
          <p:cNvPr id="5" name="Slide Number Placeholder 4"/>
          <p:cNvSpPr>
            <a:spLocks noGrp="1"/>
          </p:cNvSpPr>
          <p:nvPr>
            <p:ph type="sldNum" sz="quarter" idx="12"/>
          </p:nvPr>
        </p:nvSpPr>
        <p:spPr/>
        <p:txBody>
          <a:bodyPr/>
          <a:lstStyle/>
          <a:p>
            <a:pPr>
              <a:defRPr/>
            </a:pPr>
            <a:fld id="{03F9E621-3642-4D16-A0DD-ACF738698CA0}" type="slidenum">
              <a:rPr lang="en-US" smtClean="0"/>
              <a:pPr>
                <a:defRPr/>
              </a:pPr>
              <a:t>7</a:t>
            </a:fld>
            <a:endParaRPr lang="en-US"/>
          </a:p>
        </p:txBody>
      </p:sp>
    </p:spTree>
    <p:extLst>
      <p:ext uri="{BB962C8B-B14F-4D97-AF65-F5344CB8AC3E}">
        <p14:creationId xmlns:p14="http://schemas.microsoft.com/office/powerpoint/2010/main" val="3868009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nvPr>
        </p:nvGraphicFramePr>
        <p:xfrm>
          <a:off x="2219325" y="1143000"/>
          <a:ext cx="5210175" cy="85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411" name="Rectangle 3"/>
          <p:cNvSpPr>
            <a:spLocks noGrp="1" noChangeArrowheads="1"/>
          </p:cNvSpPr>
          <p:nvPr>
            <p:ph idx="1"/>
          </p:nvPr>
        </p:nvSpPr>
        <p:spPr bwMode="auto">
          <a:xfrm>
            <a:off x="1885950" y="2057400"/>
            <a:ext cx="5957888" cy="3600450"/>
          </a:xfrm>
          <a:noFill/>
          <a:ln>
            <a:miter lim="800000"/>
            <a:headEnd/>
            <a:tailEnd/>
          </a:ln>
        </p:spPr>
        <p:txBody>
          <a:bodyPr vert="horz" wrap="square" lIns="68580" tIns="34290" rIns="68580" bIns="34290" numCol="1" rtlCol="0" anchor="t" anchorCtr="0" compatLnSpc="1">
            <a:prstTxWarp prst="textNoShape">
              <a:avLst/>
            </a:prstTxWarp>
            <a:normAutofit fontScale="92500" lnSpcReduction="20000"/>
          </a:bodyPr>
          <a:lstStyle/>
          <a:p>
            <a:pPr>
              <a:lnSpc>
                <a:spcPct val="90000"/>
              </a:lnSpc>
            </a:pPr>
            <a:r>
              <a:rPr lang="en-US" altLang="en-US" dirty="0">
                <a:latin typeface="Arial" charset="0"/>
                <a:cs typeface="Arial" charset="0"/>
              </a:rPr>
              <a:t>Emerged as a formal discipline in the 1950s</a:t>
            </a:r>
          </a:p>
          <a:p>
            <a:pPr>
              <a:lnSpc>
                <a:spcPct val="90000"/>
              </a:lnSpc>
            </a:pPr>
            <a:r>
              <a:rPr lang="en-US" altLang="en-US" dirty="0">
                <a:latin typeface="Arial" charset="0"/>
                <a:cs typeface="Arial" charset="0"/>
              </a:rPr>
              <a:t>Developed for aerospace and construction</a:t>
            </a:r>
          </a:p>
          <a:p>
            <a:pPr>
              <a:lnSpc>
                <a:spcPct val="90000"/>
              </a:lnSpc>
            </a:pPr>
            <a:r>
              <a:rPr lang="en-US" altLang="en-US" dirty="0">
                <a:latin typeface="Arial" charset="0"/>
                <a:cs typeface="Arial" charset="0"/>
              </a:rPr>
              <a:t>Involved determining project schedules</a:t>
            </a:r>
          </a:p>
          <a:p>
            <a:pPr>
              <a:lnSpc>
                <a:spcPct val="90000"/>
              </a:lnSpc>
            </a:pPr>
            <a:r>
              <a:rPr lang="en-US" altLang="en-US" dirty="0">
                <a:latin typeface="Arial" charset="0"/>
                <a:cs typeface="Arial" charset="0"/>
              </a:rPr>
              <a:t>Manufacturing, R&amp;D, government, and construction refined techniques</a:t>
            </a:r>
          </a:p>
        </p:txBody>
      </p:sp>
      <p:sp>
        <p:nvSpPr>
          <p:cNvPr id="7" name="Slide Number Placeholder 6"/>
          <p:cNvSpPr>
            <a:spLocks noGrp="1"/>
          </p:cNvSpPr>
          <p:nvPr>
            <p:ph type="sldNum" sz="quarter" idx="12"/>
          </p:nvPr>
        </p:nvSpPr>
        <p:spPr/>
        <p:txBody>
          <a:bodyPr/>
          <a:lstStyle/>
          <a:p>
            <a:fld id="{50B9244F-504E-4374-8242-2AA705219402}" type="slidenum">
              <a:rPr lang="en-US" smtClean="0"/>
              <a:pPr/>
              <a:t>8</a:t>
            </a:fld>
            <a:endParaRPr lang="en-US"/>
          </a:p>
        </p:txBody>
      </p:sp>
    </p:spTree>
    <p:extLst>
      <p:ext uri="{BB962C8B-B14F-4D97-AF65-F5344CB8AC3E}">
        <p14:creationId xmlns:p14="http://schemas.microsoft.com/office/powerpoint/2010/main" val="2652886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nvPr>
        </p:nvGraphicFramePr>
        <p:xfrm>
          <a:off x="2219325" y="1143000"/>
          <a:ext cx="5324475" cy="85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435" name="Rectangle 3"/>
          <p:cNvSpPr>
            <a:spLocks noGrp="1" noChangeArrowheads="1"/>
          </p:cNvSpPr>
          <p:nvPr>
            <p:ph idx="1"/>
          </p:nvPr>
        </p:nvSpPr>
        <p:spPr bwMode="auto">
          <a:xfrm>
            <a:off x="1828800" y="2057400"/>
            <a:ext cx="6115050" cy="3600450"/>
          </a:xfrm>
          <a:noFill/>
          <a:ln>
            <a:miter lim="800000"/>
            <a:headEnd/>
            <a:tailEnd/>
          </a:ln>
        </p:spPr>
        <p:txBody>
          <a:bodyPr vert="horz" wrap="square" lIns="68580" tIns="34290" rIns="68580" bIns="34290" numCol="1" rtlCol="0" anchor="t" anchorCtr="0" compatLnSpc="1">
            <a:prstTxWarp prst="textNoShape">
              <a:avLst/>
            </a:prstTxWarp>
            <a:normAutofit fontScale="85000" lnSpcReduction="20000"/>
          </a:bodyPr>
          <a:lstStyle/>
          <a:p>
            <a:r>
              <a:rPr lang="en-US" altLang="en-US" dirty="0">
                <a:latin typeface="Arial" charset="0"/>
                <a:cs typeface="Arial" charset="0"/>
              </a:rPr>
              <a:t>Software (1980s and 1990s) for planning and controlling </a:t>
            </a:r>
          </a:p>
          <a:p>
            <a:r>
              <a:rPr lang="en-US" altLang="en-US" dirty="0">
                <a:latin typeface="Arial" charset="0"/>
                <a:cs typeface="Arial" charset="0"/>
              </a:rPr>
              <a:t>Risk management techniques </a:t>
            </a:r>
          </a:p>
          <a:p>
            <a:pPr lvl="1"/>
            <a:r>
              <a:rPr lang="en-US" altLang="en-US" dirty="0">
                <a:latin typeface="Arial" charset="0"/>
                <a:cs typeface="Arial" charset="0"/>
              </a:rPr>
              <a:t>applied </a:t>
            </a:r>
            <a:r>
              <a:rPr lang="en-US" altLang="en-US" dirty="0" smtClean="0">
                <a:latin typeface="Arial" charset="0"/>
                <a:cs typeface="Arial" charset="0"/>
              </a:rPr>
              <a:t>to </a:t>
            </a:r>
            <a:r>
              <a:rPr lang="en-US" altLang="en-US" dirty="0">
                <a:latin typeface="Arial" charset="0"/>
                <a:cs typeface="Arial" charset="0"/>
              </a:rPr>
              <a:t>complex projects</a:t>
            </a:r>
          </a:p>
          <a:p>
            <a:r>
              <a:rPr lang="en-US" altLang="en-US" dirty="0">
                <a:latin typeface="Arial" charset="0"/>
                <a:cs typeface="Arial" charset="0"/>
              </a:rPr>
              <a:t>Communication and leadership role emerged</a:t>
            </a:r>
          </a:p>
          <a:p>
            <a:r>
              <a:rPr lang="en-US" altLang="en-US" dirty="0">
                <a:latin typeface="Arial" charset="0"/>
                <a:cs typeface="Arial" charset="0"/>
              </a:rPr>
              <a:t>Information technology and telecommunications fueled use (1990s and 2000s)</a:t>
            </a:r>
          </a:p>
        </p:txBody>
      </p:sp>
      <p:sp>
        <p:nvSpPr>
          <p:cNvPr id="8" name="Slide Number Placeholder 7"/>
          <p:cNvSpPr>
            <a:spLocks noGrp="1"/>
          </p:cNvSpPr>
          <p:nvPr>
            <p:ph type="sldNum" sz="quarter" idx="12"/>
          </p:nvPr>
        </p:nvSpPr>
        <p:spPr/>
        <p:txBody>
          <a:bodyPr/>
          <a:lstStyle/>
          <a:p>
            <a:fld id="{50B9244F-504E-4374-8242-2AA705219402}" type="slidenum">
              <a:rPr lang="en-US" smtClean="0"/>
              <a:pPr/>
              <a:t>9</a:t>
            </a:fld>
            <a:endParaRPr lang="en-US"/>
          </a:p>
        </p:txBody>
      </p:sp>
    </p:spTree>
    <p:extLst>
      <p:ext uri="{BB962C8B-B14F-4D97-AF65-F5344CB8AC3E}">
        <p14:creationId xmlns:p14="http://schemas.microsoft.com/office/powerpoint/2010/main" val="41750102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875d5e6560ba36884527413a53517d17866972f5"/>
</p:tagLst>
</file>

<file path=ppt/theme/theme1.xml><?xml version="1.0" encoding="utf-8"?>
<a:theme xmlns:a="http://schemas.openxmlformats.org/drawingml/2006/main" name="1022 Unit 5-Master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7505</TotalTime>
  <Words>1686</Words>
  <Application>Microsoft Office PowerPoint</Application>
  <PresentationFormat>On-screen Show (4:3)</PresentationFormat>
  <Paragraphs>324</Paragraphs>
  <Slides>26</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Times New Roman</vt:lpstr>
      <vt:lpstr>Arial</vt:lpstr>
      <vt:lpstr>Tahoma</vt:lpstr>
      <vt:lpstr>Calibri</vt:lpstr>
      <vt:lpstr>Gill Sans MT</vt:lpstr>
      <vt:lpstr>1022 Unit 5-Master (1)</vt:lpstr>
      <vt:lpstr>CSD 3423</vt:lpstr>
      <vt:lpstr>CSD 3423 Unit 1</vt:lpstr>
      <vt:lpstr>Project Management Lesson 1a Learning Outcomes</vt:lpstr>
      <vt:lpstr>1.1 What is a project?</vt:lpstr>
      <vt:lpstr>Examples of Projects:</vt:lpstr>
      <vt:lpstr>Major Characteristics of a Project:</vt:lpstr>
      <vt:lpstr>Operations VS Projects</vt:lpstr>
      <vt:lpstr>PowerPoint Presentation</vt:lpstr>
      <vt:lpstr>PowerPoint Presentation</vt:lpstr>
      <vt:lpstr>What is Project Management (PM)?</vt:lpstr>
      <vt:lpstr>What is Project Management</vt:lpstr>
      <vt:lpstr>Who are Project Managers</vt:lpstr>
      <vt:lpstr>1.2</vt:lpstr>
      <vt:lpstr>Projects and Subprojects</vt:lpstr>
      <vt:lpstr>Programs</vt:lpstr>
      <vt:lpstr>Portfolio Management</vt:lpstr>
      <vt:lpstr>Portfolios</vt:lpstr>
      <vt:lpstr>Portfolio, Program, Project, and Subproject Relationships</vt:lpstr>
      <vt:lpstr>PowerPoint Presentation</vt:lpstr>
      <vt:lpstr>Benefits to Organization</vt:lpstr>
      <vt:lpstr>PowerPoint Presentation</vt:lpstr>
      <vt:lpstr>PowerPoint Presentation</vt:lpstr>
      <vt:lpstr>PowerPoint Presentation</vt:lpstr>
      <vt:lpstr>PowerPoint Presentation</vt:lpstr>
      <vt:lpstr>Essential Skills of Project Managers</vt:lpstr>
      <vt:lpstr>PowerPoint Presentation</vt:lpstr>
    </vt:vector>
  </TitlesOfParts>
  <Company>Donald Ardiel Architect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An Introduction</dc:title>
  <dc:creator>Donald Ardiel</dc:creator>
  <cp:lastModifiedBy>Musediq Abdul</cp:lastModifiedBy>
  <cp:revision>151</cp:revision>
  <cp:lastPrinted>2016-05-11T11:41:44Z</cp:lastPrinted>
  <dcterms:created xsi:type="dcterms:W3CDTF">1999-01-18T01:52:59Z</dcterms:created>
  <dcterms:modified xsi:type="dcterms:W3CDTF">2020-12-30T04:29:17Z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3</vt:i4>
  </property>
  <property fmtid="{D5CDD505-2E9C-101B-9397-08002B2CF9AE}" pid="4" name="Compression">
    <vt:i4>100</vt:i4>
  </property>
  <property fmtid="{D5CDD505-2E9C-101B-9397-08002B2CF9AE}" pid="5" name="ScreenSize">
    <vt:i4>2</vt:i4>
  </property>
  <property fmtid="{D5CDD505-2E9C-101B-9397-08002B2CF9AE}" pid="6" name="ScreenUsage">
    <vt:i4>3</vt:i4>
  </property>
  <property fmtid="{D5CDD505-2E9C-101B-9397-08002B2CF9AE}" pid="7" name="MailAddress">
    <vt:lpwstr>dardiel@wwdc.com</vt:lpwstr>
  </property>
  <property fmtid="{D5CDD505-2E9C-101B-9397-08002B2CF9AE}" pid="8" name="HomePage">
    <vt:lpwstr>www.homestead.com/mgmt236/test.html</vt:lpwstr>
  </property>
  <property fmtid="{D5CDD505-2E9C-101B-9397-08002B2CF9AE}" pid="9" name="Other">
    <vt:lpwstr/>
  </property>
  <property fmtid="{D5CDD505-2E9C-101B-9397-08002B2CF9AE}" pid="10" name="DownloadOriginal">
    <vt:bool>false</vt:bool>
  </property>
  <property fmtid="{D5CDD505-2E9C-101B-9397-08002B2CF9AE}" pid="11" name="DownloadIEButton">
    <vt:bool>true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E:\My Documents\Fanshawe PM Course #3</vt:lpwstr>
  </property>
</Properties>
</file>