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p:sldMasterIdLst>
    <p:sldMasterId id="2147483749" r:id="rId1"/>
  </p:sldMasterIdLst>
  <p:notesMasterIdLst>
    <p:notesMasterId r:id="rId17"/>
  </p:notesMasterIdLst>
  <p:handoutMasterIdLst>
    <p:handoutMasterId r:id="rId18"/>
  </p:handoutMasterIdLst>
  <p:sldIdLst>
    <p:sldId id="335" r:id="rId2"/>
    <p:sldId id="387" r:id="rId3"/>
    <p:sldId id="352" r:id="rId4"/>
    <p:sldId id="353" r:id="rId5"/>
    <p:sldId id="354" r:id="rId6"/>
    <p:sldId id="355" r:id="rId7"/>
    <p:sldId id="356" r:id="rId8"/>
    <p:sldId id="357" r:id="rId9"/>
    <p:sldId id="358" r:id="rId10"/>
    <p:sldId id="359" r:id="rId11"/>
    <p:sldId id="360" r:id="rId12"/>
    <p:sldId id="361" r:id="rId13"/>
    <p:sldId id="368" r:id="rId14"/>
    <p:sldId id="388" r:id="rId15"/>
    <p:sldId id="389" r:id="rId16"/>
  </p:sldIdLst>
  <p:sldSz cx="9144000" cy="6858000" type="screen4x3"/>
  <p:notesSz cx="7315200" cy="9601200"/>
  <p:embeddedFontLst>
    <p:embeddedFont>
      <p:font typeface="Tahoma" panose="020B0604030504040204" pitchFamily="34" charset="0"/>
      <p:regular r:id="rId19"/>
      <p:bold r:id="rId20"/>
    </p:embeddedFont>
    <p:embeddedFont>
      <p:font typeface="Calibri" panose="020F0502020204030204" pitchFamily="34" charset="0"/>
      <p:regular r:id="rId21"/>
      <p:bold r:id="rId22"/>
      <p:italic r:id="rId23"/>
      <p:boldItalic r:id="rId24"/>
    </p:embeddedFont>
  </p:embeddedFontLst>
  <p:custDataLst>
    <p:tags r:id="rId25"/>
  </p:custDataLst>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00CC99"/>
    <a:srgbClr val="6600CC"/>
    <a:srgbClr val="FF3399"/>
    <a:srgbClr val="FFFF00"/>
    <a:srgbClr val="003366"/>
    <a:srgbClr val="CC00CC"/>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65171" autoAdjust="0"/>
  </p:normalViewPr>
  <p:slideViewPr>
    <p:cSldViewPr>
      <p:cViewPr varScale="1">
        <p:scale>
          <a:sx n="63" d="100"/>
          <a:sy n="63" d="100"/>
        </p:scale>
        <p:origin x="218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06"/>
    </p:cViewPr>
  </p:sorterViewPr>
  <p:notesViewPr>
    <p:cSldViewPr>
      <p:cViewPr>
        <p:scale>
          <a:sx n="100" d="100"/>
          <a:sy n="100" d="100"/>
        </p:scale>
        <p:origin x="624" y="-26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5BC6E-7009-4CD4-A702-5617CA9550EB}"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4DB829EB-9DBC-4B0A-BE01-CDAEA76B30EF}">
      <dgm:prSet custT="1"/>
      <dgm:spPr/>
      <dgm:t>
        <a:bodyPr/>
        <a:lstStyle/>
        <a:p>
          <a:pPr rtl="0" eaLnBrk="1" latinLnBrk="0" hangingPunct="1"/>
          <a:r>
            <a:rPr lang="en-US" sz="2400" dirty="0" smtClean="0"/>
            <a:t> </a:t>
          </a:r>
          <a:r>
            <a:rPr lang="en-US" sz="2400" b="1" dirty="0" smtClean="0"/>
            <a:t>Project </a:t>
          </a:r>
          <a:r>
            <a:rPr lang="en-US" sz="2400" b="1" dirty="0"/>
            <a:t>Management Purpose</a:t>
          </a:r>
        </a:p>
      </dgm:t>
    </dgm:pt>
    <dgm:pt modelId="{FB3F6CE2-0F55-4F8E-9989-7366A977DF5B}" type="parTrans" cxnId="{4D894A02-0324-4039-AADC-8D2BE81EEEE2}">
      <dgm:prSet/>
      <dgm:spPr/>
      <dgm:t>
        <a:bodyPr/>
        <a:lstStyle/>
        <a:p>
          <a:endParaRPr lang="en-US"/>
        </a:p>
      </dgm:t>
    </dgm:pt>
    <dgm:pt modelId="{EB9FF326-D396-4DDD-9A57-758ADF989423}" type="sibTrans" cxnId="{4D894A02-0324-4039-AADC-8D2BE81EEEE2}">
      <dgm:prSet/>
      <dgm:spPr/>
      <dgm:t>
        <a:bodyPr/>
        <a:lstStyle/>
        <a:p>
          <a:endParaRPr lang="en-US"/>
        </a:p>
      </dgm:t>
    </dgm:pt>
    <dgm:pt modelId="{6D94F71C-184A-47FE-B19A-E1975AC28719}" type="pres">
      <dgm:prSet presAssocID="{6055BC6E-7009-4CD4-A702-5617CA9550EB}" presName="linear" presStyleCnt="0">
        <dgm:presLayoutVars>
          <dgm:animLvl val="lvl"/>
          <dgm:resizeHandles val="exact"/>
        </dgm:presLayoutVars>
      </dgm:prSet>
      <dgm:spPr/>
      <dgm:t>
        <a:bodyPr/>
        <a:lstStyle/>
        <a:p>
          <a:endParaRPr lang="en-US"/>
        </a:p>
      </dgm:t>
    </dgm:pt>
    <dgm:pt modelId="{1348551F-E80E-4F8F-9582-9923FA6F321C}" type="pres">
      <dgm:prSet presAssocID="{4DB829EB-9DBC-4B0A-BE01-CDAEA76B30EF}" presName="parentText" presStyleLbl="node1" presStyleIdx="0" presStyleCnt="1">
        <dgm:presLayoutVars>
          <dgm:chMax val="0"/>
          <dgm:bulletEnabled val="1"/>
        </dgm:presLayoutVars>
      </dgm:prSet>
      <dgm:spPr/>
      <dgm:t>
        <a:bodyPr/>
        <a:lstStyle/>
        <a:p>
          <a:endParaRPr lang="en-US"/>
        </a:p>
      </dgm:t>
    </dgm:pt>
  </dgm:ptLst>
  <dgm:cxnLst>
    <dgm:cxn modelId="{F75B4051-C7A3-476F-A38C-51C4E7D1C4A4}" type="presOf" srcId="{6055BC6E-7009-4CD4-A702-5617CA9550EB}" destId="{6D94F71C-184A-47FE-B19A-E1975AC28719}" srcOrd="0" destOrd="0" presId="urn:microsoft.com/office/officeart/2005/8/layout/vList2"/>
    <dgm:cxn modelId="{4D894A02-0324-4039-AADC-8D2BE81EEEE2}" srcId="{6055BC6E-7009-4CD4-A702-5617CA9550EB}" destId="{4DB829EB-9DBC-4B0A-BE01-CDAEA76B30EF}" srcOrd="0" destOrd="0" parTransId="{FB3F6CE2-0F55-4F8E-9989-7366A977DF5B}" sibTransId="{EB9FF326-D396-4DDD-9A57-758ADF989423}"/>
    <dgm:cxn modelId="{1EA6BE03-7217-4832-BCE1-B6E4D02DCB33}" type="presOf" srcId="{4DB829EB-9DBC-4B0A-BE01-CDAEA76B30EF}" destId="{1348551F-E80E-4F8F-9582-9923FA6F321C}" srcOrd="0" destOrd="0" presId="urn:microsoft.com/office/officeart/2005/8/layout/vList2"/>
    <dgm:cxn modelId="{7CB80889-2F7A-4183-850D-F26FC65BE26A}" type="presParOf" srcId="{6D94F71C-184A-47FE-B19A-E1975AC28719}" destId="{1348551F-E80E-4F8F-9582-9923FA6F321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91168B-CC68-476C-8187-5670CB26854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1FAF79E3-D20D-45D6-AF47-B7759DB3BE52}">
      <dgm:prSet custT="1"/>
      <dgm:spPr/>
      <dgm:t>
        <a:bodyPr/>
        <a:lstStyle/>
        <a:p>
          <a:pPr rtl="0" eaLnBrk="1" latinLnBrk="0" hangingPunct="1"/>
          <a:r>
            <a:rPr lang="en-US" sz="2800" b="1" smtClean="0"/>
            <a:t>2.1 Project Management Process Groups</a:t>
          </a:r>
          <a:endParaRPr lang="en-US" sz="2800" b="1" dirty="0"/>
        </a:p>
      </dgm:t>
    </dgm:pt>
    <dgm:pt modelId="{42010968-E99B-439A-8E1C-4DDA4E683EE7}" type="parTrans" cxnId="{010157D1-AB45-4A29-BD0C-F54DE48F4EE7}">
      <dgm:prSet/>
      <dgm:spPr/>
      <dgm:t>
        <a:bodyPr/>
        <a:lstStyle/>
        <a:p>
          <a:endParaRPr lang="en-US"/>
        </a:p>
      </dgm:t>
    </dgm:pt>
    <dgm:pt modelId="{3499279B-AD9B-47DD-8252-E7B607821490}" type="sibTrans" cxnId="{010157D1-AB45-4A29-BD0C-F54DE48F4EE7}">
      <dgm:prSet/>
      <dgm:spPr/>
      <dgm:t>
        <a:bodyPr/>
        <a:lstStyle/>
        <a:p>
          <a:endParaRPr lang="en-US"/>
        </a:p>
      </dgm:t>
    </dgm:pt>
    <dgm:pt modelId="{D089434A-4532-4783-9F12-D3F85A738E4D}" type="pres">
      <dgm:prSet presAssocID="{B091168B-CC68-476C-8187-5670CB268541}" presName="linear" presStyleCnt="0">
        <dgm:presLayoutVars>
          <dgm:animLvl val="lvl"/>
          <dgm:resizeHandles val="exact"/>
        </dgm:presLayoutVars>
      </dgm:prSet>
      <dgm:spPr/>
      <dgm:t>
        <a:bodyPr/>
        <a:lstStyle/>
        <a:p>
          <a:endParaRPr lang="en-US"/>
        </a:p>
      </dgm:t>
    </dgm:pt>
    <dgm:pt modelId="{92A650DC-CBFE-4BBE-B807-06455752A087}" type="pres">
      <dgm:prSet presAssocID="{1FAF79E3-D20D-45D6-AF47-B7759DB3BE52}" presName="parentText" presStyleLbl="node1" presStyleIdx="0" presStyleCnt="1" custLinFactNeighborX="-12452" custLinFactNeighborY="-17046">
        <dgm:presLayoutVars>
          <dgm:chMax val="0"/>
          <dgm:bulletEnabled val="1"/>
        </dgm:presLayoutVars>
      </dgm:prSet>
      <dgm:spPr/>
      <dgm:t>
        <a:bodyPr/>
        <a:lstStyle/>
        <a:p>
          <a:endParaRPr lang="en-US"/>
        </a:p>
      </dgm:t>
    </dgm:pt>
  </dgm:ptLst>
  <dgm:cxnLst>
    <dgm:cxn modelId="{010157D1-AB45-4A29-BD0C-F54DE48F4EE7}" srcId="{B091168B-CC68-476C-8187-5670CB268541}" destId="{1FAF79E3-D20D-45D6-AF47-B7759DB3BE52}" srcOrd="0" destOrd="0" parTransId="{42010968-E99B-439A-8E1C-4DDA4E683EE7}" sibTransId="{3499279B-AD9B-47DD-8252-E7B607821490}"/>
    <dgm:cxn modelId="{07E0F58F-32F2-4873-A418-F2E3CF0403E6}" type="presOf" srcId="{1FAF79E3-D20D-45D6-AF47-B7759DB3BE52}" destId="{92A650DC-CBFE-4BBE-B807-06455752A087}" srcOrd="0" destOrd="0" presId="urn:microsoft.com/office/officeart/2005/8/layout/vList2"/>
    <dgm:cxn modelId="{E6F599AC-E29C-414C-B36C-CEA7C3E25B70}" type="presOf" srcId="{B091168B-CC68-476C-8187-5670CB268541}" destId="{D089434A-4532-4783-9F12-D3F85A738E4D}" srcOrd="0" destOrd="0" presId="urn:microsoft.com/office/officeart/2005/8/layout/vList2"/>
    <dgm:cxn modelId="{6C3A865D-330A-4986-B0E9-C9DEBD0742DC}" type="presParOf" srcId="{D089434A-4532-4783-9F12-D3F85A738E4D}" destId="{92A650DC-CBFE-4BBE-B807-06455752A08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650DC-CBFE-4BBE-B807-06455752A087}">
      <dsp:nvSpPr>
        <dsp:cNvPr id="0" name=""/>
        <dsp:cNvSpPr/>
      </dsp:nvSpPr>
      <dsp:spPr>
        <a:xfrm>
          <a:off x="0" y="0"/>
          <a:ext cx="6629399" cy="12168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eaLnBrk="1" latinLnBrk="0" hangingPunct="1">
            <a:lnSpc>
              <a:spcPct val="90000"/>
            </a:lnSpc>
            <a:spcBef>
              <a:spcPct val="0"/>
            </a:spcBef>
            <a:spcAft>
              <a:spcPct val="35000"/>
            </a:spcAft>
          </a:pPr>
          <a:r>
            <a:rPr lang="en-US" sz="2800" b="1" kern="1200" smtClean="0"/>
            <a:t>2.1 Project Management Process Groups</a:t>
          </a:r>
          <a:endParaRPr lang="en-US" sz="2800" b="1" kern="1200" dirty="0"/>
        </a:p>
      </dsp:txBody>
      <dsp:txXfrm>
        <a:off x="59399" y="59399"/>
        <a:ext cx="6510601"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1" y="0"/>
            <a:ext cx="3170238" cy="485775"/>
          </a:xfrm>
          <a:prstGeom prst="rect">
            <a:avLst/>
          </a:prstGeom>
          <a:noFill/>
          <a:ln w="9525">
            <a:noFill/>
            <a:miter lim="800000"/>
            <a:headEnd/>
            <a:tailEnd/>
          </a:ln>
          <a:effectLst/>
        </p:spPr>
        <p:txBody>
          <a:bodyPr vert="horz" wrap="square" lIns="97341" tIns="48671" rIns="97341" bIns="48671" numCol="1" anchor="t" anchorCtr="0" compatLnSpc="1">
            <a:prstTxWarp prst="textNoShape">
              <a:avLst/>
            </a:prstTxWarp>
          </a:bodyPr>
          <a:lstStyle>
            <a:lvl1pPr algn="l" defTabSz="972996" eaLnBrk="0" hangingPunct="0">
              <a:defRPr sz="1300">
                <a:latin typeface="Times New Roman" pitchFamily="18" charset="0"/>
              </a:defRPr>
            </a:lvl1pPr>
          </a:lstStyle>
          <a:p>
            <a:pPr>
              <a:defRPr/>
            </a:pPr>
            <a:r>
              <a:rPr lang="en-US"/>
              <a:t>Project Management: An Introduction </a:t>
            </a:r>
          </a:p>
        </p:txBody>
      </p:sp>
      <p:sp>
        <p:nvSpPr>
          <p:cNvPr id="76803" name="Rectangle 3"/>
          <p:cNvSpPr>
            <a:spLocks noGrp="1" noChangeArrowheads="1"/>
          </p:cNvSpPr>
          <p:nvPr>
            <p:ph type="dt" sz="quarter" idx="1"/>
          </p:nvPr>
        </p:nvSpPr>
        <p:spPr bwMode="auto">
          <a:xfrm>
            <a:off x="4144964" y="0"/>
            <a:ext cx="3170237" cy="485775"/>
          </a:xfrm>
          <a:prstGeom prst="rect">
            <a:avLst/>
          </a:prstGeom>
          <a:noFill/>
          <a:ln w="9525">
            <a:noFill/>
            <a:miter lim="800000"/>
            <a:headEnd/>
            <a:tailEnd/>
          </a:ln>
          <a:effectLst/>
        </p:spPr>
        <p:txBody>
          <a:bodyPr vert="horz" wrap="square" lIns="97341" tIns="48671" rIns="97341" bIns="48671" numCol="1" anchor="t" anchorCtr="0" compatLnSpc="1">
            <a:prstTxWarp prst="textNoShape">
              <a:avLst/>
            </a:prstTxWarp>
          </a:bodyPr>
          <a:lstStyle>
            <a:lvl1pPr defTabSz="972996" eaLnBrk="0" hangingPunct="0">
              <a:defRPr sz="1300">
                <a:latin typeface="Times New Roman" pitchFamily="18" charset="0"/>
              </a:defRPr>
            </a:lvl1pPr>
          </a:lstStyle>
          <a:p>
            <a:pPr>
              <a:defRPr/>
            </a:pPr>
            <a:fld id="{952A76D7-7D73-4B85-90A8-96D7D2B65432}" type="datetime1">
              <a:rPr lang="en-US" smtClean="0"/>
              <a:t>12/29/2020</a:t>
            </a:fld>
            <a:endParaRPr lang="en-US"/>
          </a:p>
        </p:txBody>
      </p:sp>
      <p:sp>
        <p:nvSpPr>
          <p:cNvPr id="76804" name="Rectangle 4"/>
          <p:cNvSpPr>
            <a:spLocks noGrp="1" noChangeArrowheads="1"/>
          </p:cNvSpPr>
          <p:nvPr>
            <p:ph type="ftr" sz="quarter" idx="2"/>
          </p:nvPr>
        </p:nvSpPr>
        <p:spPr bwMode="auto">
          <a:xfrm>
            <a:off x="1" y="9155113"/>
            <a:ext cx="3170238" cy="404812"/>
          </a:xfrm>
          <a:prstGeom prst="rect">
            <a:avLst/>
          </a:prstGeom>
          <a:noFill/>
          <a:ln w="9525">
            <a:noFill/>
            <a:miter lim="800000"/>
            <a:headEnd/>
            <a:tailEnd/>
          </a:ln>
          <a:effectLst/>
        </p:spPr>
        <p:txBody>
          <a:bodyPr vert="horz" wrap="square" lIns="97341" tIns="48671" rIns="97341" bIns="48671" numCol="1" anchor="b" anchorCtr="0" compatLnSpc="1">
            <a:prstTxWarp prst="textNoShape">
              <a:avLst/>
            </a:prstTxWarp>
          </a:bodyPr>
          <a:lstStyle>
            <a:lvl1pPr algn="l" defTabSz="972996" eaLnBrk="0" hangingPunct="0">
              <a:defRPr sz="1300">
                <a:latin typeface="Times New Roman" pitchFamily="18" charset="0"/>
              </a:defRPr>
            </a:lvl1pPr>
          </a:lstStyle>
          <a:p>
            <a:pPr>
              <a:defRPr/>
            </a:pPr>
            <a:r>
              <a:rPr lang="en-US" dirty="0"/>
              <a:t>1012 Sandee Vincent</a:t>
            </a:r>
          </a:p>
        </p:txBody>
      </p:sp>
      <p:sp>
        <p:nvSpPr>
          <p:cNvPr id="76805" name="Rectangle 5"/>
          <p:cNvSpPr>
            <a:spLocks noGrp="1" noChangeArrowheads="1"/>
          </p:cNvSpPr>
          <p:nvPr>
            <p:ph type="sldNum" sz="quarter" idx="3"/>
          </p:nvPr>
        </p:nvSpPr>
        <p:spPr bwMode="auto">
          <a:xfrm>
            <a:off x="4144964" y="9155113"/>
            <a:ext cx="3170237" cy="404812"/>
          </a:xfrm>
          <a:prstGeom prst="rect">
            <a:avLst/>
          </a:prstGeom>
          <a:noFill/>
          <a:ln w="9525">
            <a:noFill/>
            <a:miter lim="800000"/>
            <a:headEnd/>
            <a:tailEnd/>
          </a:ln>
          <a:effectLst/>
        </p:spPr>
        <p:txBody>
          <a:bodyPr vert="horz" wrap="square" lIns="97341" tIns="48671" rIns="97341" bIns="48671" numCol="1" anchor="b" anchorCtr="0" compatLnSpc="1">
            <a:prstTxWarp prst="textNoShape">
              <a:avLst/>
            </a:prstTxWarp>
          </a:bodyPr>
          <a:lstStyle>
            <a:lvl1pPr defTabSz="972996" eaLnBrk="0" hangingPunct="0">
              <a:defRPr sz="1300">
                <a:latin typeface="Times New Roman" pitchFamily="18" charset="0"/>
              </a:defRPr>
            </a:lvl1pPr>
          </a:lstStyle>
          <a:p>
            <a:pPr>
              <a:defRPr/>
            </a:pPr>
            <a:fld id="{E01420B8-16FD-4124-90CE-09133A303093}" type="slidenum">
              <a:rPr lang="en-US"/>
              <a:pPr>
                <a:defRPr/>
              </a:pPr>
              <a:t>‹#›</a:t>
            </a:fld>
            <a:endParaRPr lang="en-US"/>
          </a:p>
        </p:txBody>
      </p:sp>
    </p:spTree>
    <p:extLst>
      <p:ext uri="{BB962C8B-B14F-4D97-AF65-F5344CB8AC3E}">
        <p14:creationId xmlns:p14="http://schemas.microsoft.com/office/powerpoint/2010/main" val="20224654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1" y="1"/>
            <a:ext cx="3170238" cy="479425"/>
          </a:xfrm>
          <a:prstGeom prst="rect">
            <a:avLst/>
          </a:prstGeom>
          <a:noFill/>
          <a:ln w="9525">
            <a:noFill/>
            <a:miter lim="800000"/>
            <a:headEnd/>
            <a:tailEnd/>
          </a:ln>
          <a:effectLst/>
        </p:spPr>
        <p:txBody>
          <a:bodyPr vert="horz" wrap="square" lIns="97341" tIns="48671" rIns="97341" bIns="48671" numCol="1" anchor="t" anchorCtr="0" compatLnSpc="1">
            <a:prstTxWarp prst="textNoShape">
              <a:avLst/>
            </a:prstTxWarp>
          </a:bodyPr>
          <a:lstStyle>
            <a:lvl1pPr algn="l" defTabSz="972996" eaLnBrk="0" hangingPunct="0">
              <a:defRPr sz="1300">
                <a:latin typeface="Times New Roman" pitchFamily="18" charset="0"/>
              </a:defRPr>
            </a:lvl1pPr>
          </a:lstStyle>
          <a:p>
            <a:pPr>
              <a:defRPr/>
            </a:pPr>
            <a:r>
              <a:rPr lang="en-US"/>
              <a:t>Project Management: An Introduction </a:t>
            </a:r>
          </a:p>
        </p:txBody>
      </p:sp>
      <p:sp>
        <p:nvSpPr>
          <p:cNvPr id="21507" name="Rectangle 3"/>
          <p:cNvSpPr>
            <a:spLocks noGrp="1" noChangeArrowheads="1"/>
          </p:cNvSpPr>
          <p:nvPr>
            <p:ph type="dt" idx="1"/>
          </p:nvPr>
        </p:nvSpPr>
        <p:spPr bwMode="auto">
          <a:xfrm>
            <a:off x="4144964" y="1"/>
            <a:ext cx="3170237" cy="479425"/>
          </a:xfrm>
          <a:prstGeom prst="rect">
            <a:avLst/>
          </a:prstGeom>
          <a:noFill/>
          <a:ln w="9525">
            <a:noFill/>
            <a:miter lim="800000"/>
            <a:headEnd/>
            <a:tailEnd/>
          </a:ln>
          <a:effectLst/>
        </p:spPr>
        <p:txBody>
          <a:bodyPr vert="horz" wrap="square" lIns="97341" tIns="48671" rIns="97341" bIns="48671" numCol="1" anchor="t" anchorCtr="0" compatLnSpc="1">
            <a:prstTxWarp prst="textNoShape">
              <a:avLst/>
            </a:prstTxWarp>
          </a:bodyPr>
          <a:lstStyle>
            <a:lvl1pPr defTabSz="972996" eaLnBrk="0" hangingPunct="0">
              <a:defRPr sz="1300">
                <a:latin typeface="Times New Roman" pitchFamily="18" charset="0"/>
              </a:defRPr>
            </a:lvl1pPr>
          </a:lstStyle>
          <a:p>
            <a:pPr>
              <a:defRPr/>
            </a:pPr>
            <a:fld id="{BF7D4F92-54F5-45B6-ACF8-9BD6A2E4502E}" type="datetime1">
              <a:rPr lang="en-US" smtClean="0"/>
              <a:t>12/29/2020</a:t>
            </a:fld>
            <a:endParaRPr lang="en-US"/>
          </a:p>
        </p:txBody>
      </p:sp>
      <p:sp>
        <p:nvSpPr>
          <p:cNvPr id="2458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974726" y="4560890"/>
            <a:ext cx="5365750" cy="4319587"/>
          </a:xfrm>
          <a:prstGeom prst="rect">
            <a:avLst/>
          </a:prstGeom>
          <a:noFill/>
          <a:ln w="9525">
            <a:noFill/>
            <a:miter lim="800000"/>
            <a:headEnd/>
            <a:tailEnd/>
          </a:ln>
          <a:effectLst/>
        </p:spPr>
        <p:txBody>
          <a:bodyPr vert="horz" wrap="square" lIns="97341" tIns="48671" rIns="97341" bIns="4867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510" name="Rectangle 6"/>
          <p:cNvSpPr>
            <a:spLocks noGrp="1" noChangeArrowheads="1"/>
          </p:cNvSpPr>
          <p:nvPr>
            <p:ph type="ftr" sz="quarter" idx="4"/>
          </p:nvPr>
        </p:nvSpPr>
        <p:spPr bwMode="auto">
          <a:xfrm>
            <a:off x="1" y="9121776"/>
            <a:ext cx="3170238" cy="479425"/>
          </a:xfrm>
          <a:prstGeom prst="rect">
            <a:avLst/>
          </a:prstGeom>
          <a:noFill/>
          <a:ln w="9525">
            <a:noFill/>
            <a:miter lim="800000"/>
            <a:headEnd/>
            <a:tailEnd/>
          </a:ln>
          <a:effectLst/>
        </p:spPr>
        <p:txBody>
          <a:bodyPr vert="horz" wrap="square" lIns="97341" tIns="48671" rIns="97341" bIns="48671" numCol="1" anchor="b" anchorCtr="0" compatLnSpc="1">
            <a:prstTxWarp prst="textNoShape">
              <a:avLst/>
            </a:prstTxWarp>
          </a:bodyPr>
          <a:lstStyle>
            <a:lvl1pPr algn="l" defTabSz="972996" eaLnBrk="0" hangingPunct="0">
              <a:defRPr sz="1300">
                <a:latin typeface="Times New Roman" pitchFamily="18" charset="0"/>
              </a:defRPr>
            </a:lvl1pPr>
          </a:lstStyle>
          <a:p>
            <a:pPr>
              <a:defRPr/>
            </a:pPr>
            <a:r>
              <a:rPr lang="en-US" dirty="0"/>
              <a:t>1012 Sandee Vincent</a:t>
            </a:r>
          </a:p>
        </p:txBody>
      </p:sp>
      <p:sp>
        <p:nvSpPr>
          <p:cNvPr id="21511" name="Rectangle 7"/>
          <p:cNvSpPr>
            <a:spLocks noGrp="1" noChangeArrowheads="1"/>
          </p:cNvSpPr>
          <p:nvPr>
            <p:ph type="sldNum" sz="quarter" idx="5"/>
          </p:nvPr>
        </p:nvSpPr>
        <p:spPr bwMode="auto">
          <a:xfrm>
            <a:off x="4144964" y="9121776"/>
            <a:ext cx="3170237" cy="479425"/>
          </a:xfrm>
          <a:prstGeom prst="rect">
            <a:avLst/>
          </a:prstGeom>
          <a:noFill/>
          <a:ln w="9525">
            <a:noFill/>
            <a:miter lim="800000"/>
            <a:headEnd/>
            <a:tailEnd/>
          </a:ln>
          <a:effectLst/>
        </p:spPr>
        <p:txBody>
          <a:bodyPr vert="horz" wrap="square" lIns="97341" tIns="48671" rIns="97341" bIns="48671" numCol="1" anchor="b" anchorCtr="0" compatLnSpc="1">
            <a:prstTxWarp prst="textNoShape">
              <a:avLst/>
            </a:prstTxWarp>
          </a:bodyPr>
          <a:lstStyle>
            <a:lvl1pPr defTabSz="972996" eaLnBrk="0" hangingPunct="0">
              <a:defRPr sz="1300">
                <a:latin typeface="Times New Roman" pitchFamily="18" charset="0"/>
              </a:defRPr>
            </a:lvl1pPr>
          </a:lstStyle>
          <a:p>
            <a:pPr>
              <a:defRPr/>
            </a:pPr>
            <a:fld id="{B791E331-9D57-45C4-B8D1-FFB9C4E1EF28}" type="slidenum">
              <a:rPr lang="en-US"/>
              <a:pPr>
                <a:defRPr/>
              </a:pPr>
              <a:t>‹#›</a:t>
            </a:fld>
            <a:endParaRPr lang="en-US"/>
          </a:p>
        </p:txBody>
      </p:sp>
    </p:spTree>
    <p:extLst>
      <p:ext uri="{BB962C8B-B14F-4D97-AF65-F5344CB8AC3E}">
        <p14:creationId xmlns:p14="http://schemas.microsoft.com/office/powerpoint/2010/main" val="641628438"/>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81D8C079-73B7-445A-9E89-8AE0B42788D8}"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1</a:t>
            </a:fld>
            <a:endParaRPr lang="en-US"/>
          </a:p>
        </p:txBody>
      </p:sp>
    </p:spTree>
    <p:extLst>
      <p:ext uri="{BB962C8B-B14F-4D97-AF65-F5344CB8AC3E}">
        <p14:creationId xmlns:p14="http://schemas.microsoft.com/office/powerpoint/2010/main" val="3585014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dirty="0"/>
              <a:t>PM includes work processes that initiate, plan, execute, and close work</a:t>
            </a:r>
          </a:p>
          <a:p>
            <a:endParaRPr lang="en-US" altLang="en-US" dirty="0"/>
          </a:p>
          <a:p>
            <a:r>
              <a:rPr lang="en-US" altLang="en-US" dirty="0"/>
              <a:t>Work processes require tradeoffs among the scope, quality, cost, and schedule of the project</a:t>
            </a:r>
          </a:p>
          <a:p>
            <a:endParaRPr lang="en-US" altLang="en-US" dirty="0"/>
          </a:p>
          <a:p>
            <a:r>
              <a:rPr lang="en-US" altLang="en-US" dirty="0"/>
              <a:t>PM includes administrative tasks for planning, documenting, and controlling work</a:t>
            </a:r>
          </a:p>
          <a:p>
            <a:endParaRPr lang="en-US" altLang="en-US" dirty="0"/>
          </a:p>
          <a:p>
            <a:r>
              <a:rPr lang="en-US" altLang="en-US" dirty="0"/>
              <a:t>PM includes leadership tasks for visioning, motivating, and promoting work associates.</a:t>
            </a:r>
          </a:p>
          <a:p>
            <a:endParaRPr lang="en-US" altLang="en-US" dirty="0"/>
          </a:p>
          <a:p>
            <a:r>
              <a:rPr lang="en-US" altLang="en-US" dirty="0"/>
              <a:t>PM knowledge, skills, and methods apply for most projects</a:t>
            </a:r>
          </a:p>
          <a:p>
            <a:endParaRPr lang="en-US" altLang="en-US" dirty="0"/>
          </a:p>
          <a:p>
            <a:endParaRPr lang="en-US" altLang="en-US" dirty="0"/>
          </a:p>
        </p:txBody>
      </p:sp>
      <p:sp>
        <p:nvSpPr>
          <p:cNvPr id="4" name="Slide Number Placeholder 3"/>
          <p:cNvSpPr>
            <a:spLocks noGrp="1"/>
          </p:cNvSpPr>
          <p:nvPr>
            <p:ph type="sldNum" sz="quarter" idx="5"/>
          </p:nvPr>
        </p:nvSpPr>
        <p:spPr/>
        <p:txBody>
          <a:bodyPr/>
          <a:lstStyle/>
          <a:p>
            <a:pPr>
              <a:defRPr/>
            </a:pPr>
            <a:fld id="{9B357B27-D900-4E7B-887C-858E5D03D5F2}" type="slidenum">
              <a:rPr lang="en-US" smtClean="0"/>
              <a:pPr>
                <a:defRPr/>
              </a:pPr>
              <a:t>11</a:t>
            </a:fld>
            <a:endParaRPr lang="en-US" dirty="0"/>
          </a:p>
        </p:txBody>
      </p:sp>
    </p:spTree>
    <p:extLst>
      <p:ext uri="{BB962C8B-B14F-4D97-AF65-F5344CB8AC3E}">
        <p14:creationId xmlns:p14="http://schemas.microsoft.com/office/powerpoint/2010/main" val="582208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dirty="0"/>
              <a:t>PM includes administrative tasks for planning, documenting, and controlling work</a:t>
            </a:r>
          </a:p>
          <a:p>
            <a:endParaRPr lang="en-US" altLang="en-US" dirty="0"/>
          </a:p>
          <a:p>
            <a:r>
              <a:rPr lang="en-US" altLang="en-US" dirty="0"/>
              <a:t>PM includes leadership tasks for visioning, motivating, and promoting work associates.</a:t>
            </a:r>
          </a:p>
          <a:p>
            <a:endParaRPr lang="en-US" altLang="en-US" dirty="0"/>
          </a:p>
          <a:p>
            <a:r>
              <a:rPr lang="en-US" altLang="en-US" dirty="0"/>
              <a:t>PM knowledge, skills, and methods apply for most projects</a:t>
            </a:r>
          </a:p>
          <a:p>
            <a:endParaRPr lang="en-US" altLang="en-US" dirty="0"/>
          </a:p>
        </p:txBody>
      </p:sp>
      <p:sp>
        <p:nvSpPr>
          <p:cNvPr id="4" name="Slide Number Placeholder 3"/>
          <p:cNvSpPr>
            <a:spLocks noGrp="1"/>
          </p:cNvSpPr>
          <p:nvPr>
            <p:ph type="sldNum" sz="quarter" idx="5"/>
          </p:nvPr>
        </p:nvSpPr>
        <p:spPr/>
        <p:txBody>
          <a:bodyPr/>
          <a:lstStyle/>
          <a:p>
            <a:pPr>
              <a:defRPr/>
            </a:pPr>
            <a:fld id="{63C970DB-9E0F-4D91-8EF0-84A7A00D38F3}" type="slidenum">
              <a:rPr lang="en-US" smtClean="0"/>
              <a:pPr>
                <a:defRPr/>
              </a:pPr>
              <a:t>12</a:t>
            </a:fld>
            <a:endParaRPr lang="en-US" dirty="0"/>
          </a:p>
        </p:txBody>
      </p:sp>
    </p:spTree>
    <p:extLst>
      <p:ext uri="{BB962C8B-B14F-4D97-AF65-F5344CB8AC3E}">
        <p14:creationId xmlns:p14="http://schemas.microsoft.com/office/powerpoint/2010/main" val="379105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3DDAB2E6-EEDB-4BE7-B2B0-EBFE70F6C381}"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13</a:t>
            </a:fld>
            <a:endParaRPr lang="en-US"/>
          </a:p>
        </p:txBody>
      </p:sp>
    </p:spTree>
    <p:extLst>
      <p:ext uri="{BB962C8B-B14F-4D97-AF65-F5344CB8AC3E}">
        <p14:creationId xmlns:p14="http://schemas.microsoft.com/office/powerpoint/2010/main" val="2550895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0143A7A6-2774-4F50-8EB6-8F0790574185}"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15</a:t>
            </a:fld>
            <a:endParaRPr lang="en-US"/>
          </a:p>
        </p:txBody>
      </p:sp>
    </p:spTree>
    <p:extLst>
      <p:ext uri="{BB962C8B-B14F-4D97-AF65-F5344CB8AC3E}">
        <p14:creationId xmlns:p14="http://schemas.microsoft.com/office/powerpoint/2010/main" val="802823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FF2A59D5-0DC2-442B-8A8F-5FA636757024}"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2</a:t>
            </a:fld>
            <a:endParaRPr lang="en-US"/>
          </a:p>
        </p:txBody>
      </p:sp>
    </p:spTree>
    <p:extLst>
      <p:ext uri="{BB962C8B-B14F-4D97-AF65-F5344CB8AC3E}">
        <p14:creationId xmlns:p14="http://schemas.microsoft.com/office/powerpoint/2010/main" val="1999422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p:spPr>
        <p:txBody>
          <a:bodyPr/>
          <a:lstStyle/>
          <a:p>
            <a:r>
              <a:rPr lang="en-US"/>
              <a:t>Project Management: An Introduction </a:t>
            </a:r>
          </a:p>
        </p:txBody>
      </p:sp>
      <p:sp>
        <p:nvSpPr>
          <p:cNvPr id="27651" name="Rectangle 3"/>
          <p:cNvSpPr>
            <a:spLocks noGrp="1" noChangeArrowheads="1"/>
          </p:cNvSpPr>
          <p:nvPr>
            <p:ph type="dt" sz="quarter" idx="1"/>
          </p:nvPr>
        </p:nvSpPr>
        <p:spPr>
          <a:noFill/>
        </p:spPr>
        <p:txBody>
          <a:bodyPr/>
          <a:lstStyle/>
          <a:p>
            <a:fld id="{8EAFEA89-7DC9-47E1-9E77-4DEBC335AC7B}" type="datetime1">
              <a:rPr lang="en-US" smtClean="0"/>
              <a:t>12/29/2020</a:t>
            </a:fld>
            <a:endParaRPr lang="en-US"/>
          </a:p>
        </p:txBody>
      </p:sp>
      <p:sp>
        <p:nvSpPr>
          <p:cNvPr id="27652" name="Rectangle 6"/>
          <p:cNvSpPr>
            <a:spLocks noGrp="1" noChangeArrowheads="1"/>
          </p:cNvSpPr>
          <p:nvPr>
            <p:ph type="ftr" sz="quarter" idx="4"/>
          </p:nvPr>
        </p:nvSpPr>
        <p:spPr>
          <a:noFill/>
        </p:spPr>
        <p:txBody>
          <a:bodyPr/>
          <a:lstStyle/>
          <a:p>
            <a:r>
              <a:rPr lang="en-US"/>
              <a:t>DA</a:t>
            </a:r>
          </a:p>
        </p:txBody>
      </p:sp>
      <p:sp>
        <p:nvSpPr>
          <p:cNvPr id="27653" name="Rectangle 7"/>
          <p:cNvSpPr>
            <a:spLocks noGrp="1" noChangeArrowheads="1"/>
          </p:cNvSpPr>
          <p:nvPr>
            <p:ph type="sldNum" sz="quarter" idx="5"/>
          </p:nvPr>
        </p:nvSpPr>
        <p:spPr>
          <a:noFill/>
        </p:spPr>
        <p:txBody>
          <a:bodyPr/>
          <a:lstStyle/>
          <a:p>
            <a:fld id="{756859DE-66DB-49FC-A179-8AAAC2B5E204}" type="slidenum">
              <a:rPr lang="en-US" smtClean="0"/>
              <a:pPr/>
              <a:t>3</a:t>
            </a:fld>
            <a:endParaRPr lang="en-US"/>
          </a:p>
        </p:txBody>
      </p:sp>
      <p:sp>
        <p:nvSpPr>
          <p:cNvPr id="27654" name="Rectangle 2"/>
          <p:cNvSpPr>
            <a:spLocks noGrp="1" noRot="1" noChangeAspect="1" noChangeArrowheads="1" noTextEdit="1"/>
          </p:cNvSpPr>
          <p:nvPr>
            <p:ph type="sldImg"/>
          </p:nvPr>
        </p:nvSpPr>
        <p:spPr>
          <a:ln/>
        </p:spPr>
      </p:sp>
      <p:sp>
        <p:nvSpPr>
          <p:cNvPr id="27655" name="Rectangle 3"/>
          <p:cNvSpPr>
            <a:spLocks noGrp="1" noChangeArrowheads="1"/>
          </p:cNvSpPr>
          <p:nvPr>
            <p:ph type="body" idx="1"/>
          </p:nvPr>
        </p:nvSpPr>
        <p:spPr>
          <a:noFill/>
          <a:ln/>
        </p:spPr>
        <p:txBody>
          <a:bodyPr/>
          <a:lstStyle/>
          <a:p>
            <a:r>
              <a:rPr lang="en-US" dirty="0"/>
              <a:t>The purposes of </a:t>
            </a:r>
            <a:r>
              <a:rPr lang="en-US" i="1" dirty="0"/>
              <a:t>doing</a:t>
            </a:r>
            <a:r>
              <a:rPr lang="en-US" dirty="0"/>
              <a:t> projects and </a:t>
            </a:r>
            <a:r>
              <a:rPr lang="en-US" i="1" dirty="0"/>
              <a:t>managing</a:t>
            </a:r>
            <a:r>
              <a:rPr lang="en-US" dirty="0"/>
              <a:t> projects are quite different. We </a:t>
            </a:r>
            <a:r>
              <a:rPr lang="en-US" i="1" dirty="0"/>
              <a:t>do</a:t>
            </a:r>
            <a:r>
              <a:rPr lang="en-US" dirty="0"/>
              <a:t> projects to create change; to take us from here to there. We </a:t>
            </a:r>
            <a:r>
              <a:rPr lang="en-US" i="1" dirty="0"/>
              <a:t>manage</a:t>
            </a:r>
            <a:r>
              <a:rPr lang="en-US" dirty="0"/>
              <a:t> projects to ensure that the change is implemented with effectiveness and efficiency.</a:t>
            </a:r>
          </a:p>
          <a:p>
            <a:endParaRPr lang="en-US" dirty="0"/>
          </a:p>
          <a:p>
            <a:r>
              <a:rPr lang="en-US" dirty="0"/>
              <a:t>Many organizations </a:t>
            </a:r>
            <a:r>
              <a:rPr lang="en-US" i="1" dirty="0"/>
              <a:t>do</a:t>
            </a:r>
            <a:r>
              <a:rPr lang="en-US" dirty="0"/>
              <a:t> projects, but how do they </a:t>
            </a:r>
            <a:r>
              <a:rPr lang="en-US" i="1" dirty="0"/>
              <a:t>manage</a:t>
            </a:r>
            <a:r>
              <a:rPr lang="en-US" dirty="0"/>
              <a:t> them. Perhaps a Gantt chart is used to illustrate a schedule. Often, the person most involved with the functional aspects of the project is expected to do the work and manage the project, with limited management training or support.</a:t>
            </a:r>
          </a:p>
          <a:p>
            <a:endParaRPr lang="en-US" dirty="0"/>
          </a:p>
          <a:p>
            <a:r>
              <a:rPr lang="en-US" dirty="0"/>
              <a:t>What do we mean when we say that the purpose of project management is to get work to flow vertically as well as horizontally within the organization? Vertical refers to the traditional or functional organizational structure. Projects are usually, cross functional in nature, requiring the integration of work of several departments in order to achieve success. Horizontal work flow means moving the work and decision making across an organization at the level of those accountable for the work, rather than up one silo to the executive, across to the next silo then back down to the resource managers. The effect of project management is to increase effectiveness by empower managers and move decision making to lowers levels in the organization.</a:t>
            </a:r>
          </a:p>
        </p:txBody>
      </p:sp>
    </p:spTree>
    <p:extLst>
      <p:ext uri="{BB962C8B-B14F-4D97-AF65-F5344CB8AC3E}">
        <p14:creationId xmlns:p14="http://schemas.microsoft.com/office/powerpoint/2010/main" val="645108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t>Project Management: An Introduction </a:t>
            </a:r>
          </a:p>
        </p:txBody>
      </p:sp>
      <p:sp>
        <p:nvSpPr>
          <p:cNvPr id="5" name="Date Placeholder 4"/>
          <p:cNvSpPr>
            <a:spLocks noGrp="1"/>
          </p:cNvSpPr>
          <p:nvPr>
            <p:ph type="dt" idx="11"/>
          </p:nvPr>
        </p:nvSpPr>
        <p:spPr/>
        <p:txBody>
          <a:bodyPr/>
          <a:lstStyle/>
          <a:p>
            <a:pPr>
              <a:defRPr/>
            </a:pPr>
            <a:fld id="{EEB9823A-EF78-44C7-A68C-DF3D054B6181}"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4</a:t>
            </a:fld>
            <a:endParaRPr lang="en-US"/>
          </a:p>
        </p:txBody>
      </p:sp>
    </p:spTree>
    <p:extLst>
      <p:ext uri="{BB962C8B-B14F-4D97-AF65-F5344CB8AC3E}">
        <p14:creationId xmlns:p14="http://schemas.microsoft.com/office/powerpoint/2010/main" val="15500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r>
              <a:rPr lang="en-CA" smtClean="0"/>
              <a:t>Musediq B. Abdul</a:t>
            </a:r>
            <a:endParaRPr lang="en-CA"/>
          </a:p>
        </p:txBody>
      </p:sp>
      <p:sp>
        <p:nvSpPr>
          <p:cNvPr id="6" name="Slide Number Placeholder 5"/>
          <p:cNvSpPr>
            <a:spLocks noGrp="1"/>
          </p:cNvSpPr>
          <p:nvPr>
            <p:ph type="sldNum" sz="quarter" idx="11"/>
          </p:nvPr>
        </p:nvSpPr>
        <p:spPr/>
        <p:txBody>
          <a:bodyPr/>
          <a:lstStyle/>
          <a:p>
            <a:fld id="{0ED62486-A976-4399-9A8D-FE00DB301449}" type="slidenum">
              <a:rPr lang="en-CA" smtClean="0"/>
              <a:t>5</a:t>
            </a:fld>
            <a:endParaRPr lang="en-CA"/>
          </a:p>
        </p:txBody>
      </p:sp>
    </p:spTree>
    <p:extLst>
      <p:ext uri="{BB962C8B-B14F-4D97-AF65-F5344CB8AC3E}">
        <p14:creationId xmlns:p14="http://schemas.microsoft.com/office/powerpoint/2010/main" val="2926226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26A1F0D4-554C-477C-8742-4216767EC156}"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7</a:t>
            </a:fld>
            <a:endParaRPr lang="en-US"/>
          </a:p>
        </p:txBody>
      </p:sp>
    </p:spTree>
    <p:extLst>
      <p:ext uri="{BB962C8B-B14F-4D97-AF65-F5344CB8AC3E}">
        <p14:creationId xmlns:p14="http://schemas.microsoft.com/office/powerpoint/2010/main" val="3723759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958CECA6-400B-4DEB-B596-F13B059C3FA0}"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8</a:t>
            </a:fld>
            <a:endParaRPr lang="en-US"/>
          </a:p>
        </p:txBody>
      </p:sp>
    </p:spTree>
    <p:extLst>
      <p:ext uri="{BB962C8B-B14F-4D97-AF65-F5344CB8AC3E}">
        <p14:creationId xmlns:p14="http://schemas.microsoft.com/office/powerpoint/2010/main" val="1915104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E47793F2-DE56-4B53-8B2C-46A898E69647}"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9</a:t>
            </a:fld>
            <a:endParaRPr lang="en-US"/>
          </a:p>
        </p:txBody>
      </p:sp>
    </p:spTree>
    <p:extLst>
      <p:ext uri="{BB962C8B-B14F-4D97-AF65-F5344CB8AC3E}">
        <p14:creationId xmlns:p14="http://schemas.microsoft.com/office/powerpoint/2010/main" val="3686560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EC7B212B-9233-4B0F-9BEC-403AFB048E0C}"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10</a:t>
            </a:fld>
            <a:endParaRPr lang="en-US"/>
          </a:p>
        </p:txBody>
      </p:sp>
    </p:spTree>
    <p:extLst>
      <p:ext uri="{BB962C8B-B14F-4D97-AF65-F5344CB8AC3E}">
        <p14:creationId xmlns:p14="http://schemas.microsoft.com/office/powerpoint/2010/main" val="651090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130425"/>
            <a:ext cx="7086600" cy="1470025"/>
          </a:xfrm>
        </p:spPr>
        <p:txBody>
          <a:bodyPr/>
          <a:lstStyle/>
          <a:p>
            <a:r>
              <a:rPr lang="en-US"/>
              <a:t>Click to edit Master title style</a:t>
            </a:r>
          </a:p>
        </p:txBody>
      </p:sp>
      <p:sp>
        <p:nvSpPr>
          <p:cNvPr id="3" name="Subtitle 2"/>
          <p:cNvSpPr>
            <a:spLocks noGrp="1"/>
          </p:cNvSpPr>
          <p:nvPr>
            <p:ph type="subTitle" idx="1"/>
          </p:nvPr>
        </p:nvSpPr>
        <p:spPr>
          <a:xfrm>
            <a:off x="2057400" y="3886200"/>
            <a:ext cx="5715000" cy="1752600"/>
          </a:xfrm>
        </p:spPr>
        <p:txBody>
          <a:bodyPr/>
          <a:lstStyle>
            <a:lvl1pPr marL="0" indent="0" algn="ctr">
              <a:buNone/>
              <a:defRPr>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smtClean="0"/>
              <a:t>Musediq Abdul, MBA, PMP, PMI-RMP, CRM</a:t>
            </a:r>
            <a:endParaRPr lang="en-US"/>
          </a:p>
        </p:txBody>
      </p:sp>
      <p:sp>
        <p:nvSpPr>
          <p:cNvPr id="6" name="Slide Number Placeholder 5"/>
          <p:cNvSpPr>
            <a:spLocks noGrp="1"/>
          </p:cNvSpPr>
          <p:nvPr>
            <p:ph type="sldNum" sz="quarter" idx="12"/>
          </p:nvPr>
        </p:nvSpPr>
        <p:spPr/>
        <p:txBody>
          <a:bodyPr/>
          <a:lstStyle/>
          <a:p>
            <a:pPr>
              <a:defRPr/>
            </a:pPr>
            <a:fld id="{BABC589A-672E-436B-B4A9-048261584940}" type="slidenum">
              <a:rPr lang="en-US" smtClean="0"/>
              <a:pPr>
                <a:defRPr/>
              </a:pPr>
              <a:t>‹#›</a:t>
            </a:fld>
            <a:endParaRPr lang="en-US"/>
          </a:p>
        </p:txBody>
      </p:sp>
    </p:spTree>
    <p:extLst>
      <p:ext uri="{BB962C8B-B14F-4D97-AF65-F5344CB8AC3E}">
        <p14:creationId xmlns:p14="http://schemas.microsoft.com/office/powerpoint/2010/main" val="317601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EPM 1012 Unit 1</a:t>
            </a:r>
            <a:endParaRPr lang="en-US" dirty="0"/>
          </a:p>
        </p:txBody>
      </p:sp>
      <p:sp>
        <p:nvSpPr>
          <p:cNvPr id="5" name="Footer Placeholder 4"/>
          <p:cNvSpPr>
            <a:spLocks noGrp="1"/>
          </p:cNvSpPr>
          <p:nvPr>
            <p:ph type="ftr" sz="quarter" idx="11"/>
          </p:nvPr>
        </p:nvSpPr>
        <p:spPr>
          <a:xfrm>
            <a:off x="3124200" y="6356350"/>
            <a:ext cx="3608040" cy="365125"/>
          </a:xfrm>
          <a:prstGeom prst="rect">
            <a:avLst/>
          </a:prstGeom>
        </p:spPr>
        <p:txBody>
          <a:bodyPr/>
          <a:lstStyle/>
          <a:p>
            <a:pPr>
              <a:defRPr/>
            </a:pPr>
            <a:r>
              <a:rPr lang="en-CA" smtClean="0"/>
              <a:t>Musediq Abdul, MBA, PMP, PMI-RMP, CRM</a:t>
            </a:r>
            <a:endParaRPr lang="en-US" dirty="0"/>
          </a:p>
        </p:txBody>
      </p:sp>
      <p:sp>
        <p:nvSpPr>
          <p:cNvPr id="6" name="Slide Number Placeholder 5"/>
          <p:cNvSpPr>
            <a:spLocks noGrp="1"/>
          </p:cNvSpPr>
          <p:nvPr>
            <p:ph type="sldNum" sz="quarter" idx="12"/>
          </p:nvPr>
        </p:nvSpPr>
        <p:spPr/>
        <p:txBody>
          <a:bodyPr/>
          <a:lstStyle/>
          <a:p>
            <a:pPr>
              <a:defRPr/>
            </a:pPr>
            <a:fld id="{03F9E621-3642-4D16-A0DD-ACF738698CA0}" type="slidenum">
              <a:rPr lang="en-US" smtClean="0"/>
              <a:pPr>
                <a:defRPr/>
              </a:pPr>
              <a:t>‹#›</a:t>
            </a:fld>
            <a:endParaRPr lang="en-US"/>
          </a:p>
        </p:txBody>
      </p:sp>
    </p:spTree>
    <p:extLst>
      <p:ext uri="{BB962C8B-B14F-4D97-AF65-F5344CB8AC3E}">
        <p14:creationId xmlns:p14="http://schemas.microsoft.com/office/powerpoint/2010/main" val="1033430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599" y="4406900"/>
            <a:ext cx="7123113"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371599" y="2906713"/>
            <a:ext cx="71231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EPM 1012 Unit 1</a:t>
            </a:r>
            <a:endParaRPr lang="en-US"/>
          </a:p>
        </p:txBody>
      </p:sp>
      <p:sp>
        <p:nvSpPr>
          <p:cNvPr id="5" name="Footer Placeholder 4"/>
          <p:cNvSpPr>
            <a:spLocks noGrp="1"/>
          </p:cNvSpPr>
          <p:nvPr>
            <p:ph type="ftr" sz="quarter" idx="11"/>
          </p:nvPr>
        </p:nvSpPr>
        <p:spPr>
          <a:xfrm>
            <a:off x="3124200" y="6356350"/>
            <a:ext cx="3536032" cy="365125"/>
          </a:xfrm>
          <a:prstGeom prst="rect">
            <a:avLst/>
          </a:prstGeom>
        </p:spPr>
        <p:txBody>
          <a:bodyPr/>
          <a:lstStyle/>
          <a:p>
            <a:pPr>
              <a:defRPr/>
            </a:pPr>
            <a:r>
              <a:rPr lang="en-US" smtClean="0"/>
              <a:t>Musediq Abdul, MBA, PMP, PMI-RMP, CRM</a:t>
            </a:r>
            <a:endParaRPr lang="en-US"/>
          </a:p>
        </p:txBody>
      </p:sp>
      <p:sp>
        <p:nvSpPr>
          <p:cNvPr id="6" name="Slide Number Placeholder 5"/>
          <p:cNvSpPr>
            <a:spLocks noGrp="1"/>
          </p:cNvSpPr>
          <p:nvPr>
            <p:ph type="sldNum" sz="quarter" idx="12"/>
          </p:nvPr>
        </p:nvSpPr>
        <p:spPr/>
        <p:txBody>
          <a:bodyPr/>
          <a:lstStyle/>
          <a:p>
            <a:pPr>
              <a:defRPr/>
            </a:pPr>
            <a:fld id="{6E5BFBFC-D4B9-44B9-B7FA-2F2D43496ABA}" type="slidenum">
              <a:rPr lang="en-US" smtClean="0"/>
              <a:pPr>
                <a:defRPr/>
              </a:pPr>
              <a:t>‹#›</a:t>
            </a:fld>
            <a:endParaRPr lang="en-US"/>
          </a:p>
        </p:txBody>
      </p:sp>
      <p:sp>
        <p:nvSpPr>
          <p:cNvPr id="7" name="Rectangle 6"/>
          <p:cNvSpPr/>
          <p:nvPr/>
        </p:nvSpPr>
        <p:spPr>
          <a:xfrm>
            <a:off x="2836044" y="3244334"/>
            <a:ext cx="3471912" cy="369332"/>
          </a:xfrm>
          <a:prstGeom prst="rect">
            <a:avLst/>
          </a:prstGeom>
        </p:spPr>
        <p:txBody>
          <a:bodyPr wrap="none">
            <a:spAutoFit/>
          </a:bodyPr>
          <a:lstStyle/>
          <a:p>
            <a:r>
              <a:rPr lang="en-US" dirty="0"/>
              <a:t>1022- Unit 5 - Instructor: S. Vincent</a:t>
            </a:r>
          </a:p>
        </p:txBody>
      </p:sp>
    </p:spTree>
    <p:extLst>
      <p:ext uri="{BB962C8B-B14F-4D97-AF65-F5344CB8AC3E}">
        <p14:creationId xmlns:p14="http://schemas.microsoft.com/office/powerpoint/2010/main" val="1104787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lstStyle>
            <a:lvl1pPr>
              <a:defRPr b="1">
                <a:solidFill>
                  <a:srgbClr val="0000F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sz="half" idx="1"/>
          </p:nvPr>
        </p:nvSpPr>
        <p:spPr>
          <a:xfrm>
            <a:off x="914400" y="1600200"/>
            <a:ext cx="3581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EPM 1012 Unit 1</a:t>
            </a:r>
            <a:endParaRPr lang="en-US"/>
          </a:p>
        </p:txBody>
      </p:sp>
      <p:sp>
        <p:nvSpPr>
          <p:cNvPr id="6" name="Footer Placeholder 5"/>
          <p:cNvSpPr>
            <a:spLocks noGrp="1"/>
          </p:cNvSpPr>
          <p:nvPr>
            <p:ph type="ftr" sz="quarter" idx="11"/>
          </p:nvPr>
        </p:nvSpPr>
        <p:spPr>
          <a:xfrm>
            <a:off x="3124200" y="6356350"/>
            <a:ext cx="5336232" cy="365125"/>
          </a:xfrm>
          <a:prstGeom prst="rect">
            <a:avLst/>
          </a:prstGeom>
        </p:spPr>
        <p:txBody>
          <a:bodyPr/>
          <a:lstStyle>
            <a:lvl1pPr>
              <a:defRPr sz="1100" i="1">
                <a:solidFill>
                  <a:schemeClr val="bg1">
                    <a:lumMod val="50000"/>
                  </a:schemeClr>
                </a:solidFill>
              </a:defRPr>
            </a:lvl1pPr>
          </a:lstStyle>
          <a:p>
            <a:pPr>
              <a:defRPr/>
            </a:pPr>
            <a:r>
              <a:rPr lang="en-US" smtClean="0"/>
              <a:t>Musediq Abdul, MBA, PMP, PMI-RMP, CRM</a:t>
            </a:r>
            <a:endParaRPr lang="en-US"/>
          </a:p>
        </p:txBody>
      </p:sp>
      <p:sp>
        <p:nvSpPr>
          <p:cNvPr id="7" name="Slide Number Placeholder 6"/>
          <p:cNvSpPr>
            <a:spLocks noGrp="1"/>
          </p:cNvSpPr>
          <p:nvPr>
            <p:ph type="sldNum" sz="quarter" idx="12"/>
          </p:nvPr>
        </p:nvSpPr>
        <p:spPr/>
        <p:txBody>
          <a:bodyPr/>
          <a:lstStyle/>
          <a:p>
            <a:pPr>
              <a:defRPr/>
            </a:pPr>
            <a:fld id="{36B7B9E2-D6A9-4C5E-A404-09D7B2193E99}" type="slidenum">
              <a:rPr lang="en-US" smtClean="0"/>
              <a:pPr>
                <a:defRPr/>
              </a:pPr>
              <a:t>‹#›</a:t>
            </a:fld>
            <a:endParaRPr lang="en-US"/>
          </a:p>
        </p:txBody>
      </p:sp>
    </p:spTree>
    <p:extLst>
      <p:ext uri="{BB962C8B-B14F-4D97-AF65-F5344CB8AC3E}">
        <p14:creationId xmlns:p14="http://schemas.microsoft.com/office/powerpoint/2010/main" val="4137451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535113"/>
            <a:ext cx="3582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4400" y="2174875"/>
            <a:ext cx="35829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EPM 1012 Unit 1</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pPr>
              <a:defRPr/>
            </a:pPr>
            <a:r>
              <a:rPr lang="en-US" smtClean="0"/>
              <a:t>Musediq Abdul, MBA, PMP, PMI-RMP, CRM</a:t>
            </a:r>
            <a:endParaRPr lang="en-US"/>
          </a:p>
        </p:txBody>
      </p:sp>
      <p:sp>
        <p:nvSpPr>
          <p:cNvPr id="9" name="Slide Number Placeholder 8"/>
          <p:cNvSpPr>
            <a:spLocks noGrp="1"/>
          </p:cNvSpPr>
          <p:nvPr>
            <p:ph type="sldNum" sz="quarter" idx="12"/>
          </p:nvPr>
        </p:nvSpPr>
        <p:spPr/>
        <p:txBody>
          <a:bodyPr/>
          <a:lstStyle/>
          <a:p>
            <a:pPr>
              <a:defRPr/>
            </a:pPr>
            <a:fld id="{3F0C9E39-E28C-4B07-9501-17B2BC2A2CE2}" type="slidenum">
              <a:rPr lang="en-US" smtClean="0"/>
              <a:pPr>
                <a:defRPr/>
              </a:pPr>
              <a:t>‹#›</a:t>
            </a:fld>
            <a:endParaRPr lang="en-US"/>
          </a:p>
        </p:txBody>
      </p:sp>
    </p:spTree>
    <p:extLst>
      <p:ext uri="{BB962C8B-B14F-4D97-AF65-F5344CB8AC3E}">
        <p14:creationId xmlns:p14="http://schemas.microsoft.com/office/powerpoint/2010/main" val="1555216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EPM 1012 Unit 1</a:t>
            </a:r>
            <a:endParaRPr lang="en-US"/>
          </a:p>
        </p:txBody>
      </p:sp>
      <p:sp>
        <p:nvSpPr>
          <p:cNvPr id="4" name="Footer Placeholder 3"/>
          <p:cNvSpPr>
            <a:spLocks noGrp="1"/>
          </p:cNvSpPr>
          <p:nvPr>
            <p:ph type="ftr" sz="quarter" idx="11"/>
          </p:nvPr>
        </p:nvSpPr>
        <p:spPr>
          <a:xfrm>
            <a:off x="3124200" y="6356350"/>
            <a:ext cx="4472136" cy="365125"/>
          </a:xfrm>
          <a:prstGeom prst="rect">
            <a:avLst/>
          </a:prstGeom>
        </p:spPr>
        <p:txBody>
          <a:bodyPr/>
          <a:lstStyle/>
          <a:p>
            <a:pPr>
              <a:defRPr/>
            </a:pPr>
            <a:r>
              <a:rPr lang="en-US" smtClean="0"/>
              <a:t>Musediq Abdul, MBA, PMP, PMI-RMP, CRM</a:t>
            </a:r>
            <a:endParaRPr lang="en-US"/>
          </a:p>
        </p:txBody>
      </p:sp>
      <p:sp>
        <p:nvSpPr>
          <p:cNvPr id="5" name="Slide Number Placeholder 4"/>
          <p:cNvSpPr>
            <a:spLocks noGrp="1"/>
          </p:cNvSpPr>
          <p:nvPr>
            <p:ph type="sldNum" sz="quarter" idx="12"/>
          </p:nvPr>
        </p:nvSpPr>
        <p:spPr/>
        <p:txBody>
          <a:bodyPr/>
          <a:lstStyle/>
          <a:p>
            <a:pPr>
              <a:defRPr/>
            </a:pPr>
            <a:fld id="{27F9BC51-D27F-44C8-A9E8-085C05A8801D}" type="slidenum">
              <a:rPr lang="en-US" smtClean="0"/>
              <a:pPr>
                <a:defRPr/>
              </a:pPr>
              <a:t>‹#›</a:t>
            </a:fld>
            <a:endParaRPr lang="en-US"/>
          </a:p>
        </p:txBody>
      </p:sp>
    </p:spTree>
    <p:extLst>
      <p:ext uri="{BB962C8B-B14F-4D97-AF65-F5344CB8AC3E}">
        <p14:creationId xmlns:p14="http://schemas.microsoft.com/office/powerpoint/2010/main" val="1367477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EPM 1012 Unit 1</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a:defRPr/>
            </a:pPr>
            <a:r>
              <a:rPr lang="en-US" smtClean="0"/>
              <a:t>Musediq Abdul, MBA, PMP, PMI-RMP, CRM</a:t>
            </a:r>
            <a:endParaRPr lang="en-US"/>
          </a:p>
        </p:txBody>
      </p:sp>
      <p:sp>
        <p:nvSpPr>
          <p:cNvPr id="4" name="Slide Number Placeholder 3"/>
          <p:cNvSpPr>
            <a:spLocks noGrp="1"/>
          </p:cNvSpPr>
          <p:nvPr>
            <p:ph type="sldNum" sz="quarter" idx="12"/>
          </p:nvPr>
        </p:nvSpPr>
        <p:spPr/>
        <p:txBody>
          <a:bodyPr/>
          <a:lstStyle/>
          <a:p>
            <a:pPr>
              <a:defRPr/>
            </a:pPr>
            <a:fld id="{CFAB8D70-7ED2-4CD8-9D6A-457812821C13}" type="slidenum">
              <a:rPr lang="en-US" smtClean="0"/>
              <a:pPr>
                <a:defRPr/>
              </a:pPr>
              <a:t>‹#›</a:t>
            </a:fld>
            <a:endParaRPr lang="en-US"/>
          </a:p>
        </p:txBody>
      </p:sp>
    </p:spTree>
    <p:extLst>
      <p:ext uri="{BB962C8B-B14F-4D97-AF65-F5344CB8AC3E}">
        <p14:creationId xmlns:p14="http://schemas.microsoft.com/office/powerpoint/2010/main" val="13558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3048000"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114800" y="273050"/>
            <a:ext cx="4572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4400" y="1447800"/>
            <a:ext cx="30480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EPM 1012 Unit 1</a:t>
            </a:r>
            <a:endParaRPr lang="en-US"/>
          </a:p>
        </p:txBody>
      </p:sp>
      <p:sp>
        <p:nvSpPr>
          <p:cNvPr id="7" name="Slide Number Placeholder 6"/>
          <p:cNvSpPr>
            <a:spLocks noGrp="1"/>
          </p:cNvSpPr>
          <p:nvPr>
            <p:ph type="sldNum" sz="quarter" idx="12"/>
          </p:nvPr>
        </p:nvSpPr>
        <p:spPr/>
        <p:txBody>
          <a:bodyPr/>
          <a:lstStyle/>
          <a:p>
            <a:pPr>
              <a:defRPr/>
            </a:pPr>
            <a:fld id="{A2C037A9-E934-4134-815A-990738A35AA7}" type="slidenum">
              <a:rPr lang="en-US" smtClean="0"/>
              <a:pPr>
                <a:defRPr/>
              </a:pPr>
              <a:t>‹#›</a:t>
            </a:fld>
            <a:endParaRPr lang="en-US"/>
          </a:p>
        </p:txBody>
      </p:sp>
    </p:spTree>
    <p:extLst>
      <p:ext uri="{BB962C8B-B14F-4D97-AF65-F5344CB8AC3E}">
        <p14:creationId xmlns:p14="http://schemas.microsoft.com/office/powerpoint/2010/main" val="4046947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EPM 1012 Unit 1</a:t>
            </a:r>
            <a:endParaRPr lang="en-US"/>
          </a:p>
        </p:txBody>
      </p:sp>
      <p:sp>
        <p:nvSpPr>
          <p:cNvPr id="6" name="Footer Placeholder 5"/>
          <p:cNvSpPr>
            <a:spLocks noGrp="1"/>
          </p:cNvSpPr>
          <p:nvPr>
            <p:ph type="ftr" sz="quarter" idx="11"/>
          </p:nvPr>
        </p:nvSpPr>
        <p:spPr>
          <a:xfrm>
            <a:off x="3124200" y="6356350"/>
            <a:ext cx="4400128" cy="365125"/>
          </a:xfrm>
          <a:prstGeom prst="rect">
            <a:avLst/>
          </a:prstGeom>
        </p:spPr>
        <p:txBody>
          <a:bodyPr/>
          <a:lstStyle/>
          <a:p>
            <a:pPr>
              <a:defRPr/>
            </a:pPr>
            <a:r>
              <a:rPr lang="en-US" smtClean="0"/>
              <a:t>Musediq Abdul, MBA, PMP, PMI-RMP, CRM</a:t>
            </a:r>
            <a:endParaRPr lang="en-US"/>
          </a:p>
        </p:txBody>
      </p:sp>
      <p:sp>
        <p:nvSpPr>
          <p:cNvPr id="7" name="Slide Number Placeholder 6"/>
          <p:cNvSpPr>
            <a:spLocks noGrp="1"/>
          </p:cNvSpPr>
          <p:nvPr>
            <p:ph type="sldNum" sz="quarter" idx="12"/>
          </p:nvPr>
        </p:nvSpPr>
        <p:spPr/>
        <p:txBody>
          <a:bodyPr/>
          <a:lstStyle/>
          <a:p>
            <a:pPr>
              <a:defRPr/>
            </a:pPr>
            <a:fld id="{3C1B64E8-6ABE-4554-B91A-AC290418F0F1}" type="slidenum">
              <a:rPr lang="en-US" smtClean="0"/>
              <a:pPr>
                <a:defRPr/>
              </a:pPr>
              <a:t>‹#›</a:t>
            </a:fld>
            <a:endParaRPr lang="en-US"/>
          </a:p>
        </p:txBody>
      </p:sp>
    </p:spTree>
    <p:extLst>
      <p:ext uri="{BB962C8B-B14F-4D97-AF65-F5344CB8AC3E}">
        <p14:creationId xmlns:p14="http://schemas.microsoft.com/office/powerpoint/2010/main" val="263872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274638"/>
            <a:ext cx="7772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4400" y="1600200"/>
            <a:ext cx="77724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52400" y="6324600"/>
            <a:ext cx="457200" cy="365125"/>
          </a:xfrm>
          <a:prstGeom prst="rect">
            <a:avLst/>
          </a:prstGeom>
        </p:spPr>
        <p:txBody>
          <a:bodyPr vert="horz" lIns="91440" tIns="45720" rIns="91440" bIns="45720" rtlCol="0" anchor="ctr"/>
          <a:lstStyle>
            <a:lvl1pPr algn="r">
              <a:defRPr sz="1600">
                <a:solidFill>
                  <a:schemeClr val="tx2">
                    <a:lumMod val="75000"/>
                  </a:schemeClr>
                </a:solidFill>
              </a:defRPr>
            </a:lvl1pPr>
          </a:lstStyle>
          <a:p>
            <a:pPr>
              <a:defRPr/>
            </a:pPr>
            <a:fld id="{98CFBAA4-A69A-4C45-B095-11E546198B5F}" type="slidenum">
              <a:rPr lang="en-US" smtClean="0"/>
              <a:pPr>
                <a:defRPr/>
              </a:pPr>
              <a:t>‹#›</a:t>
            </a:fld>
            <a:endParaRPr lang="en-US" dirty="0"/>
          </a:p>
        </p:txBody>
      </p:sp>
      <p:pic>
        <p:nvPicPr>
          <p:cNvPr id="8" name="Picture 7" descr="Lambton_College_Logo.png"/>
          <p:cNvPicPr>
            <a:picLocks noChangeAspect="1"/>
          </p:cNvPicPr>
          <p:nvPr/>
        </p:nvPicPr>
        <p:blipFill>
          <a:blip r:embed="rId11" cstate="print"/>
          <a:stretch>
            <a:fillRect/>
          </a:stretch>
        </p:blipFill>
        <p:spPr>
          <a:xfrm rot="16200000">
            <a:off x="-559382" y="940382"/>
            <a:ext cx="1981202" cy="557638"/>
          </a:xfrm>
          <a:prstGeom prst="rect">
            <a:avLst/>
          </a:prstGeom>
        </p:spPr>
      </p:pic>
      <p:cxnSp>
        <p:nvCxnSpPr>
          <p:cNvPr id="12" name="Straight Connector 11"/>
          <p:cNvCxnSpPr/>
          <p:nvPr/>
        </p:nvCxnSpPr>
        <p:spPr>
          <a:xfrm>
            <a:off x="762000" y="0"/>
            <a:ext cx="0" cy="68580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70261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smtClean="0">
                <a:latin typeface="Times New Roman" panose="02020603050405020304" pitchFamily="18" charset="0"/>
                <a:ea typeface="Tahoma" panose="020B0604030504040204" pitchFamily="34" charset="0"/>
                <a:cs typeface="Times New Roman" panose="02020603050405020304" pitchFamily="18" charset="0"/>
              </a:rPr>
              <a:t>CSD 3423</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b="1" i="1" dirty="0" smtClean="0"/>
              <a:t>Project Management </a:t>
            </a:r>
          </a:p>
          <a:p>
            <a:r>
              <a:rPr lang="en-US" b="1" i="1" dirty="0" smtClean="0"/>
              <a:t>Lesson </a:t>
            </a:r>
            <a:r>
              <a:rPr lang="en-US" b="1" i="1" dirty="0"/>
              <a:t>2</a:t>
            </a:r>
            <a:r>
              <a:rPr lang="en-US" b="1" i="1" dirty="0" smtClean="0"/>
              <a:t>	</a:t>
            </a:r>
          </a:p>
          <a:p>
            <a:endParaRPr lang="en-US" dirty="0"/>
          </a:p>
        </p:txBody>
      </p:sp>
    </p:spTree>
    <p:extLst>
      <p:ext uri="{BB962C8B-B14F-4D97-AF65-F5344CB8AC3E}">
        <p14:creationId xmlns:p14="http://schemas.microsoft.com/office/powerpoint/2010/main" val="2197764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03F9E621-3642-4D16-A0DD-ACF738698CA0}" type="slidenum">
              <a:rPr lang="en-US" smtClean="0"/>
              <a:pPr>
                <a:defRPr/>
              </a:pPr>
              <a:t>10</a:t>
            </a:fld>
            <a:endParaRPr lang="en-US"/>
          </a:p>
        </p:txBody>
      </p:sp>
      <p:pic>
        <p:nvPicPr>
          <p:cNvPr id="6" name="Picture 5"/>
          <p:cNvPicPr>
            <a:picLocks noChangeAspect="1"/>
          </p:cNvPicPr>
          <p:nvPr/>
        </p:nvPicPr>
        <p:blipFill>
          <a:blip r:embed="rId3"/>
          <a:stretch>
            <a:fillRect/>
          </a:stretch>
        </p:blipFill>
        <p:spPr>
          <a:xfrm>
            <a:off x="969717" y="0"/>
            <a:ext cx="6802683" cy="6413336"/>
          </a:xfrm>
          <a:prstGeom prst="rect">
            <a:avLst/>
          </a:prstGeom>
        </p:spPr>
      </p:pic>
    </p:spTree>
    <p:extLst>
      <p:ext uri="{BB962C8B-B14F-4D97-AF65-F5344CB8AC3E}">
        <p14:creationId xmlns:p14="http://schemas.microsoft.com/office/powerpoint/2010/main" val="3971903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50319" y="314327"/>
            <a:ext cx="4114800" cy="400050"/>
          </a:xfrm>
        </p:spPr>
        <p:txBody>
          <a:bodyPr>
            <a:noAutofit/>
          </a:bodyPr>
          <a:lstStyle/>
          <a:p>
            <a:pPr>
              <a:defRPr/>
            </a:pPr>
            <a:r>
              <a:rPr lang="en-US" sz="2800" dirty="0"/>
              <a:t>Project Management (PM)</a:t>
            </a:r>
          </a:p>
        </p:txBody>
      </p:sp>
      <p:sp>
        <p:nvSpPr>
          <p:cNvPr id="15363" name="Rectangle 3"/>
          <p:cNvSpPr>
            <a:spLocks noGrp="1" noChangeArrowheads="1"/>
          </p:cNvSpPr>
          <p:nvPr>
            <p:ph idx="1"/>
          </p:nvPr>
        </p:nvSpPr>
        <p:spPr bwMode="auto">
          <a:xfrm>
            <a:off x="1219200" y="1981200"/>
            <a:ext cx="8077200" cy="4451748"/>
          </a:xfrm>
          <a:noFill/>
          <a:ln>
            <a:miter lim="800000"/>
            <a:headEnd/>
            <a:tailEnd/>
          </a:ln>
        </p:spPr>
        <p:txBody>
          <a:bodyPr vert="horz" wrap="square" lIns="51435" tIns="25718" rIns="51435" bIns="25718" numCol="1" rtlCol="0" anchor="t" anchorCtr="0" compatLnSpc="1">
            <a:prstTxWarp prst="textNoShape">
              <a:avLst/>
            </a:prstTxWarp>
            <a:normAutofit/>
          </a:bodyPr>
          <a:lstStyle/>
          <a:p>
            <a:endParaRPr lang="en-US" altLang="en-US" sz="1575" dirty="0">
              <a:latin typeface="Arial" charset="0"/>
              <a:cs typeface="Arial" charset="0"/>
            </a:endParaRPr>
          </a:p>
          <a:p>
            <a:r>
              <a:rPr lang="en-US" altLang="en-US" sz="1575" dirty="0">
                <a:latin typeface="Arial" charset="0"/>
                <a:cs typeface="Arial" charset="0"/>
              </a:rPr>
              <a:t>Work processes that </a:t>
            </a:r>
            <a:r>
              <a:rPr lang="en-US" altLang="en-US" sz="1575" dirty="0" smtClean="0">
                <a:latin typeface="Arial" charset="0"/>
                <a:cs typeface="Arial" charset="0"/>
              </a:rPr>
              <a:t>work</a:t>
            </a:r>
            <a:r>
              <a:rPr lang="en-US" altLang="en-US" sz="1575" dirty="0">
                <a:latin typeface="Arial" charset="0"/>
                <a:cs typeface="Arial" charset="0"/>
              </a:rPr>
              <a:t>. </a:t>
            </a:r>
          </a:p>
          <a:p>
            <a:endParaRPr lang="en-US" altLang="en-US" sz="1575" dirty="0">
              <a:latin typeface="Arial" charset="0"/>
              <a:cs typeface="Arial" charset="0"/>
            </a:endParaRPr>
          </a:p>
          <a:p>
            <a:endParaRPr lang="en-US" altLang="en-US" sz="1575" dirty="0" smtClean="0">
              <a:latin typeface="Arial" charset="0"/>
              <a:cs typeface="Arial" charset="0"/>
            </a:endParaRPr>
          </a:p>
          <a:p>
            <a:endParaRPr lang="en-US" altLang="en-US" sz="1575" dirty="0">
              <a:latin typeface="Arial" charset="0"/>
              <a:cs typeface="Arial" charset="0"/>
            </a:endParaRPr>
          </a:p>
          <a:p>
            <a:endParaRPr lang="en-US" altLang="en-US" sz="1575" dirty="0" smtClean="0">
              <a:latin typeface="Arial" charset="0"/>
              <a:cs typeface="Arial" charset="0"/>
            </a:endParaRPr>
          </a:p>
          <a:p>
            <a:endParaRPr lang="en-US" altLang="en-US" sz="1575" dirty="0">
              <a:latin typeface="Arial" charset="0"/>
              <a:cs typeface="Arial" charset="0"/>
            </a:endParaRPr>
          </a:p>
          <a:p>
            <a:endParaRPr lang="en-US" altLang="en-US" sz="1575" dirty="0">
              <a:latin typeface="Arial" charset="0"/>
              <a:cs typeface="Arial" charset="0"/>
            </a:endParaRPr>
          </a:p>
          <a:p>
            <a:r>
              <a:rPr lang="en-US" altLang="en-US" sz="1575" dirty="0">
                <a:latin typeface="Arial" charset="0"/>
                <a:cs typeface="Arial" charset="0"/>
              </a:rPr>
              <a:t>Tradeoffs among</a:t>
            </a:r>
          </a:p>
        </p:txBody>
      </p:sp>
      <p:sp>
        <p:nvSpPr>
          <p:cNvPr id="12" name="Slide Number Placeholder 11"/>
          <p:cNvSpPr>
            <a:spLocks noGrp="1"/>
          </p:cNvSpPr>
          <p:nvPr>
            <p:ph type="sldNum" sz="quarter" idx="12"/>
          </p:nvPr>
        </p:nvSpPr>
        <p:spPr/>
        <p:txBody>
          <a:bodyPr/>
          <a:lstStyle/>
          <a:p>
            <a:fld id="{50B9244F-504E-4374-8242-2AA705219402}" type="slidenum">
              <a:rPr lang="en-US" smtClean="0"/>
              <a:pPr/>
              <a:t>11</a:t>
            </a:fld>
            <a:endParaRPr lang="en-US"/>
          </a:p>
        </p:txBody>
      </p:sp>
      <p:sp>
        <p:nvSpPr>
          <p:cNvPr id="15364" name="Text Box 4"/>
          <p:cNvSpPr txBox="1">
            <a:spLocks noChangeArrowheads="1"/>
          </p:cNvSpPr>
          <p:nvPr/>
        </p:nvSpPr>
        <p:spPr bwMode="auto">
          <a:xfrm>
            <a:off x="1219200" y="714378"/>
            <a:ext cx="6858000" cy="757130"/>
          </a:xfrm>
          <a:prstGeom prst="rect">
            <a:avLst/>
          </a:prstGeom>
          <a:solidFill>
            <a:schemeClr val="accent1"/>
          </a:solidFill>
          <a:ln w="9525" algn="ctr">
            <a:noFill/>
            <a:miter lim="800000"/>
            <a:headEnd/>
            <a:tailEnd/>
          </a:ln>
          <a:effectLst>
            <a:outerShdw dist="107763" dir="2700000" algn="ctr" rotWithShape="0">
              <a:schemeClr val="bg2">
                <a:alpha val="50000"/>
              </a:schemeClr>
            </a:outerShdw>
          </a:effectLst>
        </p:spPr>
        <p:txBody>
          <a:bodyPr wrap="square">
            <a:spAutoFit/>
          </a:bodyPr>
          <a:lstStyle/>
          <a:p>
            <a:pPr lvl="1" algn="l">
              <a:lnSpc>
                <a:spcPct val="90000"/>
              </a:lnSpc>
            </a:pPr>
            <a:r>
              <a:rPr lang="en-US" altLang="en-US" sz="1600" b="1" dirty="0">
                <a:solidFill>
                  <a:schemeClr val="bg1"/>
                </a:solidFill>
              </a:rPr>
              <a:t>Project management – </a:t>
            </a:r>
            <a:r>
              <a:rPr lang="en-US" altLang="en-US" sz="1600" dirty="0">
                <a:solidFill>
                  <a:schemeClr val="bg1"/>
                </a:solidFill>
              </a:rPr>
              <a:t>“the application of knowledge, skills, tools and techniques to project activities to meet project requirements.” </a:t>
            </a:r>
            <a:r>
              <a:rPr lang="en-US" altLang="en-US" sz="1600" b="1" dirty="0">
                <a:solidFill>
                  <a:schemeClr val="bg1"/>
                </a:solidFill>
              </a:rPr>
              <a:t>PMBOK® Guide</a:t>
            </a:r>
          </a:p>
        </p:txBody>
      </p:sp>
      <p:sp>
        <p:nvSpPr>
          <p:cNvPr id="3" name="Cloud 2"/>
          <p:cNvSpPr/>
          <p:nvPr/>
        </p:nvSpPr>
        <p:spPr>
          <a:xfrm>
            <a:off x="4657725" y="2123974"/>
            <a:ext cx="2428875" cy="1819376"/>
          </a:xfrm>
          <a:prstGeom prst="cloud">
            <a:avLst/>
          </a:prstGeom>
          <a:solidFill>
            <a:schemeClr val="accent2"/>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sz="1400" dirty="0">
                <a:latin typeface="Arial" pitchFamily="34" charset="0"/>
                <a:cs typeface="Arial" pitchFamily="34" charset="0"/>
              </a:rPr>
              <a:t>initiate</a:t>
            </a:r>
          </a:p>
          <a:p>
            <a:pPr algn="l">
              <a:defRPr/>
            </a:pPr>
            <a:r>
              <a:rPr lang="en-US" sz="1400" dirty="0">
                <a:latin typeface="Arial" pitchFamily="34" charset="0"/>
                <a:cs typeface="Arial" pitchFamily="34" charset="0"/>
              </a:rPr>
              <a:t>plan</a:t>
            </a:r>
          </a:p>
          <a:p>
            <a:pPr algn="l">
              <a:defRPr/>
            </a:pPr>
            <a:r>
              <a:rPr lang="en-US" sz="1400" dirty="0">
                <a:latin typeface="Arial" pitchFamily="34" charset="0"/>
                <a:cs typeface="Arial" pitchFamily="34" charset="0"/>
              </a:rPr>
              <a:t>execute</a:t>
            </a:r>
          </a:p>
          <a:p>
            <a:pPr algn="l">
              <a:defRPr/>
            </a:pPr>
            <a:r>
              <a:rPr lang="en-CA" sz="1400" dirty="0">
                <a:latin typeface="Arial" pitchFamily="34" charset="0"/>
                <a:cs typeface="Arial" pitchFamily="34" charset="0"/>
              </a:rPr>
              <a:t>monitor and control</a:t>
            </a:r>
          </a:p>
          <a:p>
            <a:pPr algn="l">
              <a:defRPr/>
            </a:pPr>
            <a:r>
              <a:rPr lang="en-CA" sz="1400" dirty="0">
                <a:latin typeface="Arial" pitchFamily="34" charset="0"/>
                <a:cs typeface="Arial" pitchFamily="34" charset="0"/>
              </a:rPr>
              <a:t>close</a:t>
            </a:r>
            <a:endParaRPr lang="en-US" sz="1400" dirty="0">
              <a:latin typeface="Arial" pitchFamily="34" charset="0"/>
              <a:cs typeface="Arial" pitchFamily="34" charset="0"/>
            </a:endParaRPr>
          </a:p>
        </p:txBody>
      </p:sp>
      <p:sp>
        <p:nvSpPr>
          <p:cNvPr id="8" name="Cloud 7"/>
          <p:cNvSpPr/>
          <p:nvPr/>
        </p:nvSpPr>
        <p:spPr>
          <a:xfrm>
            <a:off x="4186238" y="3900487"/>
            <a:ext cx="3433762" cy="2043113"/>
          </a:xfrm>
          <a:prstGeom prst="cloud">
            <a:avLst/>
          </a:prstGeom>
          <a:solidFill>
            <a:schemeClr val="accent2"/>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latin typeface="Arial" pitchFamily="34" charset="0"/>
                <a:cs typeface="Arial" pitchFamily="34" charset="0"/>
              </a:rPr>
              <a:t>Scope        Schedule</a:t>
            </a:r>
          </a:p>
          <a:p>
            <a:pPr>
              <a:defRPr/>
            </a:pPr>
            <a:r>
              <a:rPr lang="en-US" sz="1600" dirty="0">
                <a:latin typeface="Arial" pitchFamily="34" charset="0"/>
                <a:cs typeface="Arial" pitchFamily="34" charset="0"/>
              </a:rPr>
              <a:t>Quality       Resources</a:t>
            </a:r>
          </a:p>
          <a:p>
            <a:pPr>
              <a:defRPr/>
            </a:pPr>
            <a:r>
              <a:rPr lang="en-US" sz="1600" dirty="0">
                <a:latin typeface="Arial" pitchFamily="34" charset="0"/>
                <a:cs typeface="Arial" pitchFamily="34" charset="0"/>
              </a:rPr>
              <a:t>Cost           Risks</a:t>
            </a:r>
          </a:p>
        </p:txBody>
      </p:sp>
    </p:spTree>
    <p:extLst>
      <p:ext uri="{BB962C8B-B14F-4D97-AF65-F5344CB8AC3E}">
        <p14:creationId xmlns:p14="http://schemas.microsoft.com/office/powerpoint/2010/main" val="3288460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771775" y="1028701"/>
            <a:ext cx="4200525" cy="697408"/>
          </a:xfrm>
        </p:spPr>
        <p:txBody>
          <a:bodyPr/>
          <a:lstStyle/>
          <a:p>
            <a:pPr>
              <a:defRPr/>
            </a:pPr>
            <a:r>
              <a:rPr lang="en-US" sz="2250" dirty="0"/>
              <a:t>Project Management (PM)</a:t>
            </a:r>
          </a:p>
        </p:txBody>
      </p:sp>
      <p:sp>
        <p:nvSpPr>
          <p:cNvPr id="15363" name="Rectangle 3"/>
          <p:cNvSpPr>
            <a:spLocks noGrp="1" noChangeArrowheads="1"/>
          </p:cNvSpPr>
          <p:nvPr>
            <p:ph idx="1"/>
          </p:nvPr>
        </p:nvSpPr>
        <p:spPr bwMode="auto">
          <a:xfrm>
            <a:off x="2557463" y="2443163"/>
            <a:ext cx="4629150" cy="254585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rtlCol="0" anchor="t" anchorCtr="0" compatLnSpc="1">
            <a:prstTxWarp prst="textNoShape">
              <a:avLst/>
            </a:prstTxWarp>
            <a:normAutofit/>
          </a:bodyPr>
          <a:lstStyle/>
          <a:p>
            <a:pPr>
              <a:defRPr/>
            </a:pPr>
            <a:r>
              <a:rPr lang="en-US" sz="1575" dirty="0">
                <a:latin typeface="Arial" charset="0"/>
                <a:cs typeface="Arial" charset="0"/>
              </a:rPr>
              <a:t>Administrative tasks </a:t>
            </a:r>
          </a:p>
          <a:p>
            <a:pPr>
              <a:defRPr/>
            </a:pPr>
            <a:endParaRPr lang="en-US" sz="1575" dirty="0">
              <a:latin typeface="Arial" charset="0"/>
              <a:cs typeface="Arial" charset="0"/>
            </a:endParaRPr>
          </a:p>
          <a:p>
            <a:pPr marL="46435" indent="0">
              <a:buNone/>
              <a:defRPr/>
            </a:pPr>
            <a:r>
              <a:rPr lang="en-US" sz="1575" dirty="0">
                <a:latin typeface="Arial" charset="0"/>
                <a:cs typeface="Arial" charset="0"/>
              </a:rPr>
              <a:t>                                           </a:t>
            </a:r>
          </a:p>
          <a:p>
            <a:pPr>
              <a:defRPr/>
            </a:pPr>
            <a:r>
              <a:rPr lang="en-US" sz="1575" dirty="0">
                <a:latin typeface="Arial" charset="0"/>
                <a:cs typeface="Arial" charset="0"/>
              </a:rPr>
              <a:t>Leadership tasks for work associates</a:t>
            </a:r>
          </a:p>
          <a:p>
            <a:pPr>
              <a:defRPr/>
            </a:pPr>
            <a:endParaRPr lang="en-US" sz="1575" dirty="0">
              <a:latin typeface="Arial" charset="0"/>
              <a:cs typeface="Arial" charset="0"/>
            </a:endParaRPr>
          </a:p>
          <a:p>
            <a:pPr>
              <a:defRPr/>
            </a:pPr>
            <a:endParaRPr lang="en-US" sz="1575" dirty="0">
              <a:latin typeface="Arial" charset="0"/>
              <a:cs typeface="Arial" charset="0"/>
            </a:endParaRPr>
          </a:p>
          <a:p>
            <a:pPr>
              <a:defRPr/>
            </a:pPr>
            <a:r>
              <a:rPr lang="en-US" sz="1575" dirty="0">
                <a:latin typeface="Arial" charset="0"/>
                <a:cs typeface="Arial" charset="0"/>
              </a:rPr>
              <a:t>Knowledge, skills, and methods apply for most projects</a:t>
            </a:r>
          </a:p>
        </p:txBody>
      </p:sp>
      <p:sp>
        <p:nvSpPr>
          <p:cNvPr id="12" name="Slide Number Placeholder 11"/>
          <p:cNvSpPr>
            <a:spLocks noGrp="1"/>
          </p:cNvSpPr>
          <p:nvPr>
            <p:ph type="sldNum" sz="quarter" idx="12"/>
          </p:nvPr>
        </p:nvSpPr>
        <p:spPr/>
        <p:txBody>
          <a:bodyPr/>
          <a:lstStyle/>
          <a:p>
            <a:fld id="{50B9244F-504E-4374-8242-2AA705219402}" type="slidenum">
              <a:rPr lang="en-US" smtClean="0"/>
              <a:pPr/>
              <a:t>12</a:t>
            </a:fld>
            <a:endParaRPr lang="en-US"/>
          </a:p>
        </p:txBody>
      </p:sp>
      <p:sp>
        <p:nvSpPr>
          <p:cNvPr id="7" name="Cloud 6"/>
          <p:cNvSpPr/>
          <p:nvPr/>
        </p:nvSpPr>
        <p:spPr>
          <a:xfrm>
            <a:off x="5036343" y="2148979"/>
            <a:ext cx="2657475" cy="823913"/>
          </a:xfrm>
          <a:prstGeom prst="cloud">
            <a:avLst/>
          </a:prstGeom>
          <a:solidFill>
            <a:schemeClr val="accent2"/>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Arial" pitchFamily="34" charset="0"/>
                <a:cs typeface="Arial" pitchFamily="34" charset="0"/>
              </a:rPr>
              <a:t>planning    documenting   controlling</a:t>
            </a:r>
          </a:p>
        </p:txBody>
      </p:sp>
      <p:sp>
        <p:nvSpPr>
          <p:cNvPr id="8" name="Cloud 7"/>
          <p:cNvSpPr/>
          <p:nvPr/>
        </p:nvSpPr>
        <p:spPr>
          <a:xfrm>
            <a:off x="2643187" y="3643312"/>
            <a:ext cx="4414838" cy="471488"/>
          </a:xfrm>
          <a:prstGeom prst="cloud">
            <a:avLst/>
          </a:prstGeom>
          <a:solidFill>
            <a:schemeClr val="accent2"/>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Arial" pitchFamily="34" charset="0"/>
                <a:cs typeface="Arial" pitchFamily="34" charset="0"/>
              </a:rPr>
              <a:t>visioning    motivating    promoting</a:t>
            </a:r>
          </a:p>
        </p:txBody>
      </p:sp>
    </p:spTree>
    <p:extLst>
      <p:ext uri="{BB962C8B-B14F-4D97-AF65-F5344CB8AC3E}">
        <p14:creationId xmlns:p14="http://schemas.microsoft.com/office/powerpoint/2010/main" val="2791845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028702"/>
            <a:ext cx="4371975" cy="628649"/>
          </a:xfrm>
        </p:spPr>
        <p:txBody>
          <a:bodyPr>
            <a:normAutofit/>
          </a:bodyPr>
          <a:lstStyle/>
          <a:p>
            <a:r>
              <a:rPr lang="en-CA" sz="2800" dirty="0"/>
              <a:t>Benefits to Organization</a:t>
            </a:r>
          </a:p>
        </p:txBody>
      </p:sp>
      <p:sp>
        <p:nvSpPr>
          <p:cNvPr id="4" name="Content Placeholder 3"/>
          <p:cNvSpPr>
            <a:spLocks noGrp="1"/>
          </p:cNvSpPr>
          <p:nvPr>
            <p:ph sz="quarter" idx="1"/>
          </p:nvPr>
        </p:nvSpPr>
        <p:spPr>
          <a:xfrm>
            <a:off x="1828800" y="1771650"/>
            <a:ext cx="6324600" cy="4019549"/>
          </a:xfrm>
        </p:spPr>
        <p:txBody>
          <a:bodyPr>
            <a:normAutofit/>
          </a:bodyPr>
          <a:lstStyle/>
          <a:p>
            <a:pPr>
              <a:buClrTx/>
            </a:pPr>
            <a:r>
              <a:rPr lang="en-US" altLang="en-US" sz="2200" dirty="0"/>
              <a:t>Organizational focus – strategy turned into action</a:t>
            </a:r>
          </a:p>
          <a:p>
            <a:pPr>
              <a:buClrTx/>
            </a:pPr>
            <a:r>
              <a:rPr lang="en-US" altLang="en-US" sz="2200" dirty="0"/>
              <a:t>Prioritization – staff knows what is important</a:t>
            </a:r>
          </a:p>
          <a:p>
            <a:pPr>
              <a:buClrTx/>
            </a:pPr>
            <a:r>
              <a:rPr lang="en-US" altLang="en-US" sz="2200" dirty="0"/>
              <a:t>Visibility – manager can see where things are</a:t>
            </a:r>
          </a:p>
          <a:p>
            <a:pPr>
              <a:buClrTx/>
            </a:pPr>
            <a:r>
              <a:rPr lang="en-US" altLang="en-US" sz="2200" dirty="0"/>
              <a:t>Better resource use – less wasted effort and time</a:t>
            </a:r>
          </a:p>
          <a:p>
            <a:pPr>
              <a:buClrTx/>
            </a:pPr>
            <a:r>
              <a:rPr lang="en-US" altLang="en-US" sz="2200" dirty="0"/>
              <a:t>Process improvement – great application of PM</a:t>
            </a:r>
          </a:p>
          <a:p>
            <a:pPr>
              <a:buClrTx/>
            </a:pPr>
            <a:r>
              <a:rPr lang="en-US" altLang="en-US" sz="2200" dirty="0"/>
              <a:t>Improved communication – defined approaches/tools</a:t>
            </a:r>
          </a:p>
          <a:p>
            <a:pPr>
              <a:buClrTx/>
            </a:pPr>
            <a:r>
              <a:rPr lang="en-US" altLang="en-US" sz="2200" dirty="0"/>
              <a:t>Measurable results – quantifiable objectives</a:t>
            </a:r>
          </a:p>
          <a:p>
            <a:pPr>
              <a:buClrTx/>
            </a:pPr>
            <a:r>
              <a:rPr lang="en-US" altLang="en-US" sz="2200" dirty="0"/>
              <a:t>Documentation available – avoids lost knowledge</a:t>
            </a:r>
          </a:p>
          <a:p>
            <a:pPr marL="0" indent="0">
              <a:buNone/>
            </a:pPr>
            <a:endParaRPr lang="en-CA" dirty="0"/>
          </a:p>
        </p:txBody>
      </p:sp>
      <p:sp>
        <p:nvSpPr>
          <p:cNvPr id="5" name="Slide Number Placeholder 4"/>
          <p:cNvSpPr>
            <a:spLocks noGrp="1"/>
          </p:cNvSpPr>
          <p:nvPr>
            <p:ph type="sldNum" sz="quarter" idx="12"/>
          </p:nvPr>
        </p:nvSpPr>
        <p:spPr/>
        <p:txBody>
          <a:bodyPr/>
          <a:lstStyle/>
          <a:p>
            <a:pPr>
              <a:defRPr/>
            </a:pPr>
            <a:fld id="{03F9E621-3642-4D16-A0DD-ACF738698CA0}" type="slidenum">
              <a:rPr lang="en-US" smtClean="0"/>
              <a:pPr>
                <a:defRPr/>
              </a:pPr>
              <a:t>13</a:t>
            </a:fld>
            <a:endParaRPr lang="en-US"/>
          </a:p>
        </p:txBody>
      </p:sp>
    </p:spTree>
    <p:extLst>
      <p:ext uri="{BB962C8B-B14F-4D97-AF65-F5344CB8AC3E}">
        <p14:creationId xmlns:p14="http://schemas.microsoft.com/office/powerpoint/2010/main" val="1241783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609600"/>
          </a:xfrm>
        </p:spPr>
        <p:txBody>
          <a:bodyPr>
            <a:normAutofit/>
          </a:bodyPr>
          <a:lstStyle/>
          <a:p>
            <a:r>
              <a:rPr lang="en-US" sz="3200" dirty="0" smtClean="0"/>
              <a:t>2.3 Various Method of Conducting IT Project</a:t>
            </a:r>
            <a:endParaRPr lang="en-US" sz="3200" dirty="0"/>
          </a:p>
        </p:txBody>
      </p:sp>
      <p:pic>
        <p:nvPicPr>
          <p:cNvPr id="5" name="Content Placeholder 4"/>
          <p:cNvPicPr>
            <a:picLocks noGrp="1" noChangeAspect="1"/>
          </p:cNvPicPr>
          <p:nvPr>
            <p:ph idx="1"/>
          </p:nvPr>
        </p:nvPicPr>
        <p:blipFill>
          <a:blip r:embed="rId2"/>
          <a:stretch>
            <a:fillRect/>
          </a:stretch>
        </p:blipFill>
        <p:spPr>
          <a:xfrm>
            <a:off x="914400" y="990600"/>
            <a:ext cx="8229600" cy="3952598"/>
          </a:xfrm>
          <a:prstGeom prst="rect">
            <a:avLst/>
          </a:prstGeom>
        </p:spPr>
      </p:pic>
      <p:sp>
        <p:nvSpPr>
          <p:cNvPr id="3" name="Slide Number Placeholder 2"/>
          <p:cNvSpPr>
            <a:spLocks noGrp="1"/>
          </p:cNvSpPr>
          <p:nvPr>
            <p:ph type="sldNum" sz="quarter" idx="12"/>
          </p:nvPr>
        </p:nvSpPr>
        <p:spPr/>
        <p:txBody>
          <a:bodyPr/>
          <a:lstStyle/>
          <a:p>
            <a:pPr>
              <a:defRPr/>
            </a:pPr>
            <a:fld id="{03F9E621-3642-4D16-A0DD-ACF738698CA0}" type="slidenum">
              <a:rPr lang="en-US" smtClean="0"/>
              <a:pPr>
                <a:defRPr/>
              </a:pPr>
              <a:t>14</a:t>
            </a:fld>
            <a:endParaRPr lang="en-US"/>
          </a:p>
        </p:txBody>
      </p:sp>
    </p:spTree>
    <p:extLst>
      <p:ext uri="{BB962C8B-B14F-4D97-AF65-F5344CB8AC3E}">
        <p14:creationId xmlns:p14="http://schemas.microsoft.com/office/powerpoint/2010/main" val="1184069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Resultado de imagem para dark yellow background">
            <a:extLst>
              <a:ext uri="{FF2B5EF4-FFF2-40B4-BE49-F238E27FC236}">
                <a16:creationId xmlns="" xmlns:a16="http://schemas.microsoft.com/office/drawing/2014/main" id="{C505E520-D520-42E2-9E6E-EE9294048B50}"/>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40" y="868018"/>
            <a:ext cx="9134465" cy="513479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a:extLst>
              <a:ext uri="{FF2B5EF4-FFF2-40B4-BE49-F238E27FC236}">
                <a16:creationId xmlns="" xmlns:a16="http://schemas.microsoft.com/office/drawing/2014/main" id="{21CAD8F7-F907-4B3B-B96A-1D7D801E6642}"/>
              </a:ext>
            </a:extLst>
          </p:cNvPr>
          <p:cNvCxnSpPr/>
          <p:nvPr/>
        </p:nvCxnSpPr>
        <p:spPr>
          <a:xfrm>
            <a:off x="5903842" y="1278584"/>
            <a:ext cx="32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 xmlns:a16="http://schemas.microsoft.com/office/drawing/2014/main" id="{BE3B8E66-1CB6-44C1-A6F0-E2241814151F}"/>
              </a:ext>
            </a:extLst>
          </p:cNvPr>
          <p:cNvSpPr/>
          <p:nvPr/>
        </p:nvSpPr>
        <p:spPr>
          <a:xfrm>
            <a:off x="3567410" y="58198"/>
            <a:ext cx="3747790" cy="763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dirty="0" smtClean="0">
                <a:solidFill>
                  <a:schemeClr val="tx1"/>
                </a:solidFill>
              </a:rPr>
              <a:t>2.4 Project Management Methodologies</a:t>
            </a:r>
            <a:endParaRPr lang="pt-BR" sz="2200" dirty="0">
              <a:solidFill>
                <a:schemeClr val="tx1"/>
              </a:solidFill>
            </a:endParaRPr>
          </a:p>
        </p:txBody>
      </p:sp>
      <p:sp>
        <p:nvSpPr>
          <p:cNvPr id="3" name="Rectangle: Rounded Corners 2">
            <a:extLst>
              <a:ext uri="{FF2B5EF4-FFF2-40B4-BE49-F238E27FC236}">
                <a16:creationId xmlns="" xmlns:a16="http://schemas.microsoft.com/office/drawing/2014/main" id="{6BAEC332-5ADB-41EE-B0B5-DE040DB5FB2C}"/>
              </a:ext>
            </a:extLst>
          </p:cNvPr>
          <p:cNvSpPr/>
          <p:nvPr/>
        </p:nvSpPr>
        <p:spPr>
          <a:xfrm>
            <a:off x="64220" y="734886"/>
            <a:ext cx="3165455" cy="871881"/>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pt-BR" dirty="0"/>
              <a:t>In waterfall life cycle, the scope is defined at the beginning of the project</a:t>
            </a:r>
          </a:p>
        </p:txBody>
      </p:sp>
      <p:sp>
        <p:nvSpPr>
          <p:cNvPr id="7" name="Rectangle: Rounded Corners 6">
            <a:extLst>
              <a:ext uri="{FF2B5EF4-FFF2-40B4-BE49-F238E27FC236}">
                <a16:creationId xmlns="" xmlns:a16="http://schemas.microsoft.com/office/drawing/2014/main" id="{F58161BC-FA3C-42D0-8C32-11367C2CA4DE}"/>
              </a:ext>
            </a:extLst>
          </p:cNvPr>
          <p:cNvSpPr/>
          <p:nvPr/>
        </p:nvSpPr>
        <p:spPr>
          <a:xfrm>
            <a:off x="6037939" y="1141163"/>
            <a:ext cx="3284289" cy="829476"/>
          </a:xfrm>
          <a:prstGeom prst="roundRect">
            <a:avLst/>
          </a:prstGeom>
          <a:solidFill>
            <a:schemeClr val="tx1">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pt-BR" dirty="0"/>
              <a:t>In agile life cycle the scope is developed progressively over many interations</a:t>
            </a:r>
          </a:p>
        </p:txBody>
      </p:sp>
      <p:pic>
        <p:nvPicPr>
          <p:cNvPr id="18" name="Picture 2" descr="Resultado de imagem para alert icon png">
            <a:extLst>
              <a:ext uri="{FF2B5EF4-FFF2-40B4-BE49-F238E27FC236}">
                <a16:creationId xmlns="" xmlns:a16="http://schemas.microsoft.com/office/drawing/2014/main" id="{511FE3FA-42CC-401D-8DBE-B96051AAC5A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03097" y="608817"/>
            <a:ext cx="552778" cy="5527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m relacionada">
            <a:extLst>
              <a:ext uri="{FF2B5EF4-FFF2-40B4-BE49-F238E27FC236}">
                <a16:creationId xmlns="" xmlns:a16="http://schemas.microsoft.com/office/drawing/2014/main" id="{F0A9879D-D924-4BB8-B259-8FEA8A395FB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35413" y="1606767"/>
            <a:ext cx="633775" cy="6337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 xmlns:a16="http://schemas.microsoft.com/office/drawing/2014/main" id="{5D173D99-36EA-47DC-AC35-81377C0AF56E}"/>
              </a:ext>
            </a:extLst>
          </p:cNvPr>
          <p:cNvSpPr/>
          <p:nvPr/>
        </p:nvSpPr>
        <p:spPr>
          <a:xfrm>
            <a:off x="64220" y="2785188"/>
            <a:ext cx="4320000" cy="71000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lvl="0" algn="l"/>
            <a:r>
              <a:rPr lang="pt-BR" dirty="0"/>
              <a:t>The Scope is baselined and can only be changed through formal change control</a:t>
            </a:r>
          </a:p>
        </p:txBody>
      </p:sp>
      <p:sp>
        <p:nvSpPr>
          <p:cNvPr id="29" name="Rectangle: Rounded Corners 28">
            <a:extLst>
              <a:ext uri="{FF2B5EF4-FFF2-40B4-BE49-F238E27FC236}">
                <a16:creationId xmlns="" xmlns:a16="http://schemas.microsoft.com/office/drawing/2014/main" id="{2ECC5948-2DEB-42E1-89BB-D24EF03CC7EE}"/>
              </a:ext>
            </a:extLst>
          </p:cNvPr>
          <p:cNvSpPr/>
          <p:nvPr/>
        </p:nvSpPr>
        <p:spPr>
          <a:xfrm>
            <a:off x="106383" y="4230107"/>
            <a:ext cx="4320000" cy="84926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lvl="0" algn="l"/>
            <a:r>
              <a:rPr lang="pt-BR" dirty="0"/>
              <a:t>Requirements are collected, scope is defined, and WBS is created once during the planning phase</a:t>
            </a:r>
          </a:p>
        </p:txBody>
      </p:sp>
      <p:sp>
        <p:nvSpPr>
          <p:cNvPr id="30" name="Rectangle: Rounded Corners 29">
            <a:extLst>
              <a:ext uri="{FF2B5EF4-FFF2-40B4-BE49-F238E27FC236}">
                <a16:creationId xmlns="" xmlns:a16="http://schemas.microsoft.com/office/drawing/2014/main" id="{F8FD428A-0C10-4D67-AE96-7E48E7984D53}"/>
              </a:ext>
            </a:extLst>
          </p:cNvPr>
          <p:cNvSpPr/>
          <p:nvPr/>
        </p:nvSpPr>
        <p:spPr>
          <a:xfrm>
            <a:off x="140784" y="5115872"/>
            <a:ext cx="4320000" cy="9749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lvl="0" algn="l"/>
            <a:r>
              <a:rPr lang="pt-BR" dirty="0"/>
              <a:t>The Scope Baseline is used during the Monitoring and Controlling phase to prevent ‘scope creep’</a:t>
            </a:r>
          </a:p>
        </p:txBody>
      </p:sp>
      <p:sp>
        <p:nvSpPr>
          <p:cNvPr id="31" name="Rectangle: Rounded Corners 30">
            <a:extLst>
              <a:ext uri="{FF2B5EF4-FFF2-40B4-BE49-F238E27FC236}">
                <a16:creationId xmlns="" xmlns:a16="http://schemas.microsoft.com/office/drawing/2014/main" id="{FCBD18D1-DE00-4EE1-BBBA-A4B67A5939DA}"/>
              </a:ext>
            </a:extLst>
          </p:cNvPr>
          <p:cNvSpPr/>
          <p:nvPr/>
        </p:nvSpPr>
        <p:spPr>
          <a:xfrm>
            <a:off x="77472" y="6127305"/>
            <a:ext cx="4320000" cy="70154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lvl="0" algn="l"/>
            <a:r>
              <a:rPr lang="pt-BR" dirty="0"/>
              <a:t>The process of </a:t>
            </a:r>
            <a:r>
              <a:rPr lang="pt-BR" dirty="0" smtClean="0"/>
              <a:t>Validating </a:t>
            </a:r>
            <a:r>
              <a:rPr lang="pt-BR" dirty="0"/>
              <a:t>Scope is performed </a:t>
            </a:r>
            <a:r>
              <a:rPr lang="pt-BR" dirty="0" smtClean="0"/>
              <a:t>at </a:t>
            </a:r>
            <a:r>
              <a:rPr lang="pt-BR" dirty="0"/>
              <a:t>the end of each deliverable phase</a:t>
            </a:r>
          </a:p>
        </p:txBody>
      </p:sp>
      <p:sp>
        <p:nvSpPr>
          <p:cNvPr id="32" name="Rectangle: Rounded Corners 31">
            <a:extLst>
              <a:ext uri="{FF2B5EF4-FFF2-40B4-BE49-F238E27FC236}">
                <a16:creationId xmlns="" xmlns:a16="http://schemas.microsoft.com/office/drawing/2014/main" id="{31CD160F-A669-404C-BB1C-49F23A23EBF7}"/>
              </a:ext>
            </a:extLst>
          </p:cNvPr>
          <p:cNvSpPr/>
          <p:nvPr/>
        </p:nvSpPr>
        <p:spPr>
          <a:xfrm>
            <a:off x="64220" y="3439568"/>
            <a:ext cx="4320000" cy="82998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lvl="0" algn="l"/>
            <a:r>
              <a:rPr lang="pt-BR" dirty="0"/>
              <a:t>The contribution of the sakeholders/sponsor it is before the baseline</a:t>
            </a:r>
          </a:p>
        </p:txBody>
      </p:sp>
      <p:sp>
        <p:nvSpPr>
          <p:cNvPr id="33" name="Rectangle: Rounded Corners 32">
            <a:extLst>
              <a:ext uri="{FF2B5EF4-FFF2-40B4-BE49-F238E27FC236}">
                <a16:creationId xmlns="" xmlns:a16="http://schemas.microsoft.com/office/drawing/2014/main" id="{7657A798-524B-4FE0-B48B-89D239F0D274}"/>
              </a:ext>
            </a:extLst>
          </p:cNvPr>
          <p:cNvSpPr/>
          <p:nvPr/>
        </p:nvSpPr>
        <p:spPr>
          <a:xfrm>
            <a:off x="64220" y="2401842"/>
            <a:ext cx="4320000" cy="50365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lvl="0" algn="ctr"/>
            <a:r>
              <a:rPr lang="pt-BR" dirty="0"/>
              <a:t>Predictive life cycles</a:t>
            </a:r>
          </a:p>
        </p:txBody>
      </p:sp>
      <p:pic>
        <p:nvPicPr>
          <p:cNvPr id="1026" name="Picture 2" descr="Imagem relacionada">
            <a:extLst>
              <a:ext uri="{FF2B5EF4-FFF2-40B4-BE49-F238E27FC236}">
                <a16:creationId xmlns="" xmlns:a16="http://schemas.microsoft.com/office/drawing/2014/main" id="{245196E7-0E35-4660-9A2C-57F3ECF65D1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9554" y="1514326"/>
            <a:ext cx="570665" cy="57066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Rounded Corners 24">
            <a:extLst>
              <a:ext uri="{FF2B5EF4-FFF2-40B4-BE49-F238E27FC236}">
                <a16:creationId xmlns="" xmlns:a16="http://schemas.microsoft.com/office/drawing/2014/main" id="{7131367E-DC29-4C49-9114-C965CD26DB1F}"/>
              </a:ext>
            </a:extLst>
          </p:cNvPr>
          <p:cNvSpPr/>
          <p:nvPr/>
        </p:nvSpPr>
        <p:spPr>
          <a:xfrm>
            <a:off x="97631" y="2026272"/>
            <a:ext cx="1269000" cy="405000"/>
          </a:xfrm>
          <a:prstGeom prst="round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Baselined</a:t>
            </a:r>
            <a:endParaRPr lang="pt-BR" dirty="0"/>
          </a:p>
        </p:txBody>
      </p:sp>
      <p:sp>
        <p:nvSpPr>
          <p:cNvPr id="34" name="Rectangle: Rounded Corners 33">
            <a:extLst>
              <a:ext uri="{FF2B5EF4-FFF2-40B4-BE49-F238E27FC236}">
                <a16:creationId xmlns="" xmlns:a16="http://schemas.microsoft.com/office/drawing/2014/main" id="{23DA210B-4248-4490-938B-053766FB7629}"/>
              </a:ext>
            </a:extLst>
          </p:cNvPr>
          <p:cNvSpPr/>
          <p:nvPr/>
        </p:nvSpPr>
        <p:spPr>
          <a:xfrm>
            <a:off x="4769720" y="3027738"/>
            <a:ext cx="4320000" cy="5579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lvl="0" algn="l"/>
            <a:r>
              <a:rPr lang="pt-BR" dirty="0"/>
              <a:t>Are  intended to respond well to high amount/level of changes</a:t>
            </a:r>
          </a:p>
        </p:txBody>
      </p:sp>
      <p:sp>
        <p:nvSpPr>
          <p:cNvPr id="36" name="Rectangle: Rounded Corners 35">
            <a:extLst>
              <a:ext uri="{FF2B5EF4-FFF2-40B4-BE49-F238E27FC236}">
                <a16:creationId xmlns="" xmlns:a16="http://schemas.microsoft.com/office/drawing/2014/main" id="{203F37E6-67E0-4403-AAE8-2365B7E6E405}"/>
              </a:ext>
            </a:extLst>
          </p:cNvPr>
          <p:cNvSpPr/>
          <p:nvPr/>
        </p:nvSpPr>
        <p:spPr>
          <a:xfrm>
            <a:off x="4811883" y="4189372"/>
            <a:ext cx="4193390" cy="79000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lvl="0" algn="l"/>
            <a:r>
              <a:rPr lang="en-US" dirty="0"/>
              <a:t>The processes of </a:t>
            </a:r>
            <a:r>
              <a:rPr lang="en-US" dirty="0" smtClean="0"/>
              <a:t>Collecting Requirements, Defining </a:t>
            </a:r>
            <a:r>
              <a:rPr lang="en-US" dirty="0"/>
              <a:t>Scope, and </a:t>
            </a:r>
            <a:r>
              <a:rPr lang="en-US" dirty="0" smtClean="0"/>
              <a:t>Creating </a:t>
            </a:r>
            <a:r>
              <a:rPr lang="en-US" dirty="0"/>
              <a:t>WBS are repeated during agile </a:t>
            </a:r>
            <a:r>
              <a:rPr lang="en-US" dirty="0" smtClean="0"/>
              <a:t>projects</a:t>
            </a:r>
            <a:endParaRPr lang="pt-BR" dirty="0"/>
          </a:p>
        </p:txBody>
      </p:sp>
      <p:sp>
        <p:nvSpPr>
          <p:cNvPr id="37" name="Rectangle: Rounded Corners 36">
            <a:extLst>
              <a:ext uri="{FF2B5EF4-FFF2-40B4-BE49-F238E27FC236}">
                <a16:creationId xmlns="" xmlns:a16="http://schemas.microsoft.com/office/drawing/2014/main" id="{CB6CE64E-716F-45B5-875E-D6A6535BE0D4}"/>
              </a:ext>
            </a:extLst>
          </p:cNvPr>
          <p:cNvSpPr/>
          <p:nvPr/>
        </p:nvSpPr>
        <p:spPr>
          <a:xfrm>
            <a:off x="4811883" y="5018720"/>
            <a:ext cx="4193390" cy="104536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lvl="0" algn="l"/>
            <a:r>
              <a:rPr lang="pt-BR" dirty="0"/>
              <a:t>This processes are performed since the beginning and updated as needed using the integrated change control process</a:t>
            </a:r>
          </a:p>
        </p:txBody>
      </p:sp>
      <p:sp>
        <p:nvSpPr>
          <p:cNvPr id="39" name="Rectangle: Rounded Corners 38">
            <a:extLst>
              <a:ext uri="{FF2B5EF4-FFF2-40B4-BE49-F238E27FC236}">
                <a16:creationId xmlns="" xmlns:a16="http://schemas.microsoft.com/office/drawing/2014/main" id="{1FD12711-4D3C-4D2B-BEC7-297F445D28A2}"/>
              </a:ext>
            </a:extLst>
          </p:cNvPr>
          <p:cNvSpPr/>
          <p:nvPr/>
        </p:nvSpPr>
        <p:spPr>
          <a:xfrm>
            <a:off x="4846284" y="6049448"/>
            <a:ext cx="4193390" cy="61831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lvl="0" algn="l"/>
            <a:r>
              <a:rPr lang="pt-BR" dirty="0"/>
              <a:t>The process of </a:t>
            </a:r>
            <a:r>
              <a:rPr lang="pt-BR" dirty="0" smtClean="0"/>
              <a:t>Validating </a:t>
            </a:r>
            <a:r>
              <a:rPr lang="pt-BR" dirty="0"/>
              <a:t>and </a:t>
            </a:r>
            <a:r>
              <a:rPr lang="pt-BR" dirty="0" smtClean="0"/>
              <a:t>Controlling </a:t>
            </a:r>
            <a:r>
              <a:rPr lang="pt-BR" dirty="0"/>
              <a:t>Scope are repeated for each interaction</a:t>
            </a:r>
          </a:p>
        </p:txBody>
      </p:sp>
      <p:sp>
        <p:nvSpPr>
          <p:cNvPr id="40" name="Rectangle: Rounded Corners 39">
            <a:extLst>
              <a:ext uri="{FF2B5EF4-FFF2-40B4-BE49-F238E27FC236}">
                <a16:creationId xmlns="" xmlns:a16="http://schemas.microsoft.com/office/drawing/2014/main" id="{1EC06624-BA20-4596-9A91-E5ED6CD9C838}"/>
              </a:ext>
            </a:extLst>
          </p:cNvPr>
          <p:cNvSpPr/>
          <p:nvPr/>
        </p:nvSpPr>
        <p:spPr>
          <a:xfrm>
            <a:off x="4769720" y="3597239"/>
            <a:ext cx="4320000" cy="63286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lvl="0" algn="l"/>
            <a:r>
              <a:rPr lang="pt-BR" dirty="0"/>
              <a:t>Require continuos stakeholders/sponsor engagement</a:t>
            </a:r>
          </a:p>
        </p:txBody>
      </p:sp>
      <p:sp>
        <p:nvSpPr>
          <p:cNvPr id="41" name="Rectangle: Rounded Corners 40">
            <a:extLst>
              <a:ext uri="{FF2B5EF4-FFF2-40B4-BE49-F238E27FC236}">
                <a16:creationId xmlns="" xmlns:a16="http://schemas.microsoft.com/office/drawing/2014/main" id="{FA7DE6F1-177C-4C59-995C-CF55929799DB}"/>
              </a:ext>
            </a:extLst>
          </p:cNvPr>
          <p:cNvSpPr/>
          <p:nvPr/>
        </p:nvSpPr>
        <p:spPr>
          <a:xfrm>
            <a:off x="4769720" y="2446497"/>
            <a:ext cx="4320000" cy="45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lvl="0" algn="ctr"/>
            <a:r>
              <a:rPr lang="pt-BR" dirty="0"/>
              <a:t>Adaptive/Agile life cycles</a:t>
            </a:r>
          </a:p>
        </p:txBody>
      </p:sp>
      <p:sp>
        <p:nvSpPr>
          <p:cNvPr id="27" name="Rectangle: Rounded Corners 26">
            <a:extLst>
              <a:ext uri="{FF2B5EF4-FFF2-40B4-BE49-F238E27FC236}">
                <a16:creationId xmlns="" xmlns:a16="http://schemas.microsoft.com/office/drawing/2014/main" id="{0FD6A85A-4796-40D2-835D-4C7F11D99561}"/>
              </a:ext>
            </a:extLst>
          </p:cNvPr>
          <p:cNvSpPr/>
          <p:nvPr/>
        </p:nvSpPr>
        <p:spPr>
          <a:xfrm>
            <a:off x="7836935" y="2109465"/>
            <a:ext cx="1269000" cy="405000"/>
          </a:xfrm>
          <a:prstGeom prst="roundRect">
            <a:avLst/>
          </a:prstGeom>
          <a:solidFill>
            <a:srgbClr val="00B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Ongoing</a:t>
            </a:r>
            <a:endParaRPr lang="pt-BR" dirty="0"/>
          </a:p>
        </p:txBody>
      </p:sp>
    </p:spTree>
    <p:extLst>
      <p:ext uri="{BB962C8B-B14F-4D97-AF65-F5344CB8AC3E}">
        <p14:creationId xmlns:p14="http://schemas.microsoft.com/office/powerpoint/2010/main" val="2766309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a:t>
            </a:r>
            <a:r>
              <a:rPr lang="en-US" dirty="0" smtClean="0"/>
              <a:t> </a:t>
            </a:r>
            <a:r>
              <a:rPr lang="en-US" dirty="0"/>
              <a:t>Learning Outcomes</a:t>
            </a:r>
          </a:p>
        </p:txBody>
      </p:sp>
      <p:sp>
        <p:nvSpPr>
          <p:cNvPr id="3" name="Content Placeholder 2"/>
          <p:cNvSpPr>
            <a:spLocks noGrp="1"/>
          </p:cNvSpPr>
          <p:nvPr>
            <p:ph idx="1"/>
          </p:nvPr>
        </p:nvSpPr>
        <p:spPr>
          <a:xfrm>
            <a:off x="914400" y="1654492"/>
            <a:ext cx="7772400" cy="4525963"/>
          </a:xfrm>
        </p:spPr>
        <p:txBody>
          <a:bodyPr>
            <a:normAutofit fontScale="85000" lnSpcReduction="10000"/>
          </a:bodyPr>
          <a:lstStyle/>
          <a:p>
            <a:pPr marL="0" indent="0">
              <a:buNone/>
            </a:pPr>
            <a:r>
              <a:rPr lang="en-CA" dirty="0"/>
              <a:t> </a:t>
            </a:r>
            <a:r>
              <a:rPr lang="en-US" dirty="0"/>
              <a:t>Apply the project management knowledge areas, process groups, and traditional methods to IT projects</a:t>
            </a:r>
          </a:p>
          <a:p>
            <a:r>
              <a:rPr lang="en-US" dirty="0"/>
              <a:t>2.1 Classify the five project management process groups</a:t>
            </a:r>
          </a:p>
          <a:p>
            <a:r>
              <a:rPr lang="en-US" dirty="0"/>
              <a:t>2.2 Map the process groups to the knowledge areas</a:t>
            </a:r>
          </a:p>
          <a:p>
            <a:r>
              <a:rPr lang="en-US" dirty="0"/>
              <a:t>2.3 Identify the unique attributes of IT projects (versus non-IT projects)</a:t>
            </a:r>
          </a:p>
          <a:p>
            <a:r>
              <a:rPr lang="en-US" dirty="0"/>
              <a:t>2.4 Develop and Demonstrate a waterfall project management methodology for IT projects</a:t>
            </a:r>
          </a:p>
        </p:txBody>
      </p:sp>
      <p:sp>
        <p:nvSpPr>
          <p:cNvPr id="5" name="Slide Number Placeholder 4"/>
          <p:cNvSpPr>
            <a:spLocks noGrp="1"/>
          </p:cNvSpPr>
          <p:nvPr>
            <p:ph type="sldNum" sz="quarter" idx="12"/>
          </p:nvPr>
        </p:nvSpPr>
        <p:spPr/>
        <p:txBody>
          <a:bodyPr/>
          <a:lstStyle/>
          <a:p>
            <a:pPr>
              <a:defRPr/>
            </a:pPr>
            <a:fld id="{03F9E621-3642-4D16-A0DD-ACF738698CA0}" type="slidenum">
              <a:rPr lang="en-US" smtClean="0"/>
              <a:pPr>
                <a:defRPr/>
              </a:pPr>
              <a:t>2</a:t>
            </a:fld>
            <a:endParaRPr lang="en-US"/>
          </a:p>
        </p:txBody>
      </p:sp>
    </p:spTree>
    <p:extLst>
      <p:ext uri="{BB962C8B-B14F-4D97-AF65-F5344CB8AC3E}">
        <p14:creationId xmlns:p14="http://schemas.microsoft.com/office/powerpoint/2010/main" val="2750997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498444021"/>
              </p:ext>
            </p:extLst>
          </p:nvPr>
        </p:nvGraphicFramePr>
        <p:xfrm>
          <a:off x="2057401" y="838200"/>
          <a:ext cx="4371975" cy="834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362" name="Slide Number Placeholder 2"/>
          <p:cNvSpPr>
            <a:spLocks noGrp="1"/>
          </p:cNvSpPr>
          <p:nvPr>
            <p:ph type="sldNum" sz="quarter" idx="12"/>
          </p:nvPr>
        </p:nvSpPr>
        <p:spPr>
          <a:noFill/>
        </p:spPr>
        <p:txBody>
          <a:bodyPr/>
          <a:lstStyle/>
          <a:p>
            <a:fld id="{0BD2BF8E-D434-4147-890A-5BC74B8FB51E}" type="slidenum">
              <a:rPr lang="en-US" smtClean="0"/>
              <a:pPr/>
              <a:t>3</a:t>
            </a:fld>
            <a:endParaRPr lang="en-US"/>
          </a:p>
        </p:txBody>
      </p:sp>
      <p:sp>
        <p:nvSpPr>
          <p:cNvPr id="15364" name="Text Box 3"/>
          <p:cNvSpPr txBox="1">
            <a:spLocks noChangeArrowheads="1"/>
          </p:cNvSpPr>
          <p:nvPr/>
        </p:nvSpPr>
        <p:spPr bwMode="auto">
          <a:xfrm>
            <a:off x="1295400" y="1828800"/>
            <a:ext cx="6705600" cy="2677656"/>
          </a:xfrm>
          <a:prstGeom prst="rect">
            <a:avLst/>
          </a:prstGeom>
          <a:noFill/>
          <a:ln w="9525">
            <a:noFill/>
            <a:miter lim="800000"/>
            <a:headEnd/>
            <a:tailEnd/>
          </a:ln>
        </p:spPr>
        <p:txBody>
          <a:bodyPr wrap="square">
            <a:spAutoFit/>
          </a:bodyPr>
          <a:lstStyle/>
          <a:p>
            <a:pPr algn="l" eaLnBrk="0" hangingPunct="0">
              <a:spcBef>
                <a:spcPct val="50000"/>
              </a:spcBef>
            </a:pPr>
            <a:r>
              <a:rPr lang="en-US" sz="2400" dirty="0">
                <a:latin typeface="Calibri" panose="020F0502020204030204" pitchFamily="34" charset="0"/>
              </a:rPr>
              <a:t>“Project management  is the application of knowledge, skills, tools and techniques to project activities to meet the project requirements: Project management is accomplished through the appropriate application and integration of the </a:t>
            </a:r>
            <a:r>
              <a:rPr lang="en-US" sz="2400" dirty="0" smtClean="0">
                <a:latin typeface="Calibri" panose="020F0502020204030204" pitchFamily="34" charset="0"/>
              </a:rPr>
              <a:t>49 </a:t>
            </a:r>
            <a:r>
              <a:rPr lang="en-US" sz="2400" dirty="0">
                <a:latin typeface="Calibri" panose="020F0502020204030204" pitchFamily="34" charset="0"/>
              </a:rPr>
              <a:t>logically grouped project management processes comprising the </a:t>
            </a:r>
            <a:r>
              <a:rPr lang="en-US" sz="2400" dirty="0" smtClean="0">
                <a:latin typeface="Calibri" panose="020F0502020204030204" pitchFamily="34" charset="0"/>
              </a:rPr>
              <a:t>five </a:t>
            </a:r>
            <a:r>
              <a:rPr lang="en-US" sz="2400" dirty="0">
                <a:latin typeface="Calibri" panose="020F0502020204030204" pitchFamily="34" charset="0"/>
              </a:rPr>
              <a:t>Process Groups.”</a:t>
            </a:r>
          </a:p>
        </p:txBody>
      </p:sp>
    </p:spTree>
    <p:extLst>
      <p:ext uri="{BB962C8B-B14F-4D97-AF65-F5344CB8AC3E}">
        <p14:creationId xmlns:p14="http://schemas.microsoft.com/office/powerpoint/2010/main" val="2825759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852368183"/>
              </p:ext>
            </p:extLst>
          </p:nvPr>
        </p:nvGraphicFramePr>
        <p:xfrm>
          <a:off x="1828800" y="914400"/>
          <a:ext cx="6629399" cy="13564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a:xfrm>
            <a:off x="1828800" y="2457451"/>
            <a:ext cx="5829300" cy="2994422"/>
          </a:xfrm>
        </p:spPr>
        <p:txBody>
          <a:bodyPr/>
          <a:lstStyle/>
          <a:p>
            <a:r>
              <a:rPr lang="en-US" dirty="0"/>
              <a:t>Initiating</a:t>
            </a:r>
          </a:p>
          <a:p>
            <a:r>
              <a:rPr lang="en-US" dirty="0"/>
              <a:t>Planning</a:t>
            </a:r>
          </a:p>
          <a:p>
            <a:r>
              <a:rPr lang="en-US" dirty="0"/>
              <a:t>Executing</a:t>
            </a:r>
          </a:p>
          <a:p>
            <a:r>
              <a:rPr lang="en-US" dirty="0"/>
              <a:t>Monitoring and Controlling</a:t>
            </a:r>
          </a:p>
          <a:p>
            <a:r>
              <a:rPr lang="en-US" dirty="0"/>
              <a:t>Closing</a:t>
            </a:r>
          </a:p>
          <a:p>
            <a:endParaRPr lang="en-US" dirty="0"/>
          </a:p>
          <a:p>
            <a:pPr marL="28932" indent="0">
              <a:buNone/>
            </a:pPr>
            <a:endParaRPr lang="en-US" dirty="0"/>
          </a:p>
        </p:txBody>
      </p:sp>
      <p:sp>
        <p:nvSpPr>
          <p:cNvPr id="5" name="Slide Number Placeholder 4"/>
          <p:cNvSpPr>
            <a:spLocks noGrp="1"/>
          </p:cNvSpPr>
          <p:nvPr>
            <p:ph type="sldNum" sz="quarter" idx="12"/>
          </p:nvPr>
        </p:nvSpPr>
        <p:spPr/>
        <p:txBody>
          <a:bodyPr/>
          <a:lstStyle/>
          <a:p>
            <a:fld id="{6546A2D3-B306-459C-8376-2E53855FE48E}" type="slidenum">
              <a:rPr lang="en-US" smtClean="0"/>
              <a:t>4</a:t>
            </a:fld>
            <a:endParaRPr lang="en-US"/>
          </a:p>
        </p:txBody>
      </p:sp>
    </p:spTree>
    <p:extLst>
      <p:ext uri="{BB962C8B-B14F-4D97-AF65-F5344CB8AC3E}">
        <p14:creationId xmlns:p14="http://schemas.microsoft.com/office/powerpoint/2010/main" val="4744545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age.slidesharecdn.com/pmiprojectmanagementprinciples20141006-141006181426-conversion-gate01/95/pmi-project-management-principles-6-638.jpg?cb=1412626329"/>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143000" y="152400"/>
            <a:ext cx="7696200" cy="637685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pPr>
              <a:defRPr/>
            </a:pPr>
            <a:fld id="{03F9E621-3642-4D16-A0DD-ACF738698CA0}" type="slidenum">
              <a:rPr lang="en-US" smtClean="0"/>
              <a:pPr>
                <a:defRPr/>
              </a:pPr>
              <a:t>5</a:t>
            </a:fld>
            <a:endParaRPr lang="en-US"/>
          </a:p>
        </p:txBody>
      </p:sp>
    </p:spTree>
    <p:extLst>
      <p:ext uri="{BB962C8B-B14F-4D97-AF65-F5344CB8AC3E}">
        <p14:creationId xmlns:p14="http://schemas.microsoft.com/office/powerpoint/2010/main" val="162449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09600"/>
            <a:ext cx="8315521" cy="43434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pPr>
              <a:defRPr/>
            </a:pPr>
            <a:fld id="{03F9E621-3642-4D16-A0DD-ACF738698CA0}" type="slidenum">
              <a:rPr lang="en-US" smtClean="0"/>
              <a:pPr>
                <a:defRPr/>
              </a:pPr>
              <a:t>6</a:t>
            </a:fld>
            <a:endParaRPr lang="en-US"/>
          </a:p>
        </p:txBody>
      </p:sp>
    </p:spTree>
    <p:extLst>
      <p:ext uri="{BB962C8B-B14F-4D97-AF65-F5344CB8AC3E}">
        <p14:creationId xmlns:p14="http://schemas.microsoft.com/office/powerpoint/2010/main" val="2185292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28625"/>
            <a:ext cx="5829300" cy="514350"/>
          </a:xfrm>
        </p:spPr>
        <p:txBody>
          <a:bodyPr>
            <a:normAutofit fontScale="90000"/>
          </a:bodyPr>
          <a:lstStyle/>
          <a:p>
            <a:r>
              <a:rPr lang="en-CA" dirty="0" smtClean="0"/>
              <a:t>PM Knowledge Areas</a:t>
            </a:r>
            <a:endParaRPr lang="en-CA" dirty="0"/>
          </a:p>
        </p:txBody>
      </p:sp>
      <p:sp>
        <p:nvSpPr>
          <p:cNvPr id="3" name="Content Placeholder 2"/>
          <p:cNvSpPr>
            <a:spLocks noGrp="1"/>
          </p:cNvSpPr>
          <p:nvPr>
            <p:ph idx="1"/>
          </p:nvPr>
        </p:nvSpPr>
        <p:spPr>
          <a:xfrm>
            <a:off x="1828800" y="1371600"/>
            <a:ext cx="6858000" cy="4953000"/>
          </a:xfrm>
        </p:spPr>
        <p:txBody>
          <a:bodyPr>
            <a:normAutofit fontScale="85000" lnSpcReduction="20000"/>
          </a:bodyPr>
          <a:lstStyle/>
          <a:p>
            <a:pPr marL="0" indent="0" algn="r">
              <a:buNone/>
            </a:pPr>
            <a:endParaRPr lang="en-US" sz="1050" dirty="0"/>
          </a:p>
          <a:p>
            <a:pPr marL="0" indent="0">
              <a:buNone/>
            </a:pPr>
            <a:r>
              <a:rPr lang="en-US" sz="2600" dirty="0"/>
              <a:t>• </a:t>
            </a:r>
            <a:r>
              <a:rPr lang="en-US" sz="2600" b="1" dirty="0"/>
              <a:t>Integration management</a:t>
            </a:r>
            <a:r>
              <a:rPr lang="en-US" sz="2600" dirty="0"/>
              <a:t>— processes and activities needed to define, combine, unify, and coordinate the various processes and project management activities</a:t>
            </a:r>
          </a:p>
          <a:p>
            <a:pPr marL="0" indent="0">
              <a:buNone/>
            </a:pPr>
            <a:endParaRPr lang="en-US" sz="2600" dirty="0"/>
          </a:p>
          <a:p>
            <a:pPr marL="0" indent="0">
              <a:buNone/>
            </a:pPr>
            <a:r>
              <a:rPr lang="en-US" sz="2600" dirty="0"/>
              <a:t>• </a:t>
            </a:r>
            <a:r>
              <a:rPr lang="en-US" sz="2600" b="1" dirty="0"/>
              <a:t>Scope management</a:t>
            </a:r>
            <a:r>
              <a:rPr lang="en-US" sz="2600" dirty="0"/>
              <a:t>— processes required to ensure that the project includes all the work required, and only the work required, to complete the project successfully</a:t>
            </a:r>
          </a:p>
          <a:p>
            <a:pPr marL="0" indent="0">
              <a:buNone/>
            </a:pPr>
            <a:endParaRPr lang="en-US" altLang="en-US" sz="2600" dirty="0"/>
          </a:p>
          <a:p>
            <a:pPr marL="0" indent="0">
              <a:buNone/>
            </a:pPr>
            <a:r>
              <a:rPr lang="en-US" sz="2600" dirty="0"/>
              <a:t>• </a:t>
            </a:r>
            <a:r>
              <a:rPr lang="en-US" sz="2600" b="1" dirty="0"/>
              <a:t>Project Schedule management</a:t>
            </a:r>
            <a:r>
              <a:rPr lang="en-US" sz="2600" dirty="0"/>
              <a:t>— processes required to manage timely completion of the project</a:t>
            </a:r>
          </a:p>
          <a:p>
            <a:pPr marL="0" indent="0">
              <a:buNone/>
            </a:pPr>
            <a:endParaRPr lang="en-US" sz="2600" dirty="0"/>
          </a:p>
          <a:p>
            <a:pPr marL="0" indent="0">
              <a:buNone/>
            </a:pPr>
            <a:r>
              <a:rPr lang="en-US" sz="2600" b="1" dirty="0"/>
              <a:t>• Cost management</a:t>
            </a:r>
            <a:r>
              <a:rPr lang="en-US" sz="2600" dirty="0"/>
              <a:t>— processes involved in estimating, budgeting, and controlling costs so that the project can be completed within the approved budget </a:t>
            </a:r>
          </a:p>
          <a:p>
            <a:pPr marL="0" indent="0" algn="r">
              <a:buNone/>
            </a:pPr>
            <a:r>
              <a:rPr lang="en-CA" sz="1050" dirty="0"/>
              <a:t>PMBOK 6</a:t>
            </a:r>
            <a:r>
              <a:rPr lang="en-CA" sz="1050" baseline="30000" dirty="0"/>
              <a:t>th</a:t>
            </a:r>
            <a:r>
              <a:rPr lang="en-CA" sz="1050" dirty="0"/>
              <a:t> Ed.</a:t>
            </a:r>
          </a:p>
        </p:txBody>
      </p:sp>
      <p:sp>
        <p:nvSpPr>
          <p:cNvPr id="5" name="Slide Number Placeholder 4"/>
          <p:cNvSpPr>
            <a:spLocks noGrp="1"/>
          </p:cNvSpPr>
          <p:nvPr>
            <p:ph type="sldNum" sz="quarter" idx="12"/>
          </p:nvPr>
        </p:nvSpPr>
        <p:spPr/>
        <p:txBody>
          <a:bodyPr/>
          <a:lstStyle/>
          <a:p>
            <a:pPr>
              <a:defRPr/>
            </a:pPr>
            <a:fld id="{03F9E621-3642-4D16-A0DD-ACF738698CA0}" type="slidenum">
              <a:rPr lang="en-US" smtClean="0"/>
              <a:pPr>
                <a:defRPr/>
              </a:pPr>
              <a:t>7</a:t>
            </a:fld>
            <a:endParaRPr lang="en-US" dirty="0"/>
          </a:p>
        </p:txBody>
      </p:sp>
    </p:spTree>
    <p:extLst>
      <p:ext uri="{BB962C8B-B14F-4D97-AF65-F5344CB8AC3E}">
        <p14:creationId xmlns:p14="http://schemas.microsoft.com/office/powerpoint/2010/main" val="3562768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28625"/>
            <a:ext cx="5829300" cy="514350"/>
          </a:xfrm>
        </p:spPr>
        <p:txBody>
          <a:bodyPr>
            <a:normAutofit fontScale="90000"/>
          </a:bodyPr>
          <a:lstStyle/>
          <a:p>
            <a:r>
              <a:rPr lang="en-CA" dirty="0" smtClean="0"/>
              <a:t>PM Knowledge Areas…..</a:t>
            </a:r>
            <a:endParaRPr lang="en-CA" dirty="0"/>
          </a:p>
        </p:txBody>
      </p:sp>
      <p:sp>
        <p:nvSpPr>
          <p:cNvPr id="3" name="Content Placeholder 2"/>
          <p:cNvSpPr>
            <a:spLocks noGrp="1"/>
          </p:cNvSpPr>
          <p:nvPr>
            <p:ph idx="1"/>
          </p:nvPr>
        </p:nvSpPr>
        <p:spPr>
          <a:xfrm>
            <a:off x="990600" y="942975"/>
            <a:ext cx="6953250" cy="5057775"/>
          </a:xfrm>
        </p:spPr>
        <p:txBody>
          <a:bodyPr>
            <a:normAutofit/>
          </a:bodyPr>
          <a:lstStyle/>
          <a:p>
            <a:pPr marL="0" indent="0" algn="r">
              <a:buNone/>
            </a:pPr>
            <a:endParaRPr lang="en-US" sz="1050" dirty="0"/>
          </a:p>
          <a:p>
            <a:pPr marL="0" indent="0">
              <a:buNone/>
            </a:pPr>
            <a:r>
              <a:rPr lang="en-US" sz="2000" dirty="0"/>
              <a:t>• </a:t>
            </a:r>
            <a:r>
              <a:rPr lang="en-US" sz="2000" b="1" dirty="0"/>
              <a:t>Quality management</a:t>
            </a:r>
            <a:r>
              <a:rPr lang="en-US" sz="2000" dirty="0"/>
              <a:t>— processes and activities of the performing organization that determine quality policies, objectives, and responsibilities so that the project will satisfy the needs for which it was undertaken</a:t>
            </a:r>
          </a:p>
          <a:p>
            <a:pPr marL="0" indent="0">
              <a:buNone/>
            </a:pPr>
            <a:endParaRPr lang="en-US" sz="2000" dirty="0"/>
          </a:p>
          <a:p>
            <a:pPr marL="0" indent="0">
              <a:buNone/>
            </a:pPr>
            <a:r>
              <a:rPr lang="en-US" sz="2000" dirty="0"/>
              <a:t>• </a:t>
            </a:r>
            <a:r>
              <a:rPr lang="en-US" sz="2000" b="1" dirty="0"/>
              <a:t>Project resource management</a:t>
            </a:r>
            <a:r>
              <a:rPr lang="en-US" sz="2000" dirty="0"/>
              <a:t>— processes that organize, manage, and lead the project team </a:t>
            </a:r>
          </a:p>
          <a:p>
            <a:pPr marL="0" indent="0">
              <a:buNone/>
            </a:pPr>
            <a:endParaRPr lang="en-US" sz="2000" dirty="0"/>
          </a:p>
          <a:p>
            <a:pPr marL="0" indent="0">
              <a:buNone/>
            </a:pPr>
            <a:r>
              <a:rPr lang="en-US" sz="2000" dirty="0"/>
              <a:t>• </a:t>
            </a:r>
            <a:r>
              <a:rPr lang="en-US" sz="2000" b="1" dirty="0"/>
              <a:t>Communications management</a:t>
            </a:r>
            <a:r>
              <a:rPr lang="en-US" sz="2000" dirty="0"/>
              <a:t>— processes required to ensure timely and appropriate generation, collection, distribution, storage, retrieval, and ultimate disposition of project information</a:t>
            </a:r>
          </a:p>
          <a:p>
            <a:pPr marL="0" indent="0" algn="r">
              <a:buNone/>
            </a:pPr>
            <a:r>
              <a:rPr lang="en-CA" sz="1050" dirty="0"/>
              <a:t>PMBOK 6</a:t>
            </a:r>
            <a:r>
              <a:rPr lang="en-CA" sz="1050" baseline="30000" dirty="0"/>
              <a:t>th</a:t>
            </a:r>
            <a:r>
              <a:rPr lang="en-CA" sz="1050" dirty="0"/>
              <a:t> Ed.</a:t>
            </a:r>
          </a:p>
        </p:txBody>
      </p:sp>
      <p:sp>
        <p:nvSpPr>
          <p:cNvPr id="5" name="Slide Number Placeholder 4"/>
          <p:cNvSpPr>
            <a:spLocks noGrp="1"/>
          </p:cNvSpPr>
          <p:nvPr>
            <p:ph type="sldNum" sz="quarter" idx="12"/>
          </p:nvPr>
        </p:nvSpPr>
        <p:spPr/>
        <p:txBody>
          <a:bodyPr/>
          <a:lstStyle/>
          <a:p>
            <a:pPr>
              <a:defRPr/>
            </a:pPr>
            <a:fld id="{03F9E621-3642-4D16-A0DD-ACF738698CA0}" type="slidenum">
              <a:rPr lang="en-US" smtClean="0"/>
              <a:pPr>
                <a:defRPr/>
              </a:pPr>
              <a:t>8</a:t>
            </a:fld>
            <a:endParaRPr lang="en-US"/>
          </a:p>
        </p:txBody>
      </p:sp>
    </p:spTree>
    <p:extLst>
      <p:ext uri="{BB962C8B-B14F-4D97-AF65-F5344CB8AC3E}">
        <p14:creationId xmlns:p14="http://schemas.microsoft.com/office/powerpoint/2010/main" val="4192171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857250"/>
            <a:ext cx="5829300" cy="514350"/>
          </a:xfrm>
        </p:spPr>
        <p:txBody>
          <a:bodyPr>
            <a:normAutofit fontScale="90000"/>
          </a:bodyPr>
          <a:lstStyle/>
          <a:p>
            <a:r>
              <a:rPr lang="en-CA" dirty="0" smtClean="0"/>
              <a:t>PM Knowledge Areas…..</a:t>
            </a:r>
            <a:endParaRPr lang="en-CA" dirty="0"/>
          </a:p>
        </p:txBody>
      </p:sp>
      <p:sp>
        <p:nvSpPr>
          <p:cNvPr id="3" name="Content Placeholder 2"/>
          <p:cNvSpPr>
            <a:spLocks noGrp="1"/>
          </p:cNvSpPr>
          <p:nvPr>
            <p:ph idx="1"/>
          </p:nvPr>
        </p:nvSpPr>
        <p:spPr>
          <a:xfrm>
            <a:off x="1828800" y="1371600"/>
            <a:ext cx="6115050" cy="4629150"/>
          </a:xfrm>
        </p:spPr>
        <p:txBody>
          <a:bodyPr>
            <a:normAutofit lnSpcReduction="10000"/>
          </a:bodyPr>
          <a:lstStyle/>
          <a:p>
            <a:pPr marL="0" indent="0" algn="r">
              <a:buNone/>
            </a:pPr>
            <a:endParaRPr lang="en-US" sz="1050" dirty="0"/>
          </a:p>
          <a:p>
            <a:pPr marL="0" indent="0">
              <a:buNone/>
            </a:pPr>
            <a:r>
              <a:rPr lang="en-US" sz="2000" dirty="0"/>
              <a:t>• </a:t>
            </a:r>
            <a:r>
              <a:rPr lang="en-US" sz="2000" b="1" dirty="0"/>
              <a:t>Risk management</a:t>
            </a:r>
            <a:r>
              <a:rPr lang="en-US" sz="2000" dirty="0"/>
              <a:t>— processes of conducting risk management planning, response planning, and monitoring and control … to increase the probability and impact of positive events and decrease the probability and impact of negative events in the project</a:t>
            </a:r>
          </a:p>
          <a:p>
            <a:pPr marL="0" indent="0">
              <a:buNone/>
            </a:pPr>
            <a:endParaRPr lang="en-US" sz="2000" dirty="0"/>
          </a:p>
          <a:p>
            <a:pPr marL="0" indent="0">
              <a:buNone/>
            </a:pPr>
            <a:r>
              <a:rPr lang="en-US" sz="2000" dirty="0"/>
              <a:t>• </a:t>
            </a:r>
            <a:r>
              <a:rPr lang="en-US" sz="2000" b="1" dirty="0"/>
              <a:t>Procurement management</a:t>
            </a:r>
            <a:r>
              <a:rPr lang="en-US" sz="2000" dirty="0"/>
              <a:t>— processes necessary to purchase or acquire products, services, or results from outside the project team </a:t>
            </a:r>
          </a:p>
          <a:p>
            <a:pPr marL="0" indent="0">
              <a:buNone/>
            </a:pPr>
            <a:endParaRPr lang="en-US" sz="2000" dirty="0"/>
          </a:p>
          <a:p>
            <a:pPr marL="0" indent="0">
              <a:buNone/>
            </a:pPr>
            <a:r>
              <a:rPr lang="en-US" sz="2000" dirty="0"/>
              <a:t>• </a:t>
            </a:r>
            <a:r>
              <a:rPr lang="en-US" sz="2000" b="1" dirty="0"/>
              <a:t>Stakeholder Management </a:t>
            </a:r>
            <a:r>
              <a:rPr lang="en-US" sz="2000" dirty="0"/>
              <a:t>— includes the processes required to identify, analyze and devise engagement strategy of the people, groups, or organizations that could impact or be impacted by the project</a:t>
            </a:r>
          </a:p>
          <a:p>
            <a:pPr marL="0" indent="0" algn="r">
              <a:buNone/>
            </a:pPr>
            <a:r>
              <a:rPr lang="en-CA" sz="1050" dirty="0"/>
              <a:t>PMBOK 6</a:t>
            </a:r>
            <a:r>
              <a:rPr lang="en-CA" sz="1050" baseline="30000" dirty="0"/>
              <a:t>th</a:t>
            </a:r>
            <a:r>
              <a:rPr lang="en-CA" sz="1050" dirty="0"/>
              <a:t> Ed.</a:t>
            </a:r>
          </a:p>
        </p:txBody>
      </p:sp>
      <p:sp>
        <p:nvSpPr>
          <p:cNvPr id="5" name="Slide Number Placeholder 4"/>
          <p:cNvSpPr>
            <a:spLocks noGrp="1"/>
          </p:cNvSpPr>
          <p:nvPr>
            <p:ph type="sldNum" sz="quarter" idx="12"/>
          </p:nvPr>
        </p:nvSpPr>
        <p:spPr/>
        <p:txBody>
          <a:bodyPr/>
          <a:lstStyle/>
          <a:p>
            <a:pPr>
              <a:defRPr/>
            </a:pPr>
            <a:fld id="{03F9E621-3642-4D16-A0DD-ACF738698CA0}" type="slidenum">
              <a:rPr lang="en-US" smtClean="0"/>
              <a:pPr>
                <a:defRPr/>
              </a:pPr>
              <a:t>9</a:t>
            </a:fld>
            <a:endParaRPr lang="en-US"/>
          </a:p>
        </p:txBody>
      </p:sp>
    </p:spTree>
    <p:extLst>
      <p:ext uri="{BB962C8B-B14F-4D97-AF65-F5344CB8AC3E}">
        <p14:creationId xmlns:p14="http://schemas.microsoft.com/office/powerpoint/2010/main" val="34979659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875d5e6560ba36884527413a53517d17866972f5"/>
</p:tagLst>
</file>

<file path=ppt/theme/theme1.xml><?xml version="1.0" encoding="utf-8"?>
<a:theme xmlns:a="http://schemas.openxmlformats.org/drawingml/2006/main" name="1022 Unit 5-Master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7400</TotalTime>
  <Words>1118</Words>
  <Application>Microsoft Office PowerPoint</Application>
  <PresentationFormat>On-screen Show (4:3)</PresentationFormat>
  <Paragraphs>175</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Times New Roman</vt:lpstr>
      <vt:lpstr>Arial</vt:lpstr>
      <vt:lpstr>Tahoma</vt:lpstr>
      <vt:lpstr>Calibri</vt:lpstr>
      <vt:lpstr>1022 Unit 5-Master (1)</vt:lpstr>
      <vt:lpstr>CSD 3423</vt:lpstr>
      <vt:lpstr>Lesson 2 Learning Outcomes</vt:lpstr>
      <vt:lpstr>PowerPoint Presentation</vt:lpstr>
      <vt:lpstr>PowerPoint Presentation</vt:lpstr>
      <vt:lpstr>PowerPoint Presentation</vt:lpstr>
      <vt:lpstr>PowerPoint Presentation</vt:lpstr>
      <vt:lpstr>PM Knowledge Areas</vt:lpstr>
      <vt:lpstr>PM Knowledge Areas…..</vt:lpstr>
      <vt:lpstr>PM Knowledge Areas…..</vt:lpstr>
      <vt:lpstr>PowerPoint Presentation</vt:lpstr>
      <vt:lpstr>Project Management (PM)</vt:lpstr>
      <vt:lpstr>Project Management (PM)</vt:lpstr>
      <vt:lpstr>Benefits to Organization</vt:lpstr>
      <vt:lpstr>2.3 Various Method of Conducting IT Project</vt:lpstr>
      <vt:lpstr>PowerPoint Presentation</vt:lpstr>
    </vt:vector>
  </TitlesOfParts>
  <Company>Donald Ardiel Architect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An Introduction</dc:title>
  <dc:creator>Donald Ardiel</dc:creator>
  <cp:lastModifiedBy>Musediq Abdul</cp:lastModifiedBy>
  <cp:revision>152</cp:revision>
  <cp:lastPrinted>2016-05-11T11:41:44Z</cp:lastPrinted>
  <dcterms:created xsi:type="dcterms:W3CDTF">1999-01-18T01:52:59Z</dcterms:created>
  <dcterms:modified xsi:type="dcterms:W3CDTF">2020-12-30T04:30:16Z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3</vt:i4>
  </property>
  <property fmtid="{D5CDD505-2E9C-101B-9397-08002B2CF9AE}" pid="4" name="Compression">
    <vt:i4>100</vt:i4>
  </property>
  <property fmtid="{D5CDD505-2E9C-101B-9397-08002B2CF9AE}" pid="5" name="ScreenSize">
    <vt:i4>2</vt:i4>
  </property>
  <property fmtid="{D5CDD505-2E9C-101B-9397-08002B2CF9AE}" pid="6" name="ScreenUsage">
    <vt:i4>3</vt:i4>
  </property>
  <property fmtid="{D5CDD505-2E9C-101B-9397-08002B2CF9AE}" pid="7" name="MailAddress">
    <vt:lpwstr>dardiel@wwdc.com</vt:lpwstr>
  </property>
  <property fmtid="{D5CDD505-2E9C-101B-9397-08002B2CF9AE}" pid="8" name="HomePage">
    <vt:lpwstr>www.homestead.com/mgmt236/test.html</vt:lpwstr>
  </property>
  <property fmtid="{D5CDD505-2E9C-101B-9397-08002B2CF9AE}" pid="9" name="Other">
    <vt:lpwstr/>
  </property>
  <property fmtid="{D5CDD505-2E9C-101B-9397-08002B2CF9AE}" pid="10" name="DownloadOriginal">
    <vt:bool>false</vt:bool>
  </property>
  <property fmtid="{D5CDD505-2E9C-101B-9397-08002B2CF9AE}" pid="11" name="DownloadIEButton">
    <vt:bool>true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E:\My Documents\Fanshawe PM Course #3</vt:lpwstr>
  </property>
</Properties>
</file>