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8"/>
  </p:notesMasterIdLst>
  <p:sldIdLst>
    <p:sldId id="256" r:id="rId2"/>
    <p:sldId id="257" r:id="rId3"/>
    <p:sldId id="258" r:id="rId4"/>
    <p:sldId id="263" r:id="rId5"/>
    <p:sldId id="302" r:id="rId6"/>
    <p:sldId id="265" r:id="rId7"/>
    <p:sldId id="341" r:id="rId8"/>
    <p:sldId id="303" r:id="rId9"/>
    <p:sldId id="304" r:id="rId10"/>
    <p:sldId id="305" r:id="rId11"/>
    <p:sldId id="269"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271" r:id="rId31"/>
    <p:sldId id="325" r:id="rId32"/>
    <p:sldId id="326" r:id="rId33"/>
    <p:sldId id="327" r:id="rId34"/>
    <p:sldId id="328" r:id="rId35"/>
    <p:sldId id="329" r:id="rId36"/>
    <p:sldId id="330" r:id="rId37"/>
    <p:sldId id="339" r:id="rId38"/>
    <p:sldId id="331" r:id="rId39"/>
    <p:sldId id="332" r:id="rId40"/>
    <p:sldId id="333" r:id="rId41"/>
    <p:sldId id="340" r:id="rId42"/>
    <p:sldId id="334" r:id="rId43"/>
    <p:sldId id="335" r:id="rId44"/>
    <p:sldId id="336" r:id="rId45"/>
    <p:sldId id="337" r:id="rId46"/>
    <p:sldId id="291"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1" autoAdjust="0"/>
    <p:restoredTop sz="81701" autoAdjust="0"/>
  </p:normalViewPr>
  <p:slideViewPr>
    <p:cSldViewPr>
      <p:cViewPr varScale="1">
        <p:scale>
          <a:sx n="103" d="100"/>
          <a:sy n="103" d="100"/>
        </p:scale>
        <p:origin x="24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13</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17</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20</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26</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29</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30</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32</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36</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37</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45</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D9AFD3E-9BC6-4DC6-BC68-1FC737A94A69}" type="slidenum">
              <a:rPr lang="en-US" smtClean="0"/>
              <a:pPr/>
              <a:t>46</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0678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3</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4</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8</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9</a:t>
            </a:fld>
            <a:endParaRPr lang="en-US"/>
          </a:p>
        </p:txBody>
      </p:sp>
    </p:spTree>
    <p:extLst>
      <p:ext uri="{BB962C8B-B14F-4D97-AF65-F5344CB8AC3E}">
        <p14:creationId xmlns:p14="http://schemas.microsoft.com/office/powerpoint/2010/main" val="182091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12</a:t>
            </a:fld>
            <a:endParaRPr lang="en-US"/>
          </a:p>
        </p:txBody>
      </p:sp>
    </p:spTree>
    <p:extLst>
      <p:ext uri="{BB962C8B-B14F-4D97-AF65-F5344CB8AC3E}">
        <p14:creationId xmlns:p14="http://schemas.microsoft.com/office/powerpoint/2010/main" val="3474192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942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75150" y="4351096"/>
            <a:ext cx="3919391" cy="240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533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a:t>Chapter 1: Introduction to HTML, XHTML, and CSS</a:t>
            </a:r>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46DEE58C-D588-48AA-9148-8EFB44D74373}"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152400" y="1447800"/>
            <a:ext cx="8839200" cy="525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4A0CEE19-6626-42E1-83DD-02E3AEAC3DFD}"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a:t>Chapter 1: Introduction to HTML, XHTML, and CSS</a:t>
            </a: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1</a:t>
            </a:r>
          </a:p>
          <a:p>
            <a:pPr eaLnBrk="1" hangingPunct="1"/>
            <a:r>
              <a:rPr lang="en-US" dirty="0"/>
              <a:t>Introduction to the Internet and Web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10</a:t>
            </a:fld>
            <a:endParaRPr lang="en-US"/>
          </a:p>
        </p:txBody>
      </p:sp>
      <p:sp>
        <p:nvSpPr>
          <p:cNvPr id="5" name="Title 4"/>
          <p:cNvSpPr>
            <a:spLocks noGrp="1"/>
          </p:cNvSpPr>
          <p:nvPr>
            <p:ph type="title"/>
          </p:nvPr>
        </p:nvSpPr>
        <p:spPr/>
        <p:txBody>
          <a:bodyPr/>
          <a:lstStyle/>
          <a:p>
            <a:r>
              <a:rPr lang="en-IN" dirty="0"/>
              <a:t>Protocols</a:t>
            </a:r>
          </a:p>
        </p:txBody>
      </p:sp>
    </p:spTree>
    <p:extLst>
      <p:ext uri="{BB962C8B-B14F-4D97-AF65-F5344CB8AC3E}">
        <p14:creationId xmlns:p14="http://schemas.microsoft.com/office/powerpoint/2010/main" val="357338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t>Uniform Resource Locator </a:t>
            </a:r>
            <a:r>
              <a:rPr lang="en-US" sz="2600" dirty="0"/>
              <a:t>(URL) is the address of a document or other file accessible on the Internet</a:t>
            </a:r>
          </a:p>
          <a:p>
            <a:pPr lvl="1" eaLnBrk="1" hangingPunct="1">
              <a:lnSpc>
                <a:spcPct val="90000"/>
              </a:lnSpc>
            </a:pPr>
            <a:r>
              <a:rPr lang="en-US" sz="2400" dirty="0"/>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11</a:t>
            </a:fld>
            <a:endParaRPr lang="en-US"/>
          </a:p>
        </p:txBody>
      </p:sp>
      <p:sp>
        <p:nvSpPr>
          <p:cNvPr id="39939" name="Rectangle 2"/>
          <p:cNvSpPr>
            <a:spLocks noGrp="1" noChangeArrowheads="1"/>
          </p:cNvSpPr>
          <p:nvPr>
            <p:ph type="title"/>
          </p:nvPr>
        </p:nvSpPr>
        <p:spPr/>
        <p:txBody>
          <a:bodyPr/>
          <a:lstStyle/>
          <a:p>
            <a:pPr eaLnBrk="1" hangingPunct="1"/>
            <a:r>
              <a:rPr lang="en-US"/>
              <a:t>Web Browsers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623" y="1371600"/>
            <a:ext cx="8668754"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12</a:t>
            </a:fld>
            <a:endParaRPr lang="en-US"/>
          </a:p>
        </p:txBody>
      </p:sp>
      <p:sp>
        <p:nvSpPr>
          <p:cNvPr id="5" name="Title 4"/>
          <p:cNvSpPr>
            <a:spLocks noGrp="1"/>
          </p:cNvSpPr>
          <p:nvPr>
            <p:ph type="title"/>
          </p:nvPr>
        </p:nvSpPr>
        <p:spPr/>
        <p:txBody>
          <a:bodyPr/>
          <a:lstStyle/>
          <a:p>
            <a:r>
              <a:rPr lang="en-IN" dirty="0"/>
              <a:t>Web Browsers</a:t>
            </a:r>
          </a:p>
        </p:txBody>
      </p:sp>
    </p:spTree>
    <p:extLst>
      <p:ext uri="{BB962C8B-B14F-4D97-AF65-F5344CB8AC3E}">
        <p14:creationId xmlns:p14="http://schemas.microsoft.com/office/powerpoint/2010/main" val="99486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13</a:t>
            </a:fld>
            <a:endParaRPr lang="en-US"/>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98769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t>Learning Management System (LMS) </a:t>
            </a:r>
            <a:r>
              <a:rPr lang="en-IN" sz="2600" dirty="0"/>
              <a:t>to simplify course management</a:t>
            </a:r>
          </a:p>
          <a:p>
            <a:pPr lvl="1"/>
            <a:r>
              <a:rPr lang="en-IN" sz="2400" dirty="0"/>
              <a:t>An LMS is a web-based software application designed to facilitate online learning</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14</a:t>
            </a:fld>
            <a:endParaRPr lang="en-US"/>
          </a:p>
        </p:txBody>
      </p:sp>
      <p:sp>
        <p:nvSpPr>
          <p:cNvPr id="5" name="Title 4"/>
          <p:cNvSpPr>
            <a:spLocks noGrp="1"/>
          </p:cNvSpPr>
          <p:nvPr>
            <p:ph type="title"/>
          </p:nvPr>
        </p:nvSpPr>
        <p:spPr/>
        <p:txBody>
          <a:bodyPr/>
          <a:lstStyle/>
          <a:p>
            <a:r>
              <a:rPr lang="en-IN" dirty="0"/>
              <a:t>Types of Websites</a:t>
            </a:r>
          </a:p>
        </p:txBody>
      </p:sp>
    </p:spTree>
    <p:extLst>
      <p:ext uri="{BB962C8B-B14F-4D97-AF65-F5344CB8AC3E}">
        <p14:creationId xmlns:p14="http://schemas.microsoft.com/office/powerpoint/2010/main" val="287417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Purpose of the website — The purpose of a commercial business website is related to the goal of selling products or services</a:t>
            </a:r>
          </a:p>
          <a:p>
            <a:r>
              <a:rPr lang="en-IN" sz="2600" dirty="0"/>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15</a:t>
            </a:fld>
            <a:endParaRPr lang="en-US"/>
          </a:p>
        </p:txBody>
      </p:sp>
      <p:sp>
        <p:nvSpPr>
          <p:cNvPr id="5" name="Title 4"/>
          <p:cNvSpPr>
            <a:spLocks noGrp="1"/>
          </p:cNvSpPr>
          <p:nvPr>
            <p:ph type="title"/>
          </p:nvPr>
        </p:nvSpPr>
        <p:spPr/>
        <p:txBody>
          <a:bodyPr/>
          <a:lstStyle/>
          <a:p>
            <a:r>
              <a:rPr lang="en-IN" dirty="0"/>
              <a:t>Planning a Website</a:t>
            </a:r>
          </a:p>
        </p:txBody>
      </p:sp>
    </p:spTree>
    <p:extLst>
      <p:ext uri="{BB962C8B-B14F-4D97-AF65-F5344CB8AC3E}">
        <p14:creationId xmlns:p14="http://schemas.microsoft.com/office/powerpoint/2010/main" val="372920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that clearly identifies the location of main webpage elements</a:t>
            </a:r>
          </a:p>
          <a:p>
            <a:r>
              <a:rPr lang="en-IN" sz="2600" b="1" dirty="0"/>
              <a:t>Active white space </a:t>
            </a:r>
            <a:r>
              <a:rPr lang="en-IN" sz="2600" dirty="0"/>
              <a:t>is an area on the page that is intentionally left blank</a:t>
            </a:r>
            <a:endParaRPr lang="en-IN" sz="2200" dirty="0"/>
          </a:p>
          <a:p>
            <a:r>
              <a:rPr lang="en-IN" sz="2600" b="1" dirty="0"/>
              <a:t>Passive white space </a:t>
            </a:r>
            <a:r>
              <a:rPr lang="en-IN" sz="2600" dirty="0"/>
              <a:t>is the space between content areas</a:t>
            </a:r>
          </a:p>
          <a:p>
            <a:pPr lvl="1"/>
            <a:r>
              <a:rPr lang="en-IN" sz="2400" dirty="0"/>
              <a:t>Helps a user focus on one part of the page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16</a:t>
            </a:fld>
            <a:endParaRPr lang="en-US"/>
          </a:p>
        </p:txBody>
      </p:sp>
      <p:sp>
        <p:nvSpPr>
          <p:cNvPr id="5" name="Title 4"/>
          <p:cNvSpPr>
            <a:spLocks noGrp="1"/>
          </p:cNvSpPr>
          <p:nvPr>
            <p:ph type="title"/>
          </p:nvPr>
        </p:nvSpPr>
        <p:spPr/>
        <p:txBody>
          <a:bodyPr/>
          <a:lstStyle/>
          <a:p>
            <a:r>
              <a:rPr lang="en-IN" dirty="0"/>
              <a:t>Wireframe</a:t>
            </a:r>
          </a:p>
        </p:txBody>
      </p:sp>
    </p:spTree>
    <p:extLst>
      <p:ext uri="{BB962C8B-B14F-4D97-AF65-F5344CB8AC3E}">
        <p14:creationId xmlns:p14="http://schemas.microsoft.com/office/powerpoint/2010/main" val="274550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371600"/>
            <a:ext cx="6584020"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17</a:t>
            </a:fld>
            <a:endParaRPr lang="en-US"/>
          </a:p>
        </p:txBody>
      </p:sp>
      <p:sp>
        <p:nvSpPr>
          <p:cNvPr id="5" name="Title 4"/>
          <p:cNvSpPr>
            <a:spLocks noGrp="1"/>
          </p:cNvSpPr>
          <p:nvPr>
            <p:ph type="title"/>
          </p:nvPr>
        </p:nvSpPr>
        <p:spPr/>
        <p:txBody>
          <a:bodyPr/>
          <a:lstStyle/>
          <a:p>
            <a:r>
              <a:rPr lang="en-IN" dirty="0"/>
              <a:t>Wireframe</a:t>
            </a:r>
          </a:p>
        </p:txBody>
      </p:sp>
    </p:spTree>
    <p:extLst>
      <p:ext uri="{BB962C8B-B14F-4D97-AF65-F5344CB8AC3E}">
        <p14:creationId xmlns:p14="http://schemas.microsoft.com/office/powerpoint/2010/main" val="331429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website and indicates how they are related to each other</a:t>
            </a:r>
          </a:p>
          <a:p>
            <a:pPr lvl="1"/>
            <a:r>
              <a:rPr lang="en-IN" sz="2400" dirty="0"/>
              <a:t>It shows the structure of a website</a:t>
            </a:r>
          </a:p>
          <a:p>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18</a:t>
            </a:fld>
            <a:endParaRPr lang="en-US"/>
          </a:p>
        </p:txBody>
      </p:sp>
      <p:sp>
        <p:nvSpPr>
          <p:cNvPr id="5" name="Title 4"/>
          <p:cNvSpPr>
            <a:spLocks noGrp="1"/>
          </p:cNvSpPr>
          <p:nvPr>
            <p:ph type="title"/>
          </p:nvPr>
        </p:nvSpPr>
        <p:spPr/>
        <p:txBody>
          <a:bodyPr/>
          <a:lstStyle/>
          <a:p>
            <a:r>
              <a:rPr lang="en-IN" dirty="0"/>
              <a:t>Site Map</a:t>
            </a:r>
          </a:p>
        </p:txBody>
      </p:sp>
    </p:spTree>
    <p:extLst>
      <p:ext uri="{BB962C8B-B14F-4D97-AF65-F5344CB8AC3E}">
        <p14:creationId xmlns:p14="http://schemas.microsoft.com/office/powerpoint/2010/main" val="2981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19</a:t>
            </a:fld>
            <a:endParaRPr lang="en-US"/>
          </a:p>
        </p:txBody>
      </p:sp>
      <p:sp>
        <p:nvSpPr>
          <p:cNvPr id="5" name="Title 4"/>
          <p:cNvSpPr>
            <a:spLocks noGrp="1"/>
          </p:cNvSpPr>
          <p:nvPr>
            <p:ph type="title"/>
          </p:nvPr>
        </p:nvSpPr>
        <p:spPr/>
        <p:txBody>
          <a:bodyPr/>
          <a:lstStyle/>
          <a:p>
            <a:r>
              <a:rPr lang="en-IN" dirty="0"/>
              <a:t>Site Map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2</a:t>
            </a:fld>
            <a:endParaRPr lang="en-US"/>
          </a:p>
        </p:txBody>
      </p:sp>
      <p:sp>
        <p:nvSpPr>
          <p:cNvPr id="17411" name="Rectangle 2"/>
          <p:cNvSpPr>
            <a:spLocks noGrp="1" noChangeArrowheads="1"/>
          </p:cNvSpPr>
          <p:nvPr>
            <p:ph type="title"/>
          </p:nvPr>
        </p:nvSpPr>
        <p:spPr/>
        <p:txBody>
          <a:bodyPr/>
          <a:lstStyle/>
          <a:p>
            <a:pPr eaLnBrk="1" hangingPunct="1"/>
            <a:r>
              <a:rPr lang="en-US" dirty="0"/>
              <a:t>Chapter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20</a:t>
            </a:fld>
            <a:endParaRPr lang="en-US"/>
          </a:p>
        </p:txBody>
      </p:sp>
      <p:sp>
        <p:nvSpPr>
          <p:cNvPr id="5" name="Title 4"/>
          <p:cNvSpPr>
            <a:spLocks noGrp="1"/>
          </p:cNvSpPr>
          <p:nvPr>
            <p:ph type="title"/>
          </p:nvPr>
        </p:nvSpPr>
        <p:spPr/>
        <p:txBody>
          <a:bodyPr/>
          <a:lstStyle/>
          <a:p>
            <a:r>
              <a:rPr lang="en-IN" dirty="0"/>
              <a:t>Site Map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21</a:t>
            </a:fld>
            <a:endParaRPr lang="en-US"/>
          </a:p>
        </p:txBody>
      </p:sp>
      <p:sp>
        <p:nvSpPr>
          <p:cNvPr id="5" name="Title 4"/>
          <p:cNvSpPr>
            <a:spLocks noGrp="1"/>
          </p:cNvSpPr>
          <p:nvPr>
            <p:ph type="title"/>
          </p:nvPr>
        </p:nvSpPr>
        <p:spPr/>
        <p:txBody>
          <a:bodyPr/>
          <a:lstStyle/>
          <a:p>
            <a:r>
              <a:rPr lang="en-IN" dirty="0"/>
              <a:t>Site Map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22</a:t>
            </a:fld>
            <a:endParaRPr lang="en-US"/>
          </a:p>
        </p:txBody>
      </p:sp>
      <p:sp>
        <p:nvSpPr>
          <p:cNvPr id="5" name="Title 4"/>
          <p:cNvSpPr>
            <a:spLocks noGrp="1"/>
          </p:cNvSpPr>
          <p:nvPr>
            <p:ph type="title"/>
          </p:nvPr>
        </p:nvSpPr>
        <p:spPr/>
        <p:txBody>
          <a:bodyPr/>
          <a:lstStyle/>
          <a:p>
            <a:r>
              <a:rPr lang="en-IN" dirty="0"/>
              <a:t>Site Map</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23</a:t>
            </a:fld>
            <a:endParaRPr lang="en-US"/>
          </a:p>
        </p:txBody>
      </p:sp>
      <p:sp>
        <p:nvSpPr>
          <p:cNvPr id="5" name="Title 4"/>
          <p:cNvSpPr>
            <a:spLocks noGrp="1"/>
          </p:cNvSpPr>
          <p:nvPr>
            <p:ph type="title"/>
          </p:nvPr>
        </p:nvSpPr>
        <p:spPr/>
        <p:txBody>
          <a:bodyPr/>
          <a:lstStyle/>
          <a:p>
            <a:r>
              <a:rPr lang="en-IN" dirty="0"/>
              <a:t>Graphics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24</a:t>
            </a:fld>
            <a:endParaRPr lang="en-US"/>
          </a:p>
        </p:txBody>
      </p:sp>
      <p:sp>
        <p:nvSpPr>
          <p:cNvPr id="5" name="Title 4"/>
          <p:cNvSpPr>
            <a:spLocks noGrp="1"/>
          </p:cNvSpPr>
          <p:nvPr>
            <p:ph type="title"/>
          </p:nvPr>
        </p:nvSpPr>
        <p:spPr/>
        <p:txBody>
          <a:bodyPr/>
          <a:lstStyle/>
          <a:p>
            <a:r>
              <a:rPr lang="en-IN" dirty="0"/>
              <a:t>Navigation</a:t>
            </a:r>
          </a:p>
        </p:txBody>
      </p:sp>
    </p:spTree>
    <p:extLst>
      <p:ext uri="{BB962C8B-B14F-4D97-AF65-F5344CB8AC3E}">
        <p14:creationId xmlns:p14="http://schemas.microsoft.com/office/powerpoint/2010/main" val="312844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25</a:t>
            </a:fld>
            <a:endParaRPr lang="en-US"/>
          </a:p>
        </p:txBody>
      </p:sp>
      <p:sp>
        <p:nvSpPr>
          <p:cNvPr id="5" name="Title 4"/>
          <p:cNvSpPr>
            <a:spLocks noGrp="1"/>
          </p:cNvSpPr>
          <p:nvPr>
            <p:ph type="title"/>
          </p:nvPr>
        </p:nvSpPr>
        <p:spPr/>
        <p:txBody>
          <a:bodyPr/>
          <a:lstStyle/>
          <a:p>
            <a:r>
              <a:rPr lang="en-IN" dirty="0"/>
              <a:t>Typography</a:t>
            </a:r>
          </a:p>
        </p:txBody>
      </p:sp>
    </p:spTree>
    <p:extLst>
      <p:ext uri="{BB962C8B-B14F-4D97-AF65-F5344CB8AC3E}">
        <p14:creationId xmlns:p14="http://schemas.microsoft.com/office/powerpoint/2010/main" val="417334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26</a:t>
            </a:fld>
            <a:endParaRPr lang="en-US"/>
          </a:p>
        </p:txBody>
      </p:sp>
      <p:sp>
        <p:nvSpPr>
          <p:cNvPr id="5" name="Title 4"/>
          <p:cNvSpPr>
            <a:spLocks noGrp="1"/>
          </p:cNvSpPr>
          <p:nvPr>
            <p:ph type="title"/>
          </p:nvPr>
        </p:nvSpPr>
        <p:spPr/>
        <p:txBody>
          <a:bodyPr/>
          <a:lstStyle/>
          <a:p>
            <a:r>
              <a:rPr lang="en-IN" dirty="0"/>
              <a:t>Color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27</a:t>
            </a:fld>
            <a:endParaRPr lang="en-US"/>
          </a:p>
        </p:txBody>
      </p:sp>
      <p:sp>
        <p:nvSpPr>
          <p:cNvPr id="5" name="Title 4"/>
          <p:cNvSpPr>
            <a:spLocks noGrp="1"/>
          </p:cNvSpPr>
          <p:nvPr>
            <p:ph type="title"/>
          </p:nvPr>
        </p:nvSpPr>
        <p:spPr/>
        <p:txBody>
          <a:bodyPr/>
          <a:lstStyle/>
          <a:p>
            <a:r>
              <a:rPr lang="en-IN" dirty="0"/>
              <a:t>Accessibility</a:t>
            </a:r>
          </a:p>
        </p:txBody>
      </p:sp>
    </p:spTree>
    <p:extLst>
      <p:ext uri="{BB962C8B-B14F-4D97-AF65-F5344CB8AC3E}">
        <p14:creationId xmlns:p14="http://schemas.microsoft.com/office/powerpoint/2010/main" val="222399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28</a:t>
            </a:fld>
            <a:endParaRPr lang="en-US"/>
          </a:p>
        </p:txBody>
      </p:sp>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37140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79" y="1371600"/>
            <a:ext cx="8549842" cy="486568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29</a:t>
            </a:fld>
            <a:endParaRPr lang="en-US"/>
          </a:p>
        </p:txBody>
      </p:sp>
      <p:sp>
        <p:nvSpPr>
          <p:cNvPr id="5" name="Title 4"/>
          <p:cNvSpPr>
            <a:spLocks noGrp="1"/>
          </p:cNvSpPr>
          <p:nvPr>
            <p:ph type="title"/>
          </p:nvPr>
        </p:nvSpPr>
        <p:spPr/>
        <p:txBody>
          <a:bodyPr/>
          <a:lstStyle/>
          <a:p>
            <a:r>
              <a:rPr lang="en-IN" dirty="0"/>
              <a:t>Planning Checklist</a:t>
            </a:r>
          </a:p>
        </p:txBody>
      </p:sp>
    </p:spTree>
    <p:extLst>
      <p:ext uri="{BB962C8B-B14F-4D97-AF65-F5344CB8AC3E}">
        <p14:creationId xmlns:p14="http://schemas.microsoft.com/office/powerpoint/2010/main" val="77235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3</a:t>
            </a:fld>
            <a:endParaRPr lang="en-US"/>
          </a:p>
        </p:txBody>
      </p:sp>
      <p:sp>
        <p:nvSpPr>
          <p:cNvPr id="19459" name="Rectangle 2"/>
          <p:cNvSpPr>
            <a:spLocks noGrp="1" noChangeArrowheads="1"/>
          </p:cNvSpPr>
          <p:nvPr>
            <p:ph type="title"/>
          </p:nvPr>
        </p:nvSpPr>
        <p:spPr/>
        <p:txBody>
          <a:bodyPr/>
          <a:lstStyle/>
          <a:p>
            <a:pPr eaLnBrk="1" hangingPunct="1"/>
            <a:r>
              <a:rPr lang="en-US"/>
              <a:t>Chapter 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t>Hypertext Markup Language </a:t>
            </a:r>
            <a:r>
              <a:rPr lang="en-US" sz="2600" dirty="0"/>
              <a:t>(HTML), 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t>markup</a:t>
            </a:r>
            <a:r>
              <a:rPr lang="en-IN" sz="2600" b="1" dirty="0"/>
              <a:t> language </a:t>
            </a:r>
            <a:r>
              <a:rPr lang="en-IN" sz="2600" dirty="0"/>
              <a:t>rather than a traditional programming language</a:t>
            </a:r>
            <a:endParaRPr lang="en-US" sz="2600" dirty="0"/>
          </a:p>
        </p:txBody>
      </p:sp>
      <p:sp>
        <p:nvSpPr>
          <p:cNvPr id="44033"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30</a:t>
            </a:fld>
            <a:endParaRPr lang="en-US"/>
          </a:p>
        </p:txBody>
      </p:sp>
      <p:sp>
        <p:nvSpPr>
          <p:cNvPr id="44035" name="Rectangle 2"/>
          <p:cNvSpPr>
            <a:spLocks noGrp="1" noChangeArrowheads="1"/>
          </p:cNvSpPr>
          <p:nvPr>
            <p:ph type="title"/>
          </p:nvPr>
        </p:nvSpPr>
        <p:spPr/>
        <p:txBody>
          <a:bodyPr/>
          <a:lstStyle/>
          <a:p>
            <a:r>
              <a:rPr lang="en-IN" sz="3200" dirty="0"/>
              <a:t>Understanding the Basics of HTML</a:t>
            </a: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t>An </a:t>
            </a:r>
            <a:r>
              <a:rPr lang="en-IN" sz="2600" b="1" dirty="0"/>
              <a:t>HTML element </a:t>
            </a:r>
            <a:r>
              <a:rPr lang="en-IN" sz="2600" dirty="0"/>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31</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40665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953873"/>
            <a:ext cx="8839200" cy="3701142"/>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32</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2641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33</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2602071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34</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3902322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35</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868433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36</a:t>
            </a:fld>
            <a:endParaRPr lang="en-US"/>
          </a:p>
        </p:txBody>
      </p:sp>
      <p:sp>
        <p:nvSpPr>
          <p:cNvPr id="5" name="Title 4"/>
          <p:cNvSpPr>
            <a:spLocks noGrp="1"/>
          </p:cNvSpPr>
          <p:nvPr>
            <p:ph type="title"/>
          </p:nvPr>
        </p:nvSpPr>
        <p:spPr/>
        <p:txBody>
          <a:bodyPr/>
          <a:lstStyle/>
          <a:p>
            <a:r>
              <a:rPr lang="en-IN" dirty="0"/>
              <a:t>HTML Elements and Attributes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839669"/>
            <a:ext cx="8839200" cy="3929550"/>
          </a:xfrm>
        </p:spPr>
      </p:pic>
    </p:spTree>
    <p:extLst>
      <p:ext uri="{BB962C8B-B14F-4D97-AF65-F5344CB8AC3E}">
        <p14:creationId xmlns:p14="http://schemas.microsoft.com/office/powerpoint/2010/main" val="1617708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471541"/>
            <a:ext cx="8839200" cy="4665805"/>
          </a:xfrm>
        </p:spPr>
      </p:pic>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37</a:t>
            </a:fld>
            <a:endParaRPr lang="en-US"/>
          </a:p>
        </p:txBody>
      </p:sp>
      <p:sp>
        <p:nvSpPr>
          <p:cNvPr id="5" name="Title 4"/>
          <p:cNvSpPr>
            <a:spLocks noGrp="1"/>
          </p:cNvSpPr>
          <p:nvPr>
            <p:ph type="title"/>
          </p:nvPr>
        </p:nvSpPr>
        <p:spPr/>
        <p:txBody>
          <a:bodyPr/>
          <a:lstStyle/>
          <a:p>
            <a:r>
              <a:rPr lang="en-IN" dirty="0"/>
              <a:t>HTML Elements and Attributes</a:t>
            </a:r>
          </a:p>
        </p:txBody>
      </p:sp>
    </p:spTree>
    <p:extLst>
      <p:ext uri="{BB962C8B-B14F-4D97-AF65-F5344CB8AC3E}">
        <p14:creationId xmlns:p14="http://schemas.microsoft.com/office/powerpoint/2010/main" val="164324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38</a:t>
            </a:fld>
            <a:endParaRPr lang="en-US"/>
          </a:p>
        </p:txBody>
      </p:sp>
      <p:sp>
        <p:nvSpPr>
          <p:cNvPr id="5" name="Title 4"/>
          <p:cNvSpPr>
            <a:spLocks noGrp="1"/>
          </p:cNvSpPr>
          <p:nvPr>
            <p:ph type="title"/>
          </p:nvPr>
        </p:nvSpPr>
        <p:spPr/>
        <p:txBody>
          <a:bodyPr/>
          <a:lstStyle/>
          <a:p>
            <a:r>
              <a:rPr lang="en-IN" dirty="0"/>
              <a:t>Technologies Related to HTML</a:t>
            </a:r>
          </a:p>
        </p:txBody>
      </p:sp>
    </p:spTree>
    <p:extLst>
      <p:ext uri="{BB962C8B-B14F-4D97-AF65-F5344CB8AC3E}">
        <p14:creationId xmlns:p14="http://schemas.microsoft.com/office/powerpoint/2010/main" val="70033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39</a:t>
            </a:fld>
            <a:endParaRPr lang="en-US"/>
          </a:p>
        </p:txBody>
      </p:sp>
      <p:sp>
        <p:nvSpPr>
          <p:cNvPr id="5" name="Title 4"/>
          <p:cNvSpPr>
            <a:spLocks noGrp="1"/>
          </p:cNvSpPr>
          <p:nvPr>
            <p:ph type="title"/>
          </p:nvPr>
        </p:nvSpPr>
        <p:spPr/>
        <p:txBody>
          <a:bodyPr/>
          <a:lstStyle/>
          <a:p>
            <a:r>
              <a:rPr lang="en-IN" dirty="0"/>
              <a:t>HTML5</a:t>
            </a:r>
          </a:p>
        </p:txBody>
      </p:sp>
    </p:spTree>
    <p:extLst>
      <p:ext uri="{BB962C8B-B14F-4D97-AF65-F5344CB8AC3E}">
        <p14:creationId xmlns:p14="http://schemas.microsoft.com/office/powerpoint/2010/main" val="107099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Autofit/>
          </a:bodyPr>
          <a:lstStyle/>
          <a:p>
            <a:r>
              <a:rPr lang="en-IN" sz="2600" dirty="0"/>
              <a:t>The </a:t>
            </a:r>
            <a:r>
              <a:rPr lang="en-IN" sz="2600" b="1" dirty="0"/>
              <a:t>Internet </a:t>
            </a:r>
            <a:r>
              <a:rPr lang="en-IN" sz="2600" dirty="0"/>
              <a:t>is a worldwide collection of computers linked together for use by organizations, and individuals using communications devices and media</a:t>
            </a:r>
            <a:endParaRPr lang="en-US" sz="2600" dirty="0"/>
          </a:p>
          <a:p>
            <a:r>
              <a:rPr lang="en-IN" sz="2600" dirty="0"/>
              <a:t>A </a:t>
            </a:r>
            <a:r>
              <a:rPr lang="en-IN" sz="2600" b="1" dirty="0"/>
              <a:t>node </a:t>
            </a:r>
            <a:r>
              <a:rPr lang="en-IN" sz="2600" dirty="0"/>
              <a:t>is any device, such as a computer, tablet, or smartphone, connected to a </a:t>
            </a:r>
            <a:r>
              <a:rPr lang="en-IN" sz="2600" b="1" dirty="0"/>
              <a:t>network</a:t>
            </a:r>
            <a:endParaRPr lang="en-IN" sz="2600" dirty="0"/>
          </a:p>
          <a:p>
            <a:r>
              <a:rPr lang="en-IN" sz="2600" dirty="0"/>
              <a:t>A </a:t>
            </a:r>
            <a:r>
              <a:rPr lang="en-IN" sz="2600" b="1" dirty="0"/>
              <a:t>network</a:t>
            </a:r>
            <a:r>
              <a:rPr lang="en-IN" sz="2600" dirty="0"/>
              <a:t> is a collection of two or more computers linked together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4</a:t>
            </a:fld>
            <a:endParaRPr lang="en-US" dirty="0"/>
          </a:p>
        </p:txBody>
      </p:sp>
      <p:sp>
        <p:nvSpPr>
          <p:cNvPr id="23555" name="Rectangle 2"/>
          <p:cNvSpPr>
            <a:spLocks noGrp="1" noChangeArrowheads="1"/>
          </p:cNvSpPr>
          <p:nvPr>
            <p:ph type="title"/>
          </p:nvPr>
        </p:nvSpPr>
        <p:spPr/>
        <p:txBody>
          <a:bodyPr/>
          <a:lstStyle/>
          <a:p>
            <a:r>
              <a:rPr lang="en-IN" dirty="0"/>
              <a:t>Exploring the Internet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40</a:t>
            </a:fld>
            <a:endParaRPr lang="en-US"/>
          </a:p>
        </p:txBody>
      </p:sp>
      <p:sp>
        <p:nvSpPr>
          <p:cNvPr id="5" name="Title 4"/>
          <p:cNvSpPr>
            <a:spLocks noGrp="1"/>
          </p:cNvSpPr>
          <p:nvPr>
            <p:ph type="title"/>
          </p:nvPr>
        </p:nvSpPr>
        <p:spPr/>
        <p:txBody>
          <a:bodyPr/>
          <a:lstStyle/>
          <a:p>
            <a:r>
              <a:rPr lang="en-IN" dirty="0"/>
              <a:t>Understanding the Role of Other Web</a:t>
            </a:r>
            <a:br>
              <a:rPr lang="en-IN" dirty="0"/>
            </a:br>
            <a:r>
              <a:rPr lang="en-IN" dirty="0"/>
              <a:t>Programming Languages</a:t>
            </a:r>
          </a:p>
        </p:txBody>
      </p:sp>
    </p:spTree>
    <p:extLst>
      <p:ext uri="{BB962C8B-B14F-4D97-AF65-F5344CB8AC3E}">
        <p14:creationId xmlns:p14="http://schemas.microsoft.com/office/powerpoint/2010/main" val="1151007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41</a:t>
            </a:fld>
            <a:endParaRPr lang="en-US"/>
          </a:p>
        </p:txBody>
      </p:sp>
      <p:sp>
        <p:nvSpPr>
          <p:cNvPr id="5" name="Title 4"/>
          <p:cNvSpPr>
            <a:spLocks noGrp="1"/>
          </p:cNvSpPr>
          <p:nvPr>
            <p:ph type="title"/>
          </p:nvPr>
        </p:nvSpPr>
        <p:spPr/>
        <p:txBody>
          <a:bodyPr/>
          <a:lstStyle/>
          <a:p>
            <a:r>
              <a:rPr lang="en-IN" dirty="0"/>
              <a:t>Understanding the Role of Other Web</a:t>
            </a:r>
            <a:br>
              <a:rPr lang="en-IN" dirty="0"/>
            </a:br>
            <a:r>
              <a:rPr lang="en-IN" dirty="0"/>
              <a:t>Programming Languages</a:t>
            </a:r>
            <a:endParaRPr lang="en-US" dirty="0"/>
          </a:p>
        </p:txBody>
      </p:sp>
    </p:spTree>
    <p:extLst>
      <p:ext uri="{BB962C8B-B14F-4D97-AF65-F5344CB8AC3E}">
        <p14:creationId xmlns:p14="http://schemas.microsoft.com/office/powerpoint/2010/main" val="1167795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42</a:t>
            </a:fld>
            <a:endParaRPr lang="en-US"/>
          </a:p>
        </p:txBody>
      </p:sp>
      <p:sp>
        <p:nvSpPr>
          <p:cNvPr id="5" name="Title 4"/>
          <p:cNvSpPr>
            <a:spLocks noGrp="1"/>
          </p:cNvSpPr>
          <p:nvPr>
            <p:ph type="title"/>
          </p:nvPr>
        </p:nvSpPr>
        <p:spPr/>
        <p:txBody>
          <a:bodyPr/>
          <a:lstStyle/>
          <a:p>
            <a:r>
              <a:rPr lang="en-IN" dirty="0"/>
              <a:t>Using Web Authoring Tools</a:t>
            </a:r>
          </a:p>
        </p:txBody>
      </p:sp>
    </p:spTree>
    <p:extLst>
      <p:ext uri="{BB962C8B-B14F-4D97-AF65-F5344CB8AC3E}">
        <p14:creationId xmlns:p14="http://schemas.microsoft.com/office/powerpoint/2010/main" val="2461215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43</a:t>
            </a:fld>
            <a:endParaRPr lang="en-US"/>
          </a:p>
        </p:txBody>
      </p:sp>
      <p:sp>
        <p:nvSpPr>
          <p:cNvPr id="5" name="Title 4"/>
          <p:cNvSpPr>
            <a:spLocks noGrp="1"/>
          </p:cNvSpPr>
          <p:nvPr>
            <p:ph type="title"/>
          </p:nvPr>
        </p:nvSpPr>
        <p:spPr/>
        <p:txBody>
          <a:bodyPr/>
          <a:lstStyle/>
          <a:p>
            <a:r>
              <a:rPr lang="en-IN" dirty="0"/>
              <a:t>Text Editors</a:t>
            </a:r>
          </a:p>
        </p:txBody>
      </p:sp>
    </p:spTree>
    <p:extLst>
      <p:ext uri="{BB962C8B-B14F-4D97-AF65-F5344CB8AC3E}">
        <p14:creationId xmlns:p14="http://schemas.microsoft.com/office/powerpoint/2010/main" val="1536935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44</a:t>
            </a:fld>
            <a:endParaRPr lang="en-US"/>
          </a:p>
        </p:txBody>
      </p:sp>
      <p:sp>
        <p:nvSpPr>
          <p:cNvPr id="5" name="Title 4"/>
          <p:cNvSpPr>
            <a:spLocks noGrp="1"/>
          </p:cNvSpPr>
          <p:nvPr>
            <p:ph type="title"/>
          </p:nvPr>
        </p:nvSpPr>
        <p:spPr/>
        <p:txBody>
          <a:bodyPr/>
          <a:lstStyle/>
          <a:p>
            <a:r>
              <a:rPr lang="en-IN" dirty="0"/>
              <a:t>Text Editors</a:t>
            </a:r>
          </a:p>
        </p:txBody>
      </p:sp>
    </p:spTree>
    <p:extLst>
      <p:ext uri="{BB962C8B-B14F-4D97-AF65-F5344CB8AC3E}">
        <p14:creationId xmlns:p14="http://schemas.microsoft.com/office/powerpoint/2010/main" val="2765094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11"/>
          </p:nvPr>
        </p:nvSpPr>
        <p:spPr/>
        <p:txBody>
          <a:bodyPr/>
          <a:lstStyle/>
          <a:p>
            <a:r>
              <a:rPr lang="en-US" dirty="0"/>
              <a:t>Chapter 1: Introduction to the Internet and Web Design</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45</a:t>
            </a:fld>
            <a:endParaRPr lang="en-US"/>
          </a:p>
        </p:txBody>
      </p:sp>
      <p:sp>
        <p:nvSpPr>
          <p:cNvPr id="5" name="Title 4"/>
          <p:cNvSpPr>
            <a:spLocks noGrp="1"/>
          </p:cNvSpPr>
          <p:nvPr>
            <p:ph type="title"/>
          </p:nvPr>
        </p:nvSpPr>
        <p:spPr/>
        <p:txBody>
          <a:bodyPr/>
          <a:lstStyle/>
          <a:p>
            <a:r>
              <a:rPr lang="en-IN" dirty="0"/>
              <a:t>Creating a Basic Webpage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514600"/>
            <a:ext cx="8644655" cy="32004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5"/>
          <p:cNvSpPr>
            <a:spLocks noGrp="1" noChangeArrowheads="1"/>
          </p:cNvSpPr>
          <p:nvPr>
            <p:ph type="subTitle" idx="1"/>
          </p:nvPr>
        </p:nvSpPr>
        <p:spPr>
          <a:ln>
            <a:miter lim="800000"/>
            <a:headEnd/>
            <a:tailEnd/>
          </a:ln>
        </p:spPr>
        <p:txBody>
          <a:bodyPr/>
          <a:lstStyle/>
          <a:p>
            <a:pPr eaLnBrk="1" hangingPunct="1"/>
            <a:endParaRPr lang="en-US" dirty="0"/>
          </a:p>
          <a:p>
            <a:pPr eaLnBrk="1" hangingPunct="1"/>
            <a:r>
              <a:rPr lang="en-US" dirty="0"/>
              <a:t>Chapter 1 Complete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b="1" dirty="0"/>
              <a:t>Data lines </a:t>
            </a:r>
            <a:r>
              <a:rPr lang="en-IN" sz="2600" dirty="0"/>
              <a:t>that connect networks allow data to move from one computer to another</a:t>
            </a:r>
            <a:endParaRPr lang="en-US" sz="2600" dirty="0"/>
          </a:p>
          <a:p>
            <a:r>
              <a:rPr lang="en-US" sz="2600" dirty="0"/>
              <a:t>The </a:t>
            </a:r>
            <a:r>
              <a:rPr lang="en-US" sz="2600" b="1" dirty="0"/>
              <a:t>Internet backbone</a:t>
            </a:r>
            <a:r>
              <a:rPr lang="en-US" sz="2600" dirty="0"/>
              <a:t> is a collection of high-speed data lines that connect major computer systems located around the world</a:t>
            </a:r>
          </a:p>
          <a:p>
            <a:r>
              <a:rPr lang="en-US" sz="2600" dirty="0"/>
              <a:t>An </a:t>
            </a:r>
            <a:r>
              <a:rPr lang="en-US" sz="2600" b="1" dirty="0"/>
              <a:t>Internet Service Provider </a:t>
            </a:r>
            <a:r>
              <a:rPr lang="en-US" sz="2600" dirty="0"/>
              <a:t>(ISP) is a company that has a permanent connection to the Internet backbone</a:t>
            </a:r>
          </a:p>
          <a:p>
            <a:endParaRPr lang="en-IN" dirty="0"/>
          </a:p>
        </p:txBody>
      </p:sp>
      <p:sp>
        <p:nvSpPr>
          <p:cNvPr id="3" name="Footer Placeholder 2"/>
          <p:cNvSpPr>
            <a:spLocks noGrp="1"/>
          </p:cNvSpPr>
          <p:nvPr>
            <p:ph type="ftr" sz="quarter" idx="11"/>
          </p:nvPr>
        </p:nvSpPr>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5</a:t>
            </a:fld>
            <a:endParaRPr lang="en-US"/>
          </a:p>
        </p:txBody>
      </p:sp>
      <p:sp>
        <p:nvSpPr>
          <p:cNvPr id="5" name="Title 4"/>
          <p:cNvSpPr>
            <a:spLocks noGrp="1"/>
          </p:cNvSpPr>
          <p:nvPr>
            <p:ph type="title"/>
          </p:nvPr>
        </p:nvSpPr>
        <p:spPr/>
        <p:txBody>
          <a:bodyPr/>
          <a:lstStyle/>
          <a:p>
            <a:r>
              <a:rPr lang="en-IN" dirty="0"/>
              <a:t>Exploring the Internet</a:t>
            </a:r>
          </a:p>
        </p:txBody>
      </p:sp>
    </p:spTree>
    <p:extLst>
      <p:ext uri="{BB962C8B-B14F-4D97-AF65-F5344CB8AC3E}">
        <p14:creationId xmlns:p14="http://schemas.microsoft.com/office/powerpoint/2010/main" val="359499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noAutofit/>
          </a:bodyPr>
          <a:lstStyle/>
          <a:p>
            <a:r>
              <a:rPr lang="en-US" sz="2600" dirty="0"/>
              <a:t>The World Wide Web, also called the </a:t>
            </a:r>
            <a:r>
              <a:rPr lang="en-US" sz="2600" b="1" dirty="0"/>
              <a:t>web</a:t>
            </a:r>
            <a:r>
              <a:rPr lang="en-US" sz="2600" dirty="0"/>
              <a:t>, </a:t>
            </a:r>
            <a:r>
              <a:rPr lang="en-IN" sz="2600" dirty="0"/>
              <a:t>is the service that provides access to information stored on web servers</a:t>
            </a:r>
          </a:p>
          <a:p>
            <a:r>
              <a:rPr lang="en-IN" sz="2600" dirty="0"/>
              <a:t>The web consists of a collection of linked files known as </a:t>
            </a:r>
            <a:r>
              <a:rPr lang="en-IN" sz="2600" b="1" dirty="0"/>
              <a:t>webpages</a:t>
            </a:r>
          </a:p>
          <a:p>
            <a:r>
              <a:rPr lang="en-IN" sz="2600" dirty="0"/>
              <a:t>A </a:t>
            </a:r>
            <a:r>
              <a:rPr lang="en-IN" sz="2600" b="1" dirty="0"/>
              <a:t>website</a:t>
            </a:r>
            <a:r>
              <a:rPr lang="en-IN" sz="2600" dirty="0"/>
              <a:t> is a related collection of webpages created and maintained by a person, company, educational institution, or other organization</a:t>
            </a:r>
          </a:p>
        </p:txBody>
      </p:sp>
      <p:sp>
        <p:nvSpPr>
          <p:cNvPr id="27649"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6</a:t>
            </a:fld>
            <a:endParaRPr lang="en-US"/>
          </a:p>
        </p:txBody>
      </p:sp>
      <p:sp>
        <p:nvSpPr>
          <p:cNvPr id="27651" name="Rectangle 2"/>
          <p:cNvSpPr>
            <a:spLocks noGrp="1" noChangeArrowheads="1"/>
          </p:cNvSpPr>
          <p:nvPr>
            <p:ph type="title"/>
          </p:nvPr>
        </p:nvSpPr>
        <p:spPr/>
        <p:txBody>
          <a:bodyPr/>
          <a:lstStyle/>
          <a:p>
            <a:pPr eaLnBrk="1" hangingPunct="1"/>
            <a:r>
              <a:rPr lang="en-US" dirty="0"/>
              <a:t>World Wide Web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sz="2600" dirty="0"/>
              <a:t>A </a:t>
            </a:r>
            <a:r>
              <a:rPr lang="en-US" sz="2600" b="1" dirty="0"/>
              <a:t>home page </a:t>
            </a:r>
            <a:r>
              <a:rPr lang="en-US" sz="2600" dirty="0"/>
              <a:t>is the first document users see when they access a website</a:t>
            </a:r>
          </a:p>
          <a:p>
            <a:r>
              <a:rPr lang="en-IN" sz="2600" dirty="0"/>
              <a:t>A </a:t>
            </a:r>
            <a:r>
              <a:rPr lang="en-IN" sz="2600" b="1" dirty="0"/>
              <a:t>hyperlink</a:t>
            </a:r>
            <a:r>
              <a:rPr lang="en-IN" sz="2600" dirty="0"/>
              <a:t>, commonly called a </a:t>
            </a:r>
            <a:r>
              <a:rPr lang="en-IN" sz="2600" b="1" dirty="0"/>
              <a:t>link</a:t>
            </a:r>
            <a:r>
              <a:rPr lang="en-IN" sz="2600" dirty="0"/>
              <a:t>, is an element that connects one webpage to another webpage 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11"/>
          </p:nvPr>
        </p:nvSpPr>
        <p:spPr/>
        <p:txBody>
          <a:bodyPr/>
          <a:lstStyle/>
          <a:p>
            <a:pPr>
              <a:defRPr/>
            </a:pPr>
            <a:r>
              <a:rPr lang="en-US"/>
              <a:t>Chapter 1: Introduction to HTML, XHTML, and CSS</a:t>
            </a:r>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7</a:t>
            </a:fld>
            <a:endParaRPr lang="en-US"/>
          </a:p>
        </p:txBody>
      </p:sp>
      <p:sp>
        <p:nvSpPr>
          <p:cNvPr id="5" name="Title 4"/>
          <p:cNvSpPr>
            <a:spLocks noGrp="1"/>
          </p:cNvSpPr>
          <p:nvPr>
            <p:ph type="title"/>
          </p:nvPr>
        </p:nvSpPr>
        <p:spPr/>
        <p:txBody>
          <a:bodyPr/>
          <a:lstStyle/>
          <a:p>
            <a:r>
              <a:rPr lang="en-US" dirty="0"/>
              <a:t>World Wide Web</a:t>
            </a:r>
          </a:p>
        </p:txBody>
      </p:sp>
    </p:spTree>
    <p:extLst>
      <p:ext uri="{BB962C8B-B14F-4D97-AF65-F5344CB8AC3E}">
        <p14:creationId xmlns:p14="http://schemas.microsoft.com/office/powerpoint/2010/main" val="380356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8</a:t>
            </a:fld>
            <a:endParaRPr lang="en-US"/>
          </a:p>
        </p:txBody>
      </p:sp>
      <p:sp>
        <p:nvSpPr>
          <p:cNvPr id="5" name="Title 4"/>
          <p:cNvSpPr>
            <a:spLocks noGrp="1"/>
          </p:cNvSpPr>
          <p:nvPr>
            <p:ph type="title"/>
          </p:nvPr>
        </p:nvSpPr>
        <p:spPr/>
        <p:txBody>
          <a:bodyPr/>
          <a:lstStyle/>
          <a:p>
            <a:r>
              <a:rPr lang="en-US" dirty="0"/>
              <a:t>World Wide Web</a:t>
            </a:r>
            <a:endParaRPr lang="en-IN" dirty="0"/>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11"/>
          </p:nvPr>
        </p:nvSpPr>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12"/>
          </p:nvPr>
        </p:nvSpPr>
        <p:spPr/>
        <p:txBody>
          <a:bodyPr/>
          <a:lstStyle/>
          <a:p>
            <a:pPr>
              <a:defRPr/>
            </a:pPr>
            <a:fld id="{46DEE58C-D588-48AA-9148-8EFB44D74373}" type="slidenum">
              <a:rPr lang="en-US" smtClean="0"/>
              <a:pPr>
                <a:defRPr/>
              </a:pPr>
              <a:t>9</a:t>
            </a:fld>
            <a:endParaRPr lang="en-US"/>
          </a:p>
        </p:txBody>
      </p:sp>
      <p:sp>
        <p:nvSpPr>
          <p:cNvPr id="5" name="Title 4"/>
          <p:cNvSpPr>
            <a:spLocks noGrp="1"/>
          </p:cNvSpPr>
          <p:nvPr>
            <p:ph type="title"/>
          </p:nvPr>
        </p:nvSpPr>
        <p:spPr/>
        <p:txBody>
          <a:bodyPr/>
          <a:lstStyle/>
          <a:p>
            <a:r>
              <a:rPr lang="en-IN" dirty="0"/>
              <a:t>Protocols</a:t>
            </a:r>
          </a:p>
        </p:txBody>
      </p:sp>
    </p:spTree>
    <p:extLst>
      <p:ext uri="{BB962C8B-B14F-4D97-AF65-F5344CB8AC3E}">
        <p14:creationId xmlns:p14="http://schemas.microsoft.com/office/powerpoint/2010/main" val="2895067817"/>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3514</TotalTime>
  <Words>6429</Words>
  <Application>Microsoft Macintosh PowerPoint</Application>
  <PresentationFormat>On-screen Show (4:3)</PresentationFormat>
  <Paragraphs>385</Paragraphs>
  <Slides>46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Franklin Gothic Medium</vt:lpstr>
      <vt:lpstr>Word 2010</vt:lpstr>
      <vt:lpstr>PowerPoint Presentation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PowerPoint Presentation</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Roshan Shrestha</cp:lastModifiedBy>
  <cp:revision>161</cp:revision>
  <dcterms:created xsi:type="dcterms:W3CDTF">2004-06-24T11:14:57Z</dcterms:created>
  <dcterms:modified xsi:type="dcterms:W3CDTF">2023-06-07T19:16:27Z</dcterms:modified>
</cp:coreProperties>
</file>