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57"/>
  </p:notesMasterIdLst>
  <p:sldIdLst>
    <p:sldId id="256" r:id="rId2"/>
    <p:sldId id="302" r:id="rId3"/>
    <p:sldId id="303" r:id="rId4"/>
    <p:sldId id="304" r:id="rId5"/>
    <p:sldId id="305" r:id="rId6"/>
    <p:sldId id="306" r:id="rId7"/>
    <p:sldId id="307" r:id="rId8"/>
    <p:sldId id="308" r:id="rId9"/>
    <p:sldId id="309" r:id="rId10"/>
    <p:sldId id="310" r:id="rId11"/>
    <p:sldId id="311" r:id="rId12"/>
    <p:sldId id="312" r:id="rId13"/>
    <p:sldId id="354" r:id="rId14"/>
    <p:sldId id="313" r:id="rId15"/>
    <p:sldId id="314" r:id="rId16"/>
    <p:sldId id="315" r:id="rId17"/>
    <p:sldId id="316" r:id="rId18"/>
    <p:sldId id="317" r:id="rId19"/>
    <p:sldId id="318" r:id="rId20"/>
    <p:sldId id="319" r:id="rId21"/>
    <p:sldId id="320" r:id="rId22"/>
    <p:sldId id="321" r:id="rId23"/>
    <p:sldId id="342" r:id="rId24"/>
    <p:sldId id="322" r:id="rId25"/>
    <p:sldId id="323" r:id="rId26"/>
    <p:sldId id="324" r:id="rId27"/>
    <p:sldId id="325" r:id="rId28"/>
    <p:sldId id="326" r:id="rId29"/>
    <p:sldId id="327" r:id="rId30"/>
    <p:sldId id="328" r:id="rId31"/>
    <p:sldId id="329" r:id="rId32"/>
    <p:sldId id="330" r:id="rId33"/>
    <p:sldId id="331" r:id="rId34"/>
    <p:sldId id="343" r:id="rId35"/>
    <p:sldId id="332" r:id="rId36"/>
    <p:sldId id="333" r:id="rId37"/>
    <p:sldId id="334" r:id="rId38"/>
    <p:sldId id="344" r:id="rId39"/>
    <p:sldId id="335" r:id="rId40"/>
    <p:sldId id="336" r:id="rId41"/>
    <p:sldId id="337" r:id="rId42"/>
    <p:sldId id="338" r:id="rId43"/>
    <p:sldId id="345" r:id="rId44"/>
    <p:sldId id="339" r:id="rId45"/>
    <p:sldId id="340" r:id="rId46"/>
    <p:sldId id="357" r:id="rId47"/>
    <p:sldId id="348" r:id="rId48"/>
    <p:sldId id="349" r:id="rId49"/>
    <p:sldId id="350" r:id="rId50"/>
    <p:sldId id="351" r:id="rId51"/>
    <p:sldId id="352" r:id="rId52"/>
    <p:sldId id="353" r:id="rId53"/>
    <p:sldId id="355" r:id="rId54"/>
    <p:sldId id="356" r:id="rId55"/>
    <p:sldId id="257"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76" autoAdjust="0"/>
    <p:restoredTop sz="94660"/>
  </p:normalViewPr>
  <p:slideViewPr>
    <p:cSldViewPr>
      <p:cViewPr varScale="1">
        <p:scale>
          <a:sx n="70" d="100"/>
          <a:sy n="70" d="100"/>
        </p:scale>
        <p:origin x="-10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C876C5-7F49-4C0A-8F1E-5A42B41481A1}" type="slidenum">
              <a:rPr lang="en-US"/>
              <a:pPr>
                <a:defRPr/>
              </a:pPr>
              <a:t>‹#›</a:t>
            </a:fld>
            <a:endParaRPr lang="en-US"/>
          </a:p>
        </p:txBody>
      </p:sp>
    </p:spTree>
    <p:extLst>
      <p:ext uri="{BB962C8B-B14F-4D97-AF65-F5344CB8AC3E}">
        <p14:creationId xmlns:p14="http://schemas.microsoft.com/office/powerpoint/2010/main" val="3532950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EE630E-CDF1-4B71-AD96-22FEE7A1D5B4}" type="slidenum">
              <a:rPr lang="en-US" smtClean="0"/>
              <a:pPr eaLnBrk="1" hangingPunct="1"/>
              <a:t>1</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055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656F6A-F9EE-49BA-9D17-61203E2BD1B7}" type="slidenum">
              <a:rPr lang="en-US" smtClean="0"/>
              <a:pPr eaLnBrk="1" hangingPunct="1"/>
              <a:t>55</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1500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0" y="3352800"/>
            <a:ext cx="4572000" cy="3286125"/>
          </a:xfrm>
          <a:noFill/>
        </p:spPr>
        <p:txBody>
          <a:bodyPr/>
          <a:lstStyle>
            <a:lvl1pPr marL="0" indent="0" algn="ctr" eaLnBrk="1" hangingPunct="1">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hangingPunct="1"/>
            <a:r>
              <a:rPr lang="en-US" dirty="0" smtClean="0"/>
              <a:t>Chapter 8</a:t>
            </a:r>
          </a:p>
          <a:p>
            <a:pPr eaLnBrk="1" hangingPunct="1"/>
            <a:r>
              <a:rPr lang="en-US" dirty="0" smtClean="0"/>
              <a:t>Creating Tables </a:t>
            </a:r>
          </a:p>
          <a:p>
            <a:pPr eaLnBrk="1" hangingPunct="1"/>
            <a:r>
              <a:rPr lang="en-US" dirty="0" smtClean="0"/>
              <a:t>and Forms</a:t>
            </a:r>
          </a:p>
        </p:txBody>
      </p:sp>
      <p:sp>
        <p:nvSpPr>
          <p:cNvPr id="9" name="Rectangle 8"/>
          <p:cNvSpPr/>
          <p:nvPr/>
        </p:nvSpPr>
        <p:spPr>
          <a:xfrm>
            <a:off x="0" y="0"/>
            <a:ext cx="9144000" cy="281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29718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457199" y="914400"/>
            <a:ext cx="4419601" cy="2286000"/>
          </a:xfrm>
        </p:spPr>
        <p:txBody>
          <a:bodyPr>
            <a:normAutofit/>
          </a:bodyPr>
          <a:lstStyle>
            <a:lvl1pPr algn="l">
              <a:defRPr sz="4400" b="1">
                <a:solidFill>
                  <a:schemeClr val="tx2"/>
                </a:solidFill>
                <a:latin typeface="Franklin Gothic Medium" pitchFamily="34" charset="0"/>
                <a:cs typeface="Arial" pitchFamily="34" charset="0"/>
              </a:defRPr>
            </a:lvl1pPr>
          </a:lstStyle>
          <a:p>
            <a:r>
              <a:rPr lang="en-US" sz="4900" dirty="0" smtClean="0"/>
              <a:t>Web Design </a:t>
            </a:r>
            <a:r>
              <a:rPr lang="en-US" sz="3200" dirty="0" smtClean="0"/>
              <a:t>with</a:t>
            </a:r>
            <a:r>
              <a:rPr lang="en-US" sz="3600" dirty="0" smtClean="0"/>
              <a:t> </a:t>
            </a:r>
            <a:r>
              <a:rPr lang="en-US" dirty="0" smtClean="0"/>
              <a:t/>
            </a:r>
            <a:br>
              <a:rPr lang="en-US" dirty="0" smtClean="0"/>
            </a:br>
            <a:r>
              <a:rPr lang="en-US" sz="6000" dirty="0" smtClean="0"/>
              <a:t>HTML5 &amp; CSS3</a:t>
            </a:r>
            <a:br>
              <a:rPr lang="en-US" sz="6000" dirty="0" smtClean="0"/>
            </a:br>
            <a:r>
              <a:rPr lang="en-US" sz="4900" dirty="0" smtClean="0"/>
              <a:t>8</a:t>
            </a:r>
            <a:r>
              <a:rPr lang="en-US" sz="4900" baseline="30000" dirty="0" smtClean="0"/>
              <a:t>th</a:t>
            </a:r>
            <a:r>
              <a:rPr lang="en-US" sz="4900" dirty="0" smtClean="0"/>
              <a:t> Edition</a:t>
            </a:r>
            <a:endParaRPr lang="en-US" dirty="0"/>
          </a:p>
        </p:txBody>
      </p:sp>
      <p:pic>
        <p:nvPicPr>
          <p:cNvPr id="15" name="Picture 6" descr="SCSit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02" t="9073" r="5147" b="8212"/>
          <a:stretch/>
        </p:blipFill>
        <p:spPr bwMode="auto">
          <a:xfrm>
            <a:off x="76200" y="6019800"/>
            <a:ext cx="1156225" cy="7405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43400" y="4472354"/>
            <a:ext cx="4724400" cy="2362200"/>
          </a:xfrm>
          <a:prstGeom prst="rect">
            <a:avLst/>
          </a:prstGeom>
        </p:spPr>
      </p:pic>
    </p:spTree>
    <p:extLst>
      <p:ext uri="{BB962C8B-B14F-4D97-AF65-F5344CB8AC3E}">
        <p14:creationId xmlns:p14="http://schemas.microsoft.com/office/powerpoint/2010/main" val="1306008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Rectangle 13"/>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 y="1371600"/>
            <a:ext cx="8839199"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400" y="1371600"/>
            <a:ext cx="8839200" cy="48659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Rectangle 15"/>
          <p:cNvSpPr/>
          <p:nvPr/>
        </p:nvSpPr>
        <p:spPr>
          <a:xfrm>
            <a:off x="152400" y="6237511"/>
            <a:ext cx="8839199" cy="46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52400" y="6340475"/>
            <a:ext cx="8382000" cy="365125"/>
          </a:xfrm>
          <a:prstGeom prst="rect">
            <a:avLst/>
          </a:prstGeom>
        </p:spPr>
        <p:txBody>
          <a:bodyPr/>
          <a:lstStyle>
            <a:lvl1pPr>
              <a:defRPr sz="1200"/>
            </a:lvl1pPr>
          </a:lstStyle>
          <a:p>
            <a:pPr eaLnBrk="1" hangingPunct="1"/>
            <a:r>
              <a:rPr lang="en-US" dirty="0" smtClean="0"/>
              <a:t>Chapter 8: Creating Tables and Forms</a:t>
            </a:r>
          </a:p>
          <a:p>
            <a:pPr>
              <a:defRPr/>
            </a:pPr>
            <a:endParaRPr lang="en-US" dirty="0"/>
          </a:p>
        </p:txBody>
      </p:sp>
      <p:sp>
        <p:nvSpPr>
          <p:cNvPr id="6" name="Slide Number Placeholder 5"/>
          <p:cNvSpPr>
            <a:spLocks noGrp="1"/>
          </p:cNvSpPr>
          <p:nvPr>
            <p:ph type="sldNum" sz="quarter" idx="12"/>
          </p:nvPr>
        </p:nvSpPr>
        <p:spPr>
          <a:xfrm>
            <a:off x="8534399" y="6340475"/>
            <a:ext cx="457199" cy="365125"/>
          </a:xfrm>
          <a:prstGeom prst="rect">
            <a:avLst/>
          </a:prstGeom>
        </p:spPr>
        <p:txBody>
          <a:bodyPr/>
          <a:lstStyle>
            <a:lvl1pPr algn="ctr">
              <a:defRPr sz="1200"/>
            </a:lvl1pPr>
          </a:lstStyle>
          <a:p>
            <a:pPr>
              <a:defRPr/>
            </a:pPr>
            <a:fld id="{5E783297-4728-46B8-BE22-2C224A3EACF4}" type="slidenum">
              <a:rPr lang="en-US" smtClean="0"/>
              <a:pPr>
                <a:defRPr/>
              </a:pPr>
              <a:t>‹#›</a:t>
            </a:fld>
            <a:endParaRPr lang="en-US"/>
          </a:p>
        </p:txBody>
      </p:sp>
      <p:cxnSp>
        <p:nvCxnSpPr>
          <p:cNvPr id="11" name="Straight Connector 10"/>
          <p:cNvCxnSpPr/>
          <p:nvPr/>
        </p:nvCxnSpPr>
        <p:spPr>
          <a:xfrm>
            <a:off x="152400" y="6324600"/>
            <a:ext cx="883919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09755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066800"/>
            <a:ext cx="9144000" cy="57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447800"/>
            <a:ext cx="4419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382000" y="6324600"/>
            <a:ext cx="609600" cy="381000"/>
          </a:xfrm>
          <a:prstGeom prst="rect">
            <a:avLst/>
          </a:prstGeom>
          <a:solidFill>
            <a:schemeClr val="bg1"/>
          </a:solidFill>
        </p:spPr>
        <p:txBody>
          <a:bodyPr/>
          <a:lstStyle>
            <a:lvl1pPr algn="ctr">
              <a:defRPr sz="1200"/>
            </a:lvl1pPr>
          </a:lstStyle>
          <a:p>
            <a:pPr>
              <a:defRPr/>
            </a:pPr>
            <a:fld id="{940F3190-E7D3-438B-801B-D8A7ED0151FD}" type="slidenum">
              <a:rPr lang="en-US" smtClean="0"/>
              <a:pPr>
                <a:defRPr/>
              </a:pPr>
              <a:t>‹#›</a:t>
            </a:fld>
            <a:endParaRPr lang="en-US"/>
          </a:p>
        </p:txBody>
      </p:sp>
      <p:sp>
        <p:nvSpPr>
          <p:cNvPr id="6" name="Footer Placeholder 5"/>
          <p:cNvSpPr>
            <a:spLocks noGrp="1"/>
          </p:cNvSpPr>
          <p:nvPr>
            <p:ph type="ftr" sz="quarter" idx="11"/>
          </p:nvPr>
        </p:nvSpPr>
        <p:spPr>
          <a:xfrm>
            <a:off x="152400" y="6324600"/>
            <a:ext cx="8229600" cy="381000"/>
          </a:xfrm>
          <a:prstGeom prst="rect">
            <a:avLst/>
          </a:prstGeom>
          <a:solidFill>
            <a:schemeClr val="bg1"/>
          </a:solidFill>
        </p:spPr>
        <p:txBody>
          <a:bodyPr/>
          <a:lstStyle>
            <a:lvl1pPr>
              <a:defRPr sz="1200"/>
            </a:lvl1pPr>
          </a:lstStyle>
          <a:p>
            <a:pPr eaLnBrk="1" hangingPunct="1"/>
            <a:r>
              <a:rPr lang="en-US" dirty="0" smtClean="0"/>
              <a:t>Chapter 8: Creating Tables and Forms</a:t>
            </a:r>
          </a:p>
        </p:txBody>
      </p:sp>
      <p:cxnSp>
        <p:nvCxnSpPr>
          <p:cNvPr id="10" name="Straight Connector 9"/>
          <p:cNvCxnSpPr/>
          <p:nvPr/>
        </p:nvCxnSpPr>
        <p:spPr>
          <a:xfrm>
            <a:off x="152400" y="6324600"/>
            <a:ext cx="883920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403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397" y="1371600"/>
            <a:ext cx="8839199"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 y="1371600"/>
            <a:ext cx="8839200" cy="5410200"/>
          </a:xfrm>
          <a:prstGeom prst="rect">
            <a:avLst/>
          </a:prstGeom>
          <a:solidFill>
            <a:schemeClr val="bg1"/>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p:nvCxnSpPr>
        <p:spPr>
          <a:xfrm>
            <a:off x="0" y="914400"/>
            <a:ext cx="9144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2400" y="76200"/>
            <a:ext cx="8153400" cy="1219200"/>
          </a:xfrm>
          <a:prstGeom prst="rect">
            <a:avLst/>
          </a:prstGeom>
          <a:solidFill>
            <a:schemeClr val="bg1"/>
          </a:solidFill>
          <a:ln w="28575">
            <a:solidFill>
              <a:schemeClr val="tx1"/>
            </a:solidFill>
            <a:prstDash val="dash"/>
          </a:ln>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77312968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id="1" dur="indefinite" restart="never" nodeType="tmRoot"/>
      </p:par>
    </p:tnLst>
  </p:timing>
  <p:hf hdr="0" dt="0"/>
  <p:txStyles>
    <p:titleStyle>
      <a:lvl1pPr algn="l" defTabSz="914400" rtl="0" eaLnBrk="1" latinLnBrk="0" hangingPunct="1">
        <a:spcBef>
          <a:spcPct val="0"/>
        </a:spcBef>
        <a:buNone/>
        <a:defRPr sz="3600" kern="1200">
          <a:solidFill>
            <a:srgbClr val="C00000"/>
          </a:solidFill>
          <a:latin typeface="Franklin Gothic Medium"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ln>
            <a:miter lim="800000"/>
            <a:headEnd/>
            <a:tailEnd/>
          </a:ln>
        </p:spPr>
        <p:txBody>
          <a:bodyPr/>
          <a:lstStyle/>
          <a:p>
            <a:pPr eaLnBrk="1" hangingPunct="1"/>
            <a:r>
              <a:rPr lang="en-US" dirty="0" smtClean="0"/>
              <a:t>Chapter 8</a:t>
            </a:r>
          </a:p>
          <a:p>
            <a:pPr eaLnBrk="1" hangingPunct="1"/>
            <a:r>
              <a:rPr lang="en-US" dirty="0" smtClean="0"/>
              <a:t>Creating Tables </a:t>
            </a:r>
          </a:p>
          <a:p>
            <a:pPr eaLnBrk="1" hangingPunct="1"/>
            <a:r>
              <a:rPr lang="en-US" dirty="0" smtClean="0"/>
              <a:t>and Forms</a:t>
            </a:r>
          </a:p>
        </p:txBody>
      </p:sp>
      <p:sp>
        <p:nvSpPr>
          <p:cNvPr id="3074" name="Rectangle 2"/>
          <p:cNvSpPr>
            <a:spLocks noGrp="1" noChangeArrowheads="1"/>
          </p:cNvSpPr>
          <p:nvPr>
            <p:ph type="ctrTitle"/>
          </p:nvPr>
        </p:nvSpPr>
        <p:spPr>
          <a:xfrm>
            <a:off x="457200" y="914400"/>
            <a:ext cx="4724400" cy="2286000"/>
          </a:xfrm>
        </p:spPr>
        <p:txBody>
          <a:bodyPr>
            <a:normAutofit fontScale="90000"/>
          </a:bodyPr>
          <a:lstStyle/>
          <a:p>
            <a:r>
              <a:rPr lang="en-US" sz="4900" dirty="0" smtClean="0"/>
              <a:t>Web Design </a:t>
            </a:r>
            <a:r>
              <a:rPr lang="en-US" sz="3200" dirty="0" smtClean="0"/>
              <a:t>with</a:t>
            </a:r>
            <a:r>
              <a:rPr lang="en-US" sz="3600" dirty="0" smtClean="0"/>
              <a:t> </a:t>
            </a:r>
            <a:r>
              <a:rPr lang="en-US" dirty="0" smtClean="0"/>
              <a:t/>
            </a:r>
            <a:br>
              <a:rPr lang="en-US" dirty="0" smtClean="0"/>
            </a:br>
            <a:r>
              <a:rPr lang="en-US" sz="6000" dirty="0" smtClean="0"/>
              <a:t>HTML5 &amp; CSS3</a:t>
            </a:r>
            <a:br>
              <a:rPr lang="en-US" sz="6000" dirty="0" smtClean="0"/>
            </a:br>
            <a:r>
              <a:rPr lang="en-US" sz="4900" dirty="0" smtClean="0"/>
              <a:t>8</a:t>
            </a:r>
            <a:r>
              <a:rPr lang="en-US" sz="4900" baseline="30000" dirty="0" smtClean="0"/>
              <a:t>th</a:t>
            </a:r>
            <a:r>
              <a:rPr lang="en-US" sz="4900" dirty="0" smtClean="0"/>
              <a:t>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Font typeface="Arial" pitchFamily="34" charset="0"/>
              <a:buChar char="•"/>
            </a:pPr>
            <a:r>
              <a:rPr lang="en-IN" sz="3200" b="1" dirty="0" smtClean="0"/>
              <a:t>Table </a:t>
            </a:r>
            <a:r>
              <a:rPr lang="en-IN" sz="3200" b="1" dirty="0"/>
              <a:t>caption </a:t>
            </a:r>
            <a:endParaRPr lang="en-IN" sz="3200" b="1" dirty="0" smtClean="0"/>
          </a:p>
          <a:p>
            <a:pPr marL="741363" lvl="2" indent="-284163">
              <a:buSzPct val="121000"/>
              <a:buFont typeface="Calibri" panose="020F0502020204030204" pitchFamily="34" charset="0"/>
              <a:buChar char="–"/>
            </a:pPr>
            <a:r>
              <a:rPr lang="en-IN" sz="2800" dirty="0" smtClean="0"/>
              <a:t>It is </a:t>
            </a:r>
            <a:r>
              <a:rPr lang="en-IN" sz="2800" dirty="0" smtClean="0"/>
              <a:t>a descriptive </a:t>
            </a:r>
            <a:r>
              <a:rPr lang="en-IN" sz="2800" dirty="0"/>
              <a:t>text that serves as a title or identifies the table’s purpose </a:t>
            </a:r>
          </a:p>
          <a:p>
            <a:pPr marL="741363" lvl="2" indent="-284163">
              <a:buSzPct val="121000"/>
              <a:buFont typeface="Calibri" panose="020F0502020204030204" pitchFamily="34" charset="0"/>
              <a:buChar char="–"/>
            </a:pPr>
            <a:r>
              <a:rPr lang="en-IN" sz="2800" dirty="0" smtClean="0"/>
              <a:t>It is defined with a starting &lt;caption&gt; tag and an ending &lt;/caption&gt; tag</a:t>
            </a:r>
          </a:p>
          <a:p>
            <a:pPr marL="741363" lvl="2" indent="-284163">
              <a:buSzPct val="121000"/>
              <a:buFont typeface="Calibri" panose="020F0502020204030204" pitchFamily="34" charset="0"/>
              <a:buChar char="–"/>
            </a:pPr>
            <a:r>
              <a:rPr lang="en-IN" sz="2800" dirty="0" smtClean="0"/>
              <a:t>It </a:t>
            </a:r>
            <a:r>
              <a:rPr lang="en-IN" sz="2800" dirty="0"/>
              <a:t>is inserted after the starting &lt;table&gt; tag </a:t>
            </a:r>
            <a:endParaRPr lang="en-IN" sz="2800" dirty="0" smtClean="0"/>
          </a:p>
          <a:p>
            <a:pPr marL="741363" lvl="2" indent="-284163">
              <a:buSzPct val="121000"/>
              <a:buFont typeface="Calibri" panose="020F0502020204030204" pitchFamily="34" charset="0"/>
              <a:buChar char="–"/>
            </a:pPr>
            <a:r>
              <a:rPr lang="en-US" sz="2800" dirty="0"/>
              <a:t>A table can have only one </a:t>
            </a:r>
            <a:r>
              <a:rPr lang="en-US" sz="2800" dirty="0" smtClean="0"/>
              <a:t>caption</a:t>
            </a:r>
          </a:p>
          <a:p>
            <a:pPr marL="519112" lvl="2" indent="-457200">
              <a:buSzPct val="121000"/>
            </a:pPr>
            <a:r>
              <a:rPr lang="en-IN" sz="3200" dirty="0"/>
              <a:t>Tables can include headers and captions individually or in </a:t>
            </a:r>
            <a:r>
              <a:rPr lang="en-IN" sz="3200" dirty="0" smtClean="0"/>
              <a:t>combination</a:t>
            </a:r>
            <a:endParaRPr lang="en-US" sz="2800"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10</a:t>
            </a:fld>
            <a:endParaRPr lang="en-US"/>
          </a:p>
        </p:txBody>
      </p:sp>
      <p:sp>
        <p:nvSpPr>
          <p:cNvPr id="5" name="Title 4"/>
          <p:cNvSpPr>
            <a:spLocks noGrp="1"/>
          </p:cNvSpPr>
          <p:nvPr>
            <p:ph type="title"/>
          </p:nvPr>
        </p:nvSpPr>
        <p:spPr/>
        <p:txBody>
          <a:bodyPr>
            <a:noAutofit/>
          </a:bodyPr>
          <a:lstStyle/>
          <a:p>
            <a:r>
              <a:rPr lang="en-IN" sz="4400" dirty="0"/>
              <a:t>Table Borders, Headers, and Captions </a:t>
            </a:r>
            <a:r>
              <a:rPr lang="en-IN" sz="4400" dirty="0" smtClean="0"/>
              <a:t>(continued 1)</a:t>
            </a:r>
            <a:endParaRPr lang="en-US" sz="4400" dirty="0"/>
          </a:p>
        </p:txBody>
      </p:sp>
    </p:spTree>
    <p:extLst>
      <p:ext uri="{BB962C8B-B14F-4D97-AF65-F5344CB8AC3E}">
        <p14:creationId xmlns:p14="http://schemas.microsoft.com/office/powerpoint/2010/main" val="191606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sz="12800" dirty="0" smtClean="0"/>
              <a:t>Figure </a:t>
            </a:r>
            <a:r>
              <a:rPr lang="en-US" sz="12800" dirty="0"/>
              <a:t>8–6 shows </a:t>
            </a:r>
            <a:r>
              <a:rPr lang="en-US" sz="12800" dirty="0" smtClean="0"/>
              <a:t>a </a:t>
            </a:r>
            <a:r>
              <a:rPr lang="en-IN" sz="12800" dirty="0" smtClean="0"/>
              <a:t>table </a:t>
            </a:r>
            <a:r>
              <a:rPr lang="en-IN" sz="12800" dirty="0"/>
              <a:t>created with the following code, which includes a table caption and table </a:t>
            </a:r>
            <a:r>
              <a:rPr lang="en-IN" sz="12800" dirty="0" smtClean="0"/>
              <a:t>headers</a:t>
            </a:r>
          </a:p>
          <a:p>
            <a:pPr marL="457200" lvl="1" indent="0">
              <a:buNone/>
            </a:pPr>
            <a:r>
              <a:rPr lang="en-US" sz="10400" dirty="0" smtClean="0">
                <a:latin typeface="Courier New" panose="02070309020205020404" pitchFamily="49" charset="0"/>
                <a:cs typeface="Courier New" panose="02070309020205020404" pitchFamily="49" charset="0"/>
              </a:rPr>
              <a:t>&lt;table&gt;</a:t>
            </a:r>
          </a:p>
          <a:p>
            <a:pPr marL="457200" lvl="1" indent="0">
              <a:buNone/>
            </a:pPr>
            <a:r>
              <a:rPr lang="en-US" sz="10400" dirty="0" smtClean="0">
                <a:latin typeface="Courier New" panose="02070309020205020404" pitchFamily="49" charset="0"/>
                <a:cs typeface="Courier New" panose="02070309020205020404" pitchFamily="49" charset="0"/>
              </a:rPr>
              <a:t>   &lt;</a:t>
            </a:r>
            <a:r>
              <a:rPr lang="en-US" sz="10400" dirty="0">
                <a:latin typeface="Courier New" panose="02070309020205020404" pitchFamily="49" charset="0"/>
                <a:cs typeface="Courier New" panose="02070309020205020404" pitchFamily="49" charset="0"/>
              </a:rPr>
              <a:t>caption&gt;College </a:t>
            </a:r>
            <a:r>
              <a:rPr lang="en-US" sz="10400" dirty="0" smtClean="0">
                <a:latin typeface="Courier New" panose="02070309020205020404" pitchFamily="49" charset="0"/>
                <a:cs typeface="Courier New" panose="02070309020205020404" pitchFamily="49" charset="0"/>
              </a:rPr>
              <a:t>Course 	Recommendations </a:t>
            </a:r>
            <a:r>
              <a:rPr lang="en-US" sz="10400" dirty="0">
                <a:latin typeface="Courier New" panose="02070309020205020404" pitchFamily="49" charset="0"/>
                <a:cs typeface="Courier New" panose="02070309020205020404" pitchFamily="49" charset="0"/>
              </a:rPr>
              <a:t>by Semester&lt;/caption</a:t>
            </a:r>
            <a:r>
              <a:rPr lang="en-US" sz="10400" dirty="0" smtClean="0">
                <a:latin typeface="Courier New" panose="02070309020205020404" pitchFamily="49" charset="0"/>
                <a:cs typeface="Courier New" panose="02070309020205020404" pitchFamily="49" charset="0"/>
              </a:rPr>
              <a:t>&gt;</a:t>
            </a:r>
          </a:p>
          <a:p>
            <a:pPr marL="457200" lvl="1" indent="0">
              <a:buNone/>
            </a:pPr>
            <a:r>
              <a:rPr lang="en-US" sz="10400" dirty="0">
                <a:latin typeface="Courier New" panose="02070309020205020404" pitchFamily="49" charset="0"/>
                <a:cs typeface="Courier New" panose="02070309020205020404" pitchFamily="49" charset="0"/>
              </a:rPr>
              <a:t>	</a:t>
            </a:r>
            <a:r>
              <a:rPr lang="en-US" sz="10400" dirty="0" smtClean="0">
                <a:latin typeface="Courier New" panose="02070309020205020404" pitchFamily="49" charset="0"/>
                <a:cs typeface="Courier New" panose="02070309020205020404" pitchFamily="49" charset="0"/>
              </a:rPr>
              <a:t>&lt;</a:t>
            </a:r>
            <a:r>
              <a:rPr lang="en-US" sz="10400" dirty="0" err="1">
                <a:latin typeface="Courier New" panose="02070309020205020404" pitchFamily="49" charset="0"/>
                <a:cs typeface="Courier New" panose="02070309020205020404" pitchFamily="49" charset="0"/>
              </a:rPr>
              <a:t>tr</a:t>
            </a:r>
            <a:r>
              <a:rPr lang="en-US" sz="10400" dirty="0">
                <a:latin typeface="Courier New" panose="02070309020205020404" pitchFamily="49" charset="0"/>
                <a:cs typeface="Courier New" panose="02070309020205020404" pitchFamily="49" charset="0"/>
              </a:rPr>
              <a:t>&gt;</a:t>
            </a:r>
          </a:p>
          <a:p>
            <a:pPr marL="914400" lvl="2" indent="0">
              <a:buNone/>
            </a:pPr>
            <a:r>
              <a:rPr lang="en-US" sz="10400" dirty="0" smtClean="0">
                <a:latin typeface="Courier New" panose="02070309020205020404" pitchFamily="49" charset="0"/>
                <a:cs typeface="Courier New" panose="02070309020205020404" pitchFamily="49" charset="0"/>
              </a:rPr>
              <a:t>	&lt;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&gt;Semester 1&lt;/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a:t>
            </a:r>
          </a:p>
          <a:p>
            <a:pPr marL="914400" lvl="2" indent="0">
              <a:buNone/>
            </a:pPr>
            <a:r>
              <a:rPr lang="en-US" sz="10400" dirty="0" smtClean="0">
                <a:latin typeface="Courier New" panose="02070309020205020404" pitchFamily="49" charset="0"/>
                <a:cs typeface="Courier New" panose="02070309020205020404" pitchFamily="49" charset="0"/>
              </a:rPr>
              <a:t>	&lt;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&gt;Semester 2&lt;/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a:t>
            </a:r>
          </a:p>
          <a:p>
            <a:pPr marL="914400" lvl="2" indent="0">
              <a:buNone/>
            </a:pPr>
            <a:r>
              <a:rPr lang="en-US" sz="10400" dirty="0" smtClean="0">
                <a:latin typeface="Courier New" panose="02070309020205020404" pitchFamily="49" charset="0"/>
                <a:cs typeface="Courier New" panose="02070309020205020404" pitchFamily="49" charset="0"/>
              </a:rPr>
              <a:t>	&lt;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&gt;Semester 3&lt;/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a:t>
            </a:r>
          </a:p>
          <a:p>
            <a:pPr marL="914400" lvl="2" indent="0">
              <a:buNone/>
            </a:pPr>
            <a:r>
              <a:rPr lang="en-US" sz="10400" dirty="0" smtClean="0">
                <a:latin typeface="Courier New" panose="02070309020205020404" pitchFamily="49" charset="0"/>
                <a:cs typeface="Courier New" panose="02070309020205020404" pitchFamily="49" charset="0"/>
              </a:rPr>
              <a:t>	&lt;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&gt;Semester 4&lt;/</a:t>
            </a:r>
            <a:r>
              <a:rPr lang="en-US" sz="10400" dirty="0" err="1">
                <a:latin typeface="Courier New" panose="02070309020205020404" pitchFamily="49" charset="0"/>
                <a:cs typeface="Courier New" panose="02070309020205020404" pitchFamily="49" charset="0"/>
              </a:rPr>
              <a:t>th</a:t>
            </a:r>
            <a:r>
              <a:rPr lang="en-US" sz="10400" dirty="0">
                <a:latin typeface="Courier New" panose="02070309020205020404" pitchFamily="49" charset="0"/>
                <a:cs typeface="Courier New" panose="02070309020205020404" pitchFamily="49" charset="0"/>
              </a:rPr>
              <a:t>&gt;</a:t>
            </a:r>
          </a:p>
          <a:p>
            <a:pPr marL="457200" lvl="1" indent="0">
              <a:buNone/>
            </a:pPr>
            <a:r>
              <a:rPr lang="en-US" sz="10400" dirty="0" smtClean="0">
                <a:latin typeface="Courier New" panose="02070309020205020404" pitchFamily="49" charset="0"/>
                <a:cs typeface="Courier New" panose="02070309020205020404" pitchFamily="49" charset="0"/>
              </a:rPr>
              <a:t>  &lt;/</a:t>
            </a:r>
            <a:r>
              <a:rPr lang="en-US" sz="10400" dirty="0" err="1">
                <a:latin typeface="Courier New" panose="02070309020205020404" pitchFamily="49" charset="0"/>
                <a:cs typeface="Courier New" panose="02070309020205020404" pitchFamily="49" charset="0"/>
              </a:rPr>
              <a:t>tr</a:t>
            </a:r>
            <a:r>
              <a:rPr lang="en-US" sz="10400" dirty="0" smtClean="0">
                <a:latin typeface="Courier New" panose="02070309020205020404" pitchFamily="49" charset="0"/>
                <a:cs typeface="Courier New" panose="02070309020205020404" pitchFamily="49" charset="0"/>
              </a:rPr>
              <a:t>&gt;</a:t>
            </a:r>
            <a:endParaRPr lang="en-US" sz="104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11</a:t>
            </a:fld>
            <a:endParaRPr lang="en-US"/>
          </a:p>
        </p:txBody>
      </p:sp>
      <p:sp>
        <p:nvSpPr>
          <p:cNvPr id="5" name="Title 4"/>
          <p:cNvSpPr>
            <a:spLocks noGrp="1"/>
          </p:cNvSpPr>
          <p:nvPr>
            <p:ph type="title"/>
          </p:nvPr>
        </p:nvSpPr>
        <p:spPr/>
        <p:txBody>
          <a:bodyPr>
            <a:noAutofit/>
          </a:bodyPr>
          <a:lstStyle/>
          <a:p>
            <a:r>
              <a:rPr lang="en-IN" sz="4400" dirty="0"/>
              <a:t>Table Borders, Headers, and Captions (continued </a:t>
            </a:r>
            <a:r>
              <a:rPr lang="en-IN" sz="4400" dirty="0" smtClean="0"/>
              <a:t>2)</a:t>
            </a:r>
            <a:endParaRPr lang="en-US" sz="4400" dirty="0"/>
          </a:p>
        </p:txBody>
      </p:sp>
    </p:spTree>
    <p:extLst>
      <p:ext uri="{BB962C8B-B14F-4D97-AF65-F5344CB8AC3E}">
        <p14:creationId xmlns:p14="http://schemas.microsoft.com/office/powerpoint/2010/main" val="4075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lvl="1" indent="0">
              <a:buNone/>
            </a:pPr>
            <a:r>
              <a:rPr lang="en-US" sz="2600" b="1" dirty="0" smtClean="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914400" lvl="2" indent="0">
              <a:buNone/>
            </a:pP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td&gt;English I&lt;/td&gt;</a:t>
            </a:r>
          </a:p>
          <a:p>
            <a:pPr marL="914400" lvl="2" indent="0">
              <a:buNone/>
            </a:pP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td&gt;English II&lt;/td&gt;</a:t>
            </a:r>
          </a:p>
          <a:p>
            <a:pPr marL="914400" lvl="2" indent="0">
              <a:buNone/>
            </a:pP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td&gt;Spanish I&lt;/td&gt;</a:t>
            </a:r>
          </a:p>
          <a:p>
            <a:pPr marL="914400" lvl="2" indent="0">
              <a:buNone/>
            </a:pP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td&gt;Spanish II&lt;/td</a:t>
            </a:r>
            <a:r>
              <a:rPr lang="en-US" sz="2600" dirty="0" smtClean="0">
                <a:latin typeface="Courier New" panose="02070309020205020404" pitchFamily="49" charset="0"/>
                <a:cs typeface="Courier New" panose="02070309020205020404" pitchFamily="49" charset="0"/>
              </a:rPr>
              <a:t>&gt;</a:t>
            </a:r>
          </a:p>
          <a:p>
            <a:pPr marL="914400" lvl="2" indent="0">
              <a:buNone/>
            </a:pPr>
            <a:r>
              <a:rPr lang="en-US" sz="2600" dirty="0" smtClean="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tr</a:t>
            </a:r>
            <a:r>
              <a:rPr lang="en-US" sz="2600" dirty="0" smtClean="0">
                <a:latin typeface="Courier New" panose="02070309020205020404" pitchFamily="49" charset="0"/>
                <a:cs typeface="Courier New" panose="02070309020205020404" pitchFamily="49" charset="0"/>
              </a:rPr>
              <a:t>&gt;</a:t>
            </a:r>
          </a:p>
          <a:p>
            <a:pPr marL="568325" lvl="2" indent="0">
              <a:buNone/>
            </a:pPr>
            <a:r>
              <a:rPr lang="en-US" sz="2600" dirty="0" smtClean="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smtClean="0">
                <a:latin typeface="Courier New" panose="02070309020205020404" pitchFamily="49" charset="0"/>
                <a:cs typeface="Courier New" panose="02070309020205020404" pitchFamily="49" charset="0"/>
              </a:rPr>
              <a:t>&gt;</a:t>
            </a:r>
          </a:p>
          <a:p>
            <a:pPr marL="517525" indent="0">
              <a:lnSpc>
                <a:spcPct val="9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td&gt;College Algebra&lt;/td</a:t>
            </a:r>
            <a:r>
              <a:rPr lang="en-US" sz="2600" dirty="0" smtClean="0">
                <a:latin typeface="Courier New" panose="02070309020205020404" pitchFamily="49" charset="0"/>
                <a:cs typeface="Courier New" panose="02070309020205020404" pitchFamily="49" charset="0"/>
              </a:rPr>
              <a:t>&gt;</a:t>
            </a:r>
          </a:p>
          <a:p>
            <a:pPr marL="517525" indent="0">
              <a:lnSpc>
                <a:spcPct val="9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td&gt;College Geometry&lt;/td</a:t>
            </a:r>
            <a:r>
              <a:rPr lang="en-US" sz="2600" dirty="0" smtClean="0">
                <a:latin typeface="Courier New" panose="02070309020205020404" pitchFamily="49" charset="0"/>
                <a:cs typeface="Courier New" panose="02070309020205020404" pitchFamily="49" charset="0"/>
              </a:rPr>
              <a:t>&gt;</a:t>
            </a:r>
          </a:p>
          <a:p>
            <a:pPr marL="517525" indent="0">
              <a:lnSpc>
                <a:spcPct val="9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td&gt;Calculus&lt;/td</a:t>
            </a:r>
            <a:r>
              <a:rPr lang="en-US" sz="2600" dirty="0" smtClean="0">
                <a:latin typeface="Courier New" panose="02070309020205020404" pitchFamily="49" charset="0"/>
                <a:cs typeface="Courier New" panose="02070309020205020404" pitchFamily="49" charset="0"/>
              </a:rPr>
              <a:t>&gt;</a:t>
            </a:r>
          </a:p>
          <a:p>
            <a:pPr marL="517525" indent="0">
              <a:lnSpc>
                <a:spcPct val="9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td&gt;Trigonometry&lt;/td&gt;</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12</a:t>
            </a:fld>
            <a:endParaRPr lang="en-US"/>
          </a:p>
        </p:txBody>
      </p:sp>
      <p:sp>
        <p:nvSpPr>
          <p:cNvPr id="5" name="Title 4"/>
          <p:cNvSpPr>
            <a:spLocks noGrp="1"/>
          </p:cNvSpPr>
          <p:nvPr>
            <p:ph type="title"/>
          </p:nvPr>
        </p:nvSpPr>
        <p:spPr/>
        <p:txBody>
          <a:bodyPr>
            <a:noAutofit/>
          </a:bodyPr>
          <a:lstStyle/>
          <a:p>
            <a:r>
              <a:rPr lang="en-IN" sz="4400" dirty="0"/>
              <a:t>Table Borders, Headers, and Captions (continued </a:t>
            </a:r>
            <a:r>
              <a:rPr lang="en-IN" sz="4400" dirty="0" smtClean="0"/>
              <a:t>3)</a:t>
            </a:r>
            <a:endParaRPr lang="en-US" sz="4400" dirty="0"/>
          </a:p>
        </p:txBody>
      </p:sp>
    </p:spTree>
    <p:extLst>
      <p:ext uri="{BB962C8B-B14F-4D97-AF65-F5344CB8AC3E}">
        <p14:creationId xmlns:p14="http://schemas.microsoft.com/office/powerpoint/2010/main" val="224959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914400" lvl="2" indent="0">
              <a:lnSpc>
                <a:spcPct val="80000"/>
              </a:lnSpc>
              <a:buNone/>
            </a:pPr>
            <a:endParaRPr lang="en-US" sz="2600" dirty="0">
              <a:latin typeface="Courier New" panose="02070309020205020404" pitchFamily="49" charset="0"/>
              <a:cs typeface="Courier New" panose="02070309020205020404" pitchFamily="49" charset="0"/>
            </a:endParaRP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err="1">
                <a:latin typeface="Courier New" panose="02070309020205020404" pitchFamily="49" charset="0"/>
                <a:cs typeface="Courier New" panose="02070309020205020404" pitchFamily="49" charset="0"/>
              </a:rPr>
              <a:t>tr</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&lt;</a:t>
            </a:r>
            <a:r>
              <a:rPr lang="en-US" sz="2600" dirty="0" err="1" smtClean="0">
                <a:latin typeface="Courier New" panose="02070309020205020404" pitchFamily="49" charset="0"/>
                <a:cs typeface="Courier New" panose="02070309020205020404" pitchFamily="49" charset="0"/>
              </a:rPr>
              <a:t>tr</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&lt;td&gt;Physical </a:t>
            </a:r>
            <a:r>
              <a:rPr lang="en-US" sz="2600" dirty="0">
                <a:latin typeface="Courier New" panose="02070309020205020404" pitchFamily="49" charset="0"/>
                <a:cs typeface="Courier New" panose="02070309020205020404" pitchFamily="49" charset="0"/>
              </a:rPr>
              <a:t>Science&lt;/td</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td&gt;Biology&lt;/td</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td&gt;Humanities&lt;/td</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td&gt;World History&lt;/td</a:t>
            </a:r>
            <a:r>
              <a:rPr lang="en-US" sz="2600" dirty="0" smtClean="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&lt;/</a:t>
            </a:r>
            <a:r>
              <a:rPr lang="en-US" sz="2600" dirty="0" err="1">
                <a:latin typeface="Courier New" panose="02070309020205020404" pitchFamily="49" charset="0"/>
                <a:cs typeface="Courier New" panose="02070309020205020404" pitchFamily="49" charset="0"/>
              </a:rPr>
              <a:t>tr</a:t>
            </a:r>
            <a:r>
              <a:rPr lang="en-US" sz="2600" dirty="0">
                <a:latin typeface="Courier New" panose="02070309020205020404" pitchFamily="49" charset="0"/>
                <a:cs typeface="Courier New" panose="02070309020205020404" pitchFamily="49" charset="0"/>
              </a:rPr>
              <a:t>&gt;</a:t>
            </a:r>
          </a:p>
          <a:p>
            <a:pPr marL="0" indent="0">
              <a:lnSpc>
                <a:spcPct val="80000"/>
              </a:lnSpc>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&lt;/</a:t>
            </a:r>
            <a:r>
              <a:rPr lang="en-US" sz="2600" dirty="0">
                <a:latin typeface="Courier New" panose="02070309020205020404" pitchFamily="49" charset="0"/>
                <a:cs typeface="Courier New" panose="02070309020205020404" pitchFamily="49" charset="0"/>
              </a:rPr>
              <a:t>table</a:t>
            </a:r>
            <a:r>
              <a:rPr lang="en-US" sz="2600" dirty="0" smtClean="0">
                <a:latin typeface="Courier New" panose="02070309020205020404" pitchFamily="49" charset="0"/>
                <a:cs typeface="Courier New" panose="02070309020205020404" pitchFamily="49" charset="0"/>
              </a:rPr>
              <a:t>&gt;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13</a:t>
            </a:fld>
            <a:endParaRPr lang="en-US"/>
          </a:p>
        </p:txBody>
      </p:sp>
      <p:sp>
        <p:nvSpPr>
          <p:cNvPr id="5" name="Title 4"/>
          <p:cNvSpPr>
            <a:spLocks noGrp="1"/>
          </p:cNvSpPr>
          <p:nvPr>
            <p:ph type="title"/>
          </p:nvPr>
        </p:nvSpPr>
        <p:spPr/>
        <p:txBody>
          <a:bodyPr>
            <a:noAutofit/>
          </a:bodyPr>
          <a:lstStyle/>
          <a:p>
            <a:r>
              <a:rPr lang="en-IN" sz="4400" dirty="0"/>
              <a:t>Table Borders, Headers, and Captions (continued </a:t>
            </a:r>
            <a:r>
              <a:rPr lang="en-IN" sz="4400" dirty="0" smtClean="0"/>
              <a:t>4)</a:t>
            </a:r>
            <a:endParaRPr lang="en-US" sz="4400" dirty="0"/>
          </a:p>
        </p:txBody>
      </p:sp>
    </p:spTree>
    <p:extLst>
      <p:ext uri="{BB962C8B-B14F-4D97-AF65-F5344CB8AC3E}">
        <p14:creationId xmlns:p14="http://schemas.microsoft.com/office/powerpoint/2010/main" val="711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shows a table, a table caption, and three rectangular boxes. The table has 4 columns and 4 rows. A text that reads “College Course Recommendations by Semester” is positioned at the top of the figure. This text is the table caption. The first rectangular box labeled “table caption” is positioned to the left of the figure. An arrow originating from this box points to the text “College Course Recommendations by Semester”.&#10;In row 1, the header of column 1 reads “Semester 1”, the header of column 2 reads “Semester 2”, the header of column 3 reads “Semester 3”, and the header of column 4 reads “Semester 4”. The second rectangular box labeled “table header” is positioned below the first rectangular box. An arrow originating from the second rectangular box points to “Semester 1”. &#10;In row 2, column 1 reads “English I”, column 2 reads “English II”, column 3 reads “Spanish I”, and column 4 reads “Spanish II”.&#10;In row 3, column 1 reads “College Algebra”, column 2 reads “College Geometry”, column 3 reads “Calculus”, and column 4 reads “Trigonometry”. The third rectangular box labeled “table border” is positioned below the second rectangular box. An arrow originating from the third rectangular box points to “College Algebra”.&#10;In row 4, column 1 reads “Physical Science”, column 2 reads “Biology”, column 3 reads “Humanities”, and column 4 reads “World History”." title="Table Borders, Headers, and Cap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468" y="2218310"/>
            <a:ext cx="7259063" cy="3172268"/>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14</a:t>
            </a:fld>
            <a:endParaRPr lang="en-US"/>
          </a:p>
        </p:txBody>
      </p:sp>
      <p:sp>
        <p:nvSpPr>
          <p:cNvPr id="5" name="Title 4"/>
          <p:cNvSpPr>
            <a:spLocks noGrp="1"/>
          </p:cNvSpPr>
          <p:nvPr>
            <p:ph type="title"/>
          </p:nvPr>
        </p:nvSpPr>
        <p:spPr/>
        <p:txBody>
          <a:bodyPr>
            <a:noAutofit/>
          </a:bodyPr>
          <a:lstStyle/>
          <a:p>
            <a:r>
              <a:rPr lang="en-IN" sz="4400" dirty="0"/>
              <a:t>Table Borders, Headers, and Captions (continued </a:t>
            </a:r>
            <a:r>
              <a:rPr lang="en-IN" sz="4400" dirty="0" smtClean="0"/>
              <a:t>5)</a:t>
            </a:r>
            <a:endParaRPr lang="en-US" sz="4400" dirty="0"/>
          </a:p>
        </p:txBody>
      </p:sp>
    </p:spTree>
    <p:extLst>
      <p:ext uri="{BB962C8B-B14F-4D97-AF65-F5344CB8AC3E}">
        <p14:creationId xmlns:p14="http://schemas.microsoft.com/office/powerpoint/2010/main" val="10890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Tables </a:t>
            </a:r>
            <a:endParaRPr lang="en-IN" dirty="0" smtClean="0"/>
          </a:p>
          <a:p>
            <a:pPr lvl="1"/>
            <a:r>
              <a:rPr lang="en-IN" dirty="0" smtClean="0"/>
              <a:t>Display </a:t>
            </a:r>
            <a:r>
              <a:rPr lang="en-IN" dirty="0"/>
              <a:t>data </a:t>
            </a:r>
            <a:r>
              <a:rPr lang="en-IN" dirty="0" smtClean="0"/>
              <a:t>in rows </a:t>
            </a:r>
            <a:r>
              <a:rPr lang="en-IN" dirty="0"/>
              <a:t>and columns </a:t>
            </a:r>
            <a:endParaRPr lang="en-IN" dirty="0" smtClean="0"/>
          </a:p>
          <a:p>
            <a:pPr lvl="1"/>
            <a:r>
              <a:rPr lang="en-IN" dirty="0" smtClean="0"/>
              <a:t>Should </a:t>
            </a:r>
            <a:r>
              <a:rPr lang="en-IN" dirty="0"/>
              <a:t>not be used to design a layout for a </a:t>
            </a:r>
            <a:r>
              <a:rPr lang="en-IN" dirty="0" smtClean="0"/>
              <a:t>webpage</a:t>
            </a:r>
          </a:p>
          <a:p>
            <a:pPr lvl="1"/>
            <a:r>
              <a:rPr lang="en-IN" dirty="0" smtClean="0"/>
              <a:t>Help </a:t>
            </a:r>
            <a:r>
              <a:rPr lang="en-IN" dirty="0"/>
              <a:t>organize information </a:t>
            </a:r>
            <a:r>
              <a:rPr lang="en-IN" dirty="0" smtClean="0"/>
              <a:t>so that </a:t>
            </a:r>
            <a:r>
              <a:rPr lang="en-IN" dirty="0"/>
              <a:t>it is easier for the user to </a:t>
            </a:r>
            <a:r>
              <a:rPr lang="en-IN" dirty="0" smtClean="0"/>
              <a:t>read</a:t>
            </a:r>
          </a:p>
          <a:p>
            <a:pPr lvl="1"/>
            <a:r>
              <a:rPr lang="en-IN" dirty="0"/>
              <a:t>U</a:t>
            </a:r>
            <a:r>
              <a:rPr lang="en-IN" dirty="0" smtClean="0"/>
              <a:t>seful </a:t>
            </a:r>
            <a:r>
              <a:rPr lang="en-IN" dirty="0"/>
              <a:t>if the webpage </a:t>
            </a:r>
            <a:r>
              <a:rPr lang="en-IN" dirty="0" smtClean="0"/>
              <a:t>needs to display a structured, organized list of information</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15</a:t>
            </a:fld>
            <a:endParaRPr lang="en-US"/>
          </a:p>
        </p:txBody>
      </p:sp>
      <p:sp>
        <p:nvSpPr>
          <p:cNvPr id="5" name="Title 4"/>
          <p:cNvSpPr>
            <a:spLocks noGrp="1"/>
          </p:cNvSpPr>
          <p:nvPr>
            <p:ph type="title"/>
          </p:nvPr>
        </p:nvSpPr>
        <p:spPr/>
        <p:txBody>
          <a:bodyPr>
            <a:normAutofit/>
          </a:bodyPr>
          <a:lstStyle/>
          <a:p>
            <a:r>
              <a:rPr lang="en-US" sz="4400" dirty="0"/>
              <a:t>Use of Tables</a:t>
            </a:r>
          </a:p>
        </p:txBody>
      </p:sp>
    </p:spTree>
    <p:extLst>
      <p:ext uri="{BB962C8B-B14F-4D97-AF65-F5344CB8AC3E}">
        <p14:creationId xmlns:p14="http://schemas.microsoft.com/office/powerpoint/2010/main" val="122757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To create effective </a:t>
            </a:r>
            <a:r>
              <a:rPr lang="en-IN" dirty="0" smtClean="0"/>
              <a:t>tables</a:t>
            </a:r>
          </a:p>
          <a:p>
            <a:pPr lvl="1"/>
            <a:r>
              <a:rPr lang="en-IN" dirty="0" smtClean="0"/>
              <a:t>Plan </a:t>
            </a:r>
            <a:r>
              <a:rPr lang="en-IN" dirty="0"/>
              <a:t>the information that will appear in </a:t>
            </a:r>
            <a:r>
              <a:rPr lang="en-IN" dirty="0" smtClean="0"/>
              <a:t>columns and </a:t>
            </a:r>
            <a:r>
              <a:rPr lang="en-IN" dirty="0"/>
              <a:t>rows </a:t>
            </a:r>
            <a:endParaRPr lang="en-IN" dirty="0" smtClean="0"/>
          </a:p>
          <a:p>
            <a:pPr lvl="1"/>
            <a:r>
              <a:rPr lang="en-IN" dirty="0" smtClean="0"/>
              <a:t>Create </a:t>
            </a:r>
            <a:r>
              <a:rPr lang="en-IN" dirty="0"/>
              <a:t>a design that presents the information </a:t>
            </a:r>
            <a:r>
              <a:rPr lang="en-IN" dirty="0" smtClean="0"/>
              <a:t>clearly</a:t>
            </a:r>
          </a:p>
          <a:p>
            <a:r>
              <a:rPr lang="en-IN" dirty="0"/>
              <a:t>When planning a table for responsive web design, give careful </a:t>
            </a:r>
            <a:r>
              <a:rPr lang="en-IN" dirty="0" smtClean="0"/>
              <a:t>consideration to </a:t>
            </a:r>
            <a:r>
              <a:rPr lang="en-US" dirty="0" smtClean="0"/>
              <a:t>the </a:t>
            </a:r>
            <a:r>
              <a:rPr lang="en-US" dirty="0"/>
              <a:t>mobile </a:t>
            </a:r>
            <a:r>
              <a:rPr lang="en-US" dirty="0" smtClean="0"/>
              <a:t>viewport because of its screen size</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16</a:t>
            </a:fld>
            <a:endParaRPr lang="en-US"/>
          </a:p>
        </p:txBody>
      </p:sp>
      <p:sp>
        <p:nvSpPr>
          <p:cNvPr id="5" name="Title 4"/>
          <p:cNvSpPr>
            <a:spLocks noGrp="1"/>
          </p:cNvSpPr>
          <p:nvPr>
            <p:ph type="title"/>
          </p:nvPr>
        </p:nvSpPr>
        <p:spPr/>
        <p:txBody>
          <a:bodyPr>
            <a:normAutofit/>
          </a:bodyPr>
          <a:lstStyle/>
          <a:p>
            <a:r>
              <a:rPr lang="en-US" sz="4400" dirty="0"/>
              <a:t>Planning the Table</a:t>
            </a:r>
          </a:p>
        </p:txBody>
      </p:sp>
    </p:spTree>
    <p:extLst>
      <p:ext uri="{BB962C8B-B14F-4D97-AF65-F5344CB8AC3E}">
        <p14:creationId xmlns:p14="http://schemas.microsoft.com/office/powerpoint/2010/main" val="52853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the code to add a table element to the classes page and consists of eight rectangular boxes.&#10;The first line of the code reads “50 &lt;div class=”desktop”&gt;”. The first rectangular box labeled “starting div tag” is positioned at the top of the figure. An arrow originating from this box points to the first line of the code. The second rectangular box labeled “Line 50” is positioned on the left side of the figure. An arrow originating from this box points to “50” in the first line of the code.&#10;The second line of the code reads “51”. The third line of the code reads“52 &lt;table&gt;&lt;!-Start Table --&gt;”.  The third rectangular box labeled “starting table tag” is positioned below the second rectangular box. An arrow originating from the third rectangular box points to “&lt;table&gt;”. The fourth rectangular box labeled “comment” is positioned on the right side of the first line of the code. An arrow originating from this box points to “Start Table” in the third line of the code. The fourth line of the code reads “53 &lt;caption&gt;Group Fitness Class Schedule&lt;/caption&gt;”. The fifth rectangular box labeled “caption element” is positioned on the right side of the figure. An arrow originating from this box points to “&lt;/caption&gt;” in the fourth line of the code. The fifth line of the code reads “54 &lt;tr&gt;&lt;!—Row 1 --&gt;”. The sixth rectangular box labeled “starting table row tag” is positioned at the bottom of the figure. An arrow originating from this box points to “&lt;tr&gt;” in the fifth line of the code. The seventh rectangular box labeled “comment” is positioned below the fifth rectangular box. An arrow originating from this box points to “Row 1” in the fifth line of the code. The sixth line of code reads “55 &lt;th&gt;Class&lt;/th&gt;”. The eighth rectangular box labeled “th element” is positioned below the seventh rectangular box. An arrow originating from this box points to “&lt;/th&gt;” in the sixth line of the code." title="To Add a Table Element to the Classes Pag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41" y="2346915"/>
            <a:ext cx="8364117" cy="2915057"/>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17</a:t>
            </a:fld>
            <a:endParaRPr lang="en-US"/>
          </a:p>
        </p:txBody>
      </p:sp>
      <p:sp>
        <p:nvSpPr>
          <p:cNvPr id="5" name="Title 4"/>
          <p:cNvSpPr>
            <a:spLocks noGrp="1"/>
          </p:cNvSpPr>
          <p:nvPr>
            <p:ph type="title"/>
          </p:nvPr>
        </p:nvSpPr>
        <p:spPr/>
        <p:txBody>
          <a:bodyPr>
            <a:noAutofit/>
          </a:bodyPr>
          <a:lstStyle/>
          <a:p>
            <a:r>
              <a:rPr lang="en-IN" sz="4400" dirty="0"/>
              <a:t>To Add a Table Element to the Classes Page</a:t>
            </a:r>
            <a:endParaRPr lang="en-US" sz="4400" dirty="0"/>
          </a:p>
        </p:txBody>
      </p:sp>
    </p:spTree>
    <p:extLst>
      <p:ext uri="{BB962C8B-B14F-4D97-AF65-F5344CB8AC3E}">
        <p14:creationId xmlns:p14="http://schemas.microsoft.com/office/powerpoint/2010/main" val="239307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18</a:t>
            </a:fld>
            <a:endParaRPr lang="en-US"/>
          </a:p>
        </p:txBody>
      </p:sp>
      <p:sp>
        <p:nvSpPr>
          <p:cNvPr id="5" name="Title 4"/>
          <p:cNvSpPr>
            <a:spLocks noGrp="1"/>
          </p:cNvSpPr>
          <p:nvPr>
            <p:ph type="title"/>
          </p:nvPr>
        </p:nvSpPr>
        <p:spPr/>
        <p:txBody>
          <a:bodyPr>
            <a:normAutofit/>
          </a:bodyPr>
          <a:lstStyle/>
          <a:p>
            <a:r>
              <a:rPr lang="en-US" sz="4400" dirty="0"/>
              <a:t>Styling Table Elements</a:t>
            </a:r>
          </a:p>
        </p:txBody>
      </p:sp>
      <p:pic>
        <p:nvPicPr>
          <p:cNvPr id="7" name="Content Placeholder 6" descr="This table lists common CSS properties and examples for styling tables. It has 3 columns and 11 rows. In row 1, the header of column 1 reads “Property”, the header of column 2 reads “Example”, and the header of column 3 reads “Explanation”.&#10;In row 2, column 1 reads “background-color”, column 2 reads “th { background-color: #F5F5F0; }”, and column 3 reads “Displays the table header with a light gray background”.&#10;In row 3, column 1 reads “border”, column 2 reads “table, th, td { border: 0.1em solid #000000; }”, and column 3 reads “Displays the table, table header, and data cells with a thin solid black border”.&#10;In row 4, column 1 reads “border-collapse”, column 2 reads “table { border-collapse: collapse; }”, and column 3 reads “Collapses borders in the table so that adjacent cells share borders”.&#10;In row 5, column 1 reads “color”, column 2 reads “table { border-collapse: collapse; }”, and column 3 reads “Collapses borders in the table so that adjacent cells share borders”.&#10;In row 6, column 1 reads “height”, column 2 reads “td { height: 2em; }”, and column 3 reads “Sets the height of a table data cell to 2em”.&#10;In row 7, column 1 reads “margin”, column 2 reads “table { margin-top: 2em; }”, and column 3 reads “Applies a 2em top margin to the table”.&#10;In row 8, column 1 reads “padding”, column 2 reads “caption, th, td { padding: 1em; }”, and column 3 reads “Applies 1em of padding to the table caption, header, and data cells”.&#10;In row 9, column 1 reads “text-align”, column 2 reads “td { text-align: center; }”, and column 3 reads “Aligns the table data in the center of the cell”.&#10;In row 10, column 1 reads “vertical-align”, column 2 reads “td { vertical-align: center; }”, and column 3 reads “Aligns the table data vertically in the middle of the cell”.&#10;In row 11, column 1 reads “width”, column 2 reads “table { width: 80%; }”, and column 3 reads “Sets the width of the table to 80% of the page width”." title="Common CSS Table Properti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729" y="1371600"/>
            <a:ext cx="4764541" cy="4865688"/>
          </a:xfrm>
          <a:prstGeom prst="rect">
            <a:avLst/>
          </a:prstGeom>
        </p:spPr>
      </p:pic>
    </p:spTree>
    <p:extLst>
      <p:ext uri="{BB962C8B-B14F-4D97-AF65-F5344CB8AC3E}">
        <p14:creationId xmlns:p14="http://schemas.microsoft.com/office/powerpoint/2010/main" val="1813496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Separated </a:t>
            </a:r>
            <a:r>
              <a:rPr lang="en-IN" dirty="0"/>
              <a:t>border </a:t>
            </a:r>
            <a:endParaRPr lang="en-IN" dirty="0" smtClean="0"/>
          </a:p>
          <a:p>
            <a:pPr lvl="1"/>
            <a:r>
              <a:rPr lang="en-IN" dirty="0" smtClean="0"/>
              <a:t>When </a:t>
            </a:r>
            <a:r>
              <a:rPr lang="en-IN" dirty="0"/>
              <a:t>a border is applied to table elements, by default, each cell has its </a:t>
            </a:r>
            <a:r>
              <a:rPr lang="en-IN" dirty="0" smtClean="0"/>
              <a:t>own border</a:t>
            </a:r>
            <a:r>
              <a:rPr lang="en-IN" dirty="0"/>
              <a:t>, making the table appear to use double lines between each table data </a:t>
            </a:r>
            <a:r>
              <a:rPr lang="en-IN" dirty="0" smtClean="0"/>
              <a:t>cell</a:t>
            </a:r>
          </a:p>
          <a:p>
            <a:r>
              <a:rPr lang="en-IN" dirty="0" smtClean="0"/>
              <a:t>Collapsed </a:t>
            </a:r>
            <a:r>
              <a:rPr lang="en-IN" dirty="0"/>
              <a:t>border </a:t>
            </a:r>
            <a:endParaRPr lang="en-IN" dirty="0" smtClean="0"/>
          </a:p>
          <a:p>
            <a:pPr lvl="1"/>
            <a:r>
              <a:rPr lang="en-IN" dirty="0" smtClean="0"/>
              <a:t>Use </a:t>
            </a:r>
            <a:r>
              <a:rPr lang="en-IN" dirty="0"/>
              <a:t>the </a:t>
            </a:r>
            <a:r>
              <a:rPr lang="en-IN" sz="2600" dirty="0">
                <a:latin typeface="Courier New" panose="02070309020205020404" pitchFamily="49" charset="0"/>
                <a:cs typeface="Courier New" panose="02070309020205020404" pitchFamily="49" charset="0"/>
              </a:rPr>
              <a:t>border-collapse</a:t>
            </a:r>
            <a:r>
              <a:rPr lang="en-IN" b="1" dirty="0"/>
              <a:t> </a:t>
            </a:r>
            <a:r>
              <a:rPr lang="en-IN" dirty="0"/>
              <a:t>property with a value of </a:t>
            </a:r>
            <a:r>
              <a:rPr lang="en-IN" sz="2600" dirty="0" smtClean="0">
                <a:latin typeface="Courier New" panose="02070309020205020404" pitchFamily="49" charset="0"/>
                <a:cs typeface="Courier New" panose="02070309020205020404" pitchFamily="49" charset="0"/>
              </a:rPr>
              <a:t>collapse</a:t>
            </a:r>
            <a:r>
              <a:rPr lang="en-IN" b="1" dirty="0" smtClean="0"/>
              <a:t> </a:t>
            </a:r>
            <a:r>
              <a:rPr lang="en-IN" dirty="0" smtClean="0"/>
              <a:t>to </a:t>
            </a:r>
            <a:r>
              <a:rPr lang="en-IN" dirty="0"/>
              <a:t>display a table with single, consolidated </a:t>
            </a:r>
            <a:r>
              <a:rPr lang="en-IN" dirty="0" smtClean="0"/>
              <a:t>borders</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19</a:t>
            </a:fld>
            <a:endParaRPr lang="en-US"/>
          </a:p>
        </p:txBody>
      </p:sp>
      <p:sp>
        <p:nvSpPr>
          <p:cNvPr id="5" name="Title 4"/>
          <p:cNvSpPr>
            <a:spLocks noGrp="1"/>
          </p:cNvSpPr>
          <p:nvPr>
            <p:ph type="title"/>
          </p:nvPr>
        </p:nvSpPr>
        <p:spPr/>
        <p:txBody>
          <a:bodyPr>
            <a:noAutofit/>
          </a:bodyPr>
          <a:lstStyle/>
          <a:p>
            <a:r>
              <a:rPr lang="en-US" sz="4400" dirty="0"/>
              <a:t>Styling Table </a:t>
            </a:r>
            <a:r>
              <a:rPr lang="en-US" sz="4400" dirty="0" smtClean="0"/>
              <a:t>Elements (continued)</a:t>
            </a:r>
            <a:endParaRPr lang="en-US" sz="4400" dirty="0"/>
          </a:p>
        </p:txBody>
      </p:sp>
    </p:spTree>
    <p:extLst>
      <p:ext uri="{BB962C8B-B14F-4D97-AF65-F5344CB8AC3E}">
        <p14:creationId xmlns:p14="http://schemas.microsoft.com/office/powerpoint/2010/main" val="651447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Define table elements</a:t>
            </a:r>
          </a:p>
          <a:p>
            <a:r>
              <a:rPr lang="en-IN" dirty="0" smtClean="0"/>
              <a:t>Describe </a:t>
            </a:r>
            <a:r>
              <a:rPr lang="en-IN" dirty="0"/>
              <a:t>the steps used to plan, design</a:t>
            </a:r>
            <a:r>
              <a:rPr lang="en-IN" dirty="0" smtClean="0"/>
              <a:t>, </a:t>
            </a:r>
            <a:r>
              <a:rPr lang="en-US" dirty="0" smtClean="0"/>
              <a:t>and </a:t>
            </a:r>
            <a:r>
              <a:rPr lang="en-US" dirty="0"/>
              <a:t>code a table</a:t>
            </a:r>
          </a:p>
          <a:p>
            <a:r>
              <a:rPr lang="en-IN" dirty="0" smtClean="0"/>
              <a:t>Create </a:t>
            </a:r>
            <a:r>
              <a:rPr lang="en-IN" dirty="0"/>
              <a:t>a table with rows and data</a:t>
            </a:r>
          </a:p>
          <a:p>
            <a:r>
              <a:rPr lang="en-US" dirty="0" smtClean="0"/>
              <a:t>Insert </a:t>
            </a:r>
            <a:r>
              <a:rPr lang="en-US" dirty="0"/>
              <a:t>a table caption</a:t>
            </a:r>
          </a:p>
          <a:p>
            <a:r>
              <a:rPr lang="en-IN" dirty="0" smtClean="0"/>
              <a:t>Style </a:t>
            </a:r>
            <a:r>
              <a:rPr lang="en-IN" dirty="0"/>
              <a:t>a table for tablet and </a:t>
            </a:r>
            <a:r>
              <a:rPr lang="en-IN" dirty="0" smtClean="0"/>
              <a:t>desktop </a:t>
            </a:r>
            <a:r>
              <a:rPr lang="en-US" dirty="0" smtClean="0"/>
              <a:t>viewports</a:t>
            </a:r>
            <a:endParaRPr lang="en-US" dirty="0"/>
          </a:p>
          <a:p>
            <a:r>
              <a:rPr lang="en-IN" dirty="0" smtClean="0"/>
              <a:t>Describe </a:t>
            </a:r>
            <a:r>
              <a:rPr lang="en-IN" dirty="0"/>
              <a:t>form controls and their uses</a:t>
            </a:r>
            <a:endParaRPr lang="en-US" dirty="0"/>
          </a:p>
        </p:txBody>
      </p:sp>
      <p:sp>
        <p:nvSpPr>
          <p:cNvPr id="3" name="Footer Placeholder 2"/>
          <p:cNvSpPr>
            <a:spLocks noGrp="1"/>
          </p:cNvSpPr>
          <p:nvPr>
            <p:ph type="ftr" sz="quarter" idx="11"/>
          </p:nvPr>
        </p:nvSpPr>
        <p:spPr/>
        <p:txBody>
          <a:bodyPr/>
          <a:lstStyle/>
          <a:p>
            <a:pPr eaLnBrk="1" hangingPunct="1"/>
            <a:r>
              <a:rPr lang="en-US" dirty="0"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a:t>
            </a:fld>
            <a:endParaRPr lang="en-US"/>
          </a:p>
        </p:txBody>
      </p:sp>
      <p:sp>
        <p:nvSpPr>
          <p:cNvPr id="5" name="Title 4"/>
          <p:cNvSpPr>
            <a:spLocks noGrp="1"/>
          </p:cNvSpPr>
          <p:nvPr>
            <p:ph type="title"/>
          </p:nvPr>
        </p:nvSpPr>
        <p:spPr/>
        <p:txBody>
          <a:bodyPr>
            <a:normAutofit/>
          </a:bodyPr>
          <a:lstStyle/>
          <a:p>
            <a:r>
              <a:rPr lang="en-US" sz="4400" dirty="0"/>
              <a:t>Chapter Objectives</a:t>
            </a:r>
          </a:p>
        </p:txBody>
      </p:sp>
    </p:spTree>
    <p:extLst>
      <p:ext uri="{BB962C8B-B14F-4D97-AF65-F5344CB8AC3E}">
        <p14:creationId xmlns:p14="http://schemas.microsoft.com/office/powerpoint/2010/main" val="1843051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the code to style a table for a tablet viewport and three rectangular boxes.&#10;The first line of the code reads “269 /* Style for table element*/”. The first rectangular box labeled “comment” is positioned at the top of the figure. An arrow originating from this box points to the first line of the code. The second rectangular box labeled “Line 269” is positioned on the left side of the figure. An arrow originating from this box points to “269” in the first line of the code.&#10;The second line of the code reads “270 table {”. The third line of the code reads “271 border: 0.1ex solid #000000”. The fourth line of the code reads “272 border-collapse: collapse;”. The fifth line of the code reads “273 margin-left: auto;”. The sixth line of the code reads “274 margin-right: auto;”. The seventh line of the code reads “275 width: 100%”. The eighth line of the code reads “276 }”. The third rectangular box labeled “style rule for table” is positioned on the right side of the code. An arrow originating from this box points to the second line to the eighth line of the code."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83" y="2094468"/>
            <a:ext cx="8116433" cy="3419952"/>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20</a:t>
            </a:fld>
            <a:endParaRPr lang="en-US"/>
          </a:p>
        </p:txBody>
      </p:sp>
      <p:sp>
        <p:nvSpPr>
          <p:cNvPr id="5" name="Title 4"/>
          <p:cNvSpPr>
            <a:spLocks noGrp="1"/>
          </p:cNvSpPr>
          <p:nvPr>
            <p:ph type="title"/>
          </p:nvPr>
        </p:nvSpPr>
        <p:spPr/>
        <p:txBody>
          <a:bodyPr>
            <a:noAutofit/>
          </a:bodyPr>
          <a:lstStyle/>
          <a:p>
            <a:r>
              <a:rPr lang="en-IN" sz="4400" dirty="0"/>
              <a:t>To Style a Table for a Tablet Viewport</a:t>
            </a:r>
            <a:endParaRPr lang="en-US" sz="4400" dirty="0"/>
          </a:p>
        </p:txBody>
      </p:sp>
    </p:spTree>
    <p:extLst>
      <p:ext uri="{BB962C8B-B14F-4D97-AF65-F5344CB8AC3E}">
        <p14:creationId xmlns:p14="http://schemas.microsoft.com/office/powerpoint/2010/main" val="2382964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re are 4 rectangular boxes in the figure. The first rectangular box is divided into 3 sections. The first section consists of an image. The second section has text that reads “Classes Designed to Meet Your Busy Schedule”. The bottom portion of the first section is overlapped by the second section. The second section is opaque. The third section consists of a caption and a table. The caption reads “Group Fitness Class Schedule”. The caption is positioned at the top center of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The second rectangular box labeled “table border” is positioned to the left of the figure. An arrow originating from this box points to “Cardio” in row 2.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The third rectangular box labeled “table is centered on the page” is positioned to the left of the figure, below the second rectangular box. An arrow originating from this box points to “Yoga” in row 6. In row 7, column 1 reads “Zumba”, column 2 reads “Mon, Wed, Fri”, column 3 reads “7:00am, 6.00pm”, column 4 reads “Roberts”, and column 5 reads “A”. The fourth rectangular box labeled “table width is 100% within the main element” is positioned below the figure. An arrow originating from this box points to the table."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439" y="1390173"/>
            <a:ext cx="7695321" cy="4865688"/>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21</a:t>
            </a:fld>
            <a:endParaRPr lang="en-US"/>
          </a:p>
        </p:txBody>
      </p:sp>
      <p:sp>
        <p:nvSpPr>
          <p:cNvPr id="5" name="Title 4"/>
          <p:cNvSpPr>
            <a:spLocks noGrp="1"/>
          </p:cNvSpPr>
          <p:nvPr>
            <p:ph type="title"/>
          </p:nvPr>
        </p:nvSpPr>
        <p:spPr/>
        <p:txBody>
          <a:bodyPr>
            <a:noAutofit/>
          </a:bodyPr>
          <a:lstStyle/>
          <a:p>
            <a:r>
              <a:rPr lang="en-IN" sz="4400" dirty="0"/>
              <a:t>To Style a Table for a Tablet </a:t>
            </a:r>
            <a:r>
              <a:rPr lang="en-IN" sz="4400" dirty="0" smtClean="0"/>
              <a:t>Viewport (continued 1)</a:t>
            </a:r>
            <a:endParaRPr lang="en-US" sz="4400" dirty="0"/>
          </a:p>
        </p:txBody>
      </p:sp>
    </p:spTree>
    <p:extLst>
      <p:ext uri="{BB962C8B-B14F-4D97-AF65-F5344CB8AC3E}">
        <p14:creationId xmlns:p14="http://schemas.microsoft.com/office/powerpoint/2010/main" val="2449054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the code to style a caption in a table for a tablet viewport and four rectangular boxes.&#10;The first line of the code reads “290 /* Style for caption element */”. The first rectangular box labeled “comment” is positioned at the top of the figure. An arrow originating from this box points to the first line of the code. The second rectangular box labeled “Line 290” is positioned on the left side of the figure. An arrow originating from this box points to “290” in the first line of the code. The second line of the code reads “291 caption {“. The third line of the code reads “292 font-size: 1.5em;”. The fourth line of the code reads “293 font-width: bold;”. The fifth line of the code reads “294 padding-bottom: 0.5em;”. The sixth line of the code reads “295 }”. The third rectangular box labeled “style rule for caption element” is positioned to the right of the figure. An arrow originating from this box points to the second line to the sixth line of the code. The seventh line of the code reads “296”. The eighth line of the code reads “297 }”. The fourth rectangular box labeled “tablet media query closing brace” is positioned at the bottom of the code. An arrow originating from this box points to the eighth line of the code." title="To Style a Table for a Tablet Viewport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231" y="2023020"/>
            <a:ext cx="7611537" cy="3562847"/>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22</a:t>
            </a:fld>
            <a:endParaRPr lang="en-US"/>
          </a:p>
        </p:txBody>
      </p:sp>
      <p:sp>
        <p:nvSpPr>
          <p:cNvPr id="5" name="Title 4"/>
          <p:cNvSpPr>
            <a:spLocks noGrp="1"/>
          </p:cNvSpPr>
          <p:nvPr>
            <p:ph type="title"/>
          </p:nvPr>
        </p:nvSpPr>
        <p:spPr/>
        <p:txBody>
          <a:bodyPr>
            <a:noAutofit/>
          </a:bodyPr>
          <a:lstStyle/>
          <a:p>
            <a:r>
              <a:rPr lang="en-IN" sz="4400" dirty="0"/>
              <a:t>To Style a Table for a Tablet Viewport (continued </a:t>
            </a:r>
            <a:r>
              <a:rPr lang="en-IN" sz="4400" dirty="0" smtClean="0"/>
              <a:t>2)</a:t>
            </a:r>
            <a:endParaRPr lang="en-US" sz="4400" dirty="0"/>
          </a:p>
        </p:txBody>
      </p:sp>
    </p:spTree>
    <p:extLst>
      <p:ext uri="{BB962C8B-B14F-4D97-AF65-F5344CB8AC3E}">
        <p14:creationId xmlns:p14="http://schemas.microsoft.com/office/powerpoint/2010/main" val="218719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a table, with formatting applied to the caption element, for a tablet viewport. &#10;There is a caption, a table, and two rectangular boxes in the figure. The caption text reads “Group Fitness Class Schedule”. The caption is positioned at the top center of the first rectangular box. The second rectangular box labeled “formatting applied to caption element” is positioned on the left side of the first rectangular box. An arrow originating from the second rectangular box points to the caption. The table positioned inside the first rectangular box, below the cap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title="To Style a Table for a Tablet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28008"/>
            <a:ext cx="8481480" cy="4809279"/>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23</a:t>
            </a:fld>
            <a:endParaRPr lang="en-US"/>
          </a:p>
        </p:txBody>
      </p:sp>
      <p:sp>
        <p:nvSpPr>
          <p:cNvPr id="5" name="Title 4"/>
          <p:cNvSpPr>
            <a:spLocks noGrp="1"/>
          </p:cNvSpPr>
          <p:nvPr>
            <p:ph type="title"/>
          </p:nvPr>
        </p:nvSpPr>
        <p:spPr/>
        <p:txBody>
          <a:bodyPr>
            <a:noAutofit/>
          </a:bodyPr>
          <a:lstStyle/>
          <a:p>
            <a:r>
              <a:rPr lang="en-IN" sz="4400" dirty="0"/>
              <a:t>To Style a Table for a Tablet Viewport (continued 3</a:t>
            </a:r>
            <a:r>
              <a:rPr lang="en-IN" sz="4400" dirty="0" smtClean="0"/>
              <a:t>)</a:t>
            </a:r>
            <a:endParaRPr lang="en-US" sz="4400" dirty="0"/>
          </a:p>
        </p:txBody>
      </p:sp>
    </p:spTree>
    <p:extLst>
      <p:ext uri="{BB962C8B-B14F-4D97-AF65-F5344CB8AC3E}">
        <p14:creationId xmlns:p14="http://schemas.microsoft.com/office/powerpoint/2010/main" val="1650256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the code to style a table for a desktop viewport. There are three rectangular boxes in the figure.&#10;The first line of the code reads “431 /* Style for table element */”. The first rectangular box labeled “comment” is positioned at the top of the figure. An arrow originating from this box points to the first line of the code. The second rectangular box labeled “Line 431” is positioned on the left side of the figure. An arrow originating from this box points to “431” in the first line of the code. The second line of the code reads “432 table {“. The third line of the code reads “433 background-color: #FFFFFF;”. The fourth line of the code reads “434 width: 85%;”. The fifth line of the code reads “435 }”. The third rectangular box labeled “style rule for table element” is positioned to the right of the code. An arrow originating from this box points to the second line to the fifth line of the cod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863" y="2542205"/>
            <a:ext cx="6792273" cy="2524477"/>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24</a:t>
            </a:fld>
            <a:endParaRPr lang="en-US"/>
          </a:p>
        </p:txBody>
      </p:sp>
      <p:sp>
        <p:nvSpPr>
          <p:cNvPr id="5" name="Title 4"/>
          <p:cNvSpPr>
            <a:spLocks noGrp="1"/>
          </p:cNvSpPr>
          <p:nvPr>
            <p:ph type="title"/>
          </p:nvPr>
        </p:nvSpPr>
        <p:spPr/>
        <p:txBody>
          <a:bodyPr>
            <a:noAutofit/>
          </a:bodyPr>
          <a:lstStyle/>
          <a:p>
            <a:r>
              <a:rPr lang="en-IN" sz="4400" dirty="0"/>
              <a:t>To Style a Table for a Desktop </a:t>
            </a:r>
            <a:r>
              <a:rPr lang="en-IN" sz="4400" dirty="0" smtClean="0"/>
              <a:t>Viewport</a:t>
            </a:r>
            <a:endParaRPr lang="en-US" sz="4400" dirty="0"/>
          </a:p>
        </p:txBody>
      </p:sp>
    </p:spTree>
    <p:extLst>
      <p:ext uri="{BB962C8B-B14F-4D97-AF65-F5344CB8AC3E}">
        <p14:creationId xmlns:p14="http://schemas.microsoft.com/office/powerpoint/2010/main" val="235037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 figure shows the code to style a caption for a table for a desktop viewport. There are four rectangular boxes in the figure.&#10;The first line of the code reads “437 /* Style for caption element */”. The first rectangular box labeled “comment” is positioned at the top of the figure. An arrow originating from this box points to the first line of the code. The second rectangular box labeled “Line 437” is positioned on the left side of the figure. An arrow originating from this box points to “437” in the first line of the code. The second line of the code reads “438 caption {“. The third line of the code reads “439 color: #FFFFFF;”. The fourth line of the code reads “440 }”.The third rectangular box labeled “style rule for caption element” is positioned to the right of the code. An arrow originating from this box points to the second line to the fourth line of the code. The fifth line of the code reads “441”. The sixth line of the code reads “442 }”.The fourth rectangular box labeled “desktop media query closing brace” is positioned to the bottom right of the code. An arrow originating from this box points to the sixth line of the cod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573" y="2346915"/>
            <a:ext cx="7544853" cy="2915057"/>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25</a:t>
            </a:fld>
            <a:endParaRPr lang="en-US"/>
          </a:p>
        </p:txBody>
      </p:sp>
      <p:sp>
        <p:nvSpPr>
          <p:cNvPr id="5" name="Title 4"/>
          <p:cNvSpPr>
            <a:spLocks noGrp="1"/>
          </p:cNvSpPr>
          <p:nvPr>
            <p:ph type="title"/>
          </p:nvPr>
        </p:nvSpPr>
        <p:spPr/>
        <p:txBody>
          <a:bodyPr>
            <a:noAutofit/>
          </a:bodyPr>
          <a:lstStyle/>
          <a:p>
            <a:r>
              <a:rPr lang="en-IN" sz="4400" dirty="0"/>
              <a:t>To Style a Table for a Desktop </a:t>
            </a:r>
            <a:r>
              <a:rPr lang="en-IN" sz="4400" dirty="0" smtClean="0"/>
              <a:t>Viewport (continued 1)</a:t>
            </a:r>
            <a:endParaRPr lang="en-US" sz="4400" dirty="0"/>
          </a:p>
        </p:txBody>
      </p:sp>
    </p:spTree>
    <p:extLst>
      <p:ext uri="{BB962C8B-B14F-4D97-AF65-F5344CB8AC3E}">
        <p14:creationId xmlns:p14="http://schemas.microsoft.com/office/powerpoint/2010/main" val="36311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ere are 3 rectangular boxes in the figure. The first rectangular box is divided into 3 sections. The first section consists of an image. The second section has a text that reads “Classes Designed to Meet Your Busy Schedule”. Three-fourth portion of the first section is overlapped by the second section. The second section is opaque. The third section consists of a caption and a table. The caption reads “Group Fitness Class Schedule”. The caption is positioned at the top center of the third section. The second rectangular box labeled “font color applied to caption element” is positioned to the left of the figure, above the table in the third section. The table in the third section consists of 5 columns and 7 rows. In row 1, the header of column 1 reads “Class”, the header of column 2 reads “Days”, the header of column 3 reads “Times”, the header of column 4 reads “Instructor”, and the header of column 5 reads “Room”. In row 2, column 1 reads “Cardio”, column 2 reads “Mon, Wed, Fri”, column 3 reads “6:00am, 6.00pm”, column 4 reads “Schultz”, and column 5 reads “B”. In row 3, column 1 reads “Boot Camp”, column 2 reads “Tue, Thu”, column 3 reads “5:00am, 5.00pm”, column 4 reads “Taylor”, and column 5 reads “B”. In row 4, column 1 reads “Spinning”, column 2 reads “Tue, Thu”, column 3 reads “6:00am, 6.00pm”, column 4 reads “Roberts”, and column 5 reads “A”. In row 5, column 1 reads “Kickboxing”, column 2 reads “Mon, Wed, Fri”, column 3 reads “8:00am, 7.15pm”, column 4 reads “Lawrence”, and column 5 reads “A”. In row 6, column 1 reads “Yoga”, column 2 reads “Tue, Thu”, column 3 reads “6:00am, 6.00pm”, column 4 reads “Schultz”, and column 5 reads “B”. In row 7, column 1 reads “Zumba”, column 2 reads “Mon, Wed, Fri”, column 3 reads “7:00am, 6.00pm”, column 4 reads “Roberts”, and column 5 reads “A”. The third rectangular box labeled “background color and width applied to table” is positioned below the figure. An arrow originating from this box points to the table." title="To Style a Table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678" y="1494309"/>
            <a:ext cx="7830643" cy="4620270"/>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26</a:t>
            </a:fld>
            <a:endParaRPr lang="en-US"/>
          </a:p>
        </p:txBody>
      </p:sp>
      <p:sp>
        <p:nvSpPr>
          <p:cNvPr id="5" name="Title 4"/>
          <p:cNvSpPr>
            <a:spLocks noGrp="1"/>
          </p:cNvSpPr>
          <p:nvPr>
            <p:ph type="title"/>
          </p:nvPr>
        </p:nvSpPr>
        <p:spPr/>
        <p:txBody>
          <a:bodyPr>
            <a:noAutofit/>
          </a:bodyPr>
          <a:lstStyle/>
          <a:p>
            <a:r>
              <a:rPr lang="en-IN" sz="4400" dirty="0"/>
              <a:t>To Style a Table for a Desktop Viewport (continued </a:t>
            </a:r>
            <a:r>
              <a:rPr lang="en-IN" sz="4400" dirty="0" smtClean="0"/>
              <a:t>2)</a:t>
            </a:r>
            <a:endParaRPr lang="en-US" sz="4400" dirty="0"/>
          </a:p>
        </p:txBody>
      </p:sp>
    </p:spTree>
    <p:extLst>
      <p:ext uri="{BB962C8B-B14F-4D97-AF65-F5344CB8AC3E}">
        <p14:creationId xmlns:p14="http://schemas.microsoft.com/office/powerpoint/2010/main" val="375810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Forms provide a structured way to collect information from webpage </a:t>
            </a:r>
            <a:r>
              <a:rPr lang="en-IN" dirty="0" smtClean="0"/>
              <a:t>visitors</a:t>
            </a:r>
          </a:p>
          <a:p>
            <a:r>
              <a:rPr lang="en-US" dirty="0"/>
              <a:t>Visitors </a:t>
            </a:r>
            <a:r>
              <a:rPr lang="en-US" dirty="0" smtClean="0"/>
              <a:t>complete </a:t>
            </a:r>
            <a:r>
              <a:rPr lang="en-US" dirty="0"/>
              <a:t>webpage forms to register for an account or to make a purchase.</a:t>
            </a:r>
            <a:endParaRPr lang="en-IN" dirty="0" smtClean="0"/>
          </a:p>
          <a:p>
            <a:r>
              <a:rPr lang="en-IN" dirty="0" smtClean="0"/>
              <a:t>Businesses </a:t>
            </a:r>
            <a:r>
              <a:rPr lang="en-IN" dirty="0" smtClean="0"/>
              <a:t>use </a:t>
            </a:r>
            <a:r>
              <a:rPr lang="en-IN" dirty="0"/>
              <a:t>forms to gather visitor or customer information and store it in a database for </a:t>
            </a:r>
            <a:r>
              <a:rPr lang="en-IN" dirty="0" smtClean="0"/>
              <a:t>future </a:t>
            </a:r>
            <a:r>
              <a:rPr lang="en-US" dirty="0" smtClean="0"/>
              <a:t>use</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27</a:t>
            </a:fld>
            <a:endParaRPr lang="en-US"/>
          </a:p>
        </p:txBody>
      </p:sp>
      <p:sp>
        <p:nvSpPr>
          <p:cNvPr id="5" name="Title 4"/>
          <p:cNvSpPr>
            <a:spLocks noGrp="1"/>
          </p:cNvSpPr>
          <p:nvPr>
            <p:ph type="title"/>
          </p:nvPr>
        </p:nvSpPr>
        <p:spPr/>
        <p:txBody>
          <a:bodyPr>
            <a:normAutofit/>
          </a:bodyPr>
          <a:lstStyle/>
          <a:p>
            <a:r>
              <a:rPr lang="en-US" sz="4400" dirty="0"/>
              <a:t>Creating Webpage </a:t>
            </a:r>
            <a:r>
              <a:rPr lang="en-US" sz="4400" dirty="0" smtClean="0"/>
              <a:t>Forms </a:t>
            </a:r>
            <a:endParaRPr lang="en-US" sz="4400" dirty="0"/>
          </a:p>
        </p:txBody>
      </p:sp>
    </p:spTree>
    <p:extLst>
      <p:ext uri="{BB962C8B-B14F-4D97-AF65-F5344CB8AC3E}">
        <p14:creationId xmlns:p14="http://schemas.microsoft.com/office/powerpoint/2010/main" val="2648166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All form elements are contained with the starting &lt;form&gt; tag and the ending </a:t>
            </a:r>
            <a:r>
              <a:rPr lang="en-IN" dirty="0"/>
              <a:t>&lt;/form&gt;</a:t>
            </a:r>
            <a:r>
              <a:rPr lang="en-IN" dirty="0" smtClean="0"/>
              <a:t> tag</a:t>
            </a:r>
          </a:p>
          <a:p>
            <a:r>
              <a:rPr lang="en-IN" b="1" dirty="0" smtClean="0"/>
              <a:t>Input control</a:t>
            </a:r>
            <a:r>
              <a:rPr lang="en-IN" dirty="0" smtClean="0"/>
              <a:t> – It is </a:t>
            </a:r>
            <a:r>
              <a:rPr lang="en-IN" dirty="0"/>
              <a:t>an </a:t>
            </a:r>
            <a:r>
              <a:rPr lang="en-IN" dirty="0" smtClean="0"/>
              <a:t>interactive mechanism for users to enter </a:t>
            </a:r>
            <a:r>
              <a:rPr lang="en-IN" dirty="0"/>
              <a:t>text or make selections on a </a:t>
            </a:r>
            <a:r>
              <a:rPr lang="en-IN" dirty="0" smtClean="0"/>
              <a:t>form</a:t>
            </a:r>
          </a:p>
          <a:p>
            <a:pPr lvl="1"/>
            <a:r>
              <a:rPr lang="en-US" dirty="0"/>
              <a:t>A label is text describing the type of information to enter with </a:t>
            </a:r>
            <a:r>
              <a:rPr lang="en-US" dirty="0" smtClean="0"/>
              <a:t>an input </a:t>
            </a:r>
            <a:r>
              <a:rPr lang="en-US" dirty="0"/>
              <a:t>control.</a:t>
            </a:r>
            <a:endParaRPr lang="en-IN" dirty="0" smtClean="0"/>
          </a:p>
          <a:p>
            <a:r>
              <a:rPr lang="en-IN" dirty="0" smtClean="0"/>
              <a:t>Most </a:t>
            </a:r>
            <a:r>
              <a:rPr lang="en-IN" dirty="0"/>
              <a:t>controls in an HTML form </a:t>
            </a:r>
            <a:r>
              <a:rPr lang="en-IN" dirty="0" smtClean="0"/>
              <a:t>are defined by </a:t>
            </a:r>
            <a:r>
              <a:rPr lang="en-IN" dirty="0"/>
              <a:t>using the </a:t>
            </a:r>
            <a:r>
              <a:rPr lang="en-IN" sz="2600" dirty="0">
                <a:latin typeface="Courier New" panose="02070309020205020404" pitchFamily="49" charset="0"/>
                <a:cs typeface="Courier New" panose="02070309020205020404" pitchFamily="49" charset="0"/>
              </a:rPr>
              <a:t>type</a:t>
            </a:r>
            <a:r>
              <a:rPr lang="en-IN" b="1" dirty="0"/>
              <a:t> </a:t>
            </a:r>
            <a:r>
              <a:rPr lang="en-IN" dirty="0" smtClean="0"/>
              <a:t>attribute </a:t>
            </a:r>
            <a:r>
              <a:rPr lang="en-US" dirty="0" smtClean="0"/>
              <a:t>of </a:t>
            </a:r>
            <a:r>
              <a:rPr lang="en-US" dirty="0"/>
              <a:t>the </a:t>
            </a:r>
            <a:r>
              <a:rPr lang="en-US" sz="2600" dirty="0">
                <a:latin typeface="Courier New" panose="02070309020205020404" pitchFamily="49" charset="0"/>
                <a:cs typeface="Courier New" panose="02070309020205020404" pitchFamily="49" charset="0"/>
              </a:rPr>
              <a:t>input</a:t>
            </a:r>
            <a:r>
              <a:rPr lang="en-US" b="1" dirty="0"/>
              <a:t> </a:t>
            </a:r>
            <a:r>
              <a:rPr lang="en-US" dirty="0" smtClean="0"/>
              <a:t>element</a:t>
            </a:r>
            <a:endParaRPr lang="en-US" dirty="0" smtClean="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28</a:t>
            </a:fld>
            <a:endParaRPr lang="en-US"/>
          </a:p>
        </p:txBody>
      </p:sp>
      <p:sp>
        <p:nvSpPr>
          <p:cNvPr id="5" name="Title 4"/>
          <p:cNvSpPr>
            <a:spLocks noGrp="1"/>
          </p:cNvSpPr>
          <p:nvPr>
            <p:ph type="title"/>
          </p:nvPr>
        </p:nvSpPr>
        <p:spPr/>
        <p:txBody>
          <a:bodyPr>
            <a:normAutofit/>
          </a:bodyPr>
          <a:lstStyle/>
          <a:p>
            <a:r>
              <a:rPr lang="en-US" sz="4400" dirty="0"/>
              <a:t>Form Controls</a:t>
            </a:r>
          </a:p>
        </p:txBody>
      </p:sp>
    </p:spTree>
    <p:extLst>
      <p:ext uri="{BB962C8B-B14F-4D97-AF65-F5344CB8AC3E}">
        <p14:creationId xmlns:p14="http://schemas.microsoft.com/office/powerpoint/2010/main" val="4018768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Define </a:t>
            </a:r>
            <a:r>
              <a:rPr lang="en-IN" dirty="0"/>
              <a:t>other controls using separate elements, such as the </a:t>
            </a:r>
            <a:r>
              <a:rPr lang="en-IN" sz="2600" dirty="0" err="1">
                <a:latin typeface="Courier New" panose="02070309020205020404" pitchFamily="49" charset="0"/>
                <a:cs typeface="Courier New" panose="02070309020205020404" pitchFamily="49" charset="0"/>
              </a:rPr>
              <a:t>textarea</a:t>
            </a:r>
            <a:r>
              <a:rPr lang="en-IN" b="1" dirty="0"/>
              <a:t> </a:t>
            </a:r>
            <a:r>
              <a:rPr lang="en-IN" dirty="0"/>
              <a:t>and </a:t>
            </a:r>
            <a:r>
              <a:rPr lang="en-IN" sz="2600" dirty="0">
                <a:latin typeface="Courier New" panose="02070309020205020404" pitchFamily="49" charset="0"/>
                <a:cs typeface="Courier New" panose="02070309020205020404" pitchFamily="49" charset="0"/>
              </a:rPr>
              <a:t>select</a:t>
            </a:r>
            <a:r>
              <a:rPr lang="en-IN" b="1" dirty="0"/>
              <a:t> </a:t>
            </a:r>
            <a:r>
              <a:rPr lang="en-IN" dirty="0" smtClean="0"/>
              <a:t>elements</a:t>
            </a:r>
            <a:endParaRPr lang="en-IN" dirty="0" smtClean="0"/>
          </a:p>
          <a:p>
            <a:r>
              <a:rPr lang="en-IN" dirty="0" smtClean="0"/>
              <a:t>The </a:t>
            </a:r>
            <a:r>
              <a:rPr lang="en-IN" dirty="0" smtClean="0"/>
              <a:t>two input controls are: </a:t>
            </a:r>
          </a:p>
          <a:p>
            <a:pPr lvl="1"/>
            <a:r>
              <a:rPr lang="en-IN" b="1" dirty="0"/>
              <a:t>D</a:t>
            </a:r>
            <a:r>
              <a:rPr lang="en-IN" b="1" dirty="0" smtClean="0"/>
              <a:t>ata </a:t>
            </a:r>
            <a:r>
              <a:rPr lang="en-IN" b="1" dirty="0"/>
              <a:t>input </a:t>
            </a:r>
            <a:r>
              <a:rPr lang="en-IN" b="1" dirty="0" smtClean="0"/>
              <a:t>control</a:t>
            </a:r>
            <a:r>
              <a:rPr lang="en-IN" dirty="0" smtClean="0"/>
              <a:t> – It is used to make </a:t>
            </a:r>
            <a:r>
              <a:rPr lang="en-IN" dirty="0"/>
              <a:t>a selection or perform a </a:t>
            </a:r>
            <a:r>
              <a:rPr lang="en-IN" dirty="0" smtClean="0"/>
              <a:t>command</a:t>
            </a:r>
          </a:p>
          <a:p>
            <a:pPr marL="457200" lvl="2" indent="0">
              <a:buNone/>
            </a:pPr>
            <a:r>
              <a:rPr lang="en-IN" b="1" dirty="0" smtClean="0"/>
              <a:t>–</a:t>
            </a:r>
            <a:r>
              <a:rPr lang="en-IN" dirty="0" smtClean="0"/>
              <a:t> </a:t>
            </a:r>
            <a:r>
              <a:rPr lang="en-IN" sz="2800" b="1" dirty="0"/>
              <a:t>T</a:t>
            </a:r>
            <a:r>
              <a:rPr lang="en-IN" sz="2800" b="1" dirty="0" smtClean="0"/>
              <a:t>ext </a:t>
            </a:r>
            <a:r>
              <a:rPr lang="en-IN" sz="2800" b="1" dirty="0"/>
              <a:t>input </a:t>
            </a:r>
            <a:r>
              <a:rPr lang="en-IN" sz="2800" b="1" dirty="0" smtClean="0"/>
              <a:t>control</a:t>
            </a:r>
            <a:r>
              <a:rPr lang="en-IN" sz="2800" dirty="0" smtClean="0"/>
              <a:t> – It accepts </a:t>
            </a:r>
            <a:r>
              <a:rPr lang="en-IN" sz="2800" dirty="0"/>
              <a:t>text, such as names, dates, and passwords, and is </a:t>
            </a:r>
            <a:r>
              <a:rPr lang="en-IN" sz="2800" dirty="0" smtClean="0"/>
              <a:t>called </a:t>
            </a:r>
            <a:r>
              <a:rPr lang="en-IN" sz="2800" dirty="0"/>
              <a:t>an input </a:t>
            </a:r>
            <a:r>
              <a:rPr lang="en-IN" sz="2800" dirty="0" smtClean="0"/>
              <a:t>field</a:t>
            </a:r>
            <a:endParaRPr lang="en-US" sz="2800"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29</a:t>
            </a:fld>
            <a:endParaRPr lang="en-US"/>
          </a:p>
        </p:txBody>
      </p:sp>
      <p:sp>
        <p:nvSpPr>
          <p:cNvPr id="5" name="Title 4"/>
          <p:cNvSpPr>
            <a:spLocks noGrp="1"/>
          </p:cNvSpPr>
          <p:nvPr>
            <p:ph type="title"/>
          </p:nvPr>
        </p:nvSpPr>
        <p:spPr/>
        <p:txBody>
          <a:bodyPr>
            <a:normAutofit/>
          </a:bodyPr>
          <a:lstStyle/>
          <a:p>
            <a:r>
              <a:rPr lang="en-US" sz="4400" dirty="0"/>
              <a:t>Form </a:t>
            </a:r>
            <a:r>
              <a:rPr lang="en-US" sz="4400" dirty="0" smtClean="0"/>
              <a:t>Controls (continued 1)</a:t>
            </a:r>
            <a:endParaRPr lang="en-US" sz="4400" dirty="0"/>
          </a:p>
        </p:txBody>
      </p:sp>
    </p:spTree>
    <p:extLst>
      <p:ext uri="{BB962C8B-B14F-4D97-AF65-F5344CB8AC3E}">
        <p14:creationId xmlns:p14="http://schemas.microsoft.com/office/powerpoint/2010/main" val="3730008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Use the form and input elements</a:t>
            </a:r>
          </a:p>
          <a:p>
            <a:r>
              <a:rPr lang="en-IN" dirty="0" smtClean="0"/>
              <a:t>Create </a:t>
            </a:r>
            <a:r>
              <a:rPr lang="en-IN" dirty="0"/>
              <a:t>text input controls, labels, </a:t>
            </a:r>
            <a:r>
              <a:rPr lang="en-IN" dirty="0" smtClean="0"/>
              <a:t>and </a:t>
            </a:r>
            <a:r>
              <a:rPr lang="en-US" dirty="0" smtClean="0"/>
              <a:t>check </a:t>
            </a:r>
            <a:r>
              <a:rPr lang="en-US" dirty="0"/>
              <a:t>boxes</a:t>
            </a:r>
          </a:p>
          <a:p>
            <a:r>
              <a:rPr lang="en-IN" dirty="0" smtClean="0"/>
              <a:t>Create </a:t>
            </a:r>
            <a:r>
              <a:rPr lang="en-IN" dirty="0"/>
              <a:t>a selection menu with </a:t>
            </a:r>
            <a:r>
              <a:rPr lang="en-IN" dirty="0" smtClean="0"/>
              <a:t>multiple </a:t>
            </a:r>
            <a:r>
              <a:rPr lang="en-US" dirty="0" smtClean="0"/>
              <a:t>options</a:t>
            </a:r>
            <a:endParaRPr lang="en-US" dirty="0"/>
          </a:p>
          <a:p>
            <a:r>
              <a:rPr lang="en-US" dirty="0" smtClean="0"/>
              <a:t>Use </a:t>
            </a:r>
            <a:r>
              <a:rPr lang="en-US" dirty="0"/>
              <a:t>the </a:t>
            </a:r>
            <a:r>
              <a:rPr lang="en-US" dirty="0" err="1"/>
              <a:t>textarea</a:t>
            </a:r>
            <a:r>
              <a:rPr lang="en-US" dirty="0"/>
              <a:t> element</a:t>
            </a:r>
          </a:p>
          <a:p>
            <a:r>
              <a:rPr lang="en-US" dirty="0" smtClean="0"/>
              <a:t>Create </a:t>
            </a:r>
            <a:r>
              <a:rPr lang="en-US" dirty="0"/>
              <a:t>a Submit button</a:t>
            </a:r>
          </a:p>
          <a:p>
            <a:r>
              <a:rPr lang="en-US" dirty="0" smtClean="0"/>
              <a:t>Create </a:t>
            </a:r>
            <a:r>
              <a:rPr lang="en-US" dirty="0"/>
              <a:t>a Reset button</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a:t>
            </a:fld>
            <a:endParaRPr lang="en-US"/>
          </a:p>
        </p:txBody>
      </p:sp>
      <p:sp>
        <p:nvSpPr>
          <p:cNvPr id="5" name="Title 4"/>
          <p:cNvSpPr>
            <a:spLocks noGrp="1"/>
          </p:cNvSpPr>
          <p:nvPr>
            <p:ph type="title"/>
          </p:nvPr>
        </p:nvSpPr>
        <p:spPr/>
        <p:txBody>
          <a:bodyPr>
            <a:normAutofit/>
          </a:bodyPr>
          <a:lstStyle/>
          <a:p>
            <a:r>
              <a:rPr lang="en-US" sz="4400" dirty="0"/>
              <a:t>Chapter </a:t>
            </a:r>
            <a:r>
              <a:rPr lang="en-US" sz="4400" dirty="0" smtClean="0"/>
              <a:t>Objectives (continued)</a:t>
            </a:r>
            <a:endParaRPr lang="en-US" sz="4400" dirty="0"/>
          </a:p>
        </p:txBody>
      </p:sp>
    </p:spTree>
    <p:extLst>
      <p:ext uri="{BB962C8B-B14F-4D97-AF65-F5344CB8AC3E}">
        <p14:creationId xmlns:p14="http://schemas.microsoft.com/office/powerpoint/2010/main" val="87209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the input types for an input control. It has 3 columns and 23 rows. In row 1, the header of column 1 reads “Input Type”, the header of column 2 reads “Description”, and the header of column 3 reads “Code Example”.&#10;In row 2, column 1 reads “button”, column 2 reads “Creates a button; typically used to run a script when clicked”, and column 3 reads “&lt;input type=&quot;button&quot; onclick=&quot;alert(‘Good Morning!’)&quot; value=&quot;My Button&quot;)”.&#10;In row 3, column 1 reads “checkbox”, column 2 reads “Creates a single item or a list of items”, and column 3 reads “&lt;input type=&quot;checkbox&quot; name=&quot;fruit&quot; value=&quot;banana&quot;&gt;”.&#10;In row 4, column 1 reads “date”, column 2 reads “Creates an input field used to contain a date; the field may appear as a date picker, depending on the browser”, and column 3 reads “&lt;input type=&quot;date&quot; name=&quot;birthday&quot;&gt;”.&#10;In row 5, column 1 reads “datetime”, column 2 reads “Creates an input field for a date and time with a time zone”, and column 3 reads “&lt;input type=&quot;datetime&quot; name=&quot;bdaydatetime&quot;&gt;”.&#10;In row 6, column 1 reads “datetime-local”, column 2 reads “Creates an input field for a date and time without a time zone”, and column 3 reads “&lt;input type=&quot;datetime-local&quot; name=&quot;bddatetime&quot;&gt;”.&#10;In row 7, column 1 reads “email”, column 2 reads “Creates an input field for an email address”, and column 3 reads “&lt;input type=&quot;email&quot; name=&quot;email&quot; id=&quot;email&quot;&gt;”.&#10;In row 8, column 1 reads “file”, column 2 reads “Creates a file-select field and a Browse button”, and column 3 reads “&lt;input type=&quot;file&quot; name=&quot;doc&quot;&gt;”.&#10;In row 9, column 1 reads “hidden”, column 2 reads “Creates a control that is hidden from the user but contains information to process the form”, and column 3 reads “&lt;input type=&quot;hidden&quot; name=&quot;ship&quot;&gt;”.&#10;In row 10, column 1 reads “image”, column 2 reads “Creates a graphical button instead of the default button”, and column 3 reads “&lt;input type=&quot;image&quot; name=&quot;reset&quot; src=&quot;reset.png&quot; alt=&quot;Reset&quot;&gt;”.&#10;In row 11, column 1 reads “month”, column 2 reads “Creates an input field for a month and year; the field may appear as a date picker, depending on the browser”, and column 3 reads “&lt;input type=&quot;month&quot; name=&quot;bdaymth&quot;&gt;”.&#10;In row 12, column 1 reads “number”, column 2 reads “Creates an input field for a numeric value”, and column 3 reads “&lt;input type=&quot;number&quot; name=&quot;cost&quot;&gt;”.&#10;In row 13, column 1 reads “password”, column 2 reads “Creates a single-line field for a relatively small amount of text and masks the entered text as asterisks or bullets”, and column 3 reads “&lt;input type=&quot;password&quot; name=&quot;pw&quot; id=&quot;pw&quot;&gt;”.&#10;In row 14, column 1 reads “radio”, column 2 reads “Creates a list item”, and column 3 reads “&lt;input type=&quot;radio&quot; name=&quot;state&quot; value=&quot;AL&quot;&gt; &lt;input type=&quot;radio&quot; name=&quot;state&quot; value=&quot;AK&quot;&gt; &lt;input type=&quot;radio&quot; name=&quot;state&quot; value=&quot;AZ&quot;&gt;”.&#10;In row 15, column 1 reads “range”, column 2 reads “Creates an input field for a value within a range; the field may appear as a slider control, depending on the browser”, and column 3 reads “&lt;input type=&quot;range&quot; name=&quot;survey&quot; min=&quot;0&quot; max=&quot;10&quot;&gt;”.&#10;In row 16, column 1 reads “reset”, column 2 reads “Resets the form”, and column 3 reads “&lt;input type=&quot;reset&quot; value=&quot;Reset Form&quot;&gt;”.&#10;In row 17, column 1 reads “search”, column 2 reads “Creates an input field used as a search field”, and column 3 reads “&lt;input type=&quot;search&quot; name=&quot;search&quot;&gt;”.&#10;In row 18, column 1 reads “submit”, column 2 reads “Submits a form for processing”, and column 3 reads “&lt;input type=&quot;submit&quot; value=&quot;Submit Form&quot;&gt;”.&#10;In row 19, column 1 reads “tel”, column 2 reads “Creates an input field for a telephone number”, and column 3 reads “&lt;input type=&quot;tel&quot; name=&quot;phone&quot; id=&quot;phone&quot;&gt;”.&#10;In row 20, column 1 reads “text”, column 2 reads “Creates a single-line field for text”, and column 3 reads “&lt;input type=&quot;text&quot; name=&quot;fName&quot; id=&quot;fName&quot;&gt;”.&#10;In row 21, column 1 reads “time”, column 2 reads “Creates an input field for a time without a time zone; the field may appear as a time picker, depending on the browser”, and column 3 reads “&lt;input type=&quot;time&quot; name=&quot;time&quot;&gt;”.&#10;In row 22, column 1 reads “url”, column 2 reads “Creates an input field for a URL”, and column 3 reads “&lt;input type=&quot;url&quot; name=&quot;page&quot;&gt;”.&#10;In row 23, column 1 reads “week”, column 2 reads “Creates an input field for a week and year; the field may appear as a date picker, depending on the browser”, and column 3 reads “&lt;input type=&quot;week&quot; name=&quot;week&quot;&gt;”." title="Input typ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760" y="1371600"/>
            <a:ext cx="5296480" cy="4865688"/>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30</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2)</a:t>
            </a:r>
            <a:endParaRPr lang="en-US" sz="4400" dirty="0"/>
          </a:p>
        </p:txBody>
      </p:sp>
    </p:spTree>
    <p:extLst>
      <p:ext uri="{BB962C8B-B14F-4D97-AF65-F5344CB8AC3E}">
        <p14:creationId xmlns:p14="http://schemas.microsoft.com/office/powerpoint/2010/main" val="2957266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E</a:t>
            </a:r>
            <a:r>
              <a:rPr lang="en-IN" dirty="0" smtClean="0"/>
              <a:t>ach </a:t>
            </a:r>
            <a:r>
              <a:rPr lang="en-IN" dirty="0"/>
              <a:t>input control has attributes that are </a:t>
            </a:r>
            <a:r>
              <a:rPr lang="en-IN" dirty="0" smtClean="0"/>
              <a:t>used more </a:t>
            </a:r>
            <a:r>
              <a:rPr lang="en-IN" dirty="0"/>
              <a:t>frequently than the others</a:t>
            </a:r>
            <a:r>
              <a:rPr lang="en-IN" dirty="0" smtClean="0"/>
              <a:t>:</a:t>
            </a:r>
          </a:p>
          <a:p>
            <a:pPr lvl="1"/>
            <a:r>
              <a:rPr lang="en-IN" b="1" dirty="0" smtClean="0"/>
              <a:t>name</a:t>
            </a:r>
            <a:r>
              <a:rPr lang="en-IN" dirty="0" smtClean="0"/>
              <a:t> – It identifies </a:t>
            </a:r>
            <a:r>
              <a:rPr lang="en-IN" dirty="0"/>
              <a:t>the specific information that is being sent when the </a:t>
            </a:r>
            <a:r>
              <a:rPr lang="en-IN" dirty="0" smtClean="0"/>
              <a:t>form is </a:t>
            </a:r>
            <a:r>
              <a:rPr lang="en-IN" dirty="0"/>
              <a:t>submitted for processing. All controls have a </a:t>
            </a:r>
            <a:r>
              <a:rPr lang="en-IN" dirty="0" smtClean="0"/>
              <a:t>name</a:t>
            </a:r>
          </a:p>
          <a:p>
            <a:pPr lvl="1"/>
            <a:r>
              <a:rPr lang="en-IN" b="1" dirty="0" smtClean="0"/>
              <a:t>id</a:t>
            </a:r>
            <a:r>
              <a:rPr lang="en-IN" dirty="0" smtClean="0"/>
              <a:t> – It provides </a:t>
            </a:r>
            <a:r>
              <a:rPr lang="en-IN" dirty="0"/>
              <a:t>a unique ID for the element. Use the </a:t>
            </a:r>
            <a:r>
              <a:rPr lang="en-IN" sz="2600" dirty="0">
                <a:latin typeface="Courier New" panose="02070309020205020404" pitchFamily="49" charset="0"/>
                <a:cs typeface="Courier New" panose="02070309020205020404" pitchFamily="49" charset="0"/>
              </a:rPr>
              <a:t>id</a:t>
            </a:r>
            <a:r>
              <a:rPr lang="en-IN" b="1" dirty="0"/>
              <a:t> </a:t>
            </a:r>
            <a:r>
              <a:rPr lang="en-IN" dirty="0"/>
              <a:t>attribute with </a:t>
            </a:r>
            <a:r>
              <a:rPr lang="en-IN" dirty="0" smtClean="0"/>
              <a:t>input </a:t>
            </a:r>
            <a:r>
              <a:rPr lang="en-US" dirty="0" smtClean="0"/>
              <a:t>controls</a:t>
            </a:r>
            <a:endParaRPr lang="en-US" dirty="0"/>
          </a:p>
          <a:p>
            <a:pPr lvl="1"/>
            <a:r>
              <a:rPr lang="en-IN" b="1" dirty="0" smtClean="0"/>
              <a:t>value</a:t>
            </a:r>
            <a:r>
              <a:rPr lang="en-IN" dirty="0" smtClean="0"/>
              <a:t> – It </a:t>
            </a:r>
            <a:r>
              <a:rPr lang="en-IN" dirty="0"/>
              <a:t>specifies the value of an </a:t>
            </a:r>
            <a:r>
              <a:rPr lang="en-IN" sz="2600" dirty="0">
                <a:latin typeface="Courier New" panose="02070309020205020404" pitchFamily="49" charset="0"/>
                <a:cs typeface="Courier New" panose="02070309020205020404" pitchFamily="49" charset="0"/>
              </a:rPr>
              <a:t>input</a:t>
            </a:r>
            <a:r>
              <a:rPr lang="en-IN" b="1" dirty="0"/>
              <a:t> </a:t>
            </a:r>
            <a:r>
              <a:rPr lang="en-IN" dirty="0"/>
              <a:t>element and varies </a:t>
            </a:r>
            <a:r>
              <a:rPr lang="en-IN" dirty="0" smtClean="0"/>
              <a:t>depending </a:t>
            </a:r>
            <a:r>
              <a:rPr lang="en-US" dirty="0" smtClean="0"/>
              <a:t>on </a:t>
            </a:r>
            <a:r>
              <a:rPr lang="en-US" dirty="0"/>
              <a:t>input </a:t>
            </a:r>
            <a:r>
              <a:rPr lang="en-US" dirty="0" smtClean="0"/>
              <a:t>type</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31</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3)</a:t>
            </a:r>
            <a:endParaRPr lang="en-US" sz="4400" dirty="0"/>
          </a:p>
        </p:txBody>
      </p:sp>
    </p:spTree>
    <p:extLst>
      <p:ext uri="{BB962C8B-B14F-4D97-AF65-F5344CB8AC3E}">
        <p14:creationId xmlns:p14="http://schemas.microsoft.com/office/powerpoint/2010/main" val="1063248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Common input controls used with a form include text, password, email</a:t>
            </a:r>
            <a:r>
              <a:rPr lang="en-IN" dirty="0" smtClean="0"/>
              <a:t>, </a:t>
            </a:r>
            <a:r>
              <a:rPr lang="en-IN" dirty="0"/>
              <a:t>checkbox, </a:t>
            </a:r>
            <a:r>
              <a:rPr lang="en-IN" dirty="0" smtClean="0"/>
              <a:t>select</a:t>
            </a:r>
            <a:r>
              <a:rPr lang="en-IN" dirty="0"/>
              <a:t>, </a:t>
            </a:r>
            <a:r>
              <a:rPr lang="en-IN" dirty="0" smtClean="0"/>
              <a:t>submit, reset, etc.</a:t>
            </a:r>
          </a:p>
          <a:p>
            <a:r>
              <a:rPr lang="en-IN" dirty="0" smtClean="0"/>
              <a:t>Text </a:t>
            </a:r>
            <a:r>
              <a:rPr lang="en-IN" dirty="0"/>
              <a:t>input controls include </a:t>
            </a:r>
            <a:r>
              <a:rPr lang="en-IN" dirty="0" smtClean="0"/>
              <a:t>the </a:t>
            </a:r>
            <a:r>
              <a:rPr lang="en-US" dirty="0" smtClean="0"/>
              <a:t>following </a:t>
            </a:r>
            <a:r>
              <a:rPr lang="en-US" dirty="0"/>
              <a:t>types:</a:t>
            </a:r>
          </a:p>
          <a:p>
            <a:pPr lvl="1"/>
            <a:r>
              <a:rPr lang="en-IN" b="1" dirty="0" smtClean="0"/>
              <a:t>text </a:t>
            </a:r>
            <a:r>
              <a:rPr lang="en-IN" b="1" dirty="0"/>
              <a:t>box </a:t>
            </a:r>
            <a:r>
              <a:rPr lang="en-IN" dirty="0"/>
              <a:t>(text control), for small amounts of text</a:t>
            </a:r>
          </a:p>
          <a:p>
            <a:pPr lvl="1"/>
            <a:r>
              <a:rPr lang="en-IN" b="1" dirty="0" smtClean="0"/>
              <a:t>password </a:t>
            </a:r>
            <a:r>
              <a:rPr lang="en-IN" b="1" dirty="0"/>
              <a:t>text box </a:t>
            </a:r>
            <a:r>
              <a:rPr lang="en-IN" dirty="0"/>
              <a:t>(password control), for entering a password</a:t>
            </a:r>
          </a:p>
          <a:p>
            <a:pPr lvl="1"/>
            <a:r>
              <a:rPr lang="en-IN" b="1" dirty="0" smtClean="0"/>
              <a:t>email </a:t>
            </a:r>
            <a:r>
              <a:rPr lang="en-IN" b="1" dirty="0"/>
              <a:t>text box </a:t>
            </a:r>
            <a:r>
              <a:rPr lang="en-IN" dirty="0"/>
              <a:t>(email control), for entering an email </a:t>
            </a:r>
            <a:r>
              <a:rPr lang="en-IN" dirty="0" smtClean="0"/>
              <a:t>address</a:t>
            </a:r>
            <a:endParaRPr lang="en-IN"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32</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4)</a:t>
            </a:r>
            <a:endParaRPr lang="en-US" sz="4400" dirty="0"/>
          </a:p>
        </p:txBody>
      </p:sp>
    </p:spTree>
    <p:extLst>
      <p:ext uri="{BB962C8B-B14F-4D97-AF65-F5344CB8AC3E}">
        <p14:creationId xmlns:p14="http://schemas.microsoft.com/office/powerpoint/2010/main" val="2649389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IN" b="1" dirty="0"/>
              <a:t>telephone text box </a:t>
            </a:r>
            <a:r>
              <a:rPr lang="en-IN" dirty="0"/>
              <a:t>(</a:t>
            </a:r>
            <a:r>
              <a:rPr lang="en-IN" dirty="0" err="1"/>
              <a:t>tel</a:t>
            </a:r>
            <a:r>
              <a:rPr lang="en-IN" dirty="0"/>
              <a:t> control), for entering a telephone number</a:t>
            </a:r>
          </a:p>
          <a:p>
            <a:pPr lvl="1"/>
            <a:r>
              <a:rPr lang="en-IN" b="1" dirty="0"/>
              <a:t>date text box </a:t>
            </a:r>
            <a:r>
              <a:rPr lang="en-IN" dirty="0"/>
              <a:t>(date control), for entering a date</a:t>
            </a:r>
          </a:p>
          <a:p>
            <a:pPr lvl="1"/>
            <a:r>
              <a:rPr lang="en-IN" b="1" dirty="0"/>
              <a:t>text area box </a:t>
            </a:r>
            <a:r>
              <a:rPr lang="en-IN" dirty="0"/>
              <a:t>(</a:t>
            </a:r>
            <a:r>
              <a:rPr lang="en-IN" dirty="0" err="1"/>
              <a:t>textarea</a:t>
            </a:r>
            <a:r>
              <a:rPr lang="en-IN" dirty="0"/>
              <a:t> control), for larger amounts of </a:t>
            </a:r>
            <a:r>
              <a:rPr lang="en-IN" dirty="0" smtClean="0"/>
              <a:t>text</a:t>
            </a:r>
          </a:p>
          <a:p>
            <a:r>
              <a:rPr lang="en-IN" dirty="0" smtClean="0"/>
              <a:t>These text input controls have two frequently used attributes: </a:t>
            </a:r>
          </a:p>
          <a:p>
            <a:pPr lvl="1"/>
            <a:r>
              <a:rPr lang="en-IN" b="1" dirty="0" smtClean="0"/>
              <a:t>size</a:t>
            </a:r>
            <a:r>
              <a:rPr lang="en-IN" dirty="0" smtClean="0"/>
              <a:t> – It determines the width of the control in characters</a:t>
            </a:r>
          </a:p>
          <a:p>
            <a:pPr lvl="1"/>
            <a:r>
              <a:rPr lang="en-IN" b="1" dirty="0" err="1" smtClean="0"/>
              <a:t>maxlength</a:t>
            </a:r>
            <a:r>
              <a:rPr lang="en-IN" dirty="0" smtClean="0"/>
              <a:t> – It specifies the maximum number of characters accepted</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33</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5)</a:t>
            </a:r>
            <a:endParaRPr lang="en-US" sz="4400" dirty="0"/>
          </a:p>
        </p:txBody>
      </p:sp>
    </p:spTree>
    <p:extLst>
      <p:ext uri="{BB962C8B-B14F-4D97-AF65-F5344CB8AC3E}">
        <p14:creationId xmlns:p14="http://schemas.microsoft.com/office/powerpoint/2010/main" val="1981745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IN" dirty="0" smtClean="0"/>
              <a:t>Example: </a:t>
            </a:r>
          </a:p>
          <a:p>
            <a:pPr lvl="2">
              <a:buFont typeface="Courier New" panose="02070309020205020404" pitchFamily="49" charset="0"/>
              <a:buChar char="o"/>
            </a:pPr>
            <a:r>
              <a:rPr lang="en-IN" dirty="0" smtClean="0"/>
              <a:t>The </a:t>
            </a:r>
            <a:r>
              <a:rPr lang="en-IN" dirty="0"/>
              <a:t>first line of the following code creates a 25-character text </a:t>
            </a:r>
            <a:r>
              <a:rPr lang="en-IN" dirty="0" smtClean="0"/>
              <a:t>box for </a:t>
            </a:r>
            <a:r>
              <a:rPr lang="en-IN" dirty="0"/>
              <a:t>the user’s last name and the second line creates an eight-character text box for </a:t>
            </a:r>
            <a:r>
              <a:rPr lang="en-IN" dirty="0" smtClean="0"/>
              <a:t>the </a:t>
            </a:r>
            <a:r>
              <a:rPr lang="en-US" dirty="0" smtClean="0"/>
              <a:t>user’s </a:t>
            </a:r>
            <a:r>
              <a:rPr lang="en-US" dirty="0"/>
              <a:t>password:</a:t>
            </a:r>
          </a:p>
          <a:p>
            <a:pPr marL="914400" lvl="2" indent="0">
              <a:buNone/>
            </a:pPr>
            <a:r>
              <a:rPr lang="en-IN" b="1" dirty="0" smtClean="0"/>
              <a:t>	</a:t>
            </a: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p&gt;Last Name: &lt;input 	</a:t>
            </a:r>
            <a:r>
              <a:rPr lang="en-IN" sz="2600" dirty="0" smtClean="0">
                <a:latin typeface="Courier New" panose="02070309020205020404" pitchFamily="49" charset="0"/>
                <a:cs typeface="Courier New" panose="02070309020205020404" pitchFamily="49" charset="0"/>
              </a:rPr>
              <a:t>name</a:t>
            </a: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lastname</a:t>
            </a:r>
            <a:r>
              <a:rPr lang="en-IN" sz="2600" dirty="0">
                <a:latin typeface="Courier New" panose="02070309020205020404" pitchFamily="49" charset="0"/>
                <a:cs typeface="Courier New" panose="02070309020205020404" pitchFamily="49" charset="0"/>
              </a:rPr>
              <a:t>" type="text"</a:t>
            </a:r>
          </a:p>
          <a:p>
            <a:pPr marL="914400" lvl="2" indent="0">
              <a:buNone/>
            </a:pPr>
            <a:r>
              <a:rPr lang="en-US" sz="2600" dirty="0" smtClean="0">
                <a:latin typeface="Courier New" panose="02070309020205020404" pitchFamily="49" charset="0"/>
                <a:cs typeface="Courier New" panose="02070309020205020404" pitchFamily="49" charset="0"/>
              </a:rPr>
              <a:t>	size</a:t>
            </a:r>
            <a:r>
              <a:rPr lang="en-US" sz="2600" dirty="0">
                <a:latin typeface="Courier New" panose="02070309020205020404" pitchFamily="49" charset="0"/>
                <a:cs typeface="Courier New" panose="02070309020205020404" pitchFamily="49" charset="0"/>
              </a:rPr>
              <a:t>="25"&gt;&lt;/p</a:t>
            </a:r>
            <a:r>
              <a:rPr lang="en-US" sz="2600" dirty="0" smtClean="0">
                <a:latin typeface="Courier New" panose="02070309020205020404" pitchFamily="49" charset="0"/>
                <a:cs typeface="Courier New" panose="02070309020205020404" pitchFamily="49" charset="0"/>
              </a:rPr>
              <a:t>&gt;</a:t>
            </a:r>
          </a:p>
          <a:p>
            <a:pPr marL="914400" lvl="2" indent="0">
              <a:buNone/>
            </a:pPr>
            <a:r>
              <a:rPr lang="en-US" sz="2600" dirty="0" smtClean="0">
                <a:latin typeface="Courier New" panose="02070309020205020404" pitchFamily="49" charset="0"/>
                <a:cs typeface="Courier New" panose="02070309020205020404" pitchFamily="49" charset="0"/>
              </a:rPr>
              <a:t>	&lt;</a:t>
            </a:r>
            <a:r>
              <a:rPr lang="en-US" sz="2600" dirty="0">
                <a:latin typeface="Courier New" panose="02070309020205020404" pitchFamily="49" charset="0"/>
                <a:cs typeface="Courier New" panose="02070309020205020404" pitchFamily="49" charset="0"/>
              </a:rPr>
              <a:t>p&gt;Password: &lt;input name="</a:t>
            </a:r>
            <a:r>
              <a:rPr lang="en-US" sz="2600" dirty="0" smtClean="0">
                <a:latin typeface="Courier New" panose="02070309020205020404" pitchFamily="49" charset="0"/>
                <a:cs typeface="Courier New" panose="02070309020205020404" pitchFamily="49" charset="0"/>
              </a:rPr>
              <a:t>password 	type</a:t>
            </a:r>
            <a:r>
              <a:rPr lang="en-US" sz="2600" dirty="0">
                <a:latin typeface="Courier New" panose="02070309020205020404" pitchFamily="49" charset="0"/>
                <a:cs typeface="Courier New" panose="02070309020205020404" pitchFamily="49" charset="0"/>
              </a:rPr>
              <a:t>="</a:t>
            </a:r>
            <a:r>
              <a:rPr lang="en-US" sz="2600" dirty="0" smtClean="0">
                <a:latin typeface="Courier New" panose="02070309020205020404" pitchFamily="49" charset="0"/>
                <a:cs typeface="Courier New" panose="02070309020205020404" pitchFamily="49" charset="0"/>
              </a:rPr>
              <a:t>password" size</a:t>
            </a:r>
            <a:r>
              <a:rPr lang="en-US" sz="2600" dirty="0">
                <a:latin typeface="Courier New" panose="02070309020205020404" pitchFamily="49" charset="0"/>
                <a:cs typeface="Courier New" panose="02070309020205020404" pitchFamily="49" charset="0"/>
              </a:rPr>
              <a:t>="8"&gt;&lt;/p&gt;</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34</a:t>
            </a:fld>
            <a:endParaRPr lang="en-US"/>
          </a:p>
        </p:txBody>
      </p:sp>
      <p:sp>
        <p:nvSpPr>
          <p:cNvPr id="5" name="Title 4"/>
          <p:cNvSpPr>
            <a:spLocks noGrp="1"/>
          </p:cNvSpPr>
          <p:nvPr>
            <p:ph type="title"/>
          </p:nvPr>
        </p:nvSpPr>
        <p:spPr/>
        <p:txBody>
          <a:bodyPr>
            <a:normAutofit/>
          </a:bodyPr>
          <a:lstStyle/>
          <a:p>
            <a:r>
              <a:rPr lang="en-US" sz="4400" dirty="0"/>
              <a:t>Form Controls (continued 6</a:t>
            </a:r>
            <a:r>
              <a:rPr lang="en-US" sz="4400" dirty="0" smtClean="0"/>
              <a:t>)</a:t>
            </a:r>
            <a:endParaRPr lang="en-US" sz="4400" dirty="0"/>
          </a:p>
        </p:txBody>
      </p:sp>
    </p:spTree>
    <p:extLst>
      <p:ext uri="{BB962C8B-B14F-4D97-AF65-F5344CB8AC3E}">
        <p14:creationId xmlns:p14="http://schemas.microsoft.com/office/powerpoint/2010/main" val="1397692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P</a:t>
            </a:r>
            <a:r>
              <a:rPr lang="en-IN" b="1" dirty="0" smtClean="0"/>
              <a:t>assword control</a:t>
            </a:r>
            <a:r>
              <a:rPr lang="en-IN" dirty="0" smtClean="0"/>
              <a:t> – It is a </a:t>
            </a:r>
            <a:r>
              <a:rPr lang="en-IN" dirty="0"/>
              <a:t>text control </a:t>
            </a:r>
            <a:r>
              <a:rPr lang="en-IN" dirty="0" smtClean="0"/>
              <a:t>as it </a:t>
            </a:r>
            <a:r>
              <a:rPr lang="en-IN" dirty="0"/>
              <a:t>provides a text box for </a:t>
            </a:r>
            <a:r>
              <a:rPr lang="en-IN" dirty="0" smtClean="0"/>
              <a:t>the </a:t>
            </a:r>
            <a:r>
              <a:rPr lang="en-IN" dirty="0"/>
              <a:t>password a visitor </a:t>
            </a:r>
            <a:r>
              <a:rPr lang="en-IN" dirty="0" smtClean="0"/>
              <a:t>enters</a:t>
            </a:r>
          </a:p>
          <a:p>
            <a:r>
              <a:rPr lang="en-IN" b="1" dirty="0"/>
              <a:t>E</a:t>
            </a:r>
            <a:r>
              <a:rPr lang="en-IN" b="1" dirty="0" smtClean="0"/>
              <a:t>mail control</a:t>
            </a:r>
            <a:r>
              <a:rPr lang="en-IN" dirty="0" smtClean="0"/>
              <a:t> – It is </a:t>
            </a:r>
            <a:r>
              <a:rPr lang="en-IN" dirty="0"/>
              <a:t>a text box where visitors enter an email </a:t>
            </a:r>
            <a:r>
              <a:rPr lang="en-IN" dirty="0" smtClean="0"/>
              <a:t>address</a:t>
            </a:r>
          </a:p>
          <a:p>
            <a:r>
              <a:rPr lang="en-IN" b="1" dirty="0" smtClean="0"/>
              <a:t>Tel control</a:t>
            </a:r>
            <a:r>
              <a:rPr lang="en-IN" dirty="0" smtClean="0"/>
              <a:t> – It is </a:t>
            </a:r>
            <a:r>
              <a:rPr lang="en-IN" dirty="0"/>
              <a:t>a text box </a:t>
            </a:r>
            <a:r>
              <a:rPr lang="en-IN" dirty="0" smtClean="0"/>
              <a:t>where visitors </a:t>
            </a:r>
            <a:r>
              <a:rPr lang="en-IN" dirty="0"/>
              <a:t>enter a telephone </a:t>
            </a:r>
            <a:r>
              <a:rPr lang="en-IN" dirty="0" smtClean="0"/>
              <a:t>number </a:t>
            </a:r>
          </a:p>
          <a:p>
            <a:r>
              <a:rPr lang="en-IN" b="1" dirty="0" smtClean="0"/>
              <a:t>Date control</a:t>
            </a:r>
            <a:r>
              <a:rPr lang="en-IN" dirty="0" smtClean="0"/>
              <a:t> – It is </a:t>
            </a:r>
            <a:r>
              <a:rPr lang="en-IN" dirty="0"/>
              <a:t>a text box that accepts a </a:t>
            </a:r>
            <a:r>
              <a:rPr lang="en-IN" dirty="0" smtClean="0"/>
              <a:t>date</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35</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7)</a:t>
            </a:r>
            <a:endParaRPr lang="en-US" sz="4400" dirty="0"/>
          </a:p>
        </p:txBody>
      </p:sp>
    </p:spTree>
    <p:extLst>
      <p:ext uri="{BB962C8B-B14F-4D97-AF65-F5344CB8AC3E}">
        <p14:creationId xmlns:p14="http://schemas.microsoft.com/office/powerpoint/2010/main" val="255615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b="1" dirty="0" err="1" smtClean="0"/>
              <a:t>Textarea</a:t>
            </a:r>
            <a:r>
              <a:rPr lang="en-IN" b="1" dirty="0" smtClean="0"/>
              <a:t> control</a:t>
            </a:r>
            <a:r>
              <a:rPr lang="en-IN" dirty="0" smtClean="0"/>
              <a:t> – It creates </a:t>
            </a:r>
            <a:r>
              <a:rPr lang="en-IN" dirty="0"/>
              <a:t>a text box that allows multiple lines of </a:t>
            </a:r>
            <a:r>
              <a:rPr lang="en-IN" dirty="0" smtClean="0"/>
              <a:t>input</a:t>
            </a:r>
          </a:p>
          <a:p>
            <a:pPr lvl="1"/>
            <a:r>
              <a:rPr lang="en-IN" dirty="0"/>
              <a:t>To create a </a:t>
            </a:r>
            <a:r>
              <a:rPr lang="en-IN" dirty="0" err="1"/>
              <a:t>textarea</a:t>
            </a:r>
            <a:r>
              <a:rPr lang="en-IN" dirty="0"/>
              <a:t> control, </a:t>
            </a:r>
            <a:r>
              <a:rPr lang="en-IN" dirty="0" smtClean="0"/>
              <a:t>use </a:t>
            </a:r>
            <a:r>
              <a:rPr lang="en-IN" dirty="0"/>
              <a:t>the </a:t>
            </a:r>
            <a:r>
              <a:rPr lang="en-IN" sz="2600" dirty="0" err="1" smtClean="0">
                <a:latin typeface="Courier New" panose="02070309020205020404" pitchFamily="49" charset="0"/>
                <a:cs typeface="Courier New" panose="02070309020205020404" pitchFamily="49" charset="0"/>
              </a:rPr>
              <a:t>textarea</a:t>
            </a:r>
            <a:r>
              <a:rPr lang="en-IN" b="1" dirty="0" smtClean="0"/>
              <a:t> </a:t>
            </a:r>
            <a:r>
              <a:rPr lang="en-IN" dirty="0" smtClean="0"/>
              <a:t>element </a:t>
            </a:r>
            <a:r>
              <a:rPr lang="en-IN" dirty="0"/>
              <a:t>instead of the </a:t>
            </a:r>
            <a:r>
              <a:rPr lang="en-IN" sz="2600" dirty="0">
                <a:latin typeface="Courier New" panose="02070309020205020404" pitchFamily="49" charset="0"/>
                <a:cs typeface="Courier New" panose="02070309020205020404" pitchFamily="49" charset="0"/>
              </a:rPr>
              <a:t>input</a:t>
            </a:r>
            <a:r>
              <a:rPr lang="en-IN" b="1" dirty="0"/>
              <a:t> </a:t>
            </a:r>
            <a:r>
              <a:rPr lang="en-IN" dirty="0" smtClean="0"/>
              <a:t>element </a:t>
            </a:r>
          </a:p>
          <a:p>
            <a:pPr lvl="1"/>
            <a:r>
              <a:rPr lang="en-IN" dirty="0" smtClean="0"/>
              <a:t>It has </a:t>
            </a:r>
            <a:r>
              <a:rPr lang="en-IN" dirty="0"/>
              <a:t>two </a:t>
            </a:r>
            <a:r>
              <a:rPr lang="en-IN" dirty="0" smtClean="0"/>
              <a:t>primary attributes</a:t>
            </a:r>
            <a:r>
              <a:rPr lang="en-IN" dirty="0"/>
              <a:t>, which set the size of the </a:t>
            </a:r>
            <a:r>
              <a:rPr lang="en-IN" dirty="0" err="1"/>
              <a:t>textarea</a:t>
            </a:r>
            <a:r>
              <a:rPr lang="en-IN" dirty="0"/>
              <a:t> control:</a:t>
            </a:r>
          </a:p>
          <a:p>
            <a:pPr lvl="2">
              <a:buFont typeface="Courier New" panose="02070309020205020404" pitchFamily="49" charset="0"/>
              <a:buChar char="o"/>
            </a:pPr>
            <a:r>
              <a:rPr lang="en-IN" b="1" dirty="0" smtClean="0"/>
              <a:t>rows</a:t>
            </a:r>
            <a:r>
              <a:rPr lang="en-IN" dirty="0" smtClean="0"/>
              <a:t>, which specifies </a:t>
            </a:r>
            <a:r>
              <a:rPr lang="en-IN" dirty="0"/>
              <a:t>the number of rows, or lines, in the </a:t>
            </a:r>
            <a:r>
              <a:rPr lang="en-IN" dirty="0" err="1"/>
              <a:t>textarea</a:t>
            </a:r>
            <a:r>
              <a:rPr lang="en-IN" dirty="0"/>
              <a:t> </a:t>
            </a:r>
            <a:r>
              <a:rPr lang="en-IN" dirty="0" smtClean="0"/>
              <a:t>control</a:t>
            </a:r>
          </a:p>
          <a:p>
            <a:pPr lvl="2">
              <a:buFont typeface="Courier New" panose="02070309020205020404" pitchFamily="49" charset="0"/>
              <a:buChar char="o"/>
            </a:pPr>
            <a:r>
              <a:rPr lang="en-IN" b="1" dirty="0" smtClean="0"/>
              <a:t>cols</a:t>
            </a:r>
            <a:r>
              <a:rPr lang="en-IN" dirty="0"/>
              <a:t>, which sets the width of the </a:t>
            </a:r>
            <a:r>
              <a:rPr lang="en-IN" dirty="0" err="1"/>
              <a:t>textarea</a:t>
            </a:r>
            <a:r>
              <a:rPr lang="en-IN" dirty="0"/>
              <a:t> control as the number of columns, </a:t>
            </a:r>
            <a:r>
              <a:rPr lang="en-IN" dirty="0" smtClean="0"/>
              <a:t>with each </a:t>
            </a:r>
            <a:r>
              <a:rPr lang="en-IN" dirty="0"/>
              <a:t>column containing one </a:t>
            </a:r>
            <a:r>
              <a:rPr lang="en-IN" dirty="0" smtClean="0"/>
              <a:t>character</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36</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8)</a:t>
            </a:r>
            <a:endParaRPr lang="en-US" sz="4400" dirty="0"/>
          </a:p>
        </p:txBody>
      </p:sp>
    </p:spTree>
    <p:extLst>
      <p:ext uri="{BB962C8B-B14F-4D97-AF65-F5344CB8AC3E}">
        <p14:creationId xmlns:p14="http://schemas.microsoft.com/office/powerpoint/2010/main" val="210614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2">
              <a:buFont typeface="Courier New" panose="02070309020205020404" pitchFamily="49" charset="0"/>
              <a:buChar char="o"/>
            </a:pPr>
            <a:r>
              <a:rPr lang="en-IN" dirty="0"/>
              <a:t>The following is an example of HTML code defining a </a:t>
            </a:r>
            <a:r>
              <a:rPr lang="en-IN" dirty="0" err="1"/>
              <a:t>textarea</a:t>
            </a:r>
            <a:r>
              <a:rPr lang="en-IN" dirty="0"/>
              <a:t> control:</a:t>
            </a:r>
          </a:p>
          <a:p>
            <a:pPr marL="1371600" lvl="3" indent="0">
              <a:buNone/>
            </a:pPr>
            <a:r>
              <a:rPr lang="en-IN" sz="2600" dirty="0">
                <a:latin typeface="Courier New" panose="02070309020205020404" pitchFamily="49" charset="0"/>
                <a:cs typeface="Courier New" panose="02070309020205020404" pitchFamily="49" charset="0"/>
              </a:rPr>
              <a:t>&lt;label&gt;What products would you like to see us offer?&lt;/label</a:t>
            </a:r>
            <a:r>
              <a:rPr lang="en-IN" sz="2600" dirty="0" smtClean="0">
                <a:latin typeface="Courier New" panose="02070309020205020404" pitchFamily="49" charset="0"/>
                <a:cs typeface="Courier New" panose="02070309020205020404" pitchFamily="49" charset="0"/>
              </a:rPr>
              <a:t>&gt; </a:t>
            </a:r>
          </a:p>
          <a:p>
            <a:pPr marL="1371600" lvl="3" indent="0">
              <a:buNone/>
            </a:pPr>
            <a:r>
              <a:rPr lang="en-IN" sz="2600" dirty="0" smtClean="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textarea</a:t>
            </a:r>
            <a:r>
              <a:rPr lang="en-IN" sz="2600" dirty="0">
                <a:latin typeface="Courier New" panose="02070309020205020404" pitchFamily="49" charset="0"/>
                <a:cs typeface="Courier New" panose="02070309020205020404" pitchFamily="49" charset="0"/>
              </a:rPr>
              <a:t> name="feedback" rows="3" cols="100"&gt;&lt;/</a:t>
            </a:r>
            <a:r>
              <a:rPr lang="en-IN" sz="2600" dirty="0" err="1">
                <a:latin typeface="Courier New" panose="02070309020205020404" pitchFamily="49" charset="0"/>
                <a:cs typeface="Courier New" panose="02070309020205020404" pitchFamily="49" charset="0"/>
              </a:rPr>
              <a:t>textarea</a:t>
            </a:r>
            <a:r>
              <a:rPr lang="en-IN" sz="2600" dirty="0" smtClean="0">
                <a:latin typeface="Courier New" panose="02070309020205020404" pitchFamily="49" charset="0"/>
                <a:cs typeface="Courier New" panose="02070309020205020404" pitchFamily="49" charset="0"/>
              </a:rPr>
              <a:t>&gt;</a:t>
            </a:r>
            <a:endParaRPr lang="en-US" sz="2600" dirty="0" smtClean="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37</a:t>
            </a:fld>
            <a:endParaRPr lang="en-US"/>
          </a:p>
        </p:txBody>
      </p:sp>
      <p:sp>
        <p:nvSpPr>
          <p:cNvPr id="5" name="Title 4"/>
          <p:cNvSpPr>
            <a:spLocks noGrp="1"/>
          </p:cNvSpPr>
          <p:nvPr>
            <p:ph type="title"/>
          </p:nvPr>
        </p:nvSpPr>
        <p:spPr/>
        <p:txBody>
          <a:bodyPr>
            <a:normAutofit/>
          </a:bodyPr>
          <a:lstStyle/>
          <a:p>
            <a:r>
              <a:rPr lang="en-US" sz="4400" dirty="0"/>
              <a:t>Form Controls (continued 9</a:t>
            </a:r>
            <a:r>
              <a:rPr lang="en-US" sz="4400" dirty="0" smtClean="0"/>
              <a:t>)</a:t>
            </a:r>
            <a:endParaRPr lang="en-US" sz="4400" dirty="0"/>
          </a:p>
        </p:txBody>
      </p:sp>
    </p:spTree>
    <p:extLst>
      <p:ext uri="{BB962C8B-B14F-4D97-AF65-F5344CB8AC3E}">
        <p14:creationId xmlns:p14="http://schemas.microsoft.com/office/powerpoint/2010/main" val="2849583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4968875"/>
          </a:xfrm>
        </p:spPr>
        <p:txBody>
          <a:bodyPr>
            <a:normAutofit/>
          </a:bodyPr>
          <a:lstStyle/>
          <a:p>
            <a:r>
              <a:rPr lang="en-IN" b="1" dirty="0" smtClean="0"/>
              <a:t>Checkbox </a:t>
            </a:r>
            <a:r>
              <a:rPr lang="en-IN" b="1" dirty="0"/>
              <a:t>control </a:t>
            </a:r>
            <a:endParaRPr lang="en-IN" b="1" dirty="0" smtClean="0"/>
          </a:p>
          <a:p>
            <a:pPr lvl="1"/>
            <a:r>
              <a:rPr lang="en-IN" dirty="0" smtClean="0"/>
              <a:t>It allows </a:t>
            </a:r>
            <a:r>
              <a:rPr lang="en-IN" dirty="0"/>
              <a:t>a webpage visitor to select items from a list of one </a:t>
            </a:r>
            <a:r>
              <a:rPr lang="en-US" dirty="0"/>
              <a:t>or more </a:t>
            </a:r>
            <a:r>
              <a:rPr lang="en-US" dirty="0" smtClean="0"/>
              <a:t>choices</a:t>
            </a:r>
          </a:p>
          <a:p>
            <a:pPr lvl="1"/>
            <a:r>
              <a:rPr lang="en-IN" dirty="0" smtClean="0"/>
              <a:t>The following code is an example for </a:t>
            </a:r>
            <a:r>
              <a:rPr lang="en-IN" dirty="0"/>
              <a:t>two checkbox controls that might appear on a form for </a:t>
            </a:r>
            <a:r>
              <a:rPr lang="en-IN" dirty="0" smtClean="0"/>
              <a:t>a grocery </a:t>
            </a:r>
            <a:r>
              <a:rPr lang="en-IN" dirty="0"/>
              <a:t>store </a:t>
            </a:r>
            <a:r>
              <a:rPr lang="en-IN" dirty="0" smtClean="0"/>
              <a:t>website</a:t>
            </a:r>
          </a:p>
          <a:p>
            <a:pPr marL="914400" lvl="2" indent="0">
              <a:buNone/>
            </a:pPr>
            <a:r>
              <a:rPr lang="en-IN" sz="2600" dirty="0" smtClean="0">
                <a:latin typeface="Courier New" panose="02070309020205020404" pitchFamily="49" charset="0"/>
                <a:cs typeface="Courier New" panose="02070309020205020404" pitchFamily="49" charset="0"/>
              </a:rPr>
              <a:t>&lt;input </a:t>
            </a:r>
            <a:r>
              <a:rPr lang="en-IN" sz="2600" dirty="0">
                <a:latin typeface="Courier New" panose="02070309020205020404" pitchFamily="49" charset="0"/>
                <a:cs typeface="Courier New" panose="02070309020205020404" pitchFamily="49" charset="0"/>
              </a:rPr>
              <a:t>name="fruit" type="checkbox" </a:t>
            </a:r>
            <a:r>
              <a:rPr lang="en-IN" sz="2600" dirty="0" smtClean="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r>
              <a:rPr lang="en-IN" sz="2600" dirty="0" smtClean="0">
                <a:latin typeface="Courier New" panose="02070309020205020404" pitchFamily="49" charset="0"/>
                <a:cs typeface="Courier New" panose="02070309020205020404" pitchFamily="49" charset="0"/>
              </a:rPr>
              <a:t>apple“ </a:t>
            </a:r>
            <a:r>
              <a:rPr lang="en-US" sz="2600" dirty="0" smtClean="0">
                <a:latin typeface="Courier New" panose="02070309020205020404" pitchFamily="49" charset="0"/>
                <a:cs typeface="Courier New" panose="02070309020205020404" pitchFamily="49" charset="0"/>
              </a:rPr>
              <a:t>checked</a:t>
            </a:r>
            <a:r>
              <a:rPr lang="en-US" sz="2600" dirty="0">
                <a:latin typeface="Courier New" panose="02070309020205020404" pitchFamily="49" charset="0"/>
                <a:cs typeface="Courier New" panose="02070309020205020404" pitchFamily="49" charset="0"/>
              </a:rPr>
              <a:t>="checked"&gt;Apple</a:t>
            </a:r>
          </a:p>
          <a:p>
            <a:pPr marL="457200" lvl="1" indent="0">
              <a:buNone/>
            </a:pPr>
            <a:r>
              <a:rPr lang="en-IN" sz="2600" dirty="0" smtClean="0">
                <a:latin typeface="Courier New" panose="02070309020205020404" pitchFamily="49" charset="0"/>
                <a:cs typeface="Courier New" panose="02070309020205020404" pitchFamily="49" charset="0"/>
              </a:rPr>
              <a:t>	&lt;</a:t>
            </a:r>
            <a:r>
              <a:rPr lang="en-IN" sz="2600" dirty="0">
                <a:latin typeface="Courier New" panose="02070309020205020404" pitchFamily="49" charset="0"/>
                <a:cs typeface="Courier New" panose="02070309020205020404" pitchFamily="49" charset="0"/>
              </a:rPr>
              <a:t>input name="fruit" type="checkbox" 		</a:t>
            </a:r>
            <a:r>
              <a:rPr lang="en-IN" sz="2600" dirty="0" smtClean="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="peach"&gt;Peach</a:t>
            </a:r>
          </a:p>
          <a:p>
            <a:pPr lvl="2"/>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38</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10)</a:t>
            </a:r>
            <a:endParaRPr lang="en-US" sz="4400" dirty="0"/>
          </a:p>
        </p:txBody>
      </p:sp>
    </p:spTree>
    <p:extLst>
      <p:ext uri="{BB962C8B-B14F-4D97-AF65-F5344CB8AC3E}">
        <p14:creationId xmlns:p14="http://schemas.microsoft.com/office/powerpoint/2010/main" val="3451321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Radio </a:t>
            </a:r>
            <a:r>
              <a:rPr lang="en-IN" b="1" dirty="0"/>
              <a:t>control </a:t>
            </a:r>
            <a:endParaRPr lang="en-IN" b="1" dirty="0" smtClean="0"/>
          </a:p>
          <a:p>
            <a:pPr lvl="1"/>
            <a:r>
              <a:rPr lang="en-IN" dirty="0" smtClean="0"/>
              <a:t>It limits </a:t>
            </a:r>
            <a:r>
              <a:rPr lang="en-IN" dirty="0"/>
              <a:t>the webpage visitor to only one choice from a list </a:t>
            </a:r>
            <a:r>
              <a:rPr lang="en-IN" dirty="0" smtClean="0"/>
              <a:t>of choices</a:t>
            </a:r>
            <a:endParaRPr lang="en-IN" dirty="0"/>
          </a:p>
          <a:p>
            <a:pPr lvl="1"/>
            <a:r>
              <a:rPr lang="en-IN" dirty="0" smtClean="0"/>
              <a:t>Each </a:t>
            </a:r>
            <a:r>
              <a:rPr lang="en-IN" dirty="0"/>
              <a:t>choice has a </a:t>
            </a:r>
            <a:r>
              <a:rPr lang="en-IN" b="1" dirty="0"/>
              <a:t>radio button</a:t>
            </a:r>
            <a:r>
              <a:rPr lang="en-IN" dirty="0"/>
              <a:t>, or option </a:t>
            </a:r>
            <a:r>
              <a:rPr lang="en-IN" dirty="0" smtClean="0"/>
              <a:t>button, </a:t>
            </a:r>
            <a:r>
              <a:rPr lang="en-IN" dirty="0"/>
              <a:t>which </a:t>
            </a:r>
            <a:r>
              <a:rPr lang="en-IN" dirty="0" smtClean="0"/>
              <a:t>appears as </a:t>
            </a:r>
            <a:r>
              <a:rPr lang="en-US" dirty="0" smtClean="0"/>
              <a:t>an </a:t>
            </a:r>
            <a:r>
              <a:rPr lang="en-US" dirty="0"/>
              <a:t>open circle</a:t>
            </a:r>
            <a:endParaRPr lang="en-IN" dirty="0" smtClean="0"/>
          </a:p>
          <a:p>
            <a:pPr lvl="1"/>
            <a:r>
              <a:rPr lang="en-IN" dirty="0" smtClean="0"/>
              <a:t>By </a:t>
            </a:r>
            <a:r>
              <a:rPr lang="en-IN" dirty="0"/>
              <a:t>default, all radio buttons are </a:t>
            </a:r>
            <a:r>
              <a:rPr lang="en-IN" dirty="0" smtClean="0"/>
              <a:t>deselected</a:t>
            </a:r>
          </a:p>
          <a:p>
            <a:pPr lvl="1"/>
            <a:r>
              <a:rPr lang="en-IN" dirty="0" smtClean="0"/>
              <a:t>To set a particular button as the default, use the </a:t>
            </a:r>
            <a:r>
              <a:rPr lang="en-IN" sz="2600" dirty="0">
                <a:latin typeface="Courier New" panose="02070309020205020404" pitchFamily="49" charset="0"/>
                <a:cs typeface="Courier New" panose="02070309020205020404" pitchFamily="49" charset="0"/>
              </a:rPr>
              <a:t>checked</a:t>
            </a:r>
            <a:r>
              <a:rPr lang="en-IN" b="1" dirty="0"/>
              <a:t> </a:t>
            </a:r>
            <a:r>
              <a:rPr lang="en-IN" dirty="0"/>
              <a:t>attribute and value </a:t>
            </a:r>
            <a:r>
              <a:rPr lang="en-IN" dirty="0" smtClean="0"/>
              <a:t>within the </a:t>
            </a:r>
            <a:r>
              <a:rPr lang="en-IN" dirty="0"/>
              <a:t>&lt;input&gt; </a:t>
            </a:r>
            <a:r>
              <a:rPr lang="en-IN" dirty="0" smtClean="0"/>
              <a:t>tag</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39</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11)</a:t>
            </a:r>
            <a:endParaRPr lang="en-US" sz="4400" dirty="0"/>
          </a:p>
        </p:txBody>
      </p:sp>
    </p:spTree>
    <p:extLst>
      <p:ext uri="{BB962C8B-B14F-4D97-AF65-F5344CB8AC3E}">
        <p14:creationId xmlns:p14="http://schemas.microsoft.com/office/powerpoint/2010/main" val="130927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Tables </a:t>
            </a:r>
          </a:p>
          <a:p>
            <a:pPr lvl="1"/>
            <a:r>
              <a:rPr lang="en-IN" dirty="0" smtClean="0"/>
              <a:t>Compare </a:t>
            </a:r>
            <a:r>
              <a:rPr lang="en-IN" dirty="0"/>
              <a:t>data or outline a detailed </a:t>
            </a:r>
            <a:r>
              <a:rPr lang="en-IN" dirty="0" smtClean="0"/>
              <a:t>topic in </a:t>
            </a:r>
            <a:r>
              <a:rPr lang="en-IN" dirty="0"/>
              <a:t>a compact </a:t>
            </a:r>
            <a:r>
              <a:rPr lang="en-IN" dirty="0" smtClean="0"/>
              <a:t>format</a:t>
            </a:r>
          </a:p>
          <a:p>
            <a:pPr lvl="1"/>
            <a:r>
              <a:rPr lang="en-IN" dirty="0" smtClean="0"/>
              <a:t>Consist </a:t>
            </a:r>
            <a:r>
              <a:rPr lang="en-IN" dirty="0"/>
              <a:t>of rows, columns, and </a:t>
            </a:r>
            <a:r>
              <a:rPr lang="en-IN" dirty="0" smtClean="0"/>
              <a:t>cells</a:t>
            </a:r>
          </a:p>
          <a:p>
            <a:r>
              <a:rPr lang="en-IN" b="1" dirty="0" smtClean="0"/>
              <a:t>Row </a:t>
            </a:r>
            <a:r>
              <a:rPr lang="en-IN" dirty="0" smtClean="0"/>
              <a:t>–</a:t>
            </a:r>
            <a:r>
              <a:rPr lang="en-IN" b="1" dirty="0" smtClean="0"/>
              <a:t> </a:t>
            </a:r>
            <a:r>
              <a:rPr lang="en-IN" dirty="0" smtClean="0"/>
              <a:t>It is a </a:t>
            </a:r>
            <a:r>
              <a:rPr lang="en-IN" dirty="0"/>
              <a:t>horizontal line of </a:t>
            </a:r>
            <a:r>
              <a:rPr lang="en-IN" dirty="0" smtClean="0"/>
              <a:t>information</a:t>
            </a:r>
          </a:p>
          <a:p>
            <a:r>
              <a:rPr lang="en-IN" b="1" dirty="0" smtClean="0"/>
              <a:t>Column</a:t>
            </a:r>
            <a:r>
              <a:rPr lang="en-IN" dirty="0" smtClean="0"/>
              <a:t> – It is </a:t>
            </a:r>
            <a:r>
              <a:rPr lang="en-IN" dirty="0"/>
              <a:t>a vertical line of </a:t>
            </a:r>
            <a:r>
              <a:rPr lang="en-IN" dirty="0" smtClean="0"/>
              <a:t>information</a:t>
            </a:r>
          </a:p>
          <a:p>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a:t>
            </a:fld>
            <a:endParaRPr lang="en-US"/>
          </a:p>
        </p:txBody>
      </p:sp>
      <p:sp>
        <p:nvSpPr>
          <p:cNvPr id="5" name="Title 4"/>
          <p:cNvSpPr>
            <a:spLocks noGrp="1"/>
          </p:cNvSpPr>
          <p:nvPr>
            <p:ph type="title"/>
          </p:nvPr>
        </p:nvSpPr>
        <p:spPr/>
        <p:txBody>
          <a:bodyPr>
            <a:normAutofit/>
          </a:bodyPr>
          <a:lstStyle/>
          <a:p>
            <a:r>
              <a:rPr lang="en-US" sz="4400" dirty="0"/>
              <a:t>Discovering Tables</a:t>
            </a:r>
          </a:p>
        </p:txBody>
      </p:sp>
    </p:spTree>
    <p:extLst>
      <p:ext uri="{BB962C8B-B14F-4D97-AF65-F5344CB8AC3E}">
        <p14:creationId xmlns:p14="http://schemas.microsoft.com/office/powerpoint/2010/main" val="1724216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IN" dirty="0"/>
              <a:t>The following is sample code to create two radio controls that might appear in a rental car website form:</a:t>
            </a:r>
          </a:p>
          <a:p>
            <a:pPr marL="914400" lvl="3"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input name="car" type="radio" checked="</a:t>
            </a:r>
            <a:r>
              <a:rPr lang="en-IN" sz="2600" dirty="0" smtClean="0">
                <a:latin typeface="Courier New" panose="02070309020205020404" pitchFamily="49" charset="0"/>
                <a:cs typeface="Courier New" panose="02070309020205020404" pitchFamily="49" charset="0"/>
              </a:rPr>
              <a:t>checked" 	</a:t>
            </a:r>
            <a:r>
              <a:rPr lang="en-US" sz="2600" dirty="0" smtClean="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="car"&gt;</a:t>
            </a:r>
            <a:r>
              <a:rPr lang="en-US" sz="2600" dirty="0" smtClean="0">
                <a:latin typeface="Courier New" panose="02070309020205020404" pitchFamily="49" charset="0"/>
                <a:cs typeface="Courier New" panose="02070309020205020404" pitchFamily="49" charset="0"/>
              </a:rPr>
              <a:t>Car</a:t>
            </a:r>
          </a:p>
          <a:p>
            <a:pPr marL="914400" lvl="3" indent="0">
              <a:buNone/>
            </a:pPr>
            <a:r>
              <a:rPr lang="en-IN" sz="2600" dirty="0" smtClean="0">
                <a:latin typeface="Courier New" panose="02070309020205020404" pitchFamily="49" charset="0"/>
                <a:cs typeface="Courier New" panose="02070309020205020404" pitchFamily="49" charset="0"/>
              </a:rPr>
              <a:t>&lt;input </a:t>
            </a:r>
            <a:r>
              <a:rPr lang="en-IN" sz="2600" dirty="0">
                <a:latin typeface="Courier New" panose="02070309020205020404" pitchFamily="49" charset="0"/>
                <a:cs typeface="Courier New" panose="02070309020205020404" pitchFamily="49" charset="0"/>
              </a:rPr>
              <a:t>name="truck" type="radio" value="truck"&gt;</a:t>
            </a:r>
            <a:r>
              <a:rPr lang="en-IN" sz="2600" dirty="0" smtClean="0">
                <a:latin typeface="Courier New" panose="02070309020205020404" pitchFamily="49" charset="0"/>
                <a:cs typeface="Courier New" panose="02070309020205020404" pitchFamily="49" charset="0"/>
              </a:rPr>
              <a:t>Truck</a:t>
            </a:r>
          </a:p>
          <a:p>
            <a:pPr marL="749300" lvl="2" indent="-292100">
              <a:buFont typeface="Calibri" panose="020F0502020204030204" pitchFamily="34" charset="0"/>
              <a:buChar char="–"/>
            </a:pPr>
            <a:r>
              <a:rPr lang="en-IN" sz="2800" dirty="0"/>
              <a:t>A visitor can choose to rent a car or a truck, with the Car radio button already selected when the form opens</a:t>
            </a:r>
            <a:endParaRPr lang="en-US" sz="2800"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40</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12)</a:t>
            </a:r>
            <a:endParaRPr lang="en-US" sz="4400" dirty="0"/>
          </a:p>
        </p:txBody>
      </p:sp>
    </p:spTree>
    <p:extLst>
      <p:ext uri="{BB962C8B-B14F-4D97-AF65-F5344CB8AC3E}">
        <p14:creationId xmlns:p14="http://schemas.microsoft.com/office/powerpoint/2010/main" val="974381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3500" b="1" dirty="0" smtClean="0"/>
              <a:t>Select </a:t>
            </a:r>
            <a:r>
              <a:rPr lang="en-IN" sz="3500" b="1" dirty="0"/>
              <a:t>control </a:t>
            </a:r>
            <a:endParaRPr lang="en-IN" sz="3500" b="1" dirty="0" smtClean="0"/>
          </a:p>
          <a:p>
            <a:pPr lvl="1"/>
            <a:r>
              <a:rPr lang="en-IN" sz="3000" dirty="0" smtClean="0"/>
              <a:t>It creates </a:t>
            </a:r>
            <a:r>
              <a:rPr lang="en-IN" sz="3000" dirty="0"/>
              <a:t>a selection menu from which the visitor makes one </a:t>
            </a:r>
            <a:r>
              <a:rPr lang="en-IN" sz="3000" dirty="0" smtClean="0"/>
              <a:t>or </a:t>
            </a:r>
            <a:r>
              <a:rPr lang="en-US" sz="3000" dirty="0" smtClean="0"/>
              <a:t>more choices and is </a:t>
            </a:r>
            <a:r>
              <a:rPr lang="en-IN" sz="3000" dirty="0" smtClean="0"/>
              <a:t>suitable </a:t>
            </a:r>
            <a:r>
              <a:rPr lang="en-IN" sz="3000" dirty="0"/>
              <a:t>when a limited number of choices </a:t>
            </a:r>
            <a:r>
              <a:rPr lang="en-IN" sz="3000" dirty="0" smtClean="0"/>
              <a:t>are available</a:t>
            </a:r>
          </a:p>
          <a:p>
            <a:pPr lvl="1"/>
            <a:r>
              <a:rPr lang="en-IN" sz="3000" dirty="0" smtClean="0"/>
              <a:t>It </a:t>
            </a:r>
            <a:r>
              <a:rPr lang="en-IN" sz="3000" dirty="0"/>
              <a:t>appears on a form as a text box with a list </a:t>
            </a:r>
            <a:r>
              <a:rPr lang="en-IN" sz="3000" dirty="0" smtClean="0"/>
              <a:t>arrow</a:t>
            </a:r>
            <a:endParaRPr lang="en-US" sz="3000" dirty="0" smtClean="0"/>
          </a:p>
          <a:p>
            <a:pPr lvl="1"/>
            <a:r>
              <a:rPr lang="en-US" sz="3000" dirty="0"/>
              <a:t>The following </a:t>
            </a:r>
            <a:r>
              <a:rPr lang="en-US" sz="3000" dirty="0" smtClean="0"/>
              <a:t>is sample </a:t>
            </a:r>
            <a:r>
              <a:rPr lang="en-IN" sz="3000" dirty="0" smtClean="0"/>
              <a:t>code </a:t>
            </a:r>
            <a:r>
              <a:rPr lang="en-IN" sz="3000" dirty="0"/>
              <a:t>for a select control</a:t>
            </a:r>
            <a:r>
              <a:rPr lang="en-IN" dirty="0"/>
              <a:t>:</a:t>
            </a:r>
          </a:p>
          <a:p>
            <a:pPr marL="914400" lvl="2" indent="0">
              <a:buNone/>
            </a:pPr>
            <a:r>
              <a:rPr lang="en-US" sz="2800" dirty="0">
                <a:latin typeface="Courier New" panose="02070309020205020404" pitchFamily="49" charset="0"/>
                <a:cs typeface="Courier New" panose="02070309020205020404" pitchFamily="49" charset="0"/>
              </a:rPr>
              <a:t>&lt;select name="station</a:t>
            </a:r>
            <a:r>
              <a:rPr lang="en-US" sz="2800" dirty="0" smtClean="0">
                <a:latin typeface="Courier New" panose="02070309020205020404" pitchFamily="49" charset="0"/>
                <a:cs typeface="Courier New" panose="02070309020205020404" pitchFamily="49" charset="0"/>
              </a:rPr>
              <a:t>"&gt;</a:t>
            </a:r>
          </a:p>
          <a:p>
            <a:pPr marL="914400" lvl="2"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&lt;</a:t>
            </a:r>
            <a:r>
              <a:rPr lang="en-US" sz="2800" dirty="0">
                <a:latin typeface="Courier New" panose="02070309020205020404" pitchFamily="49" charset="0"/>
                <a:cs typeface="Courier New" panose="02070309020205020404" pitchFamily="49" charset="0"/>
              </a:rPr>
              <a:t>option&gt;Pandora&lt;/option</a:t>
            </a:r>
            <a:r>
              <a:rPr lang="en-US" sz="2800" dirty="0" smtClean="0">
                <a:latin typeface="Courier New" panose="02070309020205020404" pitchFamily="49" charset="0"/>
                <a:cs typeface="Courier New" panose="02070309020205020404" pitchFamily="49" charset="0"/>
              </a:rPr>
              <a:t>&gt;</a:t>
            </a:r>
          </a:p>
          <a:p>
            <a:pPr marL="914400" lvl="2"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&lt;</a:t>
            </a:r>
            <a:r>
              <a:rPr lang="en-US" sz="2800" dirty="0">
                <a:latin typeface="Courier New" panose="02070309020205020404" pitchFamily="49" charset="0"/>
                <a:cs typeface="Courier New" panose="02070309020205020404" pitchFamily="49" charset="0"/>
              </a:rPr>
              <a:t>option&gt;Internet Radio&lt;/</a:t>
            </a:r>
            <a:r>
              <a:rPr lang="en-US" sz="2800" dirty="0" smtClean="0">
                <a:latin typeface="Courier New" panose="02070309020205020404" pitchFamily="49" charset="0"/>
                <a:cs typeface="Courier New" panose="02070309020205020404" pitchFamily="49" charset="0"/>
              </a:rPr>
              <a:t>option&gt;</a:t>
            </a:r>
          </a:p>
          <a:p>
            <a:pPr marL="914400" lvl="2"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&lt;option&gt;Live365</a:t>
            </a:r>
            <a:r>
              <a:rPr lang="en-US" sz="2800" dirty="0">
                <a:latin typeface="Courier New" panose="02070309020205020404" pitchFamily="49" charset="0"/>
                <a:cs typeface="Courier New" panose="02070309020205020404" pitchFamily="49" charset="0"/>
              </a:rPr>
              <a:t>&lt;/option</a:t>
            </a:r>
            <a:r>
              <a:rPr lang="en-US" sz="2800" dirty="0" smtClean="0">
                <a:latin typeface="Courier New" panose="02070309020205020404" pitchFamily="49" charset="0"/>
                <a:cs typeface="Courier New" panose="02070309020205020404" pitchFamily="49" charset="0"/>
              </a:rPr>
              <a:t>&gt;</a:t>
            </a:r>
          </a:p>
          <a:p>
            <a:pPr marL="914400" lvl="2" indent="0">
              <a:buNone/>
            </a:pPr>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&lt;</a:t>
            </a:r>
            <a:r>
              <a:rPr lang="en-US" sz="2800" dirty="0">
                <a:latin typeface="Courier New" panose="02070309020205020404" pitchFamily="49" charset="0"/>
                <a:cs typeface="Courier New" panose="02070309020205020404" pitchFamily="49" charset="0"/>
              </a:rPr>
              <a:t>option&gt;</a:t>
            </a:r>
            <a:r>
              <a:rPr lang="en-US" sz="2800" dirty="0" err="1">
                <a:latin typeface="Courier New" panose="02070309020205020404" pitchFamily="49" charset="0"/>
                <a:cs typeface="Courier New" panose="02070309020205020404" pitchFamily="49" charset="0"/>
              </a:rPr>
              <a:t>Jango</a:t>
            </a:r>
            <a:r>
              <a:rPr lang="en-US" sz="2800" dirty="0">
                <a:latin typeface="Courier New" panose="02070309020205020404" pitchFamily="49" charset="0"/>
                <a:cs typeface="Courier New" panose="02070309020205020404" pitchFamily="49" charset="0"/>
              </a:rPr>
              <a:t>&lt;/option&gt;</a:t>
            </a:r>
          </a:p>
          <a:p>
            <a:pPr marL="457200" lvl="1"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select&gt;</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41</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13)</a:t>
            </a:r>
            <a:endParaRPr lang="en-US" sz="4400" dirty="0"/>
          </a:p>
        </p:txBody>
      </p:sp>
    </p:spTree>
    <p:extLst>
      <p:ext uri="{BB962C8B-B14F-4D97-AF65-F5344CB8AC3E}">
        <p14:creationId xmlns:p14="http://schemas.microsoft.com/office/powerpoint/2010/main" val="1615243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Submit </a:t>
            </a:r>
            <a:r>
              <a:rPr lang="en-IN" b="1" dirty="0"/>
              <a:t>button </a:t>
            </a:r>
            <a:endParaRPr lang="en-IN" b="1" dirty="0" smtClean="0"/>
          </a:p>
          <a:p>
            <a:pPr lvl="1"/>
            <a:r>
              <a:rPr lang="en-IN" dirty="0" smtClean="0"/>
              <a:t>It sends </a:t>
            </a:r>
            <a:r>
              <a:rPr lang="en-IN" dirty="0"/>
              <a:t>the form information to the appropriate location </a:t>
            </a:r>
            <a:r>
              <a:rPr lang="en-IN" dirty="0" smtClean="0"/>
              <a:t>for  processing</a:t>
            </a:r>
            <a:endParaRPr lang="en-IN" dirty="0"/>
          </a:p>
          <a:p>
            <a:pPr lvl="1"/>
            <a:r>
              <a:rPr lang="en-IN" dirty="0" smtClean="0"/>
              <a:t>When it is clicked </a:t>
            </a:r>
            <a:r>
              <a:rPr lang="en-IN" dirty="0"/>
              <a:t>on the form, </a:t>
            </a:r>
            <a:r>
              <a:rPr lang="en-IN" dirty="0" smtClean="0"/>
              <a:t>the name </a:t>
            </a:r>
            <a:r>
              <a:rPr lang="en-IN" dirty="0"/>
              <a:t>of each control and the value of its data are sent to the server to be </a:t>
            </a:r>
            <a:r>
              <a:rPr lang="en-IN" dirty="0" smtClean="0"/>
              <a:t>processed</a:t>
            </a:r>
            <a:endParaRPr lang="en-IN" dirty="0"/>
          </a:p>
          <a:p>
            <a:pPr lvl="1"/>
            <a:r>
              <a:rPr lang="en-IN" dirty="0" smtClean="0"/>
              <a:t>The </a:t>
            </a:r>
            <a:r>
              <a:rPr lang="en-IN" dirty="0"/>
              <a:t>submit </a:t>
            </a:r>
            <a:r>
              <a:rPr lang="en-IN" dirty="0" smtClean="0"/>
              <a:t>control is created </a:t>
            </a:r>
            <a:r>
              <a:rPr lang="en-IN" dirty="0"/>
              <a:t>with the following code</a:t>
            </a:r>
            <a:r>
              <a:rPr lang="en-IN" dirty="0" smtClean="0"/>
              <a:t>:</a:t>
            </a:r>
          </a:p>
          <a:p>
            <a:pPr marL="914400" lvl="2"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input type="</a:t>
            </a:r>
            <a:r>
              <a:rPr lang="en-IN" sz="2600" dirty="0" smtClean="0">
                <a:latin typeface="Courier New" panose="02070309020205020404" pitchFamily="49" charset="0"/>
                <a:cs typeface="Courier New" panose="02070309020205020404" pitchFamily="49" charset="0"/>
              </a:rPr>
              <a:t>submit“ value</a:t>
            </a:r>
            <a:r>
              <a:rPr lang="en-IN" sz="2600" dirty="0">
                <a:latin typeface="Courier New" panose="02070309020205020404" pitchFamily="49" charset="0"/>
                <a:cs typeface="Courier New" panose="02070309020205020404" pitchFamily="49" charset="0"/>
              </a:rPr>
              <a:t>="Submit"&gt;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42</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14)</a:t>
            </a:r>
            <a:endParaRPr lang="en-US" sz="4400" dirty="0"/>
          </a:p>
        </p:txBody>
      </p:sp>
    </p:spTree>
    <p:extLst>
      <p:ext uri="{BB962C8B-B14F-4D97-AF65-F5344CB8AC3E}">
        <p14:creationId xmlns:p14="http://schemas.microsoft.com/office/powerpoint/2010/main" val="14758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Reset button </a:t>
            </a:r>
          </a:p>
          <a:p>
            <a:pPr lvl="1"/>
            <a:r>
              <a:rPr lang="en-IN" dirty="0"/>
              <a:t>Clears any input entered in the form, resetting the input controls to their defaults</a:t>
            </a:r>
          </a:p>
          <a:p>
            <a:pPr lvl="1"/>
            <a:r>
              <a:rPr lang="en-IN" dirty="0"/>
              <a:t>A webpage form must include a submit control and a reset control</a:t>
            </a:r>
          </a:p>
          <a:p>
            <a:pPr lvl="1"/>
            <a:r>
              <a:rPr lang="en-IN" dirty="0"/>
              <a:t>The </a:t>
            </a:r>
            <a:r>
              <a:rPr lang="en-IN" sz="2600" dirty="0">
                <a:latin typeface="Courier New" panose="02070309020205020404" pitchFamily="49" charset="0"/>
                <a:cs typeface="Courier New" panose="02070309020205020404" pitchFamily="49" charset="0"/>
              </a:rPr>
              <a:t>value </a:t>
            </a:r>
            <a:r>
              <a:rPr lang="en-IN" dirty="0"/>
              <a:t>attribute specifies the text that appears on the </a:t>
            </a:r>
            <a:r>
              <a:rPr lang="en-IN" dirty="0" smtClean="0"/>
              <a:t>button</a:t>
            </a:r>
          </a:p>
          <a:p>
            <a:pPr lvl="1"/>
            <a:r>
              <a:rPr lang="en-IN" dirty="0" smtClean="0"/>
              <a:t>The reset control is created </a:t>
            </a:r>
            <a:r>
              <a:rPr lang="en-IN" dirty="0"/>
              <a:t>with the following code</a:t>
            </a:r>
            <a:r>
              <a:rPr lang="en-IN" dirty="0" smtClean="0"/>
              <a:t>:</a:t>
            </a:r>
          </a:p>
          <a:p>
            <a:pPr marL="914400" lvl="2" indent="0">
              <a:buNone/>
            </a:pPr>
            <a:r>
              <a:rPr lang="en-US" sz="2600" dirty="0" smtClean="0">
                <a:latin typeface="Courier New" panose="02070309020205020404" pitchFamily="49" charset="0"/>
                <a:cs typeface="Courier New" panose="02070309020205020404" pitchFamily="49" charset="0"/>
              </a:rPr>
              <a:t>&lt;</a:t>
            </a:r>
            <a:r>
              <a:rPr lang="en-US" sz="2600" dirty="0">
                <a:latin typeface="Courier New" panose="02070309020205020404" pitchFamily="49" charset="0"/>
                <a:cs typeface="Courier New" panose="02070309020205020404" pitchFamily="49" charset="0"/>
              </a:rPr>
              <a:t>input type="reset" value="Reset"&gt;</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43</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15)</a:t>
            </a:r>
            <a:endParaRPr lang="en-US" sz="4400" dirty="0"/>
          </a:p>
        </p:txBody>
      </p:sp>
    </p:spTree>
    <p:extLst>
      <p:ext uri="{BB962C8B-B14F-4D97-AF65-F5344CB8AC3E}">
        <p14:creationId xmlns:p14="http://schemas.microsoft.com/office/powerpoint/2010/main" val="1652894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Figure </a:t>
            </a:r>
            <a:r>
              <a:rPr lang="en-IN" dirty="0"/>
              <a:t>8–34 shows an example of a form with several input controls, </a:t>
            </a:r>
            <a:r>
              <a:rPr lang="en-IN" dirty="0" smtClean="0"/>
              <a:t>including text</a:t>
            </a:r>
            <a:r>
              <a:rPr lang="en-IN" dirty="0"/>
              <a:t>, email, </a:t>
            </a:r>
            <a:r>
              <a:rPr lang="en-IN" dirty="0" err="1"/>
              <a:t>tel</a:t>
            </a:r>
            <a:r>
              <a:rPr lang="en-IN" dirty="0"/>
              <a:t>, date, select, and </a:t>
            </a:r>
            <a:r>
              <a:rPr lang="en-IN" dirty="0" err="1" smtClean="0"/>
              <a:t>textarea</a:t>
            </a:r>
            <a:endParaRPr lang="en-IN" dirty="0" smtClean="0"/>
          </a:p>
          <a:p>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44</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16)</a:t>
            </a:r>
            <a:endParaRPr lang="en-US" sz="4400" dirty="0"/>
          </a:p>
        </p:txBody>
      </p:sp>
      <p:pic>
        <p:nvPicPr>
          <p:cNvPr id="6" name="Picture 5" descr="The figure consists of a square box and 16 rectangular boxes. The square box is a form. The first line of the form reads “First Name:”. The first small rectangular box is positioned to the right of the text. This box is an empty textbox. The second line of the form reads “Last Name:”. The second small rectangular box is positioned to the right of the text. This box is an empty textbox. The third rectangular box labeled “text controls” is positioned on the right side of the two small rectangular boxes. An arrow originating from the third rectangular box points to the two small rectangular boxes.&#10;The third line of the form reads “Email:”. The fourth small rectangular box is positioned to the right of the text. This box is an empty textbox. The fifth rectangular box labeled “email control” is positioned on the right side of the fourth small rectangular box. An arrow originating from the fifth rectangular box points to the fourth small rectangular box.&#10;The fourth line of the form reads “Telephone:”. The sixth small rectangular box is positioned to the right of the text. This box is an empty textbox. The seventh rectangular box labeled “tel control” is positioned on the right side of the sixth small rectangular box. An arrow originating from the seventh rectangular box points to the sixth small rectangular box.&#10;The fifth line of the form reads “Date of Birth:”. The eighth small rectangular box is positioned to the right of the text. This box is an empty textbox. The ninth rectangular box labeled “date control” is positioned on the right side of the eighth small rectangular box. An arrow originating from the ninth rectangular box points to the eighth small rectangular box.&#10;The sixth line of the form reads “Career Field:”. The tenth small rectangular box labeled “Education ˅” is positioned to the right of the text. This box is a dropdown box. The eleventh rectangular box labeled “select control” is positioned on the right side of the tenth small rectangular box. An arrow originating from the eleventh rectangular box points to the tenth small rectangular box.&#10;The seventh line of the form reads “Comments:”. The twelfth rectangular box is a big rectangular box positioned to the right of the text. This box is an empty textbox with a two-sided vertical scrollbar positioned on the right side within the box. The thirteenth rectangular box labeled “textarea control” is positioned on the right side of the twelfth big rectangular box. An arrow originating from the thirteenth rectangular box points to the twelfth big rectangular box.&#10;The fourteenth rectangular box labeled “labels” is positioned on the left side of the square box. An arrow originating from the fourteenth rectangular box points to the first line to the seventh line in the form.&#10;The fifteenth small rectangular box labeled “Submit” is positioned below the twelfth rectangular box. This box is a button. The sixteenth rectangular box labeled “submit control” is positioned on the right side of the button. An arrow originating from this button points to the fifteenth rectangular box." title="Form Contr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839414"/>
            <a:ext cx="4267200" cy="3449579"/>
          </a:xfrm>
          <a:prstGeom prst="rect">
            <a:avLst/>
          </a:prstGeom>
        </p:spPr>
      </p:pic>
    </p:spTree>
    <p:extLst>
      <p:ext uri="{BB962C8B-B14F-4D97-AF65-F5344CB8AC3E}">
        <p14:creationId xmlns:p14="http://schemas.microsoft.com/office/powerpoint/2010/main" val="1322838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20801"/>
            <a:ext cx="8839200" cy="4927600"/>
          </a:xfrm>
        </p:spPr>
        <p:txBody>
          <a:bodyPr>
            <a:normAutofit/>
          </a:bodyPr>
          <a:lstStyle/>
          <a:p>
            <a:r>
              <a:rPr lang="en-US" b="1" dirty="0"/>
              <a:t>Form </a:t>
            </a:r>
            <a:r>
              <a:rPr lang="en-US" b="1" dirty="0" smtClean="0"/>
              <a:t>Labels </a:t>
            </a:r>
          </a:p>
          <a:p>
            <a:pPr lvl="1"/>
            <a:r>
              <a:rPr lang="en-IN" dirty="0" smtClean="0"/>
              <a:t>They identify </a:t>
            </a:r>
            <a:r>
              <a:rPr lang="en-IN" dirty="0"/>
              <a:t>the type of information to enter into or select from an </a:t>
            </a:r>
            <a:r>
              <a:rPr lang="en-IN" dirty="0" smtClean="0"/>
              <a:t>input control </a:t>
            </a:r>
          </a:p>
          <a:p>
            <a:pPr lvl="1"/>
            <a:r>
              <a:rPr lang="en-IN" dirty="0" smtClean="0"/>
              <a:t>They are added to </a:t>
            </a:r>
            <a:r>
              <a:rPr lang="en-IN" dirty="0"/>
              <a:t>a form using the </a:t>
            </a:r>
            <a:r>
              <a:rPr lang="en-IN" dirty="0">
                <a:latin typeface="Courier New" panose="02070309020205020404" pitchFamily="49" charset="0"/>
                <a:cs typeface="Courier New" panose="02070309020205020404" pitchFamily="49" charset="0"/>
              </a:rPr>
              <a:t>label</a:t>
            </a:r>
            <a:r>
              <a:rPr lang="en-IN" b="1" dirty="0"/>
              <a:t> </a:t>
            </a:r>
            <a:r>
              <a:rPr lang="en-IN" dirty="0" smtClean="0"/>
              <a:t>element </a:t>
            </a:r>
          </a:p>
          <a:p>
            <a:pPr lvl="1"/>
            <a:r>
              <a:rPr lang="en-IN" dirty="0" smtClean="0"/>
              <a:t>To </a:t>
            </a:r>
            <a:r>
              <a:rPr lang="en-IN" dirty="0"/>
              <a:t>connect </a:t>
            </a:r>
            <a:r>
              <a:rPr lang="en-IN" dirty="0" smtClean="0"/>
              <a:t>them to their controls, </a:t>
            </a:r>
            <a:r>
              <a:rPr lang="en-IN" dirty="0"/>
              <a:t>include the </a:t>
            </a:r>
            <a:r>
              <a:rPr lang="en-IN" dirty="0">
                <a:latin typeface="Courier New" panose="02070309020205020404" pitchFamily="49" charset="0"/>
                <a:cs typeface="Courier New" panose="02070309020205020404" pitchFamily="49" charset="0"/>
              </a:rPr>
              <a:t>for</a:t>
            </a:r>
            <a:r>
              <a:rPr lang="en-IN" b="1" dirty="0"/>
              <a:t> </a:t>
            </a:r>
            <a:r>
              <a:rPr lang="en-IN" dirty="0"/>
              <a:t>attribute with the same value as the input control’s </a:t>
            </a:r>
            <a:r>
              <a:rPr lang="en-IN" dirty="0" smtClean="0">
                <a:latin typeface="Courier New" panose="02070309020205020404" pitchFamily="49" charset="0"/>
                <a:cs typeface="Courier New" panose="02070309020205020404" pitchFamily="49" charset="0"/>
              </a:rPr>
              <a:t>id</a:t>
            </a:r>
            <a:r>
              <a:rPr lang="en-IN" b="1" dirty="0" smtClean="0"/>
              <a:t> </a:t>
            </a:r>
            <a:r>
              <a:rPr lang="en-IN" dirty="0" smtClean="0"/>
              <a:t>value</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45</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17)</a:t>
            </a:r>
            <a:endParaRPr lang="en-US" sz="4400" dirty="0"/>
          </a:p>
        </p:txBody>
      </p:sp>
    </p:spTree>
    <p:extLst>
      <p:ext uri="{BB962C8B-B14F-4D97-AF65-F5344CB8AC3E}">
        <p14:creationId xmlns:p14="http://schemas.microsoft.com/office/powerpoint/2010/main" val="37168611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dirty="0"/>
              <a:t>The following code creates a label and a text box for a visitor’s first name:</a:t>
            </a:r>
          </a:p>
          <a:p>
            <a:pPr marL="914400" lvl="2" indent="0">
              <a:buNone/>
            </a:pPr>
            <a:r>
              <a:rPr lang="en-IN" sz="2600" dirty="0">
                <a:latin typeface="Courier New" panose="02070309020205020404" pitchFamily="49" charset="0"/>
                <a:cs typeface="Courier New" panose="02070309020205020404" pitchFamily="49" charset="0"/>
              </a:rPr>
              <a:t>&lt;label for="</a:t>
            </a:r>
            <a:r>
              <a:rPr lang="en-IN" sz="2600" dirty="0" err="1">
                <a:latin typeface="Courier New" panose="02070309020205020404" pitchFamily="49" charset="0"/>
                <a:cs typeface="Courier New" panose="02070309020205020404" pitchFamily="49" charset="0"/>
              </a:rPr>
              <a:t>fName</a:t>
            </a:r>
            <a:r>
              <a:rPr lang="en-IN" sz="2600" dirty="0">
                <a:latin typeface="Courier New" panose="02070309020205020404" pitchFamily="49" charset="0"/>
                <a:cs typeface="Courier New" panose="02070309020205020404" pitchFamily="49" charset="0"/>
              </a:rPr>
              <a:t>"&gt;First Name:&lt;/label&gt;</a:t>
            </a:r>
          </a:p>
          <a:p>
            <a:pPr marL="914400" lvl="2" indent="0">
              <a:buNone/>
            </a:pPr>
            <a:r>
              <a:rPr lang="en-IN" sz="2600" dirty="0">
                <a:latin typeface="Courier New" panose="02070309020205020404" pitchFamily="49" charset="0"/>
                <a:cs typeface="Courier New" panose="02070309020205020404" pitchFamily="49" charset="0"/>
              </a:rPr>
              <a:t>&lt;input type="text" name="</a:t>
            </a:r>
            <a:r>
              <a:rPr lang="en-IN" sz="2600" dirty="0" err="1">
                <a:latin typeface="Courier New" panose="02070309020205020404" pitchFamily="49" charset="0"/>
                <a:cs typeface="Courier New" panose="02070309020205020404" pitchFamily="49" charset="0"/>
              </a:rPr>
              <a:t>fName</a:t>
            </a:r>
            <a:r>
              <a:rPr lang="en-IN" sz="2600" dirty="0">
                <a:latin typeface="Courier New" panose="02070309020205020404" pitchFamily="49" charset="0"/>
                <a:cs typeface="Courier New" panose="02070309020205020404" pitchFamily="49" charset="0"/>
              </a:rPr>
              <a:t>“ id="</a:t>
            </a:r>
            <a:r>
              <a:rPr lang="en-IN" sz="2600" dirty="0" err="1">
                <a:latin typeface="Courier New" panose="02070309020205020404" pitchFamily="49" charset="0"/>
                <a:cs typeface="Courier New" panose="02070309020205020404" pitchFamily="49" charset="0"/>
              </a:rPr>
              <a:t>fName</a:t>
            </a:r>
            <a:r>
              <a:rPr lang="en-IN" sz="2600" dirty="0">
                <a:latin typeface="Courier New" panose="02070309020205020404" pitchFamily="49" charset="0"/>
                <a:cs typeface="Courier New" panose="02070309020205020404" pitchFamily="49" charset="0"/>
              </a:rPr>
              <a:t>"&gt;</a:t>
            </a:r>
            <a:endParaRPr lang="en-US" sz="2600" dirty="0">
              <a:latin typeface="Courier New" panose="02070309020205020404" pitchFamily="49" charset="0"/>
              <a:cs typeface="Courier New" panose="02070309020205020404" pitchFamily="49" charset="0"/>
            </a:endParaRPr>
          </a:p>
          <a:p>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46</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18)</a:t>
            </a:r>
            <a:endParaRPr lang="en-US" sz="4400" dirty="0"/>
          </a:p>
        </p:txBody>
      </p:sp>
    </p:spTree>
    <p:extLst>
      <p:ext uri="{BB962C8B-B14F-4D97-AF65-F5344CB8AC3E}">
        <p14:creationId xmlns:p14="http://schemas.microsoft.com/office/powerpoint/2010/main" val="2214713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lists the common form attributes. It has 3 columns and 13 rows. In row 1, the header of column 1 reads “Attribute”, the header of column 2 reads “Description”, and the header of column 3 reads “Code Example”.&#10;In row 2, column 1 reads “accept-charset”, column 2 reads “Specifies the character set used for the form submission”, and column 3 reads “&lt;form accept-charset=&quot;UTF-8&quot;&gt;”.&#10;In row 3, column 1 reads “action”, column 2 reads “Specifies where to submit the form data (a URL)”, and column 3 reads “&lt;form method=&quot;POST&quot; action=&quot;form.php&quot;&gt;”.&#10;In row 4, column 1 reads “autocomplete”, column 2 reads “Specifies whether a form or input field should use autocomplete; when enabled, the browser can complete input fields based on information entered in previous input fields”, and column 3 reads “&lt;form autocomplete=&quot;on&quot;&gt;”.&#10;In row 5, column 1 reads “autofocus”, column 2 reads “Specifies that an input field should have focus when the page is displayed, which places the insertion point within a specific input field”, and column 3 reads “&lt;input type=&quot;text&quot; name=&quot;fName&quot; id=&quot;fName&quot; autofocus&gt;”.&#10;In row 6, column 1 reads “disabled”, column 2 reads “Specifies that the input field is disabled and not available for user input”, and column 3 reads “&lt;input type=&quot;radio&quot; name=&quot;terms&quot; value=&quot;Accept&quot; disabled&gt;”.&#10;In row 7, column 1 reads “enctype”, column 2 reads “Specifies the encoding of the form for submitting data”, and column 3 reads “&lt;form enctype=&quot;app/urlencoded&quot;&gt;”.&#10;In row 8, column 1 reads “form”, column 2 reads “Specifies which form an input field belongs to when multiple forms are used within a website”, and column 3 reads “&lt;input type=&quot;text&quot; name=&quot;fName&quot; id=&quot;fName&quot; form=&quot;form1&quot;&gt;”.&#10;In row 9, column 1 reads “formaction”, column 2 reads “Specifies the URL of a file that will process the input control when the form is submitted, overriding the form action attribute; use the formaction attribute with type=&quot;submit&quot; and type=&quot;image&quot; input types”, and column 3 reads “&lt;input type=&quot;submit&quot; value=&quot;Submit&quot; formaction=&quot;process.asp&quot;&gt;”.&#10;In row 10, column 1 reads “formenctype”, column 2 reads “Specifies how to encode form data during form submission; use the formenctype attribute with type=&quot;submit&quot; and type=&quot;image&quot; input types”, and column 3 reads “&lt;input type=&quot;submit&quot; formenctype=&quot;multipart/form-data&quot;&gt;”.&#10;In row 11, column 1 reads “formmethod”, column 2 reads “Specifies the HTTP method used to transfer the form data, overriding the method attribute”, and column 3 reads “&lt;input type=&quot;submit&quot; value=&quot;Submit&quot; formmethod=&quot;post&quot;&gt;”.&#10;In row 12, column 1 reads “formnovalidate”, column 2 reads “Specifies to not validate an input element”, and column 3 reads “&lt;input type=&quot;submit&quot; value=&quot;Submit&quot; formnovalidate&gt;”.&#10;In row 13, column 1 reads “formtarget”, column 2 reads “Specifies a keyword that determines how to display a response when the form is submitted, such as a new, blank window”, and column 3 reads “&lt;input type=&quot;submit&quot; value=&quot;Submit&quot; formtaget=&quot;_blank&quot;&gt;”." title="Common Form Attribut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056" y="1371600"/>
            <a:ext cx="6711888" cy="4865688"/>
          </a:xfrm>
        </p:spPr>
      </p:pic>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47</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19)</a:t>
            </a:r>
            <a:endParaRPr lang="en-US" sz="4400" dirty="0"/>
          </a:p>
        </p:txBody>
      </p:sp>
    </p:spTree>
    <p:extLst>
      <p:ext uri="{BB962C8B-B14F-4D97-AF65-F5344CB8AC3E}">
        <p14:creationId xmlns:p14="http://schemas.microsoft.com/office/powerpoint/2010/main" val="2955336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48</a:t>
            </a:fld>
            <a:endParaRPr lang="en-US"/>
          </a:p>
        </p:txBody>
      </p:sp>
      <p:sp>
        <p:nvSpPr>
          <p:cNvPr id="5" name="Title 4"/>
          <p:cNvSpPr>
            <a:spLocks noGrp="1"/>
          </p:cNvSpPr>
          <p:nvPr>
            <p:ph type="title"/>
          </p:nvPr>
        </p:nvSpPr>
        <p:spPr/>
        <p:txBody>
          <a:bodyPr>
            <a:normAutofit/>
          </a:bodyPr>
          <a:lstStyle/>
          <a:p>
            <a:r>
              <a:rPr lang="en-US" sz="4400" dirty="0"/>
              <a:t>Form Controls (continued </a:t>
            </a:r>
            <a:r>
              <a:rPr lang="en-US" sz="4400" dirty="0" smtClean="0"/>
              <a:t>20</a:t>
            </a:r>
            <a:r>
              <a:rPr lang="en-US" sz="4400" dirty="0" smtClean="0"/>
              <a:t>)</a:t>
            </a:r>
            <a:endParaRPr lang="en-US" sz="4400" dirty="0"/>
          </a:p>
        </p:txBody>
      </p:sp>
      <p:pic>
        <p:nvPicPr>
          <p:cNvPr id="8" name="Content Placeholder 7" descr="This table description is continued from slide 46. It has 3 columns and 16 rows. In row 1, the header of column 1 reads “Attribute”, the header of column 2 reads “Description”, and the header of column 3 reads “Code Example”.&#10;In row 2, column 1 reads “height and width”, column 2 reads “Specifies the height and width for an image input type; always specify a height and width for the image input type”, and column 3 reads “&lt;input type=&quot;image&quot; src=&quot;btn1&quot; alt=&quot;button 1&quot; height=&quot;25&quot; width=&quot;30&quot;&gt;”.&#10;In row 3, column 1 reads “list”, column 2 reads “Used with the datalist element to specify predefined options for an input element”, and column 3 reads “&lt;input list=&quot;music&quot;&gt; &lt;datalist id=&quot;music&quot;&gt; &lt;option value=&quot;Country&quot;&gt; &lt;option value=&quot;Classical&quot;&gt; &lt;option value=&quot;Hip Hop&quot;&gt; &lt;option value=&quot;Rock&quot;&gt; &lt;/datalist&gt;”.&#10;In row 4, column 1 reads “max and min”, column 2 reads “Specifies the maximum and minimum values for an input element”, and column 3 reads “&lt;input type=&quot;number&quot; name=&quot;survey&quot; min=&quot;1&quot; max=&quot;10&quot;&gt;”.&#10;In row 5, column 1 reads “maxlength”, column 2 reads “Specifies the maximum number of characters allowed within the input field”, and column 3 reads “&lt;input type=&quot;text&quot; name=&quot;fName&quot; id=&quot;fName&quot; maxlength=&quot;15&quot;&gt;”.&#10;In row 6, column 1 reads “method”, column 2 reads “Specifies the HTTP method used to submit the form data”, and column 3 reads “&lt;form method=&quot;POST&quot;&gt;”.&#10;In row 7, column 1 reads “multiple”, column 2 reads “Specifies that user may input more than one value within an input element; used with email and file input types”, and column 3 reads “&lt;input type=&quot;email&quot; name=&quot;email&quot; id=&quot;email&quot; multiple&gt;”.&#10;In row 8, column 1 reads “novalidate”, column 2 reads “A form attribute that specifies not to validate form data when the submit button is clicked”, and column 3 reads “&lt;form novalidate&gt;”.&#10;In row 9, column 1 reads “pattern”, column 2 reads “Specifies a regular expression for checking an input element value; used with text, search, url, tel, email, and password input types”, and column 3 reads “&lt;input type=&quot;password&quot; name=&quot;pw&quot; id=&quot;pw&quot; pattern=&quot;[A-Za-z]{8}&quot;&gt;”.&#10;In row 10, column 1 reads “placeholder”, column 2 reads “Specifies a hint of the type of information expected within an input field”, and column 3 reads “&lt;input type=&quot;email&quot; name=&quot;email&quot; id=&quot;email&quot; placeholder=&quot;youremail@domain.com&quot;&gt;”.&#10;In row 11, column 1 reads “readonly”, column 2 reads “Specifies that the input field is a read-only field and cannot be modified”, and column 3 reads “&lt;input type=&quot;text&quot; name=&quot;ssn&quot; id=&quot;ssn&quot; value=&quot;555123654&quot; readonly&gt;”.&#10;In row 12, column 1 reads “required”, column 2 reads “Specifies that an input field is required”, and column 3 reads “&lt;input type=&quot;text&quot; name=&quot;fName&quot; id=&quot;fName&quot; required&gt;”.&#10;In row 13, column 1 reads “size”, column 2 reads “Specifies the size (length) of an input field”, and column 3 reads “&lt;input type=&quot;text&quot; name=&quot;fName&quot; id=&quot;fName&quot; size=&quot;20&quot;&gt;”.&#10;In row 14, column 1 reads “step”, column 2 reads “Specifies the legal number intervals for an &lt;input&gt; element”, and column 3 reads “&lt;input type=&quot;number&quot; name=&quot;math&quot; step=&quot;5&quot;&gt;”.&#10;In row 15, column 1 reads “target”, column 2 reads “Specifies the target address in the action attribute”, and column 3 reads “&lt;form target=&quot;_blank&quot;&gt;”.&#10;In row 16, column 1 reads “value”, column 2 reads “Specifies the value for an input field.”, and column 3 reads “&lt;input type=&quot;text&quot; name=&quot;fName&quot; id=&quot;fName&quot; value=&quot;Kate&quot;&gt;”." title="Common Form Attribut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649" y="1371600"/>
            <a:ext cx="6882702" cy="4865688"/>
          </a:xfrm>
        </p:spPr>
      </p:pic>
    </p:spTree>
    <p:extLst>
      <p:ext uri="{BB962C8B-B14F-4D97-AF65-F5344CB8AC3E}">
        <p14:creationId xmlns:p14="http://schemas.microsoft.com/office/powerpoint/2010/main" val="42186442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latin typeface="Courier New" panose="02070309020205020404" pitchFamily="49" charset="0"/>
                <a:cs typeface="Courier New" panose="02070309020205020404" pitchFamily="49" charset="0"/>
              </a:rPr>
              <a:t>a</a:t>
            </a:r>
            <a:r>
              <a:rPr lang="en-IN" sz="2600" dirty="0" smtClean="0">
                <a:latin typeface="Courier New" panose="02070309020205020404" pitchFamily="49" charset="0"/>
                <a:cs typeface="Courier New" panose="02070309020205020404" pitchFamily="49" charset="0"/>
              </a:rPr>
              <a:t>ction</a:t>
            </a:r>
          </a:p>
          <a:p>
            <a:pPr lvl="1"/>
            <a:r>
              <a:rPr lang="en-IN" dirty="0" smtClean="0"/>
              <a:t>It is an</a:t>
            </a:r>
            <a:r>
              <a:rPr lang="en-IN" b="1" dirty="0" smtClean="0"/>
              <a:t> </a:t>
            </a:r>
            <a:r>
              <a:rPr lang="en-IN" dirty="0" smtClean="0"/>
              <a:t>attribute </a:t>
            </a:r>
            <a:r>
              <a:rPr lang="en-IN" dirty="0"/>
              <a:t>of the &lt;form&gt; tag </a:t>
            </a:r>
            <a:r>
              <a:rPr lang="en-IN" dirty="0" smtClean="0"/>
              <a:t>that specifies the browser’s action when </a:t>
            </a:r>
            <a:r>
              <a:rPr lang="en-IN" dirty="0"/>
              <a:t>submitting the </a:t>
            </a:r>
            <a:r>
              <a:rPr lang="en-IN" dirty="0" smtClean="0"/>
              <a:t>form</a:t>
            </a:r>
          </a:p>
          <a:p>
            <a:r>
              <a:rPr lang="en-US" b="1" dirty="0"/>
              <a:t>Common </a:t>
            </a:r>
            <a:r>
              <a:rPr lang="en-US" b="1" dirty="0" smtClean="0"/>
              <a:t>Gateway </a:t>
            </a:r>
            <a:r>
              <a:rPr lang="en-IN" b="1" dirty="0" smtClean="0"/>
              <a:t>Interface </a:t>
            </a:r>
            <a:r>
              <a:rPr lang="en-IN" b="1" dirty="0"/>
              <a:t>(CGI) </a:t>
            </a:r>
            <a:r>
              <a:rPr lang="en-IN" b="1" dirty="0" smtClean="0"/>
              <a:t>script</a:t>
            </a:r>
          </a:p>
          <a:p>
            <a:pPr lvl="1"/>
            <a:r>
              <a:rPr lang="en-IN" dirty="0" smtClean="0"/>
              <a:t>It</a:t>
            </a:r>
            <a:r>
              <a:rPr lang="en-IN" b="1" dirty="0" smtClean="0"/>
              <a:t> </a:t>
            </a:r>
            <a:r>
              <a:rPr lang="en-IN" dirty="0" smtClean="0"/>
              <a:t>communicates </a:t>
            </a:r>
            <a:r>
              <a:rPr lang="en-IN" dirty="0"/>
              <a:t>with the web </a:t>
            </a:r>
            <a:r>
              <a:rPr lang="en-IN" dirty="0" smtClean="0"/>
              <a:t>server and </a:t>
            </a:r>
            <a:r>
              <a:rPr lang="en-IN" dirty="0"/>
              <a:t>sends the </a:t>
            </a:r>
            <a:r>
              <a:rPr lang="en-IN" dirty="0" smtClean="0"/>
              <a:t>information on </a:t>
            </a:r>
            <a:r>
              <a:rPr lang="en-IN" dirty="0"/>
              <a:t>the webpage form to the server for </a:t>
            </a:r>
            <a:r>
              <a:rPr lang="en-IN" dirty="0" smtClean="0"/>
              <a:t>processing</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49</a:t>
            </a:fld>
            <a:endParaRPr lang="en-US"/>
          </a:p>
        </p:txBody>
      </p:sp>
      <p:sp>
        <p:nvSpPr>
          <p:cNvPr id="5" name="Title 4"/>
          <p:cNvSpPr>
            <a:spLocks noGrp="1"/>
          </p:cNvSpPr>
          <p:nvPr>
            <p:ph type="title"/>
          </p:nvPr>
        </p:nvSpPr>
        <p:spPr/>
        <p:txBody>
          <a:bodyPr>
            <a:normAutofit/>
          </a:bodyPr>
          <a:lstStyle/>
          <a:p>
            <a:r>
              <a:rPr lang="en-US" sz="4400" dirty="0"/>
              <a:t>Form Processing</a:t>
            </a:r>
          </a:p>
        </p:txBody>
      </p:sp>
    </p:spTree>
    <p:extLst>
      <p:ext uri="{BB962C8B-B14F-4D97-AF65-F5344CB8AC3E}">
        <p14:creationId xmlns:p14="http://schemas.microsoft.com/office/powerpoint/2010/main" val="67760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Cell </a:t>
            </a:r>
          </a:p>
          <a:p>
            <a:pPr lvl="1"/>
            <a:r>
              <a:rPr lang="en-IN" dirty="0" smtClean="0"/>
              <a:t>It is </a:t>
            </a:r>
            <a:r>
              <a:rPr lang="en-IN" dirty="0"/>
              <a:t>the intersection of a row and a column and usually contains </a:t>
            </a:r>
            <a:r>
              <a:rPr lang="en-IN" dirty="0" smtClean="0"/>
              <a:t>data</a:t>
            </a:r>
          </a:p>
          <a:p>
            <a:pPr lvl="1"/>
            <a:r>
              <a:rPr lang="en-IN" dirty="0" smtClean="0"/>
              <a:t>The two types of cell are: a </a:t>
            </a:r>
            <a:r>
              <a:rPr lang="en-IN" dirty="0"/>
              <a:t>heading cell or a data </a:t>
            </a:r>
            <a:r>
              <a:rPr lang="en-IN" dirty="0" smtClean="0"/>
              <a:t>cell</a:t>
            </a:r>
          </a:p>
          <a:p>
            <a:pPr lvl="2">
              <a:buFont typeface="Courier New" panose="02070309020205020404" pitchFamily="49" charset="0"/>
              <a:buChar char="o"/>
            </a:pPr>
            <a:r>
              <a:rPr lang="en-US" dirty="0"/>
              <a:t>A </a:t>
            </a:r>
            <a:r>
              <a:rPr lang="en-US" b="1" dirty="0"/>
              <a:t>heading </a:t>
            </a:r>
            <a:r>
              <a:rPr lang="en-US" b="1" dirty="0" smtClean="0"/>
              <a:t>cell </a:t>
            </a:r>
            <a:r>
              <a:rPr lang="en-IN" dirty="0" smtClean="0"/>
              <a:t>displays </a:t>
            </a:r>
            <a:r>
              <a:rPr lang="en-IN" dirty="0"/>
              <a:t>text as bold and </a:t>
            </a:r>
            <a:r>
              <a:rPr lang="en-IN" dirty="0" err="1" smtClean="0"/>
              <a:t>center</a:t>
            </a:r>
            <a:r>
              <a:rPr lang="en-IN" dirty="0" smtClean="0"/>
              <a:t>-aligned</a:t>
            </a:r>
          </a:p>
          <a:p>
            <a:pPr lvl="2">
              <a:buFont typeface="Courier New" panose="02070309020205020404" pitchFamily="49" charset="0"/>
              <a:buChar char="o"/>
            </a:pPr>
            <a:r>
              <a:rPr lang="en-US" dirty="0" smtClean="0"/>
              <a:t>A </a:t>
            </a:r>
            <a:r>
              <a:rPr lang="en-US" b="1" dirty="0"/>
              <a:t>data cell </a:t>
            </a:r>
            <a:r>
              <a:rPr lang="en-US" dirty="0" smtClean="0"/>
              <a:t>displays </a:t>
            </a:r>
            <a:r>
              <a:rPr lang="en-IN" dirty="0" smtClean="0"/>
              <a:t>normal</a:t>
            </a:r>
            <a:r>
              <a:rPr lang="en-IN" dirty="0"/>
              <a:t>, left-aligned text and contains information appropriate for the column and </a:t>
            </a:r>
            <a:r>
              <a:rPr lang="en-IN" dirty="0" smtClean="0"/>
              <a:t>row</a:t>
            </a:r>
            <a:endParaRPr lang="en-IN"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a:t>
            </a:fld>
            <a:endParaRPr lang="en-US"/>
          </a:p>
        </p:txBody>
      </p:sp>
      <p:sp>
        <p:nvSpPr>
          <p:cNvPr id="5" name="Title 4"/>
          <p:cNvSpPr>
            <a:spLocks noGrp="1"/>
          </p:cNvSpPr>
          <p:nvPr>
            <p:ph type="title"/>
          </p:nvPr>
        </p:nvSpPr>
        <p:spPr/>
        <p:txBody>
          <a:bodyPr>
            <a:normAutofit/>
          </a:bodyPr>
          <a:lstStyle/>
          <a:p>
            <a:r>
              <a:rPr lang="en-US" sz="4400" dirty="0"/>
              <a:t>Discovering </a:t>
            </a:r>
            <a:r>
              <a:rPr lang="en-US" sz="4400" dirty="0" smtClean="0"/>
              <a:t>Tables (continued 1)</a:t>
            </a:r>
            <a:endParaRPr lang="en-US" sz="4400" dirty="0"/>
          </a:p>
        </p:txBody>
      </p:sp>
    </p:spTree>
    <p:extLst>
      <p:ext uri="{BB962C8B-B14F-4D97-AF65-F5344CB8AC3E}">
        <p14:creationId xmlns:p14="http://schemas.microsoft.com/office/powerpoint/2010/main" val="3001942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600" dirty="0">
                <a:latin typeface="Courier New" panose="02070309020205020404" pitchFamily="49" charset="0"/>
                <a:cs typeface="Courier New" panose="02070309020205020404" pitchFamily="49" charset="0"/>
              </a:rPr>
              <a:t>m</a:t>
            </a:r>
            <a:r>
              <a:rPr lang="en-IN" sz="2600" dirty="0" smtClean="0">
                <a:latin typeface="Courier New" panose="02070309020205020404" pitchFamily="49" charset="0"/>
                <a:cs typeface="Courier New" panose="02070309020205020404" pitchFamily="49" charset="0"/>
              </a:rPr>
              <a:t>ethod </a:t>
            </a:r>
          </a:p>
          <a:p>
            <a:pPr lvl="1"/>
            <a:r>
              <a:rPr lang="en-IN" dirty="0" smtClean="0"/>
              <a:t>It is an attribute </a:t>
            </a:r>
            <a:r>
              <a:rPr lang="en-IN" dirty="0"/>
              <a:t>of the &lt;form&gt; tag </a:t>
            </a:r>
            <a:r>
              <a:rPr lang="en-IN" dirty="0" smtClean="0"/>
              <a:t>that specifies </a:t>
            </a:r>
            <a:r>
              <a:rPr lang="en-IN" dirty="0"/>
              <a:t>how to send the </a:t>
            </a:r>
            <a:r>
              <a:rPr lang="en-IN" dirty="0" smtClean="0"/>
              <a:t>data entered </a:t>
            </a:r>
            <a:r>
              <a:rPr lang="en-IN" dirty="0"/>
              <a:t>in the form to the server to be </a:t>
            </a:r>
            <a:r>
              <a:rPr lang="en-IN" dirty="0" smtClean="0"/>
              <a:t>processed</a:t>
            </a:r>
          </a:p>
          <a:p>
            <a:r>
              <a:rPr lang="en-IN" b="1" dirty="0" smtClean="0"/>
              <a:t>Get </a:t>
            </a:r>
            <a:r>
              <a:rPr lang="en-IN" b="1" dirty="0"/>
              <a:t>method </a:t>
            </a:r>
            <a:endParaRPr lang="en-IN" b="1" dirty="0" smtClean="0"/>
          </a:p>
          <a:p>
            <a:pPr lvl="1"/>
            <a:r>
              <a:rPr lang="en-IN" dirty="0" smtClean="0"/>
              <a:t>It appends the name-value </a:t>
            </a:r>
            <a:r>
              <a:rPr lang="en-IN" dirty="0"/>
              <a:t>pairs to the URL indicated in the action </a:t>
            </a:r>
            <a:r>
              <a:rPr lang="en-IN" dirty="0" smtClean="0"/>
              <a:t>attribute</a:t>
            </a:r>
          </a:p>
          <a:p>
            <a:pPr lvl="1"/>
            <a:r>
              <a:rPr lang="en-IN" dirty="0" smtClean="0"/>
              <a:t>Example </a:t>
            </a:r>
            <a:r>
              <a:rPr lang="en-IN" dirty="0"/>
              <a:t>of a form tag with the get method and specified </a:t>
            </a:r>
            <a:r>
              <a:rPr lang="en-IN" dirty="0" smtClean="0"/>
              <a:t>action is as follows:</a:t>
            </a:r>
          </a:p>
          <a:p>
            <a:pPr marL="457200" lvl="1" indent="0">
              <a:buNone/>
            </a:pPr>
            <a:r>
              <a:rPr lang="en-IN" sz="2600" dirty="0" smtClean="0">
                <a:latin typeface="Courier New" panose="02070309020205020404" pitchFamily="49" charset="0"/>
                <a:cs typeface="Courier New" panose="02070309020205020404" pitchFamily="49" charset="0"/>
              </a:rPr>
              <a:t>&lt;form method="GET“ action="</a:t>
            </a:r>
            <a:r>
              <a:rPr lang="en-IN" sz="2600" dirty="0" err="1" smtClean="0">
                <a:latin typeface="Courier New" panose="02070309020205020404" pitchFamily="49" charset="0"/>
                <a:cs typeface="Courier New" panose="02070309020205020404" pitchFamily="49" charset="0"/>
              </a:rPr>
              <a:t>formInfo.php</a:t>
            </a:r>
            <a:r>
              <a:rPr lang="en-IN" sz="2600" dirty="0" smtClean="0">
                <a:latin typeface="Courier New" panose="02070309020205020404" pitchFamily="49" charset="0"/>
                <a:cs typeface="Courier New" panose="02070309020205020404" pitchFamily="49" charset="0"/>
              </a:rPr>
              <a:t>"&gt;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50</a:t>
            </a:fld>
            <a:endParaRPr lang="en-US"/>
          </a:p>
        </p:txBody>
      </p:sp>
      <p:sp>
        <p:nvSpPr>
          <p:cNvPr id="5" name="Title 4"/>
          <p:cNvSpPr>
            <a:spLocks noGrp="1"/>
          </p:cNvSpPr>
          <p:nvPr>
            <p:ph type="title"/>
          </p:nvPr>
        </p:nvSpPr>
        <p:spPr/>
        <p:txBody>
          <a:bodyPr>
            <a:normAutofit/>
          </a:bodyPr>
          <a:lstStyle/>
          <a:p>
            <a:r>
              <a:rPr lang="en-US" sz="4400" dirty="0"/>
              <a:t>Form </a:t>
            </a:r>
            <a:r>
              <a:rPr lang="en-US" sz="4400" dirty="0" smtClean="0"/>
              <a:t>Processing (continued 1)</a:t>
            </a:r>
            <a:endParaRPr lang="en-US" sz="4400" dirty="0"/>
          </a:p>
        </p:txBody>
      </p:sp>
    </p:spTree>
    <p:extLst>
      <p:ext uri="{BB962C8B-B14F-4D97-AF65-F5344CB8AC3E}">
        <p14:creationId xmlns:p14="http://schemas.microsoft.com/office/powerpoint/2010/main" val="2467059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P</a:t>
            </a:r>
            <a:r>
              <a:rPr lang="en-IN" b="1" dirty="0" smtClean="0"/>
              <a:t>ost </a:t>
            </a:r>
            <a:r>
              <a:rPr lang="en-IN" b="1" dirty="0"/>
              <a:t>method </a:t>
            </a:r>
            <a:endParaRPr lang="en-IN" b="1" dirty="0" smtClean="0"/>
          </a:p>
          <a:p>
            <a:pPr lvl="1"/>
            <a:r>
              <a:rPr lang="en-IN" dirty="0" smtClean="0"/>
              <a:t>It sends </a:t>
            </a:r>
            <a:r>
              <a:rPr lang="en-IN" dirty="0"/>
              <a:t>a separate data file with the name-value pairs to </a:t>
            </a:r>
            <a:r>
              <a:rPr lang="en-IN" dirty="0" smtClean="0"/>
              <a:t>the URL indicated </a:t>
            </a:r>
            <a:r>
              <a:rPr lang="en-IN" dirty="0"/>
              <a:t>in the action </a:t>
            </a:r>
            <a:r>
              <a:rPr lang="en-IN" dirty="0" smtClean="0"/>
              <a:t>attribute</a:t>
            </a:r>
          </a:p>
          <a:p>
            <a:pPr lvl="1"/>
            <a:r>
              <a:rPr lang="en-IN" dirty="0" smtClean="0"/>
              <a:t>It is used very commonly because </a:t>
            </a:r>
            <a:r>
              <a:rPr lang="en-IN" dirty="0"/>
              <a:t>it can be used to send sensitive form data and does not </a:t>
            </a:r>
            <a:r>
              <a:rPr lang="en-IN" dirty="0" smtClean="0"/>
              <a:t>have a </a:t>
            </a:r>
            <a:r>
              <a:rPr lang="en-IN" dirty="0"/>
              <a:t>size </a:t>
            </a:r>
            <a:r>
              <a:rPr lang="en-IN" dirty="0" smtClean="0"/>
              <a:t>limitation</a:t>
            </a:r>
          </a:p>
          <a:p>
            <a:pPr lvl="1"/>
            <a:r>
              <a:rPr lang="en-IN" dirty="0" smtClean="0"/>
              <a:t>Example </a:t>
            </a:r>
            <a:r>
              <a:rPr lang="en-IN" dirty="0"/>
              <a:t>of a form tag with the post method </a:t>
            </a:r>
            <a:r>
              <a:rPr lang="en-IN" dirty="0" smtClean="0"/>
              <a:t>and </a:t>
            </a:r>
            <a:r>
              <a:rPr lang="en-US" dirty="0" smtClean="0"/>
              <a:t>specified action is as follows:</a:t>
            </a:r>
          </a:p>
          <a:p>
            <a:pPr marL="457200" lvl="1" indent="0">
              <a:buNone/>
            </a:pPr>
            <a:r>
              <a:rPr lang="en-IN" sz="2600" dirty="0" smtClean="0">
                <a:latin typeface="Courier New" panose="02070309020205020404" pitchFamily="49" charset="0"/>
                <a:cs typeface="Courier New" panose="02070309020205020404" pitchFamily="49" charset="0"/>
              </a:rPr>
              <a:t>&lt;</a:t>
            </a:r>
            <a:r>
              <a:rPr lang="en-IN" sz="2600" dirty="0">
                <a:latin typeface="Courier New" panose="02070309020205020404" pitchFamily="49" charset="0"/>
                <a:cs typeface="Courier New" panose="02070309020205020404" pitchFamily="49" charset="0"/>
              </a:rPr>
              <a:t>form method="</a:t>
            </a:r>
            <a:r>
              <a:rPr lang="en-IN" sz="2600" dirty="0" smtClean="0">
                <a:latin typeface="Courier New" panose="02070309020205020404" pitchFamily="49" charset="0"/>
                <a:cs typeface="Courier New" panose="02070309020205020404" pitchFamily="49" charset="0"/>
              </a:rPr>
              <a:t>POST“</a:t>
            </a:r>
            <a:r>
              <a:rPr lang="en-IN" sz="800" dirty="0" smtClean="0">
                <a:latin typeface="Courier New" panose="02070309020205020404" pitchFamily="49" charset="0"/>
                <a:cs typeface="Courier New" panose="02070309020205020404" pitchFamily="49" charset="0"/>
              </a:rPr>
              <a:t> </a:t>
            </a:r>
            <a:r>
              <a:rPr lang="en-IN" sz="2600" dirty="0" smtClean="0">
                <a:latin typeface="Courier New" panose="02070309020205020404" pitchFamily="49" charset="0"/>
                <a:cs typeface="Courier New" panose="02070309020205020404" pitchFamily="49" charset="0"/>
              </a:rPr>
              <a:t>action</a:t>
            </a:r>
            <a:r>
              <a:rPr lang="en-IN" sz="2600" dirty="0">
                <a:latin typeface="Courier New" panose="02070309020205020404" pitchFamily="49" charset="0"/>
                <a:cs typeface="Courier New" panose="02070309020205020404" pitchFamily="49" charset="0"/>
              </a:rPr>
              <a:t>="</a:t>
            </a:r>
            <a:r>
              <a:rPr lang="en-IN" sz="2600" dirty="0" err="1">
                <a:latin typeface="Courier New" panose="02070309020205020404" pitchFamily="49" charset="0"/>
                <a:cs typeface="Courier New" panose="02070309020205020404" pitchFamily="49" charset="0"/>
              </a:rPr>
              <a:t>formInfo.php</a:t>
            </a:r>
            <a:r>
              <a:rPr lang="en-IN" sz="2600" dirty="0">
                <a:latin typeface="Courier New" panose="02070309020205020404" pitchFamily="49" charset="0"/>
                <a:cs typeface="Courier New" panose="02070309020205020404" pitchFamily="49" charset="0"/>
              </a:rPr>
              <a:t>"&gt;</a:t>
            </a:r>
            <a:endParaRPr lang="en-US" sz="2600" dirty="0">
              <a:latin typeface="Courier New" panose="02070309020205020404" pitchFamily="49" charset="0"/>
              <a:cs typeface="Courier New" panose="02070309020205020404" pitchFamily="49" charset="0"/>
            </a:endParaRP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51</a:t>
            </a:fld>
            <a:endParaRPr lang="en-US"/>
          </a:p>
        </p:txBody>
      </p:sp>
      <p:sp>
        <p:nvSpPr>
          <p:cNvPr id="5" name="Title 4"/>
          <p:cNvSpPr>
            <a:spLocks noGrp="1"/>
          </p:cNvSpPr>
          <p:nvPr>
            <p:ph type="title"/>
          </p:nvPr>
        </p:nvSpPr>
        <p:spPr/>
        <p:txBody>
          <a:bodyPr>
            <a:normAutofit/>
          </a:bodyPr>
          <a:lstStyle/>
          <a:p>
            <a:r>
              <a:rPr lang="en-US" sz="4400" dirty="0"/>
              <a:t>Form Processing (continued </a:t>
            </a:r>
            <a:r>
              <a:rPr lang="en-US" sz="4400" dirty="0" smtClean="0"/>
              <a:t>2)</a:t>
            </a:r>
            <a:endParaRPr lang="en-US" sz="4400" dirty="0"/>
          </a:p>
        </p:txBody>
      </p:sp>
    </p:spTree>
    <p:extLst>
      <p:ext uri="{BB962C8B-B14F-4D97-AF65-F5344CB8AC3E}">
        <p14:creationId xmlns:p14="http://schemas.microsoft.com/office/powerpoint/2010/main" val="221813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CSS </a:t>
            </a:r>
            <a:r>
              <a:rPr lang="en-IN" dirty="0"/>
              <a:t>styles </a:t>
            </a:r>
            <a:r>
              <a:rPr lang="en-IN" dirty="0" smtClean="0"/>
              <a:t>are applied to forms to </a:t>
            </a:r>
            <a:r>
              <a:rPr lang="en-IN" dirty="0"/>
              <a:t>improve the appeal and usefulness of the </a:t>
            </a:r>
            <a:r>
              <a:rPr lang="en-IN" dirty="0" smtClean="0"/>
              <a:t>form </a:t>
            </a:r>
            <a:r>
              <a:rPr lang="en-IN" dirty="0"/>
              <a:t>and its </a:t>
            </a:r>
            <a:r>
              <a:rPr lang="en-IN" dirty="0" smtClean="0"/>
              <a:t>controls</a:t>
            </a:r>
          </a:p>
          <a:p>
            <a:r>
              <a:rPr lang="en-IN" dirty="0"/>
              <a:t>As with tables, consider forms in the </a:t>
            </a:r>
            <a:r>
              <a:rPr lang="en-IN" dirty="0" smtClean="0"/>
              <a:t>context </a:t>
            </a:r>
            <a:r>
              <a:rPr lang="en-US" dirty="0" smtClean="0"/>
              <a:t>of </a:t>
            </a:r>
            <a:r>
              <a:rPr lang="en-US" dirty="0"/>
              <a:t>responsive </a:t>
            </a:r>
            <a:r>
              <a:rPr lang="en-US" dirty="0" smtClean="0"/>
              <a:t>design</a:t>
            </a:r>
          </a:p>
          <a:p>
            <a:r>
              <a:rPr lang="en-IN" dirty="0" smtClean="0"/>
              <a:t>Controls can be included to collect optional </a:t>
            </a:r>
            <a:r>
              <a:rPr lang="en-IN" dirty="0"/>
              <a:t>information, such as product feedback, in tablet and desktop </a:t>
            </a:r>
            <a:r>
              <a:rPr lang="en-IN" dirty="0" smtClean="0"/>
              <a:t>viewports</a:t>
            </a:r>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52</a:t>
            </a:fld>
            <a:endParaRPr lang="en-US"/>
          </a:p>
        </p:txBody>
      </p:sp>
      <p:sp>
        <p:nvSpPr>
          <p:cNvPr id="5" name="Title 4"/>
          <p:cNvSpPr>
            <a:spLocks noGrp="1"/>
          </p:cNvSpPr>
          <p:nvPr>
            <p:ph type="title"/>
          </p:nvPr>
        </p:nvSpPr>
        <p:spPr/>
        <p:txBody>
          <a:bodyPr>
            <a:normAutofit/>
          </a:bodyPr>
          <a:lstStyle/>
          <a:p>
            <a:r>
              <a:rPr lang="en-US" sz="4400" dirty="0"/>
              <a:t>Styling </a:t>
            </a:r>
            <a:r>
              <a:rPr lang="en-US" sz="4400" dirty="0" smtClean="0"/>
              <a:t>Forms </a:t>
            </a:r>
            <a:endParaRPr lang="en-US" sz="4400" dirty="0"/>
          </a:p>
        </p:txBody>
      </p:sp>
    </p:spTree>
    <p:extLst>
      <p:ext uri="{BB962C8B-B14F-4D97-AF65-F5344CB8AC3E}">
        <p14:creationId xmlns:p14="http://schemas.microsoft.com/office/powerpoint/2010/main" val="2497895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53</a:t>
            </a:fld>
            <a:endParaRPr lang="en-US"/>
          </a:p>
        </p:txBody>
      </p:sp>
      <p:sp>
        <p:nvSpPr>
          <p:cNvPr id="5" name="Title 4"/>
          <p:cNvSpPr>
            <a:spLocks noGrp="1"/>
          </p:cNvSpPr>
          <p:nvPr>
            <p:ph type="title"/>
          </p:nvPr>
        </p:nvSpPr>
        <p:spPr/>
        <p:txBody>
          <a:bodyPr>
            <a:noAutofit/>
          </a:bodyPr>
          <a:lstStyle/>
          <a:p>
            <a:r>
              <a:rPr lang="en-IN" sz="4400" dirty="0"/>
              <a:t>To Style a Form for a Desktop Viewport</a:t>
            </a:r>
            <a:endParaRPr lang="en-US" sz="4400" dirty="0"/>
          </a:p>
        </p:txBody>
      </p:sp>
      <p:pic>
        <p:nvPicPr>
          <p:cNvPr id="6" name="Content Placeholder 5" descr="This figure shows the code to style a form for a desktop viewport. There are six rectangular boxes in the figure.&#10;The first line of the code reads “476 /* Style rule for form element */”. The first rectangular box labeled “comment” is positioned at the top of the figure. An arrow originating from this box points to the first line of the code. The second rectangular box labeled “Line 476” is positioned on the left side of the first rectangular box. An arrow originating from the second rectangular box points to “476” in the first line of the code. The second line of the code reads “477 form {“. The third line of the code reads “478 background-color: #FFFFFF;”. The fourth line of the code reads “479 padding: 1em;”. The fifth line of the code reads “480 }”. The third rectangular box labeled “style rule for form element” is positioned to the right of the code. An arrow originating from this box points to the second line to the fifth line of the code. The sixth line of the code reads “481”. The seventh line of the code reads “482 /* Style rule for paragraph with form element */”. The fourth rectangular box labeled “comment” is positioned to the left of the code. An arrow originating from this box points to the seventh line of the code. The eighth line of the code reads “483 form p {“. The ninth line of the code reads “484 color: #000000;”. The tenth line of the code reads “485 }”. The fifth rectangular box labeled “style rule for form paragraph element” is positioned to the right of the code, below the third rectangular box. An arrow originating from the fifth rectangular box points to the eighth line to the tenth line of the code. The eleventh line of the code reads “486”. The twelfth line of the code reads “487 }”. The sixth rectangular box labeled “closing brace for desktop media query” is positioned at the bottom right of the code, below the fifth rectangular box. An arrow originating from the sixth rectangular box points to “}” in the twelfth line of the code." title="To Style a Form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362" y="1589572"/>
            <a:ext cx="8059275" cy="4429743"/>
          </a:xfrm>
        </p:spPr>
      </p:pic>
    </p:spTree>
    <p:extLst>
      <p:ext uri="{BB962C8B-B14F-4D97-AF65-F5344CB8AC3E}">
        <p14:creationId xmlns:p14="http://schemas.microsoft.com/office/powerpoint/2010/main" val="3016654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54</a:t>
            </a:fld>
            <a:endParaRPr lang="en-US"/>
          </a:p>
        </p:txBody>
      </p:sp>
      <p:sp>
        <p:nvSpPr>
          <p:cNvPr id="5" name="Title 4"/>
          <p:cNvSpPr>
            <a:spLocks noGrp="1"/>
          </p:cNvSpPr>
          <p:nvPr>
            <p:ph type="title"/>
          </p:nvPr>
        </p:nvSpPr>
        <p:spPr/>
        <p:txBody>
          <a:bodyPr>
            <a:noAutofit/>
          </a:bodyPr>
          <a:lstStyle/>
          <a:p>
            <a:r>
              <a:rPr lang="en-IN" sz="4400" dirty="0"/>
              <a:t>To Style a Form for a Desktop </a:t>
            </a:r>
            <a:r>
              <a:rPr lang="en-IN" sz="4400" dirty="0" smtClean="0"/>
              <a:t>Viewport (continued)</a:t>
            </a:r>
            <a:endParaRPr lang="en-US" sz="4400" dirty="0"/>
          </a:p>
        </p:txBody>
      </p:sp>
      <p:pic>
        <p:nvPicPr>
          <p:cNvPr id="8" name="Content Placeholder 7" descr="The figure consists of 3 small square boxes and 11 rectangular boxes. The first rectangular box is a form. The first line of the form reads “First Name:”. The second rectangular box is a small box positioned to the right of the text. This box is an empty textbox. The second line of the form reads “Last Name:”. The third rectangular box is a small box positioned to the right of the text. This box is an empty textbox. The third line of the form reads “Email:”. The fourth rectangular box is a small box positioned to the right of the text. This box is an empty textbox. The fourth line of the form reads “Phone:”. The fifth rectangular box is a small box positioned to the right of the text. The sixth rectangular box labeled “background color and padding applied to form” is positioned on the right side of the form. An arrow originating from this box points to the third and fourth small rectangular boxes.&#10;The fifth line of the form reads “I would like more information about:”. The seventh rectangular box labeled “color applied to form paragraph element” is positioned to the left of the form. An arrow originating from this box points to the fifth line of the form. The sixth line of the form reads “Group Fitness”. The first small square box is positioned to the left of the text. The seventh line of the form reads “Personal Training”. The second small square box is positioned to the left of the text. The eighth line of the form reads “Nutrition”. The third small square box is positioned to the left of the text.&#10;The ninth line of the form reads “Referral Source:”. The eighth rectangular box is a small rectangular box labeled “Advertisement ˅” and is positioned to the right of the text. &#10;The tenth line of the form reads “Questions?”. The ninth rectangular box is a small rectangular box positioned to the right of the text. A two-sided vertical scroll bar is positioned to the right, inside the ninth rectangular box.&#10;The tenth rectangular box is a small box labeled “Submit” and is positioned below the ninth rectangular box. This box is a button. The eleventh rectangular box labeled “Reset Form” is positioned below the tenth rectangular box." title="To Style a Form for a Desktop Viewpor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046" y="2027783"/>
            <a:ext cx="8287907" cy="3553321"/>
          </a:xfrm>
        </p:spPr>
      </p:pic>
    </p:spTree>
    <p:extLst>
      <p:ext uri="{BB962C8B-B14F-4D97-AF65-F5344CB8AC3E}">
        <p14:creationId xmlns:p14="http://schemas.microsoft.com/office/powerpoint/2010/main" val="2587583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subTitle" idx="1"/>
          </p:nvPr>
        </p:nvSpPr>
        <p:spPr>
          <a:ln>
            <a:miter lim="800000"/>
            <a:headEnd/>
            <a:tailEnd/>
          </a:ln>
        </p:spPr>
        <p:txBody>
          <a:bodyPr/>
          <a:lstStyle/>
          <a:p>
            <a:pPr eaLnBrk="1" hangingPunct="1"/>
            <a:endParaRPr lang="en-US" dirty="0" smtClean="0"/>
          </a:p>
          <a:p>
            <a:pPr eaLnBrk="1" hangingPunct="1"/>
            <a:r>
              <a:rPr lang="en-US" dirty="0" smtClean="0"/>
              <a:t>Chapter 8 Complete</a:t>
            </a:r>
          </a:p>
        </p:txBody>
      </p:sp>
      <p:sp>
        <p:nvSpPr>
          <p:cNvPr id="18434" name="Rectangle 4"/>
          <p:cNvSpPr>
            <a:spLocks noGrp="1" noChangeArrowheads="1"/>
          </p:cNvSpPr>
          <p:nvPr>
            <p:ph type="ctrTitle"/>
          </p:nvPr>
        </p:nvSpPr>
        <p:spPr>
          <a:xfrm>
            <a:off x="457199" y="914400"/>
            <a:ext cx="4800601" cy="2286000"/>
          </a:xfrm>
        </p:spPr>
        <p:txBody>
          <a:bodyPr>
            <a:normAutofit fontScale="90000"/>
          </a:bodyPr>
          <a:lstStyle/>
          <a:p>
            <a:pPr eaLnBrk="1" hangingPunct="1"/>
            <a:r>
              <a:rPr lang="en-US" sz="6000" dirty="0" smtClean="0"/>
              <a:t>HTML5 &amp; CSS3</a:t>
            </a:r>
            <a:r>
              <a:rPr lang="en-US" dirty="0" smtClean="0"/>
              <a:t/>
            </a:r>
            <a:br>
              <a:rPr lang="en-US" dirty="0" smtClean="0"/>
            </a:br>
            <a:r>
              <a:rPr lang="en-US" sz="4900" dirty="0" smtClean="0"/>
              <a:t>8</a:t>
            </a:r>
            <a:r>
              <a:rPr lang="en-US" sz="4900" baseline="30000" dirty="0" smtClean="0"/>
              <a:t>th</a:t>
            </a:r>
            <a:r>
              <a:rPr lang="en-US" sz="4900" dirty="0" smtClean="0"/>
              <a:t> Edition</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Figure </a:t>
            </a:r>
            <a:r>
              <a:rPr lang="en-US" dirty="0"/>
              <a:t>8–4 </a:t>
            </a:r>
            <a:r>
              <a:rPr lang="en-US" dirty="0" smtClean="0"/>
              <a:t>shows </a:t>
            </a:r>
            <a:r>
              <a:rPr lang="en-IN" dirty="0" smtClean="0"/>
              <a:t>examples </a:t>
            </a:r>
            <a:r>
              <a:rPr lang="en-IN" dirty="0"/>
              <a:t>of </a:t>
            </a:r>
            <a:r>
              <a:rPr lang="en-IN" dirty="0" smtClean="0"/>
              <a:t>the </a:t>
            </a:r>
            <a:r>
              <a:rPr lang="en-IN" dirty="0"/>
              <a:t>three </a:t>
            </a:r>
            <a:r>
              <a:rPr lang="en-IN" dirty="0" smtClean="0"/>
              <a:t>elements: rows, columns, and cells</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6</a:t>
            </a:fld>
            <a:endParaRPr lang="en-US"/>
          </a:p>
        </p:txBody>
      </p:sp>
      <p:sp>
        <p:nvSpPr>
          <p:cNvPr id="5" name="Title 4"/>
          <p:cNvSpPr>
            <a:spLocks noGrp="1"/>
          </p:cNvSpPr>
          <p:nvPr>
            <p:ph type="title"/>
          </p:nvPr>
        </p:nvSpPr>
        <p:spPr/>
        <p:txBody>
          <a:bodyPr>
            <a:normAutofit/>
          </a:bodyPr>
          <a:lstStyle/>
          <a:p>
            <a:r>
              <a:rPr lang="en-US" sz="4400" dirty="0"/>
              <a:t>Discovering Tables (continued </a:t>
            </a:r>
            <a:r>
              <a:rPr lang="en-US" sz="4400" dirty="0" smtClean="0"/>
              <a:t>2)</a:t>
            </a:r>
            <a:endParaRPr lang="en-US" sz="4400" dirty="0"/>
          </a:p>
        </p:txBody>
      </p:sp>
      <p:pic>
        <p:nvPicPr>
          <p:cNvPr id="6" name="Picture 5" descr="This figure shows a table consisting of three elements: rows, columns, and cells. The table has 4 columns and 4 rows. The figure also consists of nine rectangular boxes.&#10;In row 1, column 1 reads “cell”, column 2 reads “cell”, column 3 reads “cell”, and column 4 reads “cell”. In row 2, column 1 reads “cell”, column 2 reads “cell”, column 3 reads “cell”, and column 4 reads “cell”. In row 3, column 1 reads “cell”, column 2 reads “cell”, column 3 reads “cell”, and column 4 reads “cell”. In row 4, column 1 reads “cell”, column 2 reads “cell”, column 3 reads “cell”, and column 4 reads “cell”.&#10;The first rectangular box labeled “column 1” is positioned above the figure. An arrow originating from this box points to the first column. The second rectangular box labeled “column 2” is positioned to the right of the first rectangular box. An arrow originating from the second rectangular box points to column 2. The third rectangular box labeled “column 3” is positioned to the right of the second rectangular box. An arrow originating from the third rectangular box points to column 3. The fourth rectangular box labeled “column 4” is positioned to the right of the third rectangular box. An arrow originating from the fourth rectangular box points to column 4.&#10;The fifth rectangular box labeled “row 1” is positioned to the left of the figure. An arrow originating from this box points to the first row. The sixth rectangular box labeled “row 2” is positioned below the fifth rectangular box. An arrow originating from the sixth rectangular box points to the second row. The seventh rectangular box labeled “row 3” is positioned below the sixth rectangular box. An arrow originating from the seventh rectangular box points to the third row. The eighth rectangular box labeled “row 4” is positioned below the seventh rectangular box. An arrow originating from the eighth rectangular box points to the fourth row. The ninth rectangular box labeled “table” is positioned to the right of the figure. An arrow originating from this box points to the table." title="Discovering Tab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36" y="2743200"/>
            <a:ext cx="8621328" cy="2705478"/>
          </a:xfrm>
          <a:prstGeom prst="rect">
            <a:avLst/>
          </a:prstGeom>
        </p:spPr>
      </p:pic>
    </p:spTree>
    <p:extLst>
      <p:ext uri="{BB962C8B-B14F-4D97-AF65-F5344CB8AC3E}">
        <p14:creationId xmlns:p14="http://schemas.microsoft.com/office/powerpoint/2010/main" val="78392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Table </a:t>
            </a:r>
            <a:r>
              <a:rPr lang="en-IN" dirty="0"/>
              <a:t>8–1 lists the HTML elements </a:t>
            </a:r>
            <a:r>
              <a:rPr lang="en-IN" dirty="0" smtClean="0"/>
              <a:t>used </a:t>
            </a:r>
            <a:r>
              <a:rPr lang="en-IN" dirty="0"/>
              <a:t>to create a </a:t>
            </a:r>
            <a:r>
              <a:rPr lang="en-IN" dirty="0" smtClean="0"/>
              <a:t>table</a:t>
            </a:r>
          </a:p>
          <a:p>
            <a:endParaRPr lang="en-US" dirty="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7</a:t>
            </a:fld>
            <a:endParaRPr lang="en-US"/>
          </a:p>
        </p:txBody>
      </p:sp>
      <p:sp>
        <p:nvSpPr>
          <p:cNvPr id="5" name="Title 4"/>
          <p:cNvSpPr>
            <a:spLocks noGrp="1"/>
          </p:cNvSpPr>
          <p:nvPr>
            <p:ph type="title"/>
          </p:nvPr>
        </p:nvSpPr>
        <p:spPr/>
        <p:txBody>
          <a:bodyPr>
            <a:noAutofit/>
          </a:bodyPr>
          <a:lstStyle/>
          <a:p>
            <a:r>
              <a:rPr lang="en-IN" sz="4400" dirty="0"/>
              <a:t>Creating a Table with HTML Elements</a:t>
            </a:r>
            <a:endParaRPr lang="en-US" sz="4400" dirty="0"/>
          </a:p>
        </p:txBody>
      </p:sp>
      <p:pic>
        <p:nvPicPr>
          <p:cNvPr id="6" name="Picture 5" descr="This table lists the HTML elements used to create a table. It has 3 columns and 9 rows. The header of column 1 reads “Element”, the header of column 2 reads “Indicates the start and end of:”, and the header of column 3 reads “Contains:”.&#10;In row 2, column 1 reads “&lt;table&gt; … &lt;/table&gt;”, column 2 reads “Table within a webpage”, and column 3 reads “All related table elements”.&#10;In row 3, column 1 reads “&lt;tr&gt; … &lt;/tr&gt;”, column 2 reads “Table row within a table”, and column 3 reads “Table data cells”.&#10;In row 4, column 1 reads “&lt;th&gt; … &lt;/th&gt;”, column 2 reads “Table header cell”, and column 3 reads “Table header content”.&#10;In row 5, column 1 reads “&lt;td&gt; … &lt;/td&gt;”, column 2 reads “Table data”, and column 3 reads “Table cell content”.&#10;In row 6, column 1 reads “&lt;caption&gt; … &lt;/caption&gt;”, column 2 reads “Table caption”, and column 3 reads “Table caption or title”.&#10;In row 7, column 1 reads “&lt;thead&gt; … &lt;/thead&gt;”, column 2 reads “Table header area”, and column 3 reads “Grouped header content”.&#10;In row 8, column 1 reads “&lt;tbody&gt; … &lt;/tbody&gt;”, column 2 reads “Table body area”, and column 3 reads “Grouped body content”.&#10;In row 9, column 1 reads “&lt;tfooter&gt; … &lt;/tfooter&gt;”, column 2 reads “Table footer area”, and column 3 reads “Grouped footer content”." title="HTML Table Elem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28" y="2514600"/>
            <a:ext cx="8564170" cy="3219899"/>
          </a:xfrm>
          <a:prstGeom prst="rect">
            <a:avLst/>
          </a:prstGeom>
        </p:spPr>
      </p:pic>
    </p:spTree>
    <p:extLst>
      <p:ext uri="{BB962C8B-B14F-4D97-AF65-F5344CB8AC3E}">
        <p14:creationId xmlns:p14="http://schemas.microsoft.com/office/powerpoint/2010/main" val="243345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Creating </a:t>
            </a:r>
            <a:r>
              <a:rPr lang="en-IN" dirty="0"/>
              <a:t>a table on a </a:t>
            </a:r>
            <a:r>
              <a:rPr lang="en-IN" dirty="0" smtClean="0"/>
              <a:t>webpage </a:t>
            </a:r>
          </a:p>
          <a:p>
            <a:pPr lvl="1"/>
            <a:r>
              <a:rPr lang="en-IN" dirty="0" smtClean="0"/>
              <a:t>The </a:t>
            </a:r>
            <a:r>
              <a:rPr lang="en-IN" dirty="0"/>
              <a:t>&lt;table&gt; </a:t>
            </a:r>
            <a:r>
              <a:rPr lang="en-IN" dirty="0" smtClean="0"/>
              <a:t>and &lt;/table&gt; tags indicate </a:t>
            </a:r>
            <a:r>
              <a:rPr lang="en-IN" dirty="0"/>
              <a:t>the starting </a:t>
            </a:r>
            <a:r>
              <a:rPr lang="en-IN" dirty="0" smtClean="0"/>
              <a:t>and ending </a:t>
            </a:r>
            <a:r>
              <a:rPr lang="en-IN" dirty="0"/>
              <a:t>of a </a:t>
            </a:r>
            <a:r>
              <a:rPr lang="en-IN" dirty="0" smtClean="0"/>
              <a:t>table</a:t>
            </a:r>
          </a:p>
          <a:p>
            <a:pPr lvl="1"/>
            <a:r>
              <a:rPr lang="en-IN" dirty="0" smtClean="0"/>
              <a:t>The &lt;</a:t>
            </a:r>
            <a:r>
              <a:rPr lang="en-IN" dirty="0" err="1" smtClean="0"/>
              <a:t>tr</a:t>
            </a:r>
            <a:r>
              <a:rPr lang="en-IN" dirty="0" smtClean="0"/>
              <a:t>&gt; and &lt;/</a:t>
            </a:r>
            <a:r>
              <a:rPr lang="en-IN" dirty="0" err="1" smtClean="0"/>
              <a:t>tr</a:t>
            </a:r>
            <a:r>
              <a:rPr lang="en-IN" dirty="0" smtClean="0"/>
              <a:t>&gt; tags indicate the </a:t>
            </a:r>
            <a:r>
              <a:rPr lang="en-IN" dirty="0"/>
              <a:t>starting </a:t>
            </a:r>
            <a:r>
              <a:rPr lang="en-IN" dirty="0" smtClean="0"/>
              <a:t>and ending of each table row</a:t>
            </a:r>
          </a:p>
          <a:p>
            <a:pPr lvl="1"/>
            <a:r>
              <a:rPr lang="en-US" dirty="0" smtClean="0"/>
              <a:t>The </a:t>
            </a:r>
            <a:r>
              <a:rPr lang="en-IN" dirty="0" smtClean="0"/>
              <a:t>&lt;td&gt; </a:t>
            </a:r>
            <a:r>
              <a:rPr lang="en-IN" dirty="0"/>
              <a:t>and &lt;/</a:t>
            </a:r>
            <a:r>
              <a:rPr lang="en-IN" dirty="0" smtClean="0"/>
              <a:t>td&gt; </a:t>
            </a:r>
            <a:r>
              <a:rPr lang="en-IN" dirty="0"/>
              <a:t>tags indicate the </a:t>
            </a:r>
            <a:r>
              <a:rPr lang="en-IN" dirty="0" smtClean="0"/>
              <a:t>starting and ending tags for </a:t>
            </a:r>
            <a:r>
              <a:rPr lang="en-US" dirty="0" smtClean="0"/>
              <a:t>data elements within the </a:t>
            </a:r>
            <a:r>
              <a:rPr lang="en-IN" dirty="0"/>
              <a:t>table row elements </a:t>
            </a:r>
            <a:endParaRPr lang="en-IN" dirty="0" smtClean="0"/>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8</a:t>
            </a:fld>
            <a:endParaRPr lang="en-US"/>
          </a:p>
        </p:txBody>
      </p:sp>
      <p:sp>
        <p:nvSpPr>
          <p:cNvPr id="5" name="Title 4"/>
          <p:cNvSpPr>
            <a:spLocks noGrp="1"/>
          </p:cNvSpPr>
          <p:nvPr>
            <p:ph type="title"/>
          </p:nvPr>
        </p:nvSpPr>
        <p:spPr/>
        <p:txBody>
          <a:bodyPr>
            <a:noAutofit/>
          </a:bodyPr>
          <a:lstStyle/>
          <a:p>
            <a:r>
              <a:rPr lang="en-IN" sz="4400" dirty="0"/>
              <a:t>Creating a Table with HTML </a:t>
            </a:r>
            <a:r>
              <a:rPr lang="en-IN" sz="4400" dirty="0" smtClean="0"/>
              <a:t>Elements (continued)</a:t>
            </a:r>
            <a:endParaRPr lang="en-US" sz="4400" dirty="0"/>
          </a:p>
        </p:txBody>
      </p:sp>
    </p:spTree>
    <p:extLst>
      <p:ext uri="{BB962C8B-B14F-4D97-AF65-F5344CB8AC3E}">
        <p14:creationId xmlns:p14="http://schemas.microsoft.com/office/powerpoint/2010/main" val="16172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smtClean="0"/>
              <a:t>Table border </a:t>
            </a:r>
            <a:r>
              <a:rPr lang="en-IN" dirty="0" smtClean="0"/>
              <a:t>– It is </a:t>
            </a:r>
            <a:r>
              <a:rPr lang="en-IN" dirty="0"/>
              <a:t>the line that defines the perimeter of the </a:t>
            </a:r>
            <a:r>
              <a:rPr lang="en-IN" dirty="0" smtClean="0"/>
              <a:t>table</a:t>
            </a:r>
            <a:endParaRPr lang="en-IN" dirty="0"/>
          </a:p>
          <a:p>
            <a:r>
              <a:rPr lang="en-IN" b="1" dirty="0"/>
              <a:t>T</a:t>
            </a:r>
            <a:r>
              <a:rPr lang="en-IN" b="1" dirty="0" smtClean="0"/>
              <a:t>able </a:t>
            </a:r>
            <a:r>
              <a:rPr lang="en-IN" b="1" dirty="0"/>
              <a:t>header </a:t>
            </a:r>
            <a:endParaRPr lang="en-IN" b="1" dirty="0" smtClean="0"/>
          </a:p>
          <a:p>
            <a:pPr lvl="1"/>
            <a:r>
              <a:rPr lang="en-IN" dirty="0" smtClean="0"/>
              <a:t>It is </a:t>
            </a:r>
            <a:r>
              <a:rPr lang="en-IN" dirty="0"/>
              <a:t>a </a:t>
            </a:r>
            <a:r>
              <a:rPr lang="en-IN" dirty="0" smtClean="0"/>
              <a:t>heading </a:t>
            </a:r>
            <a:r>
              <a:rPr lang="en-US" dirty="0" smtClean="0"/>
              <a:t>cell</a:t>
            </a:r>
            <a:r>
              <a:rPr lang="en-US" dirty="0"/>
              <a:t> </a:t>
            </a:r>
            <a:r>
              <a:rPr lang="en-IN" dirty="0" smtClean="0"/>
              <a:t>and identifies the row </a:t>
            </a:r>
            <a:r>
              <a:rPr lang="en-IN" dirty="0"/>
              <a:t>or column </a:t>
            </a:r>
            <a:r>
              <a:rPr lang="en-IN" dirty="0" smtClean="0"/>
              <a:t>content</a:t>
            </a:r>
          </a:p>
          <a:p>
            <a:pPr lvl="1"/>
            <a:r>
              <a:rPr lang="en-IN" dirty="0"/>
              <a:t>It is defined </a:t>
            </a:r>
            <a:r>
              <a:rPr lang="en-IN" dirty="0" smtClean="0"/>
              <a:t>with </a:t>
            </a:r>
            <a:r>
              <a:rPr lang="en-IN" dirty="0"/>
              <a:t>a starting </a:t>
            </a:r>
            <a:r>
              <a:rPr lang="en-IN" b="1" dirty="0" smtClean="0"/>
              <a:t>&lt;</a:t>
            </a:r>
            <a:r>
              <a:rPr lang="en-IN" dirty="0" err="1" smtClean="0"/>
              <a:t>th</a:t>
            </a:r>
            <a:r>
              <a:rPr lang="en-IN" b="1" dirty="0" smtClean="0"/>
              <a:t>&gt;</a:t>
            </a:r>
            <a:r>
              <a:rPr lang="en-IN" dirty="0" smtClean="0"/>
              <a:t> tag</a:t>
            </a:r>
            <a:r>
              <a:rPr lang="en-IN" b="1" dirty="0" smtClean="0"/>
              <a:t> </a:t>
            </a:r>
            <a:r>
              <a:rPr lang="en-IN" dirty="0"/>
              <a:t>and an ending </a:t>
            </a:r>
            <a:r>
              <a:rPr lang="en-IN" b="1" dirty="0" smtClean="0"/>
              <a:t>&lt;/</a:t>
            </a:r>
            <a:r>
              <a:rPr lang="en-IN" dirty="0" err="1"/>
              <a:t>th</a:t>
            </a:r>
            <a:r>
              <a:rPr lang="en-IN" b="1" dirty="0"/>
              <a:t>&gt; </a:t>
            </a:r>
            <a:r>
              <a:rPr lang="en-IN" dirty="0" smtClean="0"/>
              <a:t>tag</a:t>
            </a:r>
          </a:p>
        </p:txBody>
      </p:sp>
      <p:sp>
        <p:nvSpPr>
          <p:cNvPr id="3" name="Footer Placeholder 2"/>
          <p:cNvSpPr>
            <a:spLocks noGrp="1"/>
          </p:cNvSpPr>
          <p:nvPr>
            <p:ph type="ftr" sz="quarter" idx="11"/>
          </p:nvPr>
        </p:nvSpPr>
        <p:spPr/>
        <p:txBody>
          <a:bodyPr/>
          <a:lstStyle/>
          <a:p>
            <a:pPr eaLnBrk="1" hangingPunct="1"/>
            <a:r>
              <a:rPr lang="en-US" smtClean="0"/>
              <a:t>Chapter 8: Creating Tables and Forms</a:t>
            </a:r>
          </a:p>
          <a:p>
            <a:pPr>
              <a:defRPr/>
            </a:pP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9</a:t>
            </a:fld>
            <a:endParaRPr lang="en-US"/>
          </a:p>
        </p:txBody>
      </p:sp>
      <p:sp>
        <p:nvSpPr>
          <p:cNvPr id="5" name="Title 4"/>
          <p:cNvSpPr>
            <a:spLocks noGrp="1"/>
          </p:cNvSpPr>
          <p:nvPr>
            <p:ph type="title"/>
          </p:nvPr>
        </p:nvSpPr>
        <p:spPr/>
        <p:txBody>
          <a:bodyPr>
            <a:noAutofit/>
          </a:bodyPr>
          <a:lstStyle/>
          <a:p>
            <a:r>
              <a:rPr lang="en-IN" sz="4400" dirty="0"/>
              <a:t>Table Borders, Headers, and </a:t>
            </a:r>
            <a:r>
              <a:rPr lang="en-IN" sz="4400" dirty="0" smtClean="0"/>
              <a:t>Captions </a:t>
            </a:r>
            <a:endParaRPr lang="en-US" sz="4400" dirty="0"/>
          </a:p>
        </p:txBody>
      </p:sp>
    </p:spTree>
    <p:extLst>
      <p:ext uri="{BB962C8B-B14F-4D97-AF65-F5344CB8AC3E}">
        <p14:creationId xmlns:p14="http://schemas.microsoft.com/office/powerpoint/2010/main" val="63293377"/>
      </p:ext>
    </p:extLst>
  </p:cSld>
  <p:clrMapOvr>
    <a:masterClrMapping/>
  </p:clrMapOvr>
</p:sld>
</file>

<file path=ppt/theme/theme1.xml><?xml version="1.0" encoding="utf-8"?>
<a:theme xmlns:a="http://schemas.openxmlformats.org/drawingml/2006/main" name="Word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07</Template>
  <TotalTime>4329</TotalTime>
  <Words>2606</Words>
  <Application>Microsoft Office PowerPoint</Application>
  <PresentationFormat>On-screen Show (4:3)</PresentationFormat>
  <Paragraphs>352</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Word 2010</vt:lpstr>
      <vt:lpstr>Web Design with  HTML5 &amp; CSS3 8th Edition</vt:lpstr>
      <vt:lpstr>Chapter Objectives</vt:lpstr>
      <vt:lpstr>Chapter Objectives (continued)</vt:lpstr>
      <vt:lpstr>Discovering Tables</vt:lpstr>
      <vt:lpstr>Discovering Tables (continued 1)</vt:lpstr>
      <vt:lpstr>Discovering Tables (continued 2)</vt:lpstr>
      <vt:lpstr>Creating a Table with HTML Elements</vt:lpstr>
      <vt:lpstr>Creating a Table with HTML Elements (continued)</vt:lpstr>
      <vt:lpstr>Table Borders, Headers, and Captions </vt:lpstr>
      <vt:lpstr>Table Borders, Headers, and Captions (continued 1)</vt:lpstr>
      <vt:lpstr>Table Borders, Headers, and Captions (continued 2)</vt:lpstr>
      <vt:lpstr>Table Borders, Headers, and Captions (continued 3)</vt:lpstr>
      <vt:lpstr>Table Borders, Headers, and Captions (continued 4)</vt:lpstr>
      <vt:lpstr>Table Borders, Headers, and Captions (continued 5)</vt:lpstr>
      <vt:lpstr>Use of Tables</vt:lpstr>
      <vt:lpstr>Planning the Table</vt:lpstr>
      <vt:lpstr>To Add a Table Element to the Classes Page</vt:lpstr>
      <vt:lpstr>Styling Table Elements</vt:lpstr>
      <vt:lpstr>Styling Table Elements (continued)</vt:lpstr>
      <vt:lpstr>To Style a Table for a Tablet Viewport</vt:lpstr>
      <vt:lpstr>To Style a Table for a Tablet Viewport (continued 1)</vt:lpstr>
      <vt:lpstr>To Style a Table for a Tablet Viewport (continued 2)</vt:lpstr>
      <vt:lpstr>To Style a Table for a Tablet Viewport (continued 3)</vt:lpstr>
      <vt:lpstr>To Style a Table for a Desktop Viewport</vt:lpstr>
      <vt:lpstr>To Style a Table for a Desktop Viewport (continued 1)</vt:lpstr>
      <vt:lpstr>To Style a Table for a Desktop Viewport (continued 2)</vt:lpstr>
      <vt:lpstr>Creating Webpage Forms </vt:lpstr>
      <vt:lpstr>Form Controls</vt:lpstr>
      <vt:lpstr>Form Controls (continued 1)</vt:lpstr>
      <vt:lpstr>Form Controls (continued 2)</vt:lpstr>
      <vt:lpstr>Form Controls (continued 3)</vt:lpstr>
      <vt:lpstr>Form Controls (continued 4)</vt:lpstr>
      <vt:lpstr>Form Controls (continued 5)</vt:lpstr>
      <vt:lpstr>Form Controls (continued 6)</vt:lpstr>
      <vt:lpstr>Form Controls (continued 7)</vt:lpstr>
      <vt:lpstr>Form Controls (continued 8)</vt:lpstr>
      <vt:lpstr>Form Controls (continued 9)</vt:lpstr>
      <vt:lpstr>Form Controls (continued 10)</vt:lpstr>
      <vt:lpstr>Form Controls (continued 11)</vt:lpstr>
      <vt:lpstr>Form Controls (continued 12)</vt:lpstr>
      <vt:lpstr>Form Controls (continued 13)</vt:lpstr>
      <vt:lpstr>Form Controls (continued 14)</vt:lpstr>
      <vt:lpstr>Form Controls (continued 15)</vt:lpstr>
      <vt:lpstr>Form Controls (continued 16)</vt:lpstr>
      <vt:lpstr>Form Controls (continued 17)</vt:lpstr>
      <vt:lpstr>Form Controls (continued 18)</vt:lpstr>
      <vt:lpstr>Form Controls (continued 19)</vt:lpstr>
      <vt:lpstr>Form Controls (continued 20)</vt:lpstr>
      <vt:lpstr>Form Processing</vt:lpstr>
      <vt:lpstr>Form Processing (continued 1)</vt:lpstr>
      <vt:lpstr>Form Processing (continued 2)</vt:lpstr>
      <vt:lpstr>Styling Forms </vt:lpstr>
      <vt:lpstr>To Style a Form for a Desktop Viewport</vt:lpstr>
      <vt:lpstr>To Style a Form for a Desktop Viewport (continued)</vt:lpstr>
      <vt:lpstr>HTML5 &amp; CSS3 8th Edition</vt:lpstr>
    </vt:vector>
  </TitlesOfParts>
  <Company>University of Central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8</dc:title>
  <dc:creator>Steven Freund</dc:creator>
  <cp:lastModifiedBy>Varsha Chopra .K</cp:lastModifiedBy>
  <cp:revision>319</cp:revision>
  <dcterms:created xsi:type="dcterms:W3CDTF">2004-08-27T11:31:35Z</dcterms:created>
  <dcterms:modified xsi:type="dcterms:W3CDTF">2015-11-20T07:03:27Z</dcterms:modified>
</cp:coreProperties>
</file>