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6"/>
  </p:notesMasterIdLst>
  <p:sldIdLst>
    <p:sldId id="256" r:id="rId2"/>
    <p:sldId id="257" r:id="rId3"/>
    <p:sldId id="326" r:id="rId4"/>
    <p:sldId id="331" r:id="rId5"/>
    <p:sldId id="327" r:id="rId6"/>
    <p:sldId id="355" r:id="rId7"/>
    <p:sldId id="354" r:id="rId8"/>
    <p:sldId id="339" r:id="rId9"/>
    <p:sldId id="340" r:id="rId10"/>
    <p:sldId id="341" r:id="rId11"/>
    <p:sldId id="342" r:id="rId12"/>
    <p:sldId id="343" r:id="rId13"/>
    <p:sldId id="344" r:id="rId14"/>
    <p:sldId id="345" r:id="rId15"/>
    <p:sldId id="346" r:id="rId16"/>
    <p:sldId id="347" r:id="rId17"/>
    <p:sldId id="329" r:id="rId18"/>
    <p:sldId id="349" r:id="rId19"/>
    <p:sldId id="350" r:id="rId20"/>
    <p:sldId id="351" r:id="rId21"/>
    <p:sldId id="352" r:id="rId22"/>
    <p:sldId id="353" r:id="rId23"/>
    <p:sldId id="330" r:id="rId24"/>
    <p:sldId id="356" r:id="rId25"/>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bg1"/>
        </a:solidFill>
        <a:latin typeface="Arial" panose="020B0604020202020204" pitchFamily="34" charset="0"/>
        <a:ea typeface="宋体" panose="02010600030101010101" pitchFamily="2" charset="-122"/>
        <a:cs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BFBDD"/>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3393" autoAdjust="0"/>
  </p:normalViewPr>
  <p:slideViewPr>
    <p:cSldViewPr>
      <p:cViewPr varScale="1">
        <p:scale>
          <a:sx n="93" d="100"/>
          <a:sy n="93" d="100"/>
        </p:scale>
        <p:origin x="1716" y="90"/>
      </p:cViewPr>
      <p:guideLst>
        <p:guide orient="horz" pos="2160"/>
        <p:guide pos="2880"/>
      </p:guideLst>
    </p:cSldViewPr>
  </p:slideViewPr>
  <p:outlineViewPr>
    <p:cViewPr varScale="1">
      <p:scale>
        <a:sx n="170" d="200"/>
        <a:sy n="170" d="200"/>
      </p:scale>
      <p:origin x="-782" y="-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ln>
          <a:effectLst/>
        </p:spPr>
        <p:txBody>
          <a:bodyPr wrap="none" anchor="ctr"/>
          <a:lstStyle/>
          <a:p>
            <a:endParaRPr lang="en-US"/>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ln>
          <a:effectLst/>
        </p:spPr>
        <p:txBody>
          <a:bodyPr wrap="none" anchor="ctr"/>
          <a:lstStyle/>
          <a:p>
            <a:endParaRPr lang="en-US"/>
          </a:p>
        </p:txBody>
      </p:sp>
      <p:sp>
        <p:nvSpPr>
          <p:cNvPr id="2051" name="Rectangle 3"/>
          <p:cNvSpPr>
            <a:spLocks noGrp="1" noRot="1" noChangeAspect="1" noChangeArrowheads="1"/>
          </p:cNvSpPr>
          <p:nvPr>
            <p:ph type="sldImg"/>
          </p:nvPr>
        </p:nvSpPr>
        <p:spPr bwMode="auto">
          <a:xfrm>
            <a:off x="1371600" y="763588"/>
            <a:ext cx="5024438" cy="3767137"/>
          </a:xfrm>
          <a:prstGeom prst="rect">
            <a:avLst/>
          </a:prstGeom>
          <a:noFill/>
          <a:ln w="9525">
            <a:noFill/>
            <a:round/>
          </a:ln>
          <a:effectLst/>
        </p:spPr>
      </p:sp>
      <p:sp>
        <p:nvSpPr>
          <p:cNvPr id="2052" name="Rectangle 4"/>
          <p:cNvSpPr>
            <a:spLocks noGrp="1" noChangeArrowheads="1"/>
          </p:cNvSpPr>
          <p:nvPr>
            <p:ph type="body"/>
          </p:nvPr>
        </p:nvSpPr>
        <p:spPr bwMode="auto">
          <a:xfrm>
            <a:off x="777875" y="4776788"/>
            <a:ext cx="6213475" cy="4521200"/>
          </a:xfrm>
          <a:prstGeom prst="rect">
            <a:avLst/>
          </a:prstGeom>
          <a:noFill/>
          <a:ln w="9525">
            <a:noFill/>
            <a:round/>
          </a:ln>
          <a:effectLst/>
        </p:spPr>
        <p:txBody>
          <a:bodyPr vert="horz" wrap="square" lIns="0" tIns="0" rIns="0" bIns="0" numCol="1" anchor="t" anchorCtr="0" compatLnSpc="1"/>
          <a:lstStyle/>
          <a:p>
            <a:pPr lvl="0"/>
            <a:endParaRPr lang="en-US"/>
          </a:p>
        </p:txBody>
      </p:sp>
      <p:sp>
        <p:nvSpPr>
          <p:cNvPr id="2053" name="Rectangle 5"/>
          <p:cNvSpPr>
            <a:spLocks noGrp="1" noChangeArrowheads="1"/>
          </p:cNvSpPr>
          <p:nvPr>
            <p:ph type="hdr"/>
          </p:nvPr>
        </p:nvSpPr>
        <p:spPr bwMode="auto">
          <a:xfrm>
            <a:off x="0" y="0"/>
            <a:ext cx="3368675" cy="498475"/>
          </a:xfrm>
          <a:prstGeom prst="rect">
            <a:avLst/>
          </a:prstGeom>
          <a:noFill/>
          <a:ln w="9525">
            <a:noFill/>
            <a:round/>
          </a:ln>
          <a:effectLst/>
        </p:spPr>
        <p:txBody>
          <a:bodyPr vert="horz" wrap="square" lIns="0" tIns="0" rIns="0" bIns="0" numCol="1" anchor="t" anchorCtr="0" compatLnSpc="1"/>
          <a:lstStyle>
            <a:lvl1pPr defTabSz="-635">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09" charset="0"/>
              </a:defRPr>
            </a:lvl1pPr>
          </a:lstStyle>
          <a:p>
            <a:endParaRPr lang="en-US"/>
          </a:p>
        </p:txBody>
      </p:sp>
      <p:sp>
        <p:nvSpPr>
          <p:cNvPr id="2054" name="Rectangle 6"/>
          <p:cNvSpPr>
            <a:spLocks noGrp="1" noChangeArrowheads="1"/>
          </p:cNvSpPr>
          <p:nvPr>
            <p:ph type="dt"/>
          </p:nvPr>
        </p:nvSpPr>
        <p:spPr bwMode="auto">
          <a:xfrm>
            <a:off x="4398963" y="0"/>
            <a:ext cx="3368675" cy="498475"/>
          </a:xfrm>
          <a:prstGeom prst="rect">
            <a:avLst/>
          </a:prstGeom>
          <a:noFill/>
          <a:ln w="9525">
            <a:noFill/>
            <a:round/>
          </a:ln>
          <a:effectLst/>
        </p:spPr>
        <p:txBody>
          <a:bodyPr vert="horz" wrap="square" lIns="0" tIns="0" rIns="0" bIns="0" numCol="1" anchor="t" anchorCtr="0" compatLnSpc="1"/>
          <a:lstStyle>
            <a:lvl1pPr algn="r" defTabSz="-635">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09" charset="0"/>
              </a:defRPr>
            </a:lvl1pPr>
          </a:lstStyle>
          <a:p>
            <a:endParaRPr lang="en-US"/>
          </a:p>
        </p:txBody>
      </p:sp>
      <p:sp>
        <p:nvSpPr>
          <p:cNvPr id="2055" name="Rectangle 7"/>
          <p:cNvSpPr>
            <a:spLocks noGrp="1" noChangeArrowheads="1"/>
          </p:cNvSpPr>
          <p:nvPr>
            <p:ph type="ftr"/>
          </p:nvPr>
        </p:nvSpPr>
        <p:spPr bwMode="auto">
          <a:xfrm>
            <a:off x="0" y="9555163"/>
            <a:ext cx="3368675" cy="498475"/>
          </a:xfrm>
          <a:prstGeom prst="rect">
            <a:avLst/>
          </a:prstGeom>
          <a:noFill/>
          <a:ln w="9525">
            <a:noFill/>
            <a:round/>
          </a:ln>
          <a:effectLst/>
        </p:spPr>
        <p:txBody>
          <a:bodyPr vert="horz" wrap="square" lIns="0" tIns="0" rIns="0" bIns="0" numCol="1" anchor="b" anchorCtr="0" compatLnSpc="1"/>
          <a:lstStyle>
            <a:lvl1pPr defTabSz="-635">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09" charset="0"/>
              </a:defRPr>
            </a:lvl1pPr>
          </a:lstStyle>
          <a:p>
            <a:endParaRPr lang="en-US"/>
          </a:p>
        </p:txBody>
      </p:sp>
      <p:sp>
        <p:nvSpPr>
          <p:cNvPr id="2056" name="Rectangle 8"/>
          <p:cNvSpPr>
            <a:spLocks noGrp="1" noChangeArrowheads="1"/>
          </p:cNvSpPr>
          <p:nvPr>
            <p:ph type="sldNum"/>
          </p:nvPr>
        </p:nvSpPr>
        <p:spPr bwMode="auto">
          <a:xfrm>
            <a:off x="4398963" y="9555163"/>
            <a:ext cx="3368675" cy="498475"/>
          </a:xfrm>
          <a:prstGeom prst="rect">
            <a:avLst/>
          </a:prstGeom>
          <a:noFill/>
          <a:ln w="9525">
            <a:noFill/>
            <a:round/>
          </a:ln>
          <a:effectLst/>
        </p:spPr>
        <p:txBody>
          <a:bodyPr vert="horz" wrap="square" lIns="0" tIns="0" rIns="0" bIns="0" numCol="1" anchor="b" anchorCtr="0" compatLnSpc="1"/>
          <a:lstStyle>
            <a:lvl1pPr algn="r" defTabSz="-635">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09" charset="0"/>
              </a:defRPr>
            </a:lvl1pPr>
          </a:lstStyle>
          <a:p>
            <a:fld id="{6E142DC1-22A2-0D4C-8515-33BBAD42E407}"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09" charset="0"/>
      <a:defRPr sz="1200" kern="1200">
        <a:solidFill>
          <a:srgbClr val="000000"/>
        </a:solidFill>
        <a:latin typeface="Times New Roman" panose="02020603050405020304" pitchFamily="-109"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09" charset="0"/>
      <a:defRPr sz="1200" kern="1200">
        <a:solidFill>
          <a:srgbClr val="000000"/>
        </a:solidFill>
        <a:latin typeface="Times New Roman" panose="02020603050405020304" pitchFamily="-109" charset="0"/>
        <a:ea typeface="MS PGothic" panose="020B0600070205080204"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09" charset="0"/>
      <a:defRPr sz="1200" kern="1200">
        <a:solidFill>
          <a:srgbClr val="000000"/>
        </a:solidFill>
        <a:latin typeface="Times New Roman" panose="02020603050405020304" pitchFamily="-109" charset="0"/>
        <a:ea typeface="MS PGothic" panose="020B0600070205080204"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09" charset="0"/>
      <a:defRPr sz="1200" kern="1200">
        <a:solidFill>
          <a:srgbClr val="000000"/>
        </a:solidFill>
        <a:latin typeface="Times New Roman" panose="02020603050405020304" pitchFamily="-109" charset="0"/>
        <a:ea typeface="MS PGothic" panose="020B0600070205080204"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09" charset="0"/>
      <a:defRPr sz="1200" kern="1200">
        <a:solidFill>
          <a:srgbClr val="000000"/>
        </a:solidFill>
        <a:latin typeface="Times New Roman" panose="02020603050405020304" pitchFamily="-109" charset="0"/>
        <a:ea typeface="MS PGothic" panose="020B0600070205080204"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729BCA57-8A81-1F44-998E-F9637647B3D9}" type="slidenum">
              <a:rPr lang="en-US"/>
              <a:t>1</a:t>
            </a:fld>
            <a:endParaRPr lang="en-US"/>
          </a:p>
        </p:txBody>
      </p:sp>
      <p:sp>
        <p:nvSpPr>
          <p:cNvPr id="43009"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3010"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21</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22</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23</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2</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3</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5</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6</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17</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18</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19</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p:txBody>
          <a:bodyPr/>
          <a:lstStyle/>
          <a:p>
            <a:fld id="{F9A64BAD-C7D5-744B-AE10-E945EAA19E33}" type="slidenum">
              <a:rPr lang="en-US"/>
              <a:t>20</a:t>
            </a:fld>
            <a:endParaRPr lang="en-US"/>
          </a:p>
        </p:txBody>
      </p:sp>
      <p:sp>
        <p:nvSpPr>
          <p:cNvPr id="44033" name="Text Box 1"/>
          <p:cNvSpPr txBox="1">
            <a:spLocks noChangeArrowheads="1"/>
          </p:cNvSpPr>
          <p:nvPr/>
        </p:nvSpPr>
        <p:spPr bwMode="auto">
          <a:xfrm>
            <a:off x="1371600" y="763588"/>
            <a:ext cx="5029200" cy="3771900"/>
          </a:xfrm>
          <a:prstGeom prst="rect">
            <a:avLst/>
          </a:prstGeom>
          <a:solidFill>
            <a:srgbClr val="FFFFFF"/>
          </a:solidFill>
          <a:ln w="9525">
            <a:solidFill>
              <a:srgbClr val="000000"/>
            </a:solidFill>
            <a:miter lim="800000"/>
          </a:ln>
          <a:effectLst/>
        </p:spPr>
        <p:txBody>
          <a:bodyPr wrap="none" anchor="ctr"/>
          <a:lstStyle/>
          <a:p>
            <a:endParaRPr lang="en-US"/>
          </a:p>
        </p:txBody>
      </p:sp>
      <p:sp>
        <p:nvSpPr>
          <p:cNvPr id="44034" name="Text Box 2"/>
          <p:cNvSpPr txBox="1">
            <a:spLocks noGrp="1" noChangeArrowheads="1"/>
          </p:cNvSpPr>
          <p:nvPr>
            <p:ph type="body"/>
          </p:nvPr>
        </p:nvSpPr>
        <p:spPr bwMode="auto">
          <a:xfrm>
            <a:off x="777875" y="4776788"/>
            <a:ext cx="6215063" cy="4522787"/>
          </a:xfrm>
          <a:prstGeom prst="rect">
            <a:avLst/>
          </a:prstGeom>
          <a:noFill/>
          <a:ln>
            <a:rou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B4FA673F-9556-A147-BF31-E07C0905F9AE}"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A6F71D6-A4B1-D240-82B2-B91BCB4DD58E}"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5362" cy="645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C0CF5789-7503-DE43-91CA-054AD602FF5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AF9D199-2D43-A046-9A03-AD84BC569F5E}"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36DA2F7A-426B-8040-89F8-F3A09C69FD86}"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6112"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1750"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E43A5EC6-5771-9847-9D59-F8E77B2E907E}"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E04B27AE-AB4A-294F-A145-8BA248D7FD23}"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6AE77AD0-569C-A245-8ED5-2EB03E0299B3}"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9ED0E99D-5D7C-DE4C-9BCE-733E71135BF0}"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E0D11110-CBC6-A047-BD68-6238483F049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18FE625D-2184-6B43-9942-DED39DCF67F7}"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6212" cy="1257300"/>
          </a:xfrm>
          <a:prstGeom prst="rect">
            <a:avLst/>
          </a:prstGeom>
          <a:noFill/>
          <a:ln w="9525">
            <a:noFill/>
            <a:round/>
          </a:ln>
          <a:effectLst/>
        </p:spPr>
        <p:txBody>
          <a:bodyPr vert="horz" wrap="square" lIns="0" tIns="0" rIns="0" bIns="0" numCol="1" anchor="ctr" anchorCtr="0" compatLnSpc="1"/>
          <a:lstStyle/>
          <a:p>
            <a:pPr lvl="0"/>
            <a:r>
              <a:rPr lang="en-GB"/>
              <a:t>Click to edit the title text format</a:t>
            </a:r>
          </a:p>
        </p:txBody>
      </p:sp>
      <p:sp>
        <p:nvSpPr>
          <p:cNvPr id="1026" name="Rectangle 2"/>
          <p:cNvSpPr>
            <a:spLocks noGrp="1" noChangeArrowheads="1"/>
          </p:cNvSpPr>
          <p:nvPr>
            <p:ph type="body" idx="1"/>
          </p:nvPr>
        </p:nvSpPr>
        <p:spPr bwMode="auto">
          <a:xfrm>
            <a:off x="503238" y="1768475"/>
            <a:ext cx="9066212" cy="4984750"/>
          </a:xfrm>
          <a:prstGeom prst="rect">
            <a:avLst/>
          </a:prstGeom>
          <a:noFill/>
          <a:ln w="9525">
            <a:noFill/>
            <a:round/>
          </a:ln>
          <a:effectLst/>
        </p:spPr>
        <p:txBody>
          <a:bodyPr vert="horz" wrap="square" lIns="0" tIns="28080" rIns="0" bIns="0" numCol="1" anchor="t" anchorCtr="0" compatLnSpc="1"/>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dt"/>
          </p:nvPr>
        </p:nvSpPr>
        <p:spPr bwMode="auto">
          <a:xfrm>
            <a:off x="503238" y="6886575"/>
            <a:ext cx="2343150" cy="515938"/>
          </a:xfrm>
          <a:prstGeom prst="rect">
            <a:avLst/>
          </a:prstGeom>
          <a:noFill/>
          <a:ln w="9525">
            <a:noFill/>
            <a:round/>
          </a:ln>
          <a:effectLst/>
        </p:spPr>
        <p:txBody>
          <a:bodyPr vert="horz" wrap="square" lIns="0" tIns="0" rIns="0" bIns="0" numCol="1" anchor="t" anchorCtr="0" compatLnSpc="1"/>
          <a:lstStyle>
            <a:lvl1pPr defTabSz="-63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endParaRPr lang="en-US"/>
          </a:p>
        </p:txBody>
      </p:sp>
      <p:sp>
        <p:nvSpPr>
          <p:cNvPr id="1028" name="Rectangle 4"/>
          <p:cNvSpPr>
            <a:spLocks noGrp="1" noChangeArrowheads="1"/>
          </p:cNvSpPr>
          <p:nvPr>
            <p:ph type="ftr"/>
          </p:nvPr>
        </p:nvSpPr>
        <p:spPr bwMode="auto">
          <a:xfrm>
            <a:off x="3448050" y="6886575"/>
            <a:ext cx="3190875" cy="515938"/>
          </a:xfrm>
          <a:prstGeom prst="rect">
            <a:avLst/>
          </a:prstGeom>
          <a:noFill/>
          <a:ln w="9525">
            <a:noFill/>
            <a:round/>
          </a:ln>
          <a:effectLst/>
        </p:spPr>
        <p:txBody>
          <a:bodyPr vert="horz" wrap="square" lIns="0" tIns="0" rIns="0" bIns="0" numCol="1" anchor="t" anchorCtr="0" compatLnSpc="1"/>
          <a:lstStyle>
            <a:lvl1pPr defTabSz="-63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endParaRPr lang="en-US"/>
          </a:p>
        </p:txBody>
      </p:sp>
      <p:sp>
        <p:nvSpPr>
          <p:cNvPr id="1029" name="Rectangle 5"/>
          <p:cNvSpPr>
            <a:spLocks noGrp="1" noChangeArrowheads="1"/>
          </p:cNvSpPr>
          <p:nvPr>
            <p:ph type="sldNum"/>
          </p:nvPr>
        </p:nvSpPr>
        <p:spPr bwMode="auto">
          <a:xfrm>
            <a:off x="7227888" y="6886575"/>
            <a:ext cx="2343150" cy="515938"/>
          </a:xfrm>
          <a:prstGeom prst="rect">
            <a:avLst/>
          </a:prstGeom>
          <a:noFill/>
          <a:ln w="9525">
            <a:noFill/>
            <a:round/>
          </a:ln>
          <a:effectLst/>
        </p:spPr>
        <p:txBody>
          <a:bodyPr vert="horz" wrap="square" lIns="0" tIns="0" rIns="0" bIns="0" numCol="1" anchor="t" anchorCtr="0" compatLnSpc="1"/>
          <a:lstStyle>
            <a:lvl1pPr defTabSz="-63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884C9160-8224-D044-A400-B0F7CFBA4B98}" type="slidenum">
              <a:rPr lang="en-US"/>
              <a:t>‹#›</a:t>
            </a:fld>
            <a:endParaRPr lang="en-US"/>
          </a:p>
        </p:txBody>
      </p:sp>
      <p:pic>
        <p:nvPicPr>
          <p:cNvPr id="7" name="Picture 3"/>
          <p:cNvPicPr>
            <a:picLocks noChangeAspect="1" noChangeArrowheads="1"/>
          </p:cNvPicPr>
          <p:nvPr userDrawn="1"/>
        </p:nvPicPr>
        <p:blipFill>
          <a:blip cstate="email"/>
          <a:srcRect/>
          <a:stretch>
            <a:fillRect/>
          </a:stretch>
        </p:blipFill>
        <p:spPr bwMode="auto">
          <a:xfrm>
            <a:off x="0" y="6904037"/>
            <a:ext cx="783480" cy="655638"/>
          </a:xfrm>
          <a:prstGeom prst="rect">
            <a:avLst/>
          </a:prstGeom>
          <a:noFill/>
          <a:ln w="9525">
            <a:noFill/>
            <a:rou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09" charset="0"/>
        <a:defRPr sz="4400">
          <a:solidFill>
            <a:srgbClr val="000000"/>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anose="02020603050405020304" pitchFamily="-109"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40"/>
        </a:spcAft>
        <a:buClr>
          <a:srgbClr val="000000"/>
        </a:buClr>
        <a:buSzPct val="100000"/>
        <a:buFont typeface="Times New Roman" panose="02020603050405020304" pitchFamily="-109"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anose="02020603050405020304" pitchFamily="-109"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anose="02020603050405020304" pitchFamily="-109"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09"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09"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09"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09"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09"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154112" y="2103437"/>
            <a:ext cx="7783512" cy="838200"/>
          </a:xfrm>
          <a:prstGeom prst="rect">
            <a:avLst/>
          </a:prstGeom>
          <a:noFill/>
          <a:ln w="9525">
            <a:noFill/>
            <a:round/>
          </a:ln>
          <a:effectLst/>
        </p:spPr>
        <p:txBody>
          <a:bodyPr tIns="91440"/>
          <a:lstStyle/>
          <a:p>
            <a:pPr algn="ct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000" dirty="0">
                <a:solidFill>
                  <a:srgbClr val="000000"/>
                </a:solidFill>
                <a:cs typeface="Arial" panose="020B0604020202020204" pitchFamily="34" charset="0"/>
              </a:rPr>
              <a:t>Li Xu</a:t>
            </a:r>
            <a:r>
              <a:rPr lang="en-US" sz="2000" dirty="0">
                <a:solidFill>
                  <a:srgbClr val="000000"/>
                </a:solidFill>
              </a:rPr>
              <a:t> </a:t>
            </a:r>
          </a:p>
          <a:p>
            <a:pPr algn="ct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err="1">
                <a:solidFill>
                  <a:srgbClr val="000000"/>
                </a:solidFill>
                <a:latin typeface="Arial" panose="020B0604020202020204" pitchFamily="34" charset="0"/>
                <a:cs typeface="Arial" panose="020B0604020202020204" pitchFamily="34" charset="0"/>
              </a:rPr>
              <a:t>Tianzheng</a:t>
            </a:r>
            <a:r>
              <a:rPr lang="en-US" sz="2000" dirty="0">
                <a:solidFill>
                  <a:srgbClr val="000000"/>
                </a:solidFill>
                <a:latin typeface="Arial" panose="020B0604020202020204" pitchFamily="34" charset="0"/>
                <a:cs typeface="Arial" panose="020B0604020202020204" pitchFamily="34" charset="0"/>
              </a:rPr>
              <a:t> Huang</a:t>
            </a:r>
          </a:p>
          <a:p>
            <a:pPr algn="ct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dirty="0">
              <a:solidFill>
                <a:srgbClr val="000000"/>
              </a:solidFill>
            </a:endParaRPr>
          </a:p>
          <a:p>
            <a:pPr algn="ct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dirty="0">
              <a:solidFill>
                <a:srgbClr val="000000"/>
              </a:solidFill>
            </a:endParaRPr>
          </a:p>
          <a:p>
            <a:pPr algn="ct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Dept. of Computer Science, University of Missouri, </a:t>
            </a:r>
          </a:p>
          <a:p>
            <a:pPr algn="ct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Columbia, MO 65211, USA</a:t>
            </a:r>
          </a:p>
          <a:p>
            <a:pPr defTabSz="-635"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p:txBody>
      </p:sp>
      <p:pic>
        <p:nvPicPr>
          <p:cNvPr id="11" name="Picture 10"/>
          <p:cNvPicPr>
            <a:picLocks noChangeAspect="1" noChangeArrowheads="1"/>
          </p:cNvPicPr>
          <p:nvPr/>
        </p:nvPicPr>
        <p:blipFill>
          <a:blip cstate="email"/>
          <a:srcRect/>
          <a:stretch>
            <a:fillRect/>
          </a:stretch>
        </p:blipFill>
        <p:spPr bwMode="auto">
          <a:xfrm>
            <a:off x="21051" y="5899011"/>
            <a:ext cx="1983855" cy="1660318"/>
          </a:xfrm>
          <a:prstGeom prst="rect">
            <a:avLst/>
          </a:prstGeom>
          <a:noFill/>
          <a:ln w="9525">
            <a:noFill/>
            <a:round/>
          </a:ln>
        </p:spPr>
      </p:pic>
      <p:sp>
        <p:nvSpPr>
          <p:cNvPr id="14" name="Rectangle 13"/>
          <p:cNvSpPr/>
          <p:nvPr/>
        </p:nvSpPr>
        <p:spPr>
          <a:xfrm>
            <a:off x="1" y="4770437"/>
            <a:ext cx="10080624" cy="779316"/>
          </a:xfrm>
          <a:prstGeom prst="rect">
            <a:avLst/>
          </a:prstGeom>
        </p:spPr>
        <p:txBody>
          <a:bodyPr wrap="square">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r>
              <a:rPr lang="en-US" sz="2400" i="1" dirty="0"/>
              <a:t>Digital Image Processing Final Project</a:t>
            </a:r>
            <a:endParaRPr lang="en-US" sz="2400" dirty="0"/>
          </a:p>
          <a:p>
            <a:r>
              <a:rPr lang="en-US" sz="2400" dirty="0"/>
              <a:t>Wed Dec 16</a:t>
            </a:r>
            <a:r>
              <a:rPr lang="en-US" sz="2400" baseline="30000" dirty="0"/>
              <a:t>th</a:t>
            </a:r>
            <a:r>
              <a:rPr lang="en-US" sz="2400" dirty="0"/>
              <a:t> , 2015,   5:00 pm</a:t>
            </a:r>
          </a:p>
        </p:txBody>
      </p:sp>
      <p:sp>
        <p:nvSpPr>
          <p:cNvPr id="9" name="Rectangle 1"/>
          <p:cNvSpPr>
            <a:spLocks noGrp="1" noChangeArrowheads="1"/>
          </p:cNvSpPr>
          <p:nvPr>
            <p:ph type="title"/>
          </p:nvPr>
        </p:nvSpPr>
        <p:spPr>
          <a:xfrm>
            <a:off x="0" y="531540"/>
            <a:ext cx="10080625" cy="1285875"/>
          </a:xfrm>
        </p:spPr>
        <p:txBody>
          <a:bodyPr tIns="38878"/>
          <a:lstStyle/>
          <a:p>
            <a:pPr defTabSz="-635">
              <a:tabLst>
                <a:tab pos="0" algn="l"/>
                <a:tab pos="456565" algn="l"/>
                <a:tab pos="913765" algn="l"/>
                <a:tab pos="1370965" algn="l"/>
                <a:tab pos="1828165" algn="l"/>
                <a:tab pos="2285365" algn="l"/>
                <a:tab pos="2742565" algn="l"/>
                <a:tab pos="3199765" algn="l"/>
                <a:tab pos="3656965" algn="l"/>
                <a:tab pos="4114165" algn="l"/>
                <a:tab pos="4571365" algn="l"/>
                <a:tab pos="5028565" algn="l"/>
                <a:tab pos="5485765" algn="l"/>
                <a:tab pos="5942965" algn="l"/>
                <a:tab pos="6400165" algn="l"/>
                <a:tab pos="6857365" algn="l"/>
                <a:tab pos="7314565" algn="l"/>
                <a:tab pos="7771765" algn="l"/>
                <a:tab pos="8228965" algn="l"/>
                <a:tab pos="8686165" algn="l"/>
                <a:tab pos="9143365" algn="l"/>
              </a:tabLst>
            </a:pPr>
            <a:r>
              <a:rPr lang="en-US" dirty="0">
                <a:latin typeface="Arial" panose="020B0604020202020204" pitchFamily="34" charset="0"/>
                <a:cs typeface="Arial" panose="020B0604020202020204" pitchFamily="34" charset="0"/>
              </a:rPr>
              <a:t>Count Parking Lots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363" y="2865437"/>
            <a:ext cx="2505695" cy="436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箭头连接符 4"/>
          <p:cNvCxnSpPr/>
          <p:nvPr/>
        </p:nvCxnSpPr>
        <p:spPr>
          <a:xfrm>
            <a:off x="4049712" y="1722437"/>
            <a:ext cx="23072" cy="11430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583112" y="1722437"/>
            <a:ext cx="1" cy="11430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954712" y="1722353"/>
            <a:ext cx="0" cy="1118861"/>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125" name="文本框 7"/>
          <p:cNvSpPr txBox="1">
            <a:spLocks noChangeArrowheads="1"/>
          </p:cNvSpPr>
          <p:nvPr/>
        </p:nvSpPr>
        <p:spPr bwMode="auto">
          <a:xfrm>
            <a:off x="3059112" y="1229154"/>
            <a:ext cx="349285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tx1"/>
                </a:solidFill>
              </a:rPr>
              <a:t> column1      2      ......         n      </a:t>
            </a:r>
          </a:p>
        </p:txBody>
      </p:sp>
      <p:cxnSp>
        <p:nvCxnSpPr>
          <p:cNvPr id="9" name="直接箭头连接符 8"/>
          <p:cNvCxnSpPr/>
          <p:nvPr/>
        </p:nvCxnSpPr>
        <p:spPr>
          <a:xfrm>
            <a:off x="3059112" y="1229154"/>
            <a:ext cx="3492850"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127" name="文本框 9"/>
          <p:cNvSpPr txBox="1">
            <a:spLocks noChangeArrowheads="1"/>
          </p:cNvSpPr>
          <p:nvPr/>
        </p:nvSpPr>
        <p:spPr bwMode="auto">
          <a:xfrm>
            <a:off x="7021512" y="4562616"/>
            <a:ext cx="264238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tx1"/>
                </a:solidFill>
                <a:sym typeface="Arial" panose="020B0604020202020204" pitchFamily="34" charset="0"/>
              </a:rPr>
              <a:t>GY or horizontal line</a:t>
            </a:r>
            <a:endParaRPr lang="zh-CN" altLang="en-US" dirty="0">
              <a:solidFill>
                <a:schemeClr val="tx1"/>
              </a:solidFill>
            </a:endParaRPr>
          </a:p>
        </p:txBody>
      </p:sp>
      <p:sp>
        <p:nvSpPr>
          <p:cNvPr id="8" name="TextBox 7"/>
          <p:cNvSpPr txBox="1"/>
          <p:nvPr/>
        </p:nvSpPr>
        <p:spPr>
          <a:xfrm>
            <a:off x="163512" y="503237"/>
            <a:ext cx="2592376" cy="435825"/>
          </a:xfrm>
          <a:prstGeom prst="rect">
            <a:avLst/>
          </a:prstGeom>
          <a:noFill/>
        </p:spPr>
        <p:txBody>
          <a:bodyPr wrap="none" rtlCol="0">
            <a:spAutoFit/>
          </a:bodyPr>
          <a:lstStyle/>
          <a:p>
            <a:r>
              <a:rPr lang="en-US" sz="2400" b="1" dirty="0">
                <a:solidFill>
                  <a:schemeClr val="tx1"/>
                </a:solidFill>
              </a:rPr>
              <a:t>Line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1312" y="808037"/>
            <a:ext cx="6349911" cy="550279"/>
          </a:xfrm>
          <a:prstGeom prst="rect">
            <a:avLst/>
          </a:prstGeom>
          <a:noFill/>
        </p:spPr>
        <p:txBody>
          <a:bodyPr wrap="square">
            <a:spAutoFit/>
          </a:bodyPr>
          <a:lstStyle/>
          <a:p>
            <a:pPr algn="ctr"/>
            <a:r>
              <a:rPr lang="en-US" sz="3200" dirty="0">
                <a:solidFill>
                  <a:schemeClr val="tx1"/>
                </a:solidFill>
              </a:rPr>
              <a:t>Step4: </a:t>
            </a:r>
            <a:r>
              <a:rPr lang="en-US" sz="3200" dirty="0" err="1">
                <a:solidFill>
                  <a:schemeClr val="tx1"/>
                </a:solidFill>
              </a:rPr>
              <a:t>pseudocode</a:t>
            </a:r>
            <a:r>
              <a:rPr lang="en-US" sz="3200" dirty="0">
                <a:solidFill>
                  <a:schemeClr val="tx1"/>
                </a:solidFill>
              </a:rPr>
              <a:t> </a:t>
            </a:r>
            <a:endParaRPr lang="en-US" altLang="zh-CN" sz="1400" noProof="1">
              <a:solidFill>
                <a:schemeClr val="tx1"/>
              </a:solidFill>
            </a:endParaRPr>
          </a:p>
        </p:txBody>
      </p:sp>
      <p:sp>
        <p:nvSpPr>
          <p:cNvPr id="6146" name="文本框 2"/>
          <p:cNvSpPr txBox="1">
            <a:spLocks noChangeArrowheads="1"/>
          </p:cNvSpPr>
          <p:nvPr/>
        </p:nvSpPr>
        <p:spPr bwMode="auto">
          <a:xfrm>
            <a:off x="2626751" y="2388675"/>
            <a:ext cx="598474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chemeClr val="tx1"/>
              </a:solidFill>
            </a:endParaRPr>
          </a:p>
        </p:txBody>
      </p:sp>
      <p:sp>
        <p:nvSpPr>
          <p:cNvPr id="6147" name="文本框 3"/>
          <p:cNvSpPr txBox="1">
            <a:spLocks noChangeArrowheads="1"/>
          </p:cNvSpPr>
          <p:nvPr/>
        </p:nvSpPr>
        <p:spPr bwMode="auto">
          <a:xfrm>
            <a:off x="1771735" y="1874837"/>
            <a:ext cx="7533583" cy="507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tx1"/>
                </a:solidFill>
                <a:sym typeface="宋体" panose="02010600030101010101" pitchFamily="2" charset="-122"/>
              </a:rPr>
              <a:t>Algorithm#1: record X1,X2,Y1,Y2</a:t>
            </a:r>
            <a:endParaRPr lang="en-US" altLang="zh-CN" sz="2800" b="1" dirty="0">
              <a:solidFill>
                <a:schemeClr val="tx1"/>
              </a:solidFill>
            </a:endParaRPr>
          </a:p>
          <a:p>
            <a:endParaRPr lang="en-US" altLang="zh-CN" sz="2000" dirty="0">
              <a:solidFill>
                <a:schemeClr val="tx1"/>
              </a:solidFill>
            </a:endParaRPr>
          </a:p>
          <a:p>
            <a:r>
              <a:rPr lang="en-US" altLang="zh-CN" sz="2000" dirty="0">
                <a:solidFill>
                  <a:schemeClr val="tx1"/>
                </a:solidFill>
              </a:rPr>
              <a:t>for </a:t>
            </a:r>
            <a:r>
              <a:rPr lang="en-US" altLang="zh-CN" sz="2000" dirty="0" err="1">
                <a:solidFill>
                  <a:schemeClr val="tx1"/>
                </a:solidFill>
              </a:rPr>
              <a:t>i</a:t>
            </a:r>
            <a:r>
              <a:rPr lang="en-US" altLang="zh-CN" sz="2000" dirty="0">
                <a:solidFill>
                  <a:schemeClr val="tx1"/>
                </a:solidFill>
              </a:rPr>
              <a:t> = 1 to height of image</a:t>
            </a:r>
          </a:p>
          <a:p>
            <a:r>
              <a:rPr lang="en-US" altLang="zh-CN" sz="2000" dirty="0">
                <a:solidFill>
                  <a:schemeClr val="tx1"/>
                </a:solidFill>
              </a:rPr>
              <a:t>     for j = 1 to width of image</a:t>
            </a:r>
          </a:p>
          <a:p>
            <a:r>
              <a:rPr lang="en-US" altLang="zh-CN" sz="2000" dirty="0">
                <a:solidFill>
                  <a:schemeClr val="tx1"/>
                </a:solidFill>
              </a:rPr>
              <a:t>           if Label(</a:t>
            </a:r>
            <a:r>
              <a:rPr lang="en-US" altLang="zh-CN" sz="2000" dirty="0" err="1">
                <a:solidFill>
                  <a:schemeClr val="tx1"/>
                </a:solidFill>
              </a:rPr>
              <a:t>i,j</a:t>
            </a:r>
            <a:r>
              <a:rPr lang="en-US" altLang="zh-CN" sz="2000" dirty="0">
                <a:solidFill>
                  <a:schemeClr val="tx1"/>
                </a:solidFill>
              </a:rPr>
              <a:t>) is labeled</a:t>
            </a:r>
          </a:p>
          <a:p>
            <a:r>
              <a:rPr lang="en-US" altLang="zh-CN" sz="2000" dirty="0">
                <a:solidFill>
                  <a:schemeClr val="tx1"/>
                </a:solidFill>
              </a:rPr>
              <a:t>               index = </a:t>
            </a:r>
            <a:r>
              <a:rPr lang="en-US" altLang="zh-CN" sz="2000" dirty="0">
                <a:solidFill>
                  <a:schemeClr val="tx1"/>
                </a:solidFill>
                <a:sym typeface="Arial" panose="020B0604020202020204" pitchFamily="34" charset="0"/>
              </a:rPr>
              <a:t>Label( </a:t>
            </a:r>
            <a:r>
              <a:rPr lang="en-US" altLang="zh-CN" sz="2000" dirty="0" err="1">
                <a:solidFill>
                  <a:schemeClr val="tx1"/>
                </a:solidFill>
                <a:sym typeface="Arial" panose="020B0604020202020204" pitchFamily="34" charset="0"/>
              </a:rPr>
              <a:t>i</a:t>
            </a:r>
            <a:r>
              <a:rPr lang="en-US" altLang="zh-CN" sz="2000" dirty="0">
                <a:solidFill>
                  <a:schemeClr val="tx1"/>
                </a:solidFill>
                <a:sym typeface="Arial" panose="020B0604020202020204" pitchFamily="34" charset="0"/>
              </a:rPr>
              <a:t>, j )</a:t>
            </a:r>
          </a:p>
          <a:p>
            <a:r>
              <a:rPr lang="en-US" altLang="zh-CN" sz="2000" dirty="0">
                <a:solidFill>
                  <a:schemeClr val="tx1"/>
                </a:solidFill>
                <a:sym typeface="Arial" panose="020B0604020202020204" pitchFamily="34" charset="0"/>
              </a:rPr>
              <a:t>	if </a:t>
            </a:r>
            <a:r>
              <a:rPr lang="en-US" altLang="zh-CN" sz="2000" dirty="0" err="1">
                <a:solidFill>
                  <a:schemeClr val="tx1"/>
                </a:solidFill>
                <a:sym typeface="Arial" panose="020B0604020202020204" pitchFamily="34" charset="0"/>
              </a:rPr>
              <a:t>whetherlabelx</a:t>
            </a:r>
            <a:r>
              <a:rPr lang="en-US" altLang="zh-CN" sz="2000" dirty="0">
                <a:solidFill>
                  <a:schemeClr val="tx1"/>
                </a:solidFill>
                <a:sym typeface="Arial" panose="020B0604020202020204" pitchFamily="34" charset="0"/>
              </a:rPr>
              <a:t>(index)==0//no check before</a:t>
            </a:r>
          </a:p>
          <a:p>
            <a:r>
              <a:rPr lang="en-US" altLang="zh-CN" sz="2000" dirty="0">
                <a:solidFill>
                  <a:schemeClr val="tx1"/>
                </a:solidFill>
                <a:sym typeface="Arial" panose="020B0604020202020204" pitchFamily="34" charset="0"/>
              </a:rPr>
              <a:t>	    X1= j;</a:t>
            </a:r>
          </a:p>
          <a:p>
            <a:r>
              <a:rPr lang="en-US" altLang="zh-CN" sz="2000" dirty="0">
                <a:solidFill>
                  <a:schemeClr val="tx1"/>
                </a:solidFill>
                <a:sym typeface="Arial" panose="020B0604020202020204" pitchFamily="34" charset="0"/>
              </a:rPr>
              <a:t>	    Y1= </a:t>
            </a:r>
            <a:r>
              <a:rPr lang="en-US" altLang="zh-CN" sz="2000" dirty="0" err="1">
                <a:solidFill>
                  <a:schemeClr val="tx1"/>
                </a:solidFill>
                <a:sym typeface="Arial" panose="020B0604020202020204" pitchFamily="34" charset="0"/>
              </a:rPr>
              <a:t>i</a:t>
            </a:r>
            <a:r>
              <a:rPr lang="en-US" altLang="zh-CN" sz="2000" dirty="0">
                <a:solidFill>
                  <a:schemeClr val="tx1"/>
                </a:solidFill>
                <a:sym typeface="Arial" panose="020B0604020202020204" pitchFamily="34" charset="0"/>
              </a:rPr>
              <a:t>;</a:t>
            </a:r>
          </a:p>
          <a:p>
            <a:r>
              <a:rPr lang="en-US" altLang="zh-CN" sz="2000" dirty="0">
                <a:solidFill>
                  <a:schemeClr val="tx1"/>
                </a:solidFill>
                <a:sym typeface="Arial" panose="020B0604020202020204" pitchFamily="34" charset="0"/>
              </a:rPr>
              <a:t>	    </a:t>
            </a:r>
            <a:r>
              <a:rPr lang="en-US" altLang="zh-CN" sz="2000" dirty="0" err="1">
                <a:solidFill>
                  <a:schemeClr val="tx1"/>
                </a:solidFill>
                <a:sym typeface="Arial" panose="020B0604020202020204" pitchFamily="34" charset="0"/>
              </a:rPr>
              <a:t>whetherlabely</a:t>
            </a:r>
            <a:r>
              <a:rPr lang="en-US" altLang="zh-CN" sz="2000" dirty="0">
                <a:solidFill>
                  <a:schemeClr val="tx1"/>
                </a:solidFill>
                <a:sym typeface="Arial" panose="020B0604020202020204" pitchFamily="34" charset="0"/>
              </a:rPr>
              <a:t>(index) = 1 ;</a:t>
            </a:r>
          </a:p>
          <a:p>
            <a:r>
              <a:rPr lang="en-US" altLang="zh-CN" sz="2000" dirty="0">
                <a:solidFill>
                  <a:schemeClr val="tx1"/>
                </a:solidFill>
                <a:sym typeface="Arial" panose="020B0604020202020204" pitchFamily="34" charset="0"/>
              </a:rPr>
              <a:t>	</a:t>
            </a:r>
          </a:p>
          <a:p>
            <a:r>
              <a:rPr lang="en-US" altLang="zh-CN" sz="2000" dirty="0">
                <a:solidFill>
                  <a:schemeClr val="tx1"/>
                </a:solidFill>
                <a:sym typeface="Arial" panose="020B0604020202020204" pitchFamily="34" charset="0"/>
              </a:rPr>
              <a:t>               if </a:t>
            </a:r>
            <a:r>
              <a:rPr lang="en-US" altLang="zh-CN" sz="2000" dirty="0" err="1">
                <a:solidFill>
                  <a:schemeClr val="tx1"/>
                </a:solidFill>
                <a:sym typeface="Arial" panose="020B0604020202020204" pitchFamily="34" charset="0"/>
              </a:rPr>
              <a:t>whetherlabely</a:t>
            </a:r>
            <a:r>
              <a:rPr lang="en-US" altLang="zh-CN" sz="2000" dirty="0">
                <a:solidFill>
                  <a:schemeClr val="tx1"/>
                </a:solidFill>
                <a:sym typeface="Arial" panose="020B0604020202020204" pitchFamily="34" charset="0"/>
              </a:rPr>
              <a:t>(index) == 1</a:t>
            </a:r>
          </a:p>
          <a:p>
            <a:r>
              <a:rPr lang="en-US" altLang="zh-CN" sz="2000" dirty="0">
                <a:solidFill>
                  <a:schemeClr val="tx1"/>
                </a:solidFill>
                <a:sym typeface="Arial" panose="020B0604020202020204" pitchFamily="34" charset="0"/>
              </a:rPr>
              <a:t>	    if j&lt;X1</a:t>
            </a:r>
          </a:p>
          <a:p>
            <a:r>
              <a:rPr lang="en-US" altLang="zh-CN" sz="2000" dirty="0">
                <a:solidFill>
                  <a:schemeClr val="tx1"/>
                </a:solidFill>
                <a:sym typeface="Arial" panose="020B0604020202020204" pitchFamily="34" charset="0"/>
              </a:rPr>
              <a:t>	       X1 = j </a:t>
            </a:r>
          </a:p>
          <a:p>
            <a:r>
              <a:rPr lang="en-US" altLang="zh-CN" sz="2000" dirty="0">
                <a:solidFill>
                  <a:schemeClr val="tx1"/>
                </a:solidFill>
                <a:sym typeface="Arial" panose="020B0604020202020204" pitchFamily="34" charset="0"/>
              </a:rPr>
              <a:t>	   else if j&gt;X2</a:t>
            </a:r>
          </a:p>
          <a:p>
            <a:r>
              <a:rPr lang="en-US" altLang="zh-CN" sz="2000" dirty="0">
                <a:solidFill>
                  <a:schemeClr val="tx1"/>
                </a:solidFill>
                <a:sym typeface="Arial" panose="020B0604020202020204" pitchFamily="34" charset="0"/>
              </a:rPr>
              <a:t>	       X2  = j</a:t>
            </a:r>
          </a:p>
          <a:p>
            <a:r>
              <a:rPr lang="en-US" altLang="zh-CN" sz="2000" dirty="0">
                <a:solidFill>
                  <a:schemeClr val="tx1"/>
                </a:solidFill>
                <a:sym typeface="Arial" panose="020B0604020202020204" pitchFamily="34" charset="0"/>
              </a:rPr>
              <a:t>               Y2 = </a:t>
            </a:r>
            <a:r>
              <a:rPr lang="en-US" altLang="zh-CN" sz="2000" dirty="0" err="1">
                <a:solidFill>
                  <a:schemeClr val="tx1"/>
                </a:solidFill>
                <a:sym typeface="Arial" panose="020B0604020202020204" pitchFamily="34" charset="0"/>
              </a:rPr>
              <a:t>i</a:t>
            </a:r>
            <a:r>
              <a:rPr lang="en-US" altLang="zh-CN" sz="2000" dirty="0">
                <a:solidFill>
                  <a:schemeClr val="tx1"/>
                </a:solidFill>
                <a:sym typeface="Arial" panose="020B060402020202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8489" y="689175"/>
            <a:ext cx="8268745" cy="471026"/>
          </a:xfrm>
          <a:prstGeom prst="rect">
            <a:avLst/>
          </a:prstGeom>
          <a:noFill/>
        </p:spPr>
        <p:txBody>
          <a:bodyPr>
            <a:spAutoFit/>
          </a:bodyPr>
          <a:lstStyle/>
          <a:p>
            <a:r>
              <a:rPr lang="en-US" altLang="zh-CN" sz="2645" b="1" noProof="1">
                <a:solidFill>
                  <a:schemeClr val="tx1"/>
                </a:solidFill>
                <a:ea typeface="宋体" panose="02010600030101010101" pitchFamily="2" charset="-122"/>
                <a:cs typeface="+mn-ea"/>
                <a:sym typeface="+mn-ea"/>
              </a:rPr>
              <a:t>Algorithm#2: </a:t>
            </a:r>
            <a:r>
              <a:rPr lang="en-US" altLang="zh-CN" sz="2645" b="1" noProof="1">
                <a:solidFill>
                  <a:schemeClr val="tx1"/>
                </a:solidFill>
                <a:ea typeface="宋体" panose="02010600030101010101" pitchFamily="2" charset="-122"/>
                <a:cs typeface="+mn-ea"/>
              </a:rPr>
              <a:t>calculate the mode width and length</a:t>
            </a:r>
            <a:endParaRPr lang="en-US" altLang="zh-CN" sz="2645" b="1" noProof="1">
              <a:solidFill>
                <a:schemeClr val="tx1"/>
              </a:solidFill>
            </a:endParaRPr>
          </a:p>
        </p:txBody>
      </p:sp>
      <p:sp>
        <p:nvSpPr>
          <p:cNvPr id="7170" name="文本框 3"/>
          <p:cNvSpPr txBox="1">
            <a:spLocks noChangeArrowheads="1"/>
          </p:cNvSpPr>
          <p:nvPr/>
        </p:nvSpPr>
        <p:spPr bwMode="auto">
          <a:xfrm>
            <a:off x="595503" y="1160201"/>
            <a:ext cx="7822164" cy="435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err="1">
                <a:solidFill>
                  <a:schemeClr val="tx1"/>
                </a:solidFill>
              </a:rPr>
              <a:t>e.g</a:t>
            </a:r>
            <a:r>
              <a:rPr lang="en-US" altLang="zh-CN" sz="2000" dirty="0">
                <a:solidFill>
                  <a:schemeClr val="tx1"/>
                </a:solidFill>
              </a:rPr>
              <a:t> for GX</a:t>
            </a:r>
          </a:p>
          <a:p>
            <a:r>
              <a:rPr lang="en-US" altLang="zh-CN" sz="2000" dirty="0" err="1">
                <a:solidFill>
                  <a:schemeClr val="tx1"/>
                </a:solidFill>
                <a:sym typeface="Arial" panose="020B0604020202020204" pitchFamily="34" charset="0"/>
              </a:rPr>
              <a:t>max_x</a:t>
            </a:r>
            <a:r>
              <a:rPr lang="en-US" altLang="zh-CN" sz="2000" dirty="0">
                <a:solidFill>
                  <a:schemeClr val="tx1"/>
                </a:solidFill>
              </a:rPr>
              <a:t> = max width of components in GX</a:t>
            </a:r>
          </a:p>
          <a:p>
            <a:r>
              <a:rPr lang="en-US" altLang="zh-CN" sz="2000" dirty="0" err="1">
                <a:solidFill>
                  <a:schemeClr val="tx1"/>
                </a:solidFill>
              </a:rPr>
              <a:t>modex</a:t>
            </a:r>
            <a:r>
              <a:rPr lang="en-US" altLang="zh-CN" sz="2000" dirty="0">
                <a:solidFill>
                  <a:schemeClr val="tx1"/>
                </a:solidFill>
              </a:rPr>
              <a:t> = </a:t>
            </a:r>
            <a:r>
              <a:rPr lang="en-US" altLang="zh-CN" sz="2000" dirty="0" err="1">
                <a:solidFill>
                  <a:schemeClr val="tx1"/>
                </a:solidFill>
              </a:rPr>
              <a:t>zeros</a:t>
            </a:r>
            <a:r>
              <a:rPr lang="en-US" altLang="zh-CN" sz="2000" dirty="0">
                <a:solidFill>
                  <a:schemeClr val="tx1"/>
                </a:solidFill>
              </a:rPr>
              <a:t>(1,max_xwidth);</a:t>
            </a:r>
          </a:p>
          <a:p>
            <a:r>
              <a:rPr lang="en-US" altLang="zh-CN" sz="2000" dirty="0">
                <a:solidFill>
                  <a:schemeClr val="tx1"/>
                </a:solidFill>
              </a:rPr>
              <a:t>for </a:t>
            </a:r>
            <a:r>
              <a:rPr lang="en-US" altLang="zh-CN" sz="2000" dirty="0" err="1">
                <a:solidFill>
                  <a:schemeClr val="tx1"/>
                </a:solidFill>
              </a:rPr>
              <a:t>i</a:t>
            </a:r>
            <a:r>
              <a:rPr lang="en-US" altLang="zh-CN" sz="2000" dirty="0">
                <a:solidFill>
                  <a:schemeClr val="tx1"/>
                </a:solidFill>
              </a:rPr>
              <a:t> = 1 to </a:t>
            </a:r>
            <a:r>
              <a:rPr lang="en-US" altLang="zh-CN" sz="2000" dirty="0" err="1">
                <a:solidFill>
                  <a:schemeClr val="tx1"/>
                </a:solidFill>
              </a:rPr>
              <a:t>labelnumx</a:t>
            </a:r>
            <a:endParaRPr lang="en-US" altLang="zh-CN" sz="2000" dirty="0">
              <a:solidFill>
                <a:schemeClr val="tx1"/>
              </a:solidFill>
            </a:endParaRPr>
          </a:p>
          <a:p>
            <a:r>
              <a:rPr lang="en-US" altLang="zh-CN" sz="2000" dirty="0">
                <a:solidFill>
                  <a:schemeClr val="tx1"/>
                </a:solidFill>
              </a:rPr>
              <a:t>    if width(</a:t>
            </a:r>
            <a:r>
              <a:rPr lang="en-US" altLang="zh-CN" sz="2000" dirty="0" err="1">
                <a:solidFill>
                  <a:schemeClr val="tx1"/>
                </a:solidFill>
              </a:rPr>
              <a:t>i</a:t>
            </a:r>
            <a:r>
              <a:rPr lang="en-US" altLang="zh-CN" sz="2000" dirty="0">
                <a:solidFill>
                  <a:schemeClr val="tx1"/>
                </a:solidFill>
              </a:rPr>
              <a:t>)&gt;0</a:t>
            </a:r>
          </a:p>
          <a:p>
            <a:r>
              <a:rPr lang="en-US" altLang="zh-CN" sz="2000" dirty="0">
                <a:solidFill>
                  <a:schemeClr val="tx1"/>
                </a:solidFill>
              </a:rPr>
              <a:t>         </a:t>
            </a:r>
            <a:r>
              <a:rPr lang="en-US" altLang="zh-CN" sz="2000" dirty="0" err="1">
                <a:solidFill>
                  <a:schemeClr val="tx1"/>
                </a:solidFill>
              </a:rPr>
              <a:t>modex</a:t>
            </a:r>
            <a:r>
              <a:rPr lang="en-US" altLang="zh-CN" sz="2000" dirty="0">
                <a:solidFill>
                  <a:schemeClr val="tx1"/>
                </a:solidFill>
              </a:rPr>
              <a:t>(width(</a:t>
            </a:r>
            <a:r>
              <a:rPr lang="en-US" altLang="zh-CN" sz="2000" dirty="0" err="1">
                <a:solidFill>
                  <a:schemeClr val="tx1"/>
                </a:solidFill>
              </a:rPr>
              <a:t>i</a:t>
            </a:r>
            <a:r>
              <a:rPr lang="en-US" altLang="zh-CN" sz="2000" dirty="0">
                <a:solidFill>
                  <a:schemeClr val="tx1"/>
                </a:solidFill>
              </a:rPr>
              <a:t>) ++;</a:t>
            </a:r>
          </a:p>
          <a:p>
            <a:r>
              <a:rPr lang="en-US" altLang="zh-CN" sz="2000" dirty="0" err="1">
                <a:solidFill>
                  <a:schemeClr val="tx1"/>
                </a:solidFill>
              </a:rPr>
              <a:t>normalwidthx</a:t>
            </a:r>
            <a:r>
              <a:rPr lang="en-US" altLang="zh-CN" sz="2000" dirty="0">
                <a:solidFill>
                  <a:schemeClr val="tx1"/>
                </a:solidFill>
              </a:rPr>
              <a:t> = 0</a:t>
            </a:r>
          </a:p>
          <a:p>
            <a:r>
              <a:rPr lang="en-US" altLang="zh-CN" sz="2000" dirty="0">
                <a:solidFill>
                  <a:schemeClr val="tx1"/>
                </a:solidFill>
              </a:rPr>
              <a:t>for </a:t>
            </a:r>
            <a:r>
              <a:rPr lang="en-US" altLang="zh-CN" sz="2000" dirty="0" err="1">
                <a:solidFill>
                  <a:schemeClr val="tx1"/>
                </a:solidFill>
              </a:rPr>
              <a:t>i</a:t>
            </a:r>
            <a:r>
              <a:rPr lang="en-US" altLang="zh-CN" sz="2000" dirty="0">
                <a:solidFill>
                  <a:schemeClr val="tx1"/>
                </a:solidFill>
              </a:rPr>
              <a:t> = 1 to </a:t>
            </a:r>
            <a:r>
              <a:rPr lang="en-US" altLang="zh-CN" sz="2000" dirty="0" err="1">
                <a:solidFill>
                  <a:schemeClr val="tx1"/>
                </a:solidFill>
              </a:rPr>
              <a:t>max_x</a:t>
            </a:r>
            <a:endParaRPr lang="en-US" altLang="zh-CN" sz="2000" dirty="0">
              <a:solidFill>
                <a:schemeClr val="tx1"/>
              </a:solidFill>
            </a:endParaRPr>
          </a:p>
          <a:p>
            <a:r>
              <a:rPr lang="en-US" altLang="zh-CN" sz="2000" dirty="0">
                <a:solidFill>
                  <a:schemeClr val="tx1"/>
                </a:solidFill>
              </a:rPr>
              <a:t>    if mode(</a:t>
            </a:r>
            <a:r>
              <a:rPr lang="en-US" altLang="zh-CN" sz="2000" dirty="0" err="1">
                <a:solidFill>
                  <a:schemeClr val="tx1"/>
                </a:solidFill>
              </a:rPr>
              <a:t>i</a:t>
            </a:r>
            <a:r>
              <a:rPr lang="en-US" altLang="zh-CN" sz="2000" dirty="0">
                <a:solidFill>
                  <a:schemeClr val="tx1"/>
                </a:solidFill>
              </a:rPr>
              <a:t>)&gt;</a:t>
            </a:r>
            <a:r>
              <a:rPr lang="en-US" altLang="zh-CN" sz="2000" dirty="0" err="1">
                <a:solidFill>
                  <a:schemeClr val="tx1"/>
                </a:solidFill>
                <a:sym typeface="Arial" panose="020B0604020202020204" pitchFamily="34" charset="0"/>
              </a:rPr>
              <a:t>normalwidthx</a:t>
            </a:r>
            <a:endParaRPr lang="en-US" altLang="zh-CN" sz="2000" dirty="0">
              <a:solidFill>
                <a:schemeClr val="tx1"/>
              </a:solidFill>
              <a:sym typeface="Arial" panose="020B0604020202020204" pitchFamily="34" charset="0"/>
            </a:endParaRPr>
          </a:p>
          <a:p>
            <a:r>
              <a:rPr lang="en-US" altLang="zh-CN" sz="2000" dirty="0">
                <a:solidFill>
                  <a:schemeClr val="tx1"/>
                </a:solidFill>
              </a:rPr>
              <a:t>         </a:t>
            </a:r>
            <a:r>
              <a:rPr lang="en-US" altLang="zh-CN" sz="2000" dirty="0" err="1">
                <a:solidFill>
                  <a:schemeClr val="tx1"/>
                </a:solidFill>
                <a:sym typeface="宋体" panose="02010600030101010101" pitchFamily="2" charset="-122"/>
              </a:rPr>
              <a:t>normalwidthx</a:t>
            </a:r>
            <a:r>
              <a:rPr lang="en-US" altLang="zh-CN" sz="2000" dirty="0">
                <a:solidFill>
                  <a:schemeClr val="tx1"/>
                </a:solidFill>
                <a:sym typeface="宋体" panose="02010600030101010101" pitchFamily="2" charset="-122"/>
              </a:rPr>
              <a:t> =  </a:t>
            </a:r>
            <a:r>
              <a:rPr lang="en-US" altLang="zh-CN" sz="2000" dirty="0" err="1">
                <a:solidFill>
                  <a:schemeClr val="tx1"/>
                </a:solidFill>
                <a:sym typeface="Arial" panose="020B0604020202020204" pitchFamily="34" charset="0"/>
              </a:rPr>
              <a:t>i</a:t>
            </a:r>
            <a:r>
              <a:rPr lang="en-US" altLang="zh-CN" sz="2000" dirty="0">
                <a:solidFill>
                  <a:schemeClr val="tx1"/>
                </a:solidFill>
                <a:sym typeface="Arial" panose="020B0604020202020204" pitchFamily="34" charset="0"/>
              </a:rPr>
              <a:t>;</a:t>
            </a:r>
          </a:p>
          <a:p>
            <a:r>
              <a:rPr lang="en-US" altLang="zh-CN" sz="2000" dirty="0">
                <a:solidFill>
                  <a:schemeClr val="tx1"/>
                </a:solidFill>
              </a:rPr>
              <a:t>end</a:t>
            </a:r>
          </a:p>
          <a:p>
            <a:endParaRPr lang="en-US" altLang="zh-CN" sz="2000" dirty="0">
              <a:solidFill>
                <a:schemeClr val="tx1"/>
              </a:solidFill>
            </a:endParaRPr>
          </a:p>
          <a:p>
            <a:r>
              <a:rPr lang="en-US" altLang="zh-CN" sz="2000" dirty="0" err="1">
                <a:solidFill>
                  <a:schemeClr val="tx1"/>
                </a:solidFill>
              </a:rPr>
              <a:t>similiar</a:t>
            </a:r>
            <a:r>
              <a:rPr lang="en-US" altLang="zh-CN" sz="2000" dirty="0">
                <a:solidFill>
                  <a:schemeClr val="tx1"/>
                </a:solidFill>
              </a:rPr>
              <a:t> way to count </a:t>
            </a:r>
            <a:r>
              <a:rPr lang="en-US" altLang="zh-CN" sz="2000" dirty="0" err="1">
                <a:solidFill>
                  <a:schemeClr val="tx1"/>
                </a:solidFill>
                <a:sym typeface="宋体" panose="02010600030101010101" pitchFamily="2" charset="-122"/>
              </a:rPr>
              <a:t>normalwidthy</a:t>
            </a:r>
            <a:endParaRPr lang="en-US" altLang="zh-CN" sz="2000" dirty="0">
              <a:solidFill>
                <a:schemeClr val="tx1"/>
              </a:solidFill>
              <a:sym typeface="宋体" panose="02010600030101010101" pitchFamily="2" charset="-122"/>
            </a:endParaRPr>
          </a:p>
          <a:p>
            <a:endParaRPr lang="en-US" altLang="zh-CN" sz="2000" dirty="0">
              <a:solidFill>
                <a:schemeClr val="tx1"/>
              </a:solidFill>
              <a:sym typeface="宋体" panose="02010600030101010101" pitchFamily="2" charset="-122"/>
            </a:endParaRPr>
          </a:p>
          <a:p>
            <a:r>
              <a:rPr lang="en-US" altLang="zh-CN" sz="2000" dirty="0" err="1">
                <a:solidFill>
                  <a:schemeClr val="tx1"/>
                </a:solidFill>
              </a:rPr>
              <a:t>modex</a:t>
            </a:r>
            <a:r>
              <a:rPr lang="en-US" altLang="zh-CN" sz="2000" dirty="0">
                <a:solidFill>
                  <a:schemeClr val="tx1"/>
                </a:solidFill>
              </a:rPr>
              <a:t> example</a:t>
            </a:r>
          </a:p>
        </p:txBody>
      </p:sp>
      <p:pic>
        <p:nvPicPr>
          <p:cNvPr id="7171"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1" y="5764252"/>
            <a:ext cx="9391846" cy="47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文本框 5"/>
          <p:cNvSpPr txBox="1">
            <a:spLocks noChangeArrowheads="1"/>
          </p:cNvSpPr>
          <p:nvPr/>
        </p:nvSpPr>
        <p:spPr bwMode="auto">
          <a:xfrm>
            <a:off x="595504" y="6399475"/>
            <a:ext cx="4924288"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err="1">
                <a:solidFill>
                  <a:schemeClr val="tx1"/>
                </a:solidFill>
                <a:sym typeface="宋体" panose="02010600030101010101" pitchFamily="2" charset="-122"/>
              </a:rPr>
              <a:t>normalwidthx</a:t>
            </a:r>
            <a:r>
              <a:rPr lang="en-US" altLang="zh-CN" dirty="0">
                <a:solidFill>
                  <a:schemeClr val="tx1"/>
                </a:solidFill>
                <a:sym typeface="宋体" panose="02010600030101010101" pitchFamily="2" charset="-122"/>
              </a:rPr>
              <a:t> = 7 in this image</a:t>
            </a:r>
            <a:endParaRPr lang="zh-CN" alt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6"/>
          <p:cNvPicPr>
            <a:picLocks noChangeAspect="1" noChangeArrowheads="1"/>
          </p:cNvPicPr>
          <p:nvPr/>
        </p:nvPicPr>
        <p:blipFill rotWithShape="1">
          <a:blip r:embed="rId2">
            <a:extLst>
              <a:ext uri="{28A0092B-C50C-407E-A947-70E740481C1C}">
                <a14:useLocalDpi xmlns:a14="http://schemas.microsoft.com/office/drawing/2010/main" val="0"/>
              </a:ext>
            </a:extLst>
          </a:blip>
          <a:srcRect l="14905" t="5172" r="15562" b="11388"/>
          <a:stretch>
            <a:fillRect/>
          </a:stretch>
        </p:blipFill>
        <p:spPr bwMode="auto">
          <a:xfrm>
            <a:off x="5282680" y="2005556"/>
            <a:ext cx="3551253" cy="436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图片 4"/>
          <p:cNvPicPr>
            <a:picLocks noChangeAspect="1" noChangeArrowheads="1"/>
          </p:cNvPicPr>
          <p:nvPr/>
        </p:nvPicPr>
        <p:blipFill rotWithShape="1">
          <a:blip r:embed="rId3">
            <a:extLst>
              <a:ext uri="{28A0092B-C50C-407E-A947-70E740481C1C}">
                <a14:useLocalDpi xmlns:a14="http://schemas.microsoft.com/office/drawing/2010/main" val="0"/>
              </a:ext>
            </a:extLst>
          </a:blip>
          <a:srcRect l="15034" t="3998" r="14346" b="11712"/>
          <a:stretch>
            <a:fillRect/>
          </a:stretch>
        </p:blipFill>
        <p:spPr bwMode="auto">
          <a:xfrm>
            <a:off x="579654" y="1964124"/>
            <a:ext cx="3934386" cy="44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5812" y="274587"/>
            <a:ext cx="8819001" cy="533992"/>
          </a:xfrm>
          <a:prstGeom prst="rect">
            <a:avLst/>
          </a:prstGeom>
          <a:noFill/>
        </p:spPr>
        <p:txBody>
          <a:bodyPr wrap="square">
            <a:spAutoFit/>
            <a:scene3d>
              <a:camera prst="orthographicFront"/>
              <a:lightRig rig="threePt" dir="t"/>
            </a:scene3d>
          </a:bodyPr>
          <a:lstStyle/>
          <a:p>
            <a:r>
              <a:rPr lang="en-US" altLang="zh-CN" sz="3085" noProof="1">
                <a:ln w="22225">
                  <a:solidFill>
                    <a:schemeClr val="accent2"/>
                  </a:solidFill>
                  <a:prstDash val="solid"/>
                </a:ln>
                <a:solidFill>
                  <a:schemeClr val="tx1"/>
                </a:solidFill>
                <a:ea typeface="宋体" panose="02010600030101010101" pitchFamily="2" charset="-122"/>
                <a:cs typeface="+mn-ea"/>
              </a:rPr>
              <a:t>Step 5: Remove width and height is not like a line</a:t>
            </a:r>
            <a:endParaRPr lang="en-US" altLang="zh-CN" sz="3085" noProof="1">
              <a:ln w="22225">
                <a:solidFill>
                  <a:schemeClr val="accent2"/>
                </a:solidFill>
                <a:prstDash val="solid"/>
              </a:ln>
              <a:solidFill>
                <a:schemeClr val="tx1"/>
              </a:solidFill>
            </a:endParaRPr>
          </a:p>
        </p:txBody>
      </p:sp>
      <p:sp>
        <p:nvSpPr>
          <p:cNvPr id="8196" name="文本框 2"/>
          <p:cNvSpPr txBox="1">
            <a:spLocks noChangeArrowheads="1"/>
          </p:cNvSpPr>
          <p:nvPr/>
        </p:nvSpPr>
        <p:spPr bwMode="auto">
          <a:xfrm>
            <a:off x="940840" y="841253"/>
            <a:ext cx="8025155" cy="112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tx1"/>
                </a:solidFill>
              </a:rPr>
              <a:t>Because line-components appear most in the picture(after removing noise in stage 3, we have remove many noises). We statistic that the  width and length that appears most by checking the list of </a:t>
            </a:r>
            <a:r>
              <a:rPr lang="en-US" altLang="zh-CN" dirty="0" err="1">
                <a:solidFill>
                  <a:schemeClr val="tx1"/>
                </a:solidFill>
              </a:rPr>
              <a:t>recordlabel</a:t>
            </a:r>
            <a:r>
              <a:rPr lang="en-US" altLang="zh-CN" dirty="0">
                <a:solidFill>
                  <a:schemeClr val="tx1"/>
                </a:solidFill>
              </a:rPr>
              <a:t> </a:t>
            </a:r>
          </a:p>
          <a:p>
            <a:r>
              <a:rPr lang="en-US" altLang="zh-CN" dirty="0">
                <a:solidFill>
                  <a:schemeClr val="tx1"/>
                </a:solidFill>
              </a:rPr>
              <a:t>and that is the round width and length of a parking line.</a:t>
            </a:r>
          </a:p>
        </p:txBody>
      </p:sp>
      <p:sp>
        <p:nvSpPr>
          <p:cNvPr id="8198" name="文本框 7"/>
          <p:cNvSpPr txBox="1">
            <a:spLocks noChangeArrowheads="1"/>
          </p:cNvSpPr>
          <p:nvPr/>
        </p:nvSpPr>
        <p:spPr bwMode="auto">
          <a:xfrm>
            <a:off x="1077912" y="6549265"/>
            <a:ext cx="8096901"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tx1"/>
                </a:solidFill>
              </a:rPr>
              <a:t>width&gt;1.5normalwith or </a:t>
            </a:r>
            <a:r>
              <a:rPr lang="en-US" altLang="zh-CN" dirty="0" err="1">
                <a:solidFill>
                  <a:schemeClr val="tx1"/>
                </a:solidFill>
              </a:rPr>
              <a:t>hight</a:t>
            </a:r>
            <a:r>
              <a:rPr lang="en-US" altLang="zh-CN" dirty="0">
                <a:solidFill>
                  <a:schemeClr val="tx1"/>
                </a:solidFill>
              </a:rPr>
              <a:t>&lt;3/4normal height or &gt;3/2 normal height</a:t>
            </a:r>
          </a:p>
          <a:p>
            <a:r>
              <a:rPr lang="en-US" altLang="zh-CN" dirty="0">
                <a:solidFill>
                  <a:schemeClr val="tx1"/>
                </a:solidFill>
              </a:rPr>
              <a:t>remove the component </a:t>
            </a:r>
            <a:r>
              <a:rPr lang="en-US" altLang="zh-CN" dirty="0" err="1">
                <a:solidFill>
                  <a:schemeClr val="tx1"/>
                </a:solidFill>
              </a:rPr>
              <a:t>whetherlabel</a:t>
            </a:r>
            <a:r>
              <a:rPr lang="en-US" altLang="zh-CN" dirty="0">
                <a:solidFill>
                  <a:schemeClr val="tx1"/>
                </a:solidFill>
              </a:rPr>
              <a:t>(index) = 0</a:t>
            </a:r>
          </a:p>
        </p:txBody>
      </p:sp>
      <p:sp>
        <p:nvSpPr>
          <p:cNvPr id="3" name="Right Arrow 2"/>
          <p:cNvSpPr/>
          <p:nvPr/>
        </p:nvSpPr>
        <p:spPr bwMode="auto">
          <a:xfrm>
            <a:off x="4741288" y="4275215"/>
            <a:ext cx="541392" cy="254108"/>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09" charset="0"/>
              <a:buNone/>
            </a:pPr>
            <a:endParaRPr kumimoji="0" 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3502" y="433892"/>
            <a:ext cx="7194474" cy="471026"/>
          </a:xfrm>
          <a:prstGeom prst="rect">
            <a:avLst/>
          </a:prstGeom>
          <a:noFill/>
        </p:spPr>
        <p:txBody>
          <a:bodyPr wrap="square">
            <a:spAutoFit/>
            <a:scene3d>
              <a:camera prst="orthographicFront"/>
              <a:lightRig rig="threePt" dir="t"/>
            </a:scene3d>
          </a:bodyPr>
          <a:lstStyle/>
          <a:p>
            <a:r>
              <a:rPr lang="en-US" altLang="zh-CN" sz="2645" noProof="1">
                <a:ln w="22225">
                  <a:solidFill>
                    <a:schemeClr val="accent2"/>
                  </a:solidFill>
                  <a:prstDash val="solid"/>
                </a:ln>
                <a:solidFill>
                  <a:schemeClr val="tx1"/>
                </a:solidFill>
                <a:ea typeface="宋体" panose="02010600030101010101" pitchFamily="2" charset="-122"/>
                <a:cs typeface="+mn-ea"/>
              </a:rPr>
              <a:t>Step 6 :Remove some line-like components</a:t>
            </a:r>
            <a:endParaRPr lang="en-US" altLang="zh-CN" sz="2645" noProof="1">
              <a:ln w="22225">
                <a:solidFill>
                  <a:schemeClr val="accent2"/>
                </a:solidFill>
                <a:prstDash val="solid"/>
              </a:ln>
              <a:solidFill>
                <a:schemeClr val="tx1"/>
              </a:solidFill>
            </a:endParaRPr>
          </a:p>
        </p:txBody>
      </p:sp>
      <p:pic>
        <p:nvPicPr>
          <p:cNvPr id="92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2" y="1560143"/>
            <a:ext cx="5521610" cy="484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flipH="1" flipV="1">
            <a:off x="7090852" y="2818247"/>
            <a:ext cx="1879419" cy="38498"/>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7090852" y="4456019"/>
            <a:ext cx="1877669" cy="38498"/>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116512" y="1151846"/>
            <a:ext cx="1083078" cy="816594"/>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222" name="文本框 9"/>
          <p:cNvSpPr txBox="1">
            <a:spLocks noChangeArrowheads="1"/>
          </p:cNvSpPr>
          <p:nvPr/>
        </p:nvSpPr>
        <p:spPr bwMode="auto">
          <a:xfrm>
            <a:off x="1991337" y="6459621"/>
            <a:ext cx="5912995"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tx1"/>
                </a:solidFill>
              </a:rPr>
              <a:t>There are some lines </a:t>
            </a:r>
            <a:r>
              <a:rPr lang="en-US" altLang="zh-CN" dirty="0" err="1">
                <a:solidFill>
                  <a:schemeClr val="tx1"/>
                </a:solidFill>
              </a:rPr>
              <a:t>seperated</a:t>
            </a:r>
            <a:r>
              <a:rPr lang="en-US" altLang="zh-CN" dirty="0">
                <a:solidFill>
                  <a:schemeClr val="tx1"/>
                </a:solidFill>
              </a:rPr>
              <a:t> can not be considered to a parking line.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1"/>
          <p:cNvSpPr txBox="1">
            <a:spLocks noChangeArrowheads="1"/>
          </p:cNvSpPr>
          <p:nvPr/>
        </p:nvSpPr>
        <p:spPr bwMode="auto">
          <a:xfrm>
            <a:off x="1230727" y="286987"/>
            <a:ext cx="7472179" cy="667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a:solidFill>
                  <a:schemeClr val="tx1"/>
                </a:solidFill>
              </a:rPr>
              <a:t>Algorithm#3 how to check line-like components not a line</a:t>
            </a:r>
          </a:p>
          <a:p>
            <a:endParaRPr lang="en-US" altLang="zh-CN" sz="2000" dirty="0">
              <a:solidFill>
                <a:schemeClr val="tx1"/>
              </a:solidFill>
            </a:endParaRPr>
          </a:p>
          <a:p>
            <a:r>
              <a:rPr lang="en-US" altLang="zh-CN" sz="2000" dirty="0">
                <a:solidFill>
                  <a:schemeClr val="tx1"/>
                </a:solidFill>
              </a:rPr>
              <a:t>for </a:t>
            </a:r>
            <a:r>
              <a:rPr lang="en-US" altLang="zh-CN" sz="2000" dirty="0" err="1">
                <a:solidFill>
                  <a:schemeClr val="tx1"/>
                </a:solidFill>
              </a:rPr>
              <a:t>i</a:t>
            </a:r>
            <a:r>
              <a:rPr lang="en-US" altLang="zh-CN" sz="2000" dirty="0">
                <a:solidFill>
                  <a:schemeClr val="tx1"/>
                </a:solidFill>
              </a:rPr>
              <a:t> = 0 to </a:t>
            </a:r>
            <a:r>
              <a:rPr lang="en-US" altLang="zh-CN" sz="2000" dirty="0" err="1">
                <a:solidFill>
                  <a:schemeClr val="tx1"/>
                </a:solidFill>
              </a:rPr>
              <a:t>labelnum</a:t>
            </a:r>
            <a:endParaRPr lang="en-US" altLang="zh-CN" sz="2000" dirty="0">
              <a:solidFill>
                <a:schemeClr val="tx1"/>
              </a:solidFill>
            </a:endParaRPr>
          </a:p>
          <a:p>
            <a:r>
              <a:rPr lang="en-US" altLang="zh-CN" sz="2000" dirty="0">
                <a:solidFill>
                  <a:schemeClr val="tx1"/>
                </a:solidFill>
              </a:rPr>
              <a:t>  if </a:t>
            </a:r>
            <a:r>
              <a:rPr lang="en-US" altLang="zh-CN" sz="2000" dirty="0">
                <a:solidFill>
                  <a:schemeClr val="tx1"/>
                </a:solidFill>
                <a:sym typeface="Arial" panose="020B0604020202020204" pitchFamily="34" charset="0"/>
              </a:rPr>
              <a:t>w</a:t>
            </a:r>
            <a:r>
              <a:rPr lang="zh-CN" altLang="en-US" sz="2000" dirty="0">
                <a:solidFill>
                  <a:schemeClr val="tx1"/>
                </a:solidFill>
                <a:sym typeface="Arial" panose="020B0604020202020204" pitchFamily="34" charset="0"/>
              </a:rPr>
              <a:t>hetherlabelx  </a:t>
            </a:r>
            <a:r>
              <a:rPr lang="en-US" altLang="zh-CN" sz="2000" dirty="0">
                <a:solidFill>
                  <a:schemeClr val="tx1"/>
                </a:solidFill>
              </a:rPr>
              <a:t>== 1 //is a component left in present image</a:t>
            </a:r>
            <a:r>
              <a:rPr lang="zh-CN" altLang="en-US" sz="2000" dirty="0">
                <a:solidFill>
                  <a:schemeClr val="tx1"/>
                </a:solidFill>
              </a:rPr>
              <a:t>？</a:t>
            </a:r>
          </a:p>
          <a:p>
            <a:r>
              <a:rPr lang="en-US" altLang="zh-CN" sz="2000" dirty="0">
                <a:solidFill>
                  <a:schemeClr val="tx1"/>
                </a:solidFill>
              </a:rPr>
              <a:t>     if </a:t>
            </a:r>
            <a:r>
              <a:rPr lang="en-US" altLang="zh-CN" sz="2000" dirty="0" err="1">
                <a:solidFill>
                  <a:schemeClr val="tx1"/>
                </a:solidFill>
                <a:sym typeface="Arial" panose="020B0604020202020204" pitchFamily="34" charset="0"/>
              </a:rPr>
              <a:t>Ischecked</a:t>
            </a:r>
            <a:r>
              <a:rPr lang="en-US" altLang="zh-CN" sz="2000" dirty="0">
                <a:solidFill>
                  <a:schemeClr val="tx1"/>
                </a:solidFill>
              </a:rPr>
              <a:t>== 0  // no checked label</a:t>
            </a:r>
            <a:endParaRPr lang="zh-CN" altLang="en-US" sz="2000" dirty="0">
              <a:solidFill>
                <a:schemeClr val="tx1"/>
              </a:solidFill>
            </a:endParaRPr>
          </a:p>
          <a:p>
            <a:r>
              <a:rPr lang="en-US" altLang="zh-CN" sz="2000" dirty="0">
                <a:solidFill>
                  <a:schemeClr val="tx1"/>
                </a:solidFill>
              </a:rPr>
              <a:t>         </a:t>
            </a:r>
            <a:r>
              <a:rPr lang="en-US" altLang="zh-CN" sz="2000" dirty="0" err="1">
                <a:solidFill>
                  <a:schemeClr val="tx1"/>
                </a:solidFill>
                <a:sym typeface="Arial" panose="020B0604020202020204" pitchFamily="34" charset="0"/>
              </a:rPr>
              <a:t>Ischecked</a:t>
            </a:r>
            <a:r>
              <a:rPr lang="en-US" altLang="zh-CN" sz="2000" dirty="0">
                <a:solidFill>
                  <a:schemeClr val="tx1"/>
                </a:solidFill>
              </a:rPr>
              <a:t>=1 // has checked the label</a:t>
            </a:r>
          </a:p>
          <a:p>
            <a:r>
              <a:rPr lang="en-US" altLang="zh-CN" sz="2000" dirty="0">
                <a:solidFill>
                  <a:schemeClr val="tx1"/>
                </a:solidFill>
              </a:rPr>
              <a:t>         cx = </a:t>
            </a:r>
            <a:r>
              <a:rPr lang="en-US" altLang="zh-CN" sz="2000" dirty="0" err="1">
                <a:solidFill>
                  <a:schemeClr val="tx1"/>
                </a:solidFill>
              </a:rPr>
              <a:t>centerx</a:t>
            </a:r>
            <a:r>
              <a:rPr lang="en-US" altLang="zh-CN" sz="2000" dirty="0">
                <a:solidFill>
                  <a:schemeClr val="tx1"/>
                </a:solidFill>
              </a:rPr>
              <a:t>(</a:t>
            </a:r>
            <a:r>
              <a:rPr lang="en-US" altLang="zh-CN" sz="2000" dirty="0" err="1">
                <a:solidFill>
                  <a:schemeClr val="tx1"/>
                </a:solidFill>
              </a:rPr>
              <a:t>i</a:t>
            </a:r>
            <a:r>
              <a:rPr lang="en-US" altLang="zh-CN" sz="2000" dirty="0">
                <a:solidFill>
                  <a:schemeClr val="tx1"/>
                </a:solidFill>
              </a:rPr>
              <a:t>), cy = </a:t>
            </a:r>
            <a:r>
              <a:rPr lang="en-US" altLang="zh-CN" sz="2000" dirty="0" err="1">
                <a:solidFill>
                  <a:schemeClr val="tx1"/>
                </a:solidFill>
              </a:rPr>
              <a:t>centery</a:t>
            </a:r>
            <a:r>
              <a:rPr lang="en-US" altLang="zh-CN" sz="2000" dirty="0">
                <a:solidFill>
                  <a:schemeClr val="tx1"/>
                </a:solidFill>
              </a:rPr>
              <a:t>(</a:t>
            </a:r>
            <a:r>
              <a:rPr lang="en-US" altLang="zh-CN" sz="2000" dirty="0" err="1">
                <a:solidFill>
                  <a:schemeClr val="tx1"/>
                </a:solidFill>
              </a:rPr>
              <a:t>i</a:t>
            </a:r>
            <a:r>
              <a:rPr lang="en-US" altLang="zh-CN" sz="2000" dirty="0">
                <a:solidFill>
                  <a:schemeClr val="tx1"/>
                </a:solidFill>
              </a:rPr>
              <a:t>)</a:t>
            </a:r>
          </a:p>
          <a:p>
            <a:r>
              <a:rPr lang="en-US" altLang="zh-CN" sz="2000" dirty="0">
                <a:solidFill>
                  <a:schemeClr val="tx1"/>
                </a:solidFill>
              </a:rPr>
              <a:t>         </a:t>
            </a:r>
            <a:r>
              <a:rPr lang="en-US" altLang="zh-CN" sz="2000" dirty="0" err="1">
                <a:solidFill>
                  <a:schemeClr val="tx1"/>
                </a:solidFill>
              </a:rPr>
              <a:t>countback</a:t>
            </a:r>
            <a:r>
              <a:rPr lang="en-US" altLang="zh-CN" sz="2000" dirty="0">
                <a:solidFill>
                  <a:schemeClr val="tx1"/>
                </a:solidFill>
              </a:rPr>
              <a:t> = </a:t>
            </a:r>
            <a:r>
              <a:rPr lang="en-US" altLang="zh-CN" sz="2000" dirty="0" err="1">
                <a:solidFill>
                  <a:schemeClr val="tx1"/>
                </a:solidFill>
              </a:rPr>
              <a:t>countwhite</a:t>
            </a:r>
            <a:r>
              <a:rPr lang="en-US" altLang="zh-CN" sz="2000" dirty="0">
                <a:solidFill>
                  <a:schemeClr val="tx1"/>
                </a:solidFill>
              </a:rPr>
              <a:t> = 0</a:t>
            </a:r>
          </a:p>
          <a:p>
            <a:r>
              <a:rPr lang="en-US" altLang="zh-CN" sz="2000" dirty="0">
                <a:solidFill>
                  <a:schemeClr val="tx1"/>
                </a:solidFill>
              </a:rPr>
              <a:t>         while </a:t>
            </a:r>
            <a:r>
              <a:rPr lang="en-US" altLang="zh-CN" sz="2000" dirty="0" err="1">
                <a:solidFill>
                  <a:schemeClr val="tx1"/>
                </a:solidFill>
                <a:sym typeface="Arial" panose="020B0604020202020204" pitchFamily="34" charset="0"/>
              </a:rPr>
              <a:t>countback</a:t>
            </a:r>
            <a:r>
              <a:rPr lang="en-US" altLang="zh-CN" sz="2000" dirty="0">
                <a:solidFill>
                  <a:schemeClr val="tx1"/>
                </a:solidFill>
                <a:sym typeface="Arial" panose="020B0604020202020204" pitchFamily="34" charset="0"/>
              </a:rPr>
              <a:t> &gt;5normalwidth &amp;&amp; not over the boundary</a:t>
            </a:r>
          </a:p>
          <a:p>
            <a:r>
              <a:rPr lang="en-US" altLang="zh-CN" sz="2000" dirty="0">
                <a:solidFill>
                  <a:schemeClr val="tx1"/>
                </a:solidFill>
                <a:sym typeface="Arial" panose="020B0604020202020204" pitchFamily="34" charset="0"/>
              </a:rPr>
              <a:t>            index = label(</a:t>
            </a:r>
            <a:r>
              <a:rPr lang="en-US" altLang="zh-CN" sz="2000" dirty="0" err="1">
                <a:solidFill>
                  <a:schemeClr val="tx1"/>
                </a:solidFill>
                <a:sym typeface="Arial" panose="020B0604020202020204" pitchFamily="34" charset="0"/>
              </a:rPr>
              <a:t>cy,cx</a:t>
            </a:r>
            <a:r>
              <a:rPr lang="en-US" altLang="zh-CN" sz="2000" dirty="0">
                <a:solidFill>
                  <a:schemeClr val="tx1"/>
                </a:solidFill>
                <a:sym typeface="Arial" panose="020B0604020202020204" pitchFamily="34" charset="0"/>
              </a:rPr>
              <a:t>)</a:t>
            </a:r>
          </a:p>
          <a:p>
            <a:r>
              <a:rPr lang="en-US" altLang="zh-CN" sz="2000" dirty="0">
                <a:solidFill>
                  <a:schemeClr val="tx1"/>
                </a:solidFill>
                <a:sym typeface="Arial" panose="020B0604020202020204" pitchFamily="34" charset="0"/>
              </a:rPr>
              <a:t>	if index~= 0// is not black</a:t>
            </a:r>
          </a:p>
          <a:p>
            <a:r>
              <a:rPr lang="en-US" altLang="zh-CN" sz="2000" dirty="0">
                <a:solidFill>
                  <a:schemeClr val="tx1"/>
                </a:solidFill>
                <a:sym typeface="Arial" panose="020B0604020202020204" pitchFamily="34" charset="0"/>
              </a:rPr>
              <a:t>	    if </a:t>
            </a:r>
            <a:r>
              <a:rPr lang="en-US" altLang="zh-CN" sz="2000" dirty="0" err="1">
                <a:solidFill>
                  <a:schemeClr val="tx1"/>
                </a:solidFill>
                <a:sym typeface="宋体" panose="02010600030101010101" pitchFamily="2" charset="-122"/>
              </a:rPr>
              <a:t>countback</a:t>
            </a:r>
            <a:r>
              <a:rPr lang="en-US" altLang="zh-CN" sz="2000" dirty="0">
                <a:solidFill>
                  <a:schemeClr val="tx1"/>
                </a:solidFill>
                <a:sym typeface="宋体" panose="02010600030101010101" pitchFamily="2" charset="-122"/>
              </a:rPr>
              <a:t> &gt;2normalwidth &amp;&amp; label(</a:t>
            </a:r>
            <a:r>
              <a:rPr lang="en-US" altLang="zh-CN" sz="2000" dirty="0" err="1">
                <a:solidFill>
                  <a:schemeClr val="tx1"/>
                </a:solidFill>
                <a:sym typeface="宋体" panose="02010600030101010101" pitchFamily="2" charset="-122"/>
              </a:rPr>
              <a:t>cy,cx</a:t>
            </a:r>
            <a:r>
              <a:rPr lang="en-US" altLang="zh-CN" sz="2000" dirty="0">
                <a:solidFill>
                  <a:schemeClr val="tx1"/>
                </a:solidFill>
                <a:sym typeface="宋体" panose="02010600030101010101" pitchFamily="2" charset="-122"/>
              </a:rPr>
              <a:t>)!= </a:t>
            </a:r>
            <a:r>
              <a:rPr lang="en-US" altLang="zh-CN" sz="2000" dirty="0" err="1">
                <a:solidFill>
                  <a:schemeClr val="tx1"/>
                </a:solidFill>
                <a:sym typeface="宋体" panose="02010600030101010101" pitchFamily="2" charset="-122"/>
              </a:rPr>
              <a:t>i</a:t>
            </a:r>
            <a:endParaRPr lang="en-US" altLang="zh-CN" sz="2000" dirty="0">
              <a:solidFill>
                <a:schemeClr val="tx1"/>
              </a:solidFill>
              <a:sym typeface="宋体" panose="02010600030101010101" pitchFamily="2" charset="-122"/>
            </a:endParaRPr>
          </a:p>
          <a:p>
            <a:r>
              <a:rPr lang="en-US" altLang="zh-CN" sz="2000" dirty="0">
                <a:solidFill>
                  <a:schemeClr val="tx1"/>
                </a:solidFill>
                <a:sym typeface="宋体" panose="02010600030101010101" pitchFamily="2" charset="-122"/>
              </a:rPr>
              <a:t>	        </a:t>
            </a:r>
            <a:r>
              <a:rPr lang="en-US" altLang="zh-CN" sz="2000" dirty="0" err="1">
                <a:solidFill>
                  <a:schemeClr val="tx1"/>
                </a:solidFill>
                <a:sym typeface="宋体" panose="02010600030101010101" pitchFamily="2" charset="-122"/>
              </a:rPr>
              <a:t>countx</a:t>
            </a:r>
            <a:r>
              <a:rPr lang="en-US" altLang="zh-CN" sz="2000" dirty="0">
                <a:solidFill>
                  <a:schemeClr val="tx1"/>
                </a:solidFill>
                <a:sym typeface="宋体" panose="02010600030101010101" pitchFamily="2" charset="-122"/>
              </a:rPr>
              <a:t>++;</a:t>
            </a:r>
          </a:p>
          <a:p>
            <a:r>
              <a:rPr lang="en-US" altLang="zh-CN" sz="2000" dirty="0">
                <a:solidFill>
                  <a:schemeClr val="tx1"/>
                </a:solidFill>
                <a:sym typeface="宋体" panose="02010600030101010101" pitchFamily="2" charset="-122"/>
              </a:rPr>
              <a:t>	        </a:t>
            </a:r>
            <a:r>
              <a:rPr lang="en-US" altLang="zh-CN" sz="2000" dirty="0" err="1">
                <a:solidFill>
                  <a:schemeClr val="tx1"/>
                </a:solidFill>
                <a:sym typeface="Arial" panose="020B0604020202020204" pitchFamily="34" charset="0"/>
              </a:rPr>
              <a:t>Ischecked</a:t>
            </a:r>
            <a:r>
              <a:rPr lang="en-US" altLang="zh-CN" sz="2000" dirty="0">
                <a:solidFill>
                  <a:schemeClr val="tx1"/>
                </a:solidFill>
                <a:sym typeface="宋体" panose="02010600030101010101" pitchFamily="2" charset="-122"/>
              </a:rPr>
              <a:t>(index) = 0;</a:t>
            </a:r>
          </a:p>
          <a:p>
            <a:r>
              <a:rPr lang="en-US" altLang="zh-CN" sz="2000" dirty="0">
                <a:solidFill>
                  <a:schemeClr val="tx1"/>
                </a:solidFill>
                <a:sym typeface="宋体" panose="02010600030101010101" pitchFamily="2" charset="-122"/>
              </a:rPr>
              <a:t>	        </a:t>
            </a:r>
            <a:r>
              <a:rPr lang="en-US" altLang="en-US" sz="2000" dirty="0" err="1">
                <a:solidFill>
                  <a:schemeClr val="tx1"/>
                </a:solidFill>
                <a:sym typeface="Arial" panose="020B0604020202020204" pitchFamily="34" charset="0"/>
              </a:rPr>
              <a:t>Isline</a:t>
            </a:r>
            <a:r>
              <a:rPr lang="en-US" altLang="en-US" sz="2000" dirty="0">
                <a:solidFill>
                  <a:schemeClr val="tx1"/>
                </a:solidFill>
                <a:sym typeface="Arial" panose="020B0604020202020204" pitchFamily="34" charset="0"/>
              </a:rPr>
              <a:t>(</a:t>
            </a:r>
            <a:r>
              <a:rPr lang="en-US" altLang="en-US" sz="2000" dirty="0" err="1">
                <a:solidFill>
                  <a:schemeClr val="tx1"/>
                </a:solidFill>
                <a:sym typeface="Arial" panose="020B0604020202020204" pitchFamily="34" charset="0"/>
              </a:rPr>
              <a:t>i</a:t>
            </a:r>
            <a:r>
              <a:rPr lang="en-US" altLang="en-US" sz="2000" dirty="0">
                <a:solidFill>
                  <a:schemeClr val="tx1"/>
                </a:solidFill>
                <a:sym typeface="Arial" panose="020B0604020202020204" pitchFamily="34" charset="0"/>
              </a:rPr>
              <a:t>) = </a:t>
            </a:r>
            <a:r>
              <a:rPr lang="en-US" altLang="en-US" sz="2000" dirty="0" err="1">
                <a:solidFill>
                  <a:schemeClr val="tx1"/>
                </a:solidFill>
                <a:sym typeface="宋体" panose="02010600030101010101" pitchFamily="2" charset="-122"/>
              </a:rPr>
              <a:t>Isline</a:t>
            </a:r>
            <a:r>
              <a:rPr lang="en-US" altLang="en-US" sz="2000" dirty="0">
                <a:solidFill>
                  <a:schemeClr val="tx1"/>
                </a:solidFill>
                <a:sym typeface="宋体" panose="02010600030101010101" pitchFamily="2" charset="-122"/>
              </a:rPr>
              <a:t>(index) = 0;</a:t>
            </a:r>
          </a:p>
          <a:p>
            <a:r>
              <a:rPr lang="en-US" altLang="en-US" sz="2000" dirty="0">
                <a:solidFill>
                  <a:schemeClr val="tx1"/>
                </a:solidFill>
                <a:sym typeface="Arial" panose="020B0604020202020204" pitchFamily="34" charset="0"/>
              </a:rPr>
              <a:t>	    </a:t>
            </a:r>
            <a:r>
              <a:rPr lang="en-US" altLang="en-US" sz="2000" dirty="0" err="1">
                <a:solidFill>
                  <a:schemeClr val="tx1"/>
                </a:solidFill>
                <a:sym typeface="Arial" panose="020B0604020202020204" pitchFamily="34" charset="0"/>
              </a:rPr>
              <a:t>countblack</a:t>
            </a:r>
            <a:r>
              <a:rPr lang="en-US" altLang="en-US" sz="2000" dirty="0">
                <a:solidFill>
                  <a:schemeClr val="tx1"/>
                </a:solidFill>
                <a:sym typeface="Arial" panose="020B0604020202020204" pitchFamily="34" charset="0"/>
              </a:rPr>
              <a:t> = 0 ;</a:t>
            </a:r>
          </a:p>
          <a:p>
            <a:r>
              <a:rPr lang="en-US" altLang="en-US" sz="2000" dirty="0">
                <a:solidFill>
                  <a:schemeClr val="tx1"/>
                </a:solidFill>
                <a:sym typeface="Arial" panose="020B0604020202020204" pitchFamily="34" charset="0"/>
              </a:rPr>
              <a:t>	    </a:t>
            </a:r>
            <a:r>
              <a:rPr lang="en-US" altLang="en-US" sz="2000" dirty="0" err="1">
                <a:solidFill>
                  <a:schemeClr val="tx1"/>
                </a:solidFill>
                <a:sym typeface="Arial" panose="020B0604020202020204" pitchFamily="34" charset="0"/>
              </a:rPr>
              <a:t>countwhite</a:t>
            </a:r>
            <a:r>
              <a:rPr lang="en-US" altLang="en-US" sz="2000" dirty="0">
                <a:solidFill>
                  <a:schemeClr val="tx1"/>
                </a:solidFill>
                <a:sym typeface="Arial" panose="020B0604020202020204" pitchFamily="34" charset="0"/>
              </a:rPr>
              <a:t> ++;</a:t>
            </a:r>
          </a:p>
          <a:p>
            <a:r>
              <a:rPr lang="en-US" altLang="en-US" sz="2000" dirty="0">
                <a:solidFill>
                  <a:schemeClr val="tx1"/>
                </a:solidFill>
                <a:sym typeface="Arial" panose="020B0604020202020204" pitchFamily="34" charset="0"/>
              </a:rPr>
              <a:t>	if index == 0 //is black </a:t>
            </a:r>
          </a:p>
          <a:p>
            <a:r>
              <a:rPr lang="en-US" altLang="en-US" sz="2000" dirty="0">
                <a:solidFill>
                  <a:schemeClr val="tx1"/>
                </a:solidFill>
                <a:sym typeface="Arial" panose="020B0604020202020204" pitchFamily="34" charset="0"/>
              </a:rPr>
              <a:t>	    </a:t>
            </a:r>
            <a:r>
              <a:rPr lang="en-US" altLang="en-US" sz="2000" dirty="0" err="1">
                <a:solidFill>
                  <a:schemeClr val="tx1"/>
                </a:solidFill>
                <a:sym typeface="Arial" panose="020B0604020202020204" pitchFamily="34" charset="0"/>
              </a:rPr>
              <a:t>countwhite</a:t>
            </a:r>
            <a:r>
              <a:rPr lang="en-US" altLang="en-US" sz="2000" dirty="0">
                <a:solidFill>
                  <a:schemeClr val="tx1"/>
                </a:solidFill>
                <a:sym typeface="Arial" panose="020B0604020202020204" pitchFamily="34" charset="0"/>
              </a:rPr>
              <a:t> = 0;</a:t>
            </a:r>
          </a:p>
          <a:p>
            <a:r>
              <a:rPr lang="en-US" altLang="en-US" sz="2000" dirty="0">
                <a:solidFill>
                  <a:schemeClr val="tx1"/>
                </a:solidFill>
                <a:sym typeface="Arial" panose="020B0604020202020204" pitchFamily="34" charset="0"/>
              </a:rPr>
              <a:t>	    </a:t>
            </a:r>
            <a:r>
              <a:rPr lang="en-US" altLang="en-US" sz="2000" dirty="0" err="1">
                <a:solidFill>
                  <a:schemeClr val="tx1"/>
                </a:solidFill>
                <a:sym typeface="Arial" panose="020B0604020202020204" pitchFamily="34" charset="0"/>
              </a:rPr>
              <a:t>countblack</a:t>
            </a:r>
            <a:r>
              <a:rPr lang="en-US" altLang="en-US" sz="2000" dirty="0">
                <a:solidFill>
                  <a:schemeClr val="tx1"/>
                </a:solidFill>
                <a:sym typeface="Arial" panose="020B0604020202020204" pitchFamily="34" charset="0"/>
              </a:rPr>
              <a:t>++;</a:t>
            </a:r>
          </a:p>
          <a:p>
            <a:r>
              <a:rPr lang="en-US" altLang="en-US" sz="2000" dirty="0">
                <a:solidFill>
                  <a:schemeClr val="tx1"/>
                </a:solidFill>
                <a:sym typeface="Arial" panose="020B0604020202020204" pitchFamily="34" charset="0"/>
              </a:rPr>
              <a:t>	cx++; //move one right pixel</a:t>
            </a:r>
          </a:p>
          <a:p>
            <a:r>
              <a:rPr lang="en-US" altLang="en-US" sz="2000" dirty="0">
                <a:solidFill>
                  <a:schemeClr val="tx1"/>
                </a:solidFill>
                <a:sym typeface="Arial" panose="020B0604020202020204" pitchFamily="34" charset="0"/>
              </a:rPr>
              <a:t>end</a:t>
            </a:r>
          </a:p>
          <a:p>
            <a:r>
              <a:rPr lang="en-US" altLang="en-US" sz="2000" dirty="0">
                <a:solidFill>
                  <a:schemeClr val="tx1"/>
                </a:solidFill>
                <a:sym typeface="Arial" panose="020B0604020202020204" pitchFamily="34" charset="0"/>
              </a:rPr>
              <a:t>it is the same way to check one's left line by change cx++ to cx--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483" y="1462577"/>
            <a:ext cx="4698549" cy="412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文本框 1"/>
          <p:cNvSpPr txBox="1">
            <a:spLocks noChangeArrowheads="1"/>
          </p:cNvSpPr>
          <p:nvPr/>
        </p:nvSpPr>
        <p:spPr bwMode="auto">
          <a:xfrm>
            <a:off x="277017" y="286987"/>
            <a:ext cx="2498893"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chemeClr val="tx1"/>
                </a:solidFill>
              </a:rPr>
              <a:t>if we find label refer to this component</a:t>
            </a:r>
          </a:p>
        </p:txBody>
      </p:sp>
      <p:cxnSp>
        <p:nvCxnSpPr>
          <p:cNvPr id="3" name="直接箭头连接符 2"/>
          <p:cNvCxnSpPr/>
          <p:nvPr/>
        </p:nvCxnSpPr>
        <p:spPr>
          <a:xfrm>
            <a:off x="1791279" y="797780"/>
            <a:ext cx="237990" cy="1587181"/>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2228760" y="2683446"/>
            <a:ext cx="1640425" cy="5696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269" name="文本框 5"/>
          <p:cNvSpPr txBox="1">
            <a:spLocks noChangeArrowheads="1"/>
          </p:cNvSpPr>
          <p:nvPr/>
        </p:nvSpPr>
        <p:spPr bwMode="auto">
          <a:xfrm>
            <a:off x="2579918" y="1875919"/>
            <a:ext cx="425232" cy="47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097">
            <a:spAutoFit/>
          </a:bodyPr>
          <a:lstStyle/>
          <a:p>
            <a:r>
              <a:rPr lang="zh-CN" altLang="en-US" sz="2645">
                <a:solidFill>
                  <a:schemeClr val="tx1"/>
                </a:solidFill>
                <a:sym typeface="Wingdings" panose="05000000000000000000" pitchFamily="2" charset="2"/>
              </a:rPr>
              <a:t></a:t>
            </a:r>
          </a:p>
        </p:txBody>
      </p:sp>
      <p:sp>
        <p:nvSpPr>
          <p:cNvPr id="11270" name="文本框 6"/>
          <p:cNvSpPr txBox="1">
            <a:spLocks noChangeArrowheads="1"/>
          </p:cNvSpPr>
          <p:nvPr/>
        </p:nvSpPr>
        <p:spPr bwMode="auto">
          <a:xfrm>
            <a:off x="1071483" y="5605010"/>
            <a:ext cx="7977908"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chemeClr val="tx1"/>
                </a:solidFill>
              </a:rPr>
              <a:t>if meet white judge if </a:t>
            </a:r>
            <a:r>
              <a:rPr lang="en-US" altLang="zh-CN" sz="2000" dirty="0" err="1">
                <a:solidFill>
                  <a:schemeClr val="tx1"/>
                </a:solidFill>
              </a:rPr>
              <a:t>countblack</a:t>
            </a:r>
            <a:r>
              <a:rPr lang="en-US" altLang="zh-CN" sz="2000" dirty="0">
                <a:solidFill>
                  <a:schemeClr val="tx1"/>
                </a:solidFill>
              </a:rPr>
              <a:t> is over 2 times normal line width</a:t>
            </a:r>
          </a:p>
          <a:p>
            <a:r>
              <a:rPr lang="en-US" altLang="zh-CN" sz="2000" dirty="0">
                <a:solidFill>
                  <a:schemeClr val="tx1"/>
                </a:solidFill>
              </a:rPr>
              <a:t>if so thought here is a parking lot and the next line and former line is a parking lot</a:t>
            </a:r>
          </a:p>
          <a:p>
            <a:r>
              <a:rPr lang="en-US" altLang="zh-CN" sz="2000" dirty="0">
                <a:solidFill>
                  <a:schemeClr val="tx1"/>
                </a:solidFill>
              </a:rPr>
              <a:t>then turn </a:t>
            </a:r>
            <a:r>
              <a:rPr lang="en-US" altLang="zh-CN" sz="2000" dirty="0" err="1">
                <a:solidFill>
                  <a:schemeClr val="tx1"/>
                </a:solidFill>
                <a:sym typeface="Arial" panose="020B0604020202020204" pitchFamily="34" charset="0"/>
              </a:rPr>
              <a:t>countblack</a:t>
            </a:r>
            <a:r>
              <a:rPr lang="en-US" altLang="zh-CN" sz="2000" dirty="0">
                <a:solidFill>
                  <a:schemeClr val="tx1"/>
                </a:solidFill>
                <a:sym typeface="Arial" panose="020B0604020202020204" pitchFamily="34" charset="0"/>
              </a:rPr>
              <a:t> </a:t>
            </a:r>
            <a:r>
              <a:rPr lang="en-US" altLang="zh-CN" sz="2000" dirty="0">
                <a:solidFill>
                  <a:schemeClr val="tx1"/>
                </a:solidFill>
              </a:rPr>
              <a:t>to 0 and turn </a:t>
            </a:r>
            <a:r>
              <a:rPr lang="en-US" altLang="zh-CN" sz="2000" dirty="0" err="1">
                <a:solidFill>
                  <a:schemeClr val="tx1"/>
                </a:solidFill>
              </a:rPr>
              <a:t>countwhite</a:t>
            </a:r>
            <a:r>
              <a:rPr lang="en-US" altLang="zh-CN" sz="2000" dirty="0">
                <a:solidFill>
                  <a:schemeClr val="tx1"/>
                </a:solidFill>
              </a:rPr>
              <a:t> add 1 </a:t>
            </a:r>
          </a:p>
        </p:txBody>
      </p:sp>
      <p:sp>
        <p:nvSpPr>
          <p:cNvPr id="11271" name="文本框 7"/>
          <p:cNvSpPr txBox="1">
            <a:spLocks noChangeArrowheads="1"/>
          </p:cNvSpPr>
          <p:nvPr/>
        </p:nvSpPr>
        <p:spPr bwMode="auto">
          <a:xfrm>
            <a:off x="6230261" y="2827878"/>
            <a:ext cx="3517349"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chemeClr val="tx1"/>
                </a:solidFill>
                <a:sym typeface="Arial" panose="020B0604020202020204" pitchFamily="34" charset="0"/>
              </a:rPr>
              <a:t>use 2 variable </a:t>
            </a:r>
            <a:r>
              <a:rPr lang="en-US" altLang="zh-CN" sz="2000" dirty="0" err="1">
                <a:solidFill>
                  <a:schemeClr val="tx1"/>
                </a:solidFill>
                <a:sym typeface="Arial" panose="020B0604020202020204" pitchFamily="34" charset="0"/>
              </a:rPr>
              <a:t>countwhite</a:t>
            </a:r>
            <a:r>
              <a:rPr lang="en-US" altLang="zh-CN" sz="2000" dirty="0">
                <a:solidFill>
                  <a:schemeClr val="tx1"/>
                </a:solidFill>
                <a:sym typeface="Arial" panose="020B0604020202020204" pitchFamily="34" charset="0"/>
              </a:rPr>
              <a:t> and </a:t>
            </a:r>
            <a:r>
              <a:rPr lang="en-US" altLang="zh-CN" sz="2000" dirty="0" err="1">
                <a:solidFill>
                  <a:schemeClr val="tx1"/>
                </a:solidFill>
                <a:sym typeface="Arial" panose="020B0604020202020204" pitchFamily="34" charset="0"/>
              </a:rPr>
              <a:t>countblack</a:t>
            </a:r>
            <a:r>
              <a:rPr lang="en-US" altLang="zh-CN" sz="2000" dirty="0">
                <a:solidFill>
                  <a:schemeClr val="tx1"/>
                </a:solidFill>
                <a:sym typeface="Arial" panose="020B0604020202020204" pitchFamily="34" charset="0"/>
              </a:rPr>
              <a:t>. </a:t>
            </a:r>
          </a:p>
          <a:p>
            <a:endParaRPr lang="en-US" altLang="zh-CN" sz="2000" dirty="0">
              <a:solidFill>
                <a:schemeClr val="tx1"/>
              </a:solidFill>
            </a:endParaRPr>
          </a:p>
          <a:p>
            <a:r>
              <a:rPr lang="en-US" altLang="zh-CN" sz="2000" dirty="0">
                <a:solidFill>
                  <a:schemeClr val="tx1"/>
                </a:solidFill>
                <a:sym typeface="Arial" panose="020B0604020202020204" pitchFamily="34" charset="0"/>
              </a:rPr>
              <a:t>If meet black </a:t>
            </a:r>
            <a:r>
              <a:rPr lang="en-US" altLang="zh-CN" sz="2000" dirty="0" err="1">
                <a:solidFill>
                  <a:schemeClr val="tx1"/>
                </a:solidFill>
                <a:sym typeface="Arial" panose="020B0604020202020204" pitchFamily="34" charset="0"/>
              </a:rPr>
              <a:t>countblack</a:t>
            </a:r>
            <a:r>
              <a:rPr lang="en-US" altLang="zh-CN" sz="2000" dirty="0">
                <a:solidFill>
                  <a:schemeClr val="tx1"/>
                </a:solidFill>
                <a:sym typeface="Arial" panose="020B0604020202020204" pitchFamily="34" charset="0"/>
              </a:rPr>
              <a:t> add 1 and </a:t>
            </a:r>
            <a:r>
              <a:rPr lang="en-US" altLang="zh-CN" sz="2000" dirty="0" err="1">
                <a:solidFill>
                  <a:schemeClr val="tx1"/>
                </a:solidFill>
                <a:sym typeface="Arial" panose="020B0604020202020204" pitchFamily="34" charset="0"/>
              </a:rPr>
              <a:t>countwhite</a:t>
            </a:r>
            <a:r>
              <a:rPr lang="en-US" altLang="zh-CN" sz="2000" dirty="0">
                <a:solidFill>
                  <a:schemeClr val="tx1"/>
                </a:solidFill>
                <a:sym typeface="Arial" panose="020B0604020202020204" pitchFamily="34" charset="0"/>
              </a:rPr>
              <a:t> turn to 0</a:t>
            </a:r>
            <a:endParaRPr lang="zh-CN" altLang="en-US" sz="2000" dirty="0">
              <a:solidFill>
                <a:schemeClr val="tx1"/>
              </a:solidFill>
            </a:endParaRPr>
          </a:p>
        </p:txBody>
      </p:sp>
      <p:cxnSp>
        <p:nvCxnSpPr>
          <p:cNvPr id="9" name="直接箭头连接符 8"/>
          <p:cNvCxnSpPr/>
          <p:nvPr/>
        </p:nvCxnSpPr>
        <p:spPr>
          <a:xfrm flipH="1">
            <a:off x="505084" y="2659218"/>
            <a:ext cx="1405190" cy="27999"/>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273" name="文本框 9"/>
          <p:cNvSpPr txBox="1">
            <a:spLocks noChangeArrowheads="1"/>
          </p:cNvSpPr>
          <p:nvPr/>
        </p:nvSpPr>
        <p:spPr bwMode="auto">
          <a:xfrm>
            <a:off x="752996" y="2033412"/>
            <a:ext cx="487634" cy="47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45" dirty="0">
                <a:solidFill>
                  <a:srgbClr val="00B050"/>
                </a:solidFill>
                <a:sym typeface="Wingdings" panose="05000000000000000000" pitchFamily="2" charset="2"/>
              </a:rPr>
              <a:t></a:t>
            </a:r>
          </a:p>
        </p:txBody>
      </p:sp>
      <p:sp>
        <p:nvSpPr>
          <p:cNvPr id="11" name="文本框 5"/>
          <p:cNvSpPr txBox="1">
            <a:spLocks noChangeArrowheads="1"/>
          </p:cNvSpPr>
          <p:nvPr/>
        </p:nvSpPr>
        <p:spPr bwMode="auto">
          <a:xfrm>
            <a:off x="2519238" y="1833100"/>
            <a:ext cx="657395" cy="43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755">
            <a:spAutoFit/>
          </a:bodyPr>
          <a:lstStyle/>
          <a:p>
            <a:r>
              <a:rPr lang="zh-CN" altLang="en-US" sz="2400">
                <a:solidFill>
                  <a:srgbClr val="FF0000"/>
                </a:solidFill>
                <a:sym typeface="Wingdings" panose="05000000000000000000" pitchFamily="2" charset="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Results: Demo &amp; Evaluation</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468312" y="1570037"/>
            <a:ext cx="9066212" cy="4984750"/>
          </a:xfrm>
        </p:spPr>
        <p:txBody>
          <a:bodyPr/>
          <a:lstStyle/>
          <a:p>
            <a:pPr marL="0" indent="0"/>
            <a:r>
              <a:rPr lang="en-US" sz="2400" dirty="0">
                <a:latin typeface="Arial" panose="020B0604020202020204" pitchFamily="34" charset="0"/>
                <a:cs typeface="Arial" panose="020B0604020202020204" pitchFamily="34" charset="0"/>
              </a:rPr>
              <a:t>This is our input image comes from the Google Map </a:t>
            </a:r>
          </a:p>
          <a:p>
            <a:pPr marL="0" indent="0"/>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601912" y="2103437"/>
            <a:ext cx="4114800" cy="467666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Results: Demo &amp; Evaluation</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468312" y="1570037"/>
            <a:ext cx="9066212" cy="4984750"/>
          </a:xfrm>
        </p:spPr>
        <p:txBody>
          <a:bodyPr/>
          <a:lstStyle/>
          <a:p>
            <a:pPr marL="0" indent="0"/>
            <a:r>
              <a:rPr lang="en-US" sz="2400" dirty="0">
                <a:latin typeface="Arial" panose="020B0604020202020204" pitchFamily="34" charset="0"/>
                <a:cs typeface="Arial" panose="020B0604020202020204" pitchFamily="34" charset="0"/>
              </a:rPr>
              <a:t>After step1, we get x and y direction image.</a:t>
            </a:r>
          </a:p>
          <a:p>
            <a:pPr marL="0" indent="0"/>
            <a:r>
              <a:rPr lang="en-US" sz="2400" dirty="0"/>
              <a:t>                       </a:t>
            </a:r>
            <a:r>
              <a:rPr lang="en-US" sz="2400" dirty="0" err="1"/>
              <a:t>Gx</a:t>
            </a:r>
            <a:r>
              <a:rPr lang="en-US" sz="2400" dirty="0"/>
              <a:t>                                                </a:t>
            </a:r>
            <a:r>
              <a:rPr lang="en-US" sz="2400" dirty="0" err="1"/>
              <a:t>Gy</a:t>
            </a:r>
            <a:endParaRPr lang="en-US"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103" t="2344" r="7628" b="4119"/>
          <a:stretch>
            <a:fillRect/>
          </a:stretch>
        </p:blipFill>
        <p:spPr>
          <a:xfrm>
            <a:off x="849312" y="2560636"/>
            <a:ext cx="3962400" cy="441960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346" t="731" r="7385" b="4118"/>
          <a:stretch>
            <a:fillRect/>
          </a:stretch>
        </p:blipFill>
        <p:spPr>
          <a:xfrm>
            <a:off x="5345113" y="2484436"/>
            <a:ext cx="3962400" cy="4495801"/>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Results: Demo &amp; Evaluation</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468312" y="1493837"/>
            <a:ext cx="6934200" cy="381000"/>
          </a:xfrm>
        </p:spPr>
        <p:txBody>
          <a:bodyPr/>
          <a:lstStyle/>
          <a:p>
            <a:pPr marL="0" indent="0"/>
            <a:r>
              <a:rPr lang="en-US" sz="2400" dirty="0">
                <a:latin typeface="Arial" panose="020B0604020202020204" pitchFamily="34" charset="0"/>
                <a:cs typeface="Arial" panose="020B0604020202020204" pitchFamily="34" charset="0"/>
              </a:rPr>
              <a:t>After step 3, we get first time remove noise image</a:t>
            </a:r>
          </a:p>
          <a:p>
            <a:pPr marL="0" indent="0"/>
            <a:endParaRPr lang="en-US"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588" t="1617" r="8357" b="4641"/>
          <a:stretch>
            <a:fillRect/>
          </a:stretch>
        </p:blipFill>
        <p:spPr>
          <a:xfrm>
            <a:off x="1077912" y="2560637"/>
            <a:ext cx="4101945" cy="4652206"/>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726" t="1911" r="9231" b="5355"/>
          <a:stretch>
            <a:fillRect/>
          </a:stretch>
        </p:blipFill>
        <p:spPr>
          <a:xfrm>
            <a:off x="5442087" y="2560637"/>
            <a:ext cx="4092437" cy="4648200"/>
          </a:xfrm>
          <a:prstGeom prst="rect">
            <a:avLst/>
          </a:prstGeom>
        </p:spPr>
      </p:pic>
      <p:sp>
        <p:nvSpPr>
          <p:cNvPr id="7" name="TextBox 6"/>
          <p:cNvSpPr txBox="1"/>
          <p:nvPr/>
        </p:nvSpPr>
        <p:spPr>
          <a:xfrm>
            <a:off x="2901422" y="2171962"/>
            <a:ext cx="1033990" cy="378565"/>
          </a:xfrm>
          <a:prstGeom prst="rect">
            <a:avLst/>
          </a:prstGeom>
          <a:noFill/>
        </p:spPr>
        <p:txBody>
          <a:bodyPr wrap="square" rtlCol="0">
            <a:spAutoFit/>
          </a:bodyPr>
          <a:lstStyle/>
          <a:p>
            <a:r>
              <a:rPr lang="en-US" sz="2000" b="1" dirty="0" err="1">
                <a:solidFill>
                  <a:schemeClr val="tx1"/>
                </a:solidFill>
              </a:rPr>
              <a:t>Gx</a:t>
            </a:r>
            <a:endParaRPr lang="en-US" sz="2000" b="1" dirty="0">
              <a:solidFill>
                <a:schemeClr val="tx1"/>
              </a:solidFill>
            </a:endParaRPr>
          </a:p>
        </p:txBody>
      </p:sp>
      <p:sp>
        <p:nvSpPr>
          <p:cNvPr id="8" name="TextBox 7"/>
          <p:cNvSpPr txBox="1"/>
          <p:nvPr/>
        </p:nvSpPr>
        <p:spPr>
          <a:xfrm>
            <a:off x="7402512" y="2102876"/>
            <a:ext cx="615257" cy="378565"/>
          </a:xfrm>
          <a:prstGeom prst="rect">
            <a:avLst/>
          </a:prstGeom>
          <a:noFill/>
        </p:spPr>
        <p:txBody>
          <a:bodyPr wrap="square" rtlCol="0">
            <a:spAutoFit/>
          </a:bodyPr>
          <a:lstStyle/>
          <a:p>
            <a:r>
              <a:rPr lang="en-US" sz="2000" b="1" dirty="0" err="1">
                <a:solidFill>
                  <a:schemeClr val="tx1"/>
                </a:solidFill>
              </a:rPr>
              <a:t>Gy</a:t>
            </a:r>
            <a:endParaRPr lang="en-US" sz="2000" b="1" dirty="0">
              <a:solidFill>
                <a:schemeClr val="tx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63512" y="46037"/>
            <a:ext cx="9070975" cy="1171575"/>
          </a:xfrm>
        </p:spPr>
        <p:txBody>
          <a:bodyPr tIns="38880"/>
          <a:lstStyle/>
          <a:p>
            <a:pPr defTabSz="-63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t>Outline</a:t>
            </a:r>
          </a:p>
        </p:txBody>
      </p:sp>
      <p:sp>
        <p:nvSpPr>
          <p:cNvPr id="4098" name="Rectangle 2"/>
          <p:cNvSpPr>
            <a:spLocks noGrp="1" noChangeArrowheads="1"/>
          </p:cNvSpPr>
          <p:nvPr>
            <p:ph type="body" idx="1"/>
          </p:nvPr>
        </p:nvSpPr>
        <p:spPr>
          <a:xfrm>
            <a:off x="696912" y="1646237"/>
            <a:ext cx="9070975" cy="4899025"/>
          </a:xfrm>
        </p:spPr>
        <p:txBody>
          <a:bodyPr tIns="21240"/>
          <a:lstStyle/>
          <a:p>
            <a:pPr>
              <a:buFont typeface="Arial" panose="020B0604020202020204" pitchFamily="34" charset="0"/>
              <a:buChar char="•"/>
            </a:pPr>
            <a:r>
              <a:rPr lang="en-US" dirty="0">
                <a:latin typeface="Arial" panose="020B0604020202020204" pitchFamily="34" charset="0"/>
                <a:cs typeface="Arial" panose="020B0604020202020204" pitchFamily="34" charset="0"/>
              </a:rPr>
              <a:t>Motivation and Background</a:t>
            </a:r>
          </a:p>
          <a:p>
            <a:pPr>
              <a:buFont typeface="Arial" panose="020B0604020202020204" pitchFamily="34" charset="0"/>
              <a:buChar char="•"/>
            </a:pPr>
            <a:r>
              <a:rPr lang="en-US" dirty="0">
                <a:latin typeface="Arial" panose="020B0604020202020204" pitchFamily="34" charset="0"/>
                <a:cs typeface="Arial" panose="020B0604020202020204" pitchFamily="34" charset="0"/>
              </a:rPr>
              <a:t>Image Processing Tasks and Goals</a:t>
            </a:r>
          </a:p>
          <a:p>
            <a:pPr>
              <a:buFont typeface="Arial" panose="020B0604020202020204" pitchFamily="34" charset="0"/>
              <a:buChar char="•"/>
            </a:pPr>
            <a:r>
              <a:rPr lang="en-US" dirty="0">
                <a:latin typeface="Arial" panose="020B0604020202020204" pitchFamily="34" charset="0"/>
                <a:cs typeface="Arial" panose="020B0604020202020204" pitchFamily="34" charset="0"/>
              </a:rPr>
              <a:t>Algorithm and Implementation Details</a:t>
            </a:r>
          </a:p>
          <a:p>
            <a:pPr>
              <a:buFont typeface="Arial" panose="020B0604020202020204" pitchFamily="34" charset="0"/>
              <a:buChar char="•"/>
            </a:pPr>
            <a:r>
              <a:rPr lang="en-US" dirty="0">
                <a:latin typeface="Arial" panose="020B0604020202020204" pitchFamily="34" charset="0"/>
                <a:cs typeface="Arial" panose="020B0604020202020204" pitchFamily="34" charset="0"/>
              </a:rPr>
              <a:t>Results: Demo and Evaluation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Summary and Future Work</a:t>
            </a:r>
            <a:endParaRPr lang="en-US" dirty="0"/>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Results: Demo &amp; Evaluation</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431298" y="1341437"/>
            <a:ext cx="6096000" cy="381000"/>
          </a:xfrm>
        </p:spPr>
        <p:txBody>
          <a:bodyPr/>
          <a:lstStyle/>
          <a:p>
            <a:pPr marL="0" indent="0"/>
            <a:r>
              <a:rPr lang="en-US" sz="2400" dirty="0">
                <a:latin typeface="Arial" panose="020B0604020202020204" pitchFamily="34" charset="0"/>
                <a:cs typeface="Arial" panose="020B0604020202020204" pitchFamily="34" charset="0"/>
              </a:rPr>
              <a:t>After step 5, we keep all line-shape image.</a:t>
            </a:r>
          </a:p>
          <a:p>
            <a:pPr marL="0" indent="0"/>
            <a:endParaRPr lang="en-US"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588" t="2625" r="8357" b="4641"/>
          <a:stretch>
            <a:fillRect/>
          </a:stretch>
        </p:blipFill>
        <p:spPr>
          <a:xfrm>
            <a:off x="1154112" y="2560637"/>
            <a:ext cx="4155114" cy="466183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588" t="2625" r="8357" b="4641"/>
          <a:stretch>
            <a:fillRect/>
          </a:stretch>
        </p:blipFill>
        <p:spPr>
          <a:xfrm>
            <a:off x="5649912" y="2560637"/>
            <a:ext cx="4155114" cy="4661835"/>
          </a:xfrm>
          <a:prstGeom prst="rect">
            <a:avLst/>
          </a:prstGeom>
        </p:spPr>
      </p:pic>
      <p:sp>
        <p:nvSpPr>
          <p:cNvPr id="7" name="TextBox 6"/>
          <p:cNvSpPr txBox="1"/>
          <p:nvPr/>
        </p:nvSpPr>
        <p:spPr>
          <a:xfrm>
            <a:off x="2953192" y="2095129"/>
            <a:ext cx="526106" cy="378565"/>
          </a:xfrm>
          <a:prstGeom prst="rect">
            <a:avLst/>
          </a:prstGeom>
          <a:noFill/>
        </p:spPr>
        <p:txBody>
          <a:bodyPr wrap="none" rtlCol="0">
            <a:spAutoFit/>
          </a:bodyPr>
          <a:lstStyle/>
          <a:p>
            <a:r>
              <a:rPr lang="en-US" sz="2000" b="1" dirty="0" err="1">
                <a:solidFill>
                  <a:schemeClr val="tx1"/>
                </a:solidFill>
              </a:rPr>
              <a:t>Gx</a:t>
            </a:r>
            <a:endParaRPr lang="en-US" sz="2000" b="1" dirty="0">
              <a:solidFill>
                <a:schemeClr val="tx1"/>
              </a:solidFill>
            </a:endParaRPr>
          </a:p>
        </p:txBody>
      </p:sp>
      <p:sp>
        <p:nvSpPr>
          <p:cNvPr id="8" name="TextBox 7"/>
          <p:cNvSpPr txBox="1"/>
          <p:nvPr/>
        </p:nvSpPr>
        <p:spPr>
          <a:xfrm>
            <a:off x="7478712" y="2095129"/>
            <a:ext cx="795731" cy="378565"/>
          </a:xfrm>
          <a:prstGeom prst="rect">
            <a:avLst/>
          </a:prstGeom>
          <a:noFill/>
        </p:spPr>
        <p:txBody>
          <a:bodyPr wrap="square" rtlCol="0">
            <a:spAutoFit/>
          </a:bodyPr>
          <a:lstStyle/>
          <a:p>
            <a:r>
              <a:rPr lang="en-US" sz="2000" b="1" dirty="0" err="1">
                <a:solidFill>
                  <a:schemeClr val="tx1"/>
                </a:solidFill>
              </a:rPr>
              <a:t>Gy</a:t>
            </a:r>
            <a:endParaRPr lang="en-US" sz="2000" b="1" dirty="0">
              <a:solidFill>
                <a:schemeClr val="tx1"/>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Results: Demo &amp; Evaluation</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431298" y="1341437"/>
            <a:ext cx="6096000" cy="381000"/>
          </a:xfrm>
        </p:spPr>
        <p:txBody>
          <a:bodyPr/>
          <a:lstStyle/>
          <a:p>
            <a:pPr marL="0" indent="0"/>
            <a:r>
              <a:rPr lang="en-US" sz="2400" dirty="0">
                <a:latin typeface="Arial" panose="020B0604020202020204" pitchFamily="34" charset="0"/>
                <a:cs typeface="Arial" panose="020B0604020202020204" pitchFamily="34" charset="0"/>
              </a:rPr>
              <a:t>After step 6, we keep all parking lines.</a:t>
            </a:r>
          </a:p>
          <a:p>
            <a:pPr marL="0" indent="0"/>
            <a:endParaRPr lang="en-US" sz="2400" dirty="0"/>
          </a:p>
        </p:txBody>
      </p:sp>
      <p:sp>
        <p:nvSpPr>
          <p:cNvPr id="7" name="TextBox 6"/>
          <p:cNvSpPr txBox="1"/>
          <p:nvPr/>
        </p:nvSpPr>
        <p:spPr>
          <a:xfrm>
            <a:off x="2953192" y="2095129"/>
            <a:ext cx="526106" cy="378565"/>
          </a:xfrm>
          <a:prstGeom prst="rect">
            <a:avLst/>
          </a:prstGeom>
          <a:noFill/>
        </p:spPr>
        <p:txBody>
          <a:bodyPr wrap="none" rtlCol="0">
            <a:spAutoFit/>
          </a:bodyPr>
          <a:lstStyle/>
          <a:p>
            <a:r>
              <a:rPr lang="en-US" sz="2000" b="1" dirty="0" err="1">
                <a:solidFill>
                  <a:schemeClr val="tx1"/>
                </a:solidFill>
              </a:rPr>
              <a:t>Gx</a:t>
            </a:r>
            <a:endParaRPr lang="en-US" sz="2000" b="1" dirty="0">
              <a:solidFill>
                <a:schemeClr val="tx1"/>
              </a:solidFill>
            </a:endParaRPr>
          </a:p>
        </p:txBody>
      </p:sp>
      <p:sp>
        <p:nvSpPr>
          <p:cNvPr id="8" name="TextBox 7"/>
          <p:cNvSpPr txBox="1"/>
          <p:nvPr/>
        </p:nvSpPr>
        <p:spPr>
          <a:xfrm>
            <a:off x="7478712" y="2095129"/>
            <a:ext cx="795731" cy="378565"/>
          </a:xfrm>
          <a:prstGeom prst="rect">
            <a:avLst/>
          </a:prstGeom>
          <a:noFill/>
        </p:spPr>
        <p:txBody>
          <a:bodyPr wrap="square" rtlCol="0">
            <a:spAutoFit/>
          </a:bodyPr>
          <a:lstStyle/>
          <a:p>
            <a:r>
              <a:rPr lang="en-US" sz="2000" b="1" dirty="0" err="1">
                <a:solidFill>
                  <a:schemeClr val="tx1"/>
                </a:solidFill>
              </a:rPr>
              <a:t>Gy</a:t>
            </a:r>
            <a:endParaRPr lang="en-US" sz="2000" b="1" dirty="0">
              <a:solidFill>
                <a:schemeClr val="tx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184" t="2022" r="9184" b="6061"/>
          <a:stretch>
            <a:fillRect/>
          </a:stretch>
        </p:blipFill>
        <p:spPr>
          <a:xfrm>
            <a:off x="1230312" y="2503689"/>
            <a:ext cx="4002416" cy="4552748"/>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8103" t="2017" r="8841" b="5249"/>
          <a:stretch>
            <a:fillRect/>
          </a:stretch>
        </p:blipFill>
        <p:spPr>
          <a:xfrm>
            <a:off x="5649912" y="2488607"/>
            <a:ext cx="4084768" cy="4582911"/>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Results: Demo &amp; Evaluation</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431298" y="1341437"/>
            <a:ext cx="6096000" cy="381000"/>
          </a:xfrm>
        </p:spPr>
        <p:txBody>
          <a:bodyPr/>
          <a:lstStyle/>
          <a:p>
            <a:pPr marL="0" indent="0"/>
            <a:r>
              <a:rPr lang="en-US" sz="2400" dirty="0">
                <a:latin typeface="Arial" panose="020B0604020202020204" pitchFamily="34" charset="0"/>
                <a:cs typeface="Arial" panose="020B0604020202020204" pitchFamily="34" charset="0"/>
              </a:rPr>
              <a:t>Final statistics </a:t>
            </a:r>
          </a:p>
          <a:p>
            <a:pPr marL="0" indent="0"/>
            <a:endParaRPr lang="en-US"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727" t="4286" r="5557" b="7143"/>
          <a:stretch>
            <a:fillRect/>
          </a:stretch>
        </p:blipFill>
        <p:spPr>
          <a:xfrm>
            <a:off x="1611312" y="1926806"/>
            <a:ext cx="6740647" cy="5224001"/>
          </a:xfrm>
          <a:prstGeom prst="rect">
            <a:avLst/>
          </a:prstGeom>
        </p:spPr>
      </p:pic>
      <p:sp>
        <p:nvSpPr>
          <p:cNvPr id="6" name="TextBox 5"/>
          <p:cNvSpPr txBox="1"/>
          <p:nvPr/>
        </p:nvSpPr>
        <p:spPr>
          <a:xfrm>
            <a:off x="2520261" y="4170707"/>
            <a:ext cx="954107" cy="349968"/>
          </a:xfrm>
          <a:prstGeom prst="rect">
            <a:avLst/>
          </a:prstGeom>
          <a:noFill/>
        </p:spPr>
        <p:txBody>
          <a:bodyPr wrap="none" rtlCol="0">
            <a:spAutoFit/>
          </a:bodyPr>
          <a:lstStyle/>
          <a:p>
            <a:r>
              <a:rPr lang="en-US" b="1" dirty="0" err="1">
                <a:solidFill>
                  <a:schemeClr val="tx1"/>
                </a:solidFill>
              </a:rPr>
              <a:t>Gx</a:t>
            </a:r>
            <a:r>
              <a:rPr lang="en-US" b="1" dirty="0">
                <a:solidFill>
                  <a:schemeClr val="tx1"/>
                </a:solidFill>
              </a:rPr>
              <a:t> line</a:t>
            </a:r>
          </a:p>
        </p:txBody>
      </p:sp>
      <p:sp>
        <p:nvSpPr>
          <p:cNvPr id="11" name="TextBox 10"/>
          <p:cNvSpPr txBox="1"/>
          <p:nvPr/>
        </p:nvSpPr>
        <p:spPr>
          <a:xfrm>
            <a:off x="4383317" y="4222843"/>
            <a:ext cx="954107" cy="349968"/>
          </a:xfrm>
          <a:prstGeom prst="rect">
            <a:avLst/>
          </a:prstGeom>
          <a:noFill/>
        </p:spPr>
        <p:txBody>
          <a:bodyPr wrap="none" rtlCol="0">
            <a:spAutoFit/>
          </a:bodyPr>
          <a:lstStyle/>
          <a:p>
            <a:r>
              <a:rPr lang="en-US" b="1" dirty="0" err="1">
                <a:solidFill>
                  <a:schemeClr val="tx1"/>
                </a:solidFill>
              </a:rPr>
              <a:t>Gy</a:t>
            </a:r>
            <a:r>
              <a:rPr lang="en-US" b="1" dirty="0">
                <a:solidFill>
                  <a:schemeClr val="tx1"/>
                </a:solidFill>
              </a:rPr>
              <a:t> line</a:t>
            </a:r>
          </a:p>
        </p:txBody>
      </p:sp>
      <p:sp>
        <p:nvSpPr>
          <p:cNvPr id="12" name="TextBox 11"/>
          <p:cNvSpPr txBox="1"/>
          <p:nvPr/>
        </p:nvSpPr>
        <p:spPr>
          <a:xfrm>
            <a:off x="6183312" y="2132116"/>
            <a:ext cx="1629549" cy="349968"/>
          </a:xfrm>
          <a:prstGeom prst="rect">
            <a:avLst/>
          </a:prstGeom>
          <a:noFill/>
        </p:spPr>
        <p:txBody>
          <a:bodyPr wrap="none" rtlCol="0">
            <a:spAutoFit/>
          </a:bodyPr>
          <a:lstStyle/>
          <a:p>
            <a:r>
              <a:rPr lang="en-US" b="1" dirty="0">
                <a:solidFill>
                  <a:schemeClr val="tx1"/>
                </a:solidFill>
              </a:rPr>
              <a:t>Total number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b="1" dirty="0">
                <a:latin typeface="Arial" panose="020B0604020202020204" pitchFamily="34" charset="0"/>
                <a:cs typeface="Arial" panose="020B0604020202020204" pitchFamily="34" charset="0"/>
              </a:rPr>
              <a:t>Summary &amp; Future Work</a:t>
            </a:r>
            <a:endParaRPr lang="en-US" b="1" dirty="0"/>
          </a:p>
        </p:txBody>
      </p:sp>
      <p:sp>
        <p:nvSpPr>
          <p:cNvPr id="2" name="Content Placeholder 1"/>
          <p:cNvSpPr>
            <a:spLocks noGrp="1"/>
          </p:cNvSpPr>
          <p:nvPr>
            <p:ph idx="1"/>
          </p:nvPr>
        </p:nvSpPr>
        <p:spPr>
          <a:xfrm>
            <a:off x="468312" y="1570037"/>
            <a:ext cx="9066212" cy="4984750"/>
          </a:xfrm>
        </p:spPr>
        <p:txBody>
          <a:bodyPr/>
          <a:lstStyle/>
          <a:p>
            <a:pPr>
              <a:buFont typeface="Arial" panose="020B0604020202020204" pitchFamily="34" charset="0"/>
              <a:buChar char="•"/>
            </a:pPr>
            <a:r>
              <a:rPr lang="en-US" sz="2800" dirty="0"/>
              <a:t> We basically accomplished all of our goals. We remove all the objects not a parking line and remain most available parking lines.</a:t>
            </a:r>
          </a:p>
          <a:p>
            <a:pPr marL="0" indent="0">
              <a:buFont typeface="Arial" panose="020B0604020202020204" pitchFamily="34" charset="0"/>
              <a:buNone/>
            </a:pPr>
            <a:r>
              <a:rPr lang="en-US" sz="2800" dirty="0"/>
              <a:t>The cost time is only width * height of the image. So we can process it very fast. That's feasiable.</a:t>
            </a:r>
          </a:p>
          <a:p>
            <a:pPr>
              <a:buFont typeface="Arial" panose="020B0604020202020204" pitchFamily="34" charset="0"/>
              <a:buChar char="•"/>
            </a:pPr>
            <a:r>
              <a:rPr lang="en-US" sz="2800" dirty="0"/>
              <a:t>Shortcome</a:t>
            </a:r>
          </a:p>
          <a:p>
            <a:pPr marL="0" indent="0">
              <a:buFont typeface="Arial" panose="020B0604020202020204" pitchFamily="34" charset="0"/>
              <a:buNone/>
            </a:pPr>
            <a:r>
              <a:rPr lang="en-US" sz="2800" dirty="0"/>
              <a:t>    1.We do not check some lines that was coverred by a car. Like this:</a:t>
            </a:r>
          </a:p>
          <a:p>
            <a:pPr marL="0" indent="0">
              <a:buFont typeface="Arial" panose="020B0604020202020204" pitchFamily="34" charset="0"/>
              <a:buNone/>
            </a:pPr>
            <a:endParaRPr lang="en-US" sz="2800" dirty="0"/>
          </a:p>
          <a:p>
            <a:pPr>
              <a:buFont typeface="Arial" panose="020B0604020202020204" pitchFamily="34" charset="0"/>
              <a:buChar char="•"/>
            </a:pPr>
            <a:endParaRPr lang="en-US" sz="2800" dirty="0"/>
          </a:p>
          <a:p>
            <a:pPr marL="0" indent="0">
              <a:buFont typeface="Arial" panose="020B0604020202020204" pitchFamily="34" charset="0"/>
              <a:buNone/>
            </a:pPr>
            <a:endParaRPr lang="en-US" sz="2800" dirty="0"/>
          </a:p>
          <a:p>
            <a:pPr marL="0" indent="0"/>
            <a:endParaRPr lang="en-US" sz="2400" dirty="0">
              <a:latin typeface="Arial" panose="020B0604020202020204" pitchFamily="34" charset="0"/>
              <a:cs typeface="Arial" panose="020B0604020202020204" pitchFamily="34" charset="0"/>
            </a:endParaRP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3" name="图片 2"/>
          <p:cNvPicPr>
            <a:picLocks noChangeAspect="1"/>
          </p:cNvPicPr>
          <p:nvPr/>
        </p:nvPicPr>
        <p:blipFill>
          <a:blip r:embed="rId4"/>
          <a:srcRect/>
          <a:stretch>
            <a:fillRect/>
          </a:stretch>
        </p:blipFill>
        <p:spPr>
          <a:xfrm>
            <a:off x="3897630" y="5227320"/>
            <a:ext cx="1052830" cy="2139315"/>
          </a:xfrm>
          <a:prstGeom prst="rect">
            <a:avLst/>
          </a:prstGeom>
        </p:spPr>
      </p:pic>
      <p:cxnSp>
        <p:nvCxnSpPr>
          <p:cNvPr id="6" name="直接箭头连接符 5"/>
          <p:cNvCxnSpPr/>
          <p:nvPr/>
        </p:nvCxnSpPr>
        <p:spPr>
          <a:xfrm flipV="1">
            <a:off x="1535430" y="6294120"/>
            <a:ext cx="2961005" cy="104140"/>
          </a:xfrm>
          <a:prstGeom prst="straightConnector1">
            <a:avLst/>
          </a:prstGeom>
          <a:solidFill>
            <a:srgbClr val="00B8FF"/>
          </a:solidFill>
          <a:ln w="22225" cap="flat" cmpd="sng" algn="ctr">
            <a:solidFill>
              <a:srgbClr val="FF0000"/>
            </a:solidFill>
            <a:prstDash val="solid"/>
            <a:round/>
            <a:headEnd type="none" w="med" len="med"/>
            <a:tailEnd type="arrow" w="med" len="med"/>
          </a:ln>
        </p:spPr>
      </p:cxnSp>
    </p:spTree>
  </p:cSld>
  <p:clrMapOvr>
    <a:overrideClrMapping bg1="lt1" tx1="dk1" bg2="lt2" tx2="dk2" accent1="accent1" accent2="accent2" accent3="accent3" accent4="accent4" accent5="accent5" accent6="accent6" hlink="hlink" folHlink="folHlink"/>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430" y="655320"/>
            <a:ext cx="8234680" cy="894080"/>
          </a:xfrm>
          <a:prstGeom prst="rect">
            <a:avLst/>
          </a:prstGeom>
          <a:noFill/>
        </p:spPr>
        <p:txBody>
          <a:bodyPr wrap="square" rtlCol="0">
            <a:spAutoFit/>
          </a:bodyPr>
          <a:lstStyle/>
          <a:p>
            <a:pPr algn="l"/>
            <a:r>
              <a:rPr lang="en-US" altLang="zh-CN" sz="2800" dirty="0">
                <a:solidFill>
                  <a:schemeClr val="tx1"/>
                </a:solidFill>
              </a:rPr>
              <a:t>2.Can not check diagonal parking line. Nowadays, we can only check horizentaland vertical lines. </a:t>
            </a:r>
          </a:p>
        </p:txBody>
      </p:sp>
      <p:sp>
        <p:nvSpPr>
          <p:cNvPr id="5" name="文本框 4"/>
          <p:cNvSpPr txBox="1"/>
          <p:nvPr/>
        </p:nvSpPr>
        <p:spPr>
          <a:xfrm>
            <a:off x="850265" y="2103120"/>
            <a:ext cx="8566785" cy="4856480"/>
          </a:xfrm>
          <a:prstGeom prst="rect">
            <a:avLst/>
          </a:prstGeom>
          <a:noFill/>
        </p:spPr>
        <p:txBody>
          <a:bodyPr wrap="square" rtlCol="0">
            <a:spAutoFit/>
          </a:bodyPr>
          <a:lstStyle/>
          <a:p>
            <a:r>
              <a:rPr lang="en-US" altLang="zh-CN" sz="2800" dirty="0">
                <a:solidFill>
                  <a:schemeClr val="tx1"/>
                </a:solidFill>
              </a:rPr>
              <a:t>Future work: We can apply it in the Google Map. It can show how many parking lots in a parking lot. It can show the statistics of parking lots every hours. It is an effective infomation for department of traffic and construction. They can show guide that which space is lacked of parking lots and when it is lacked parking lots to make a good decision to guide traffic and do construction of parking lot.</a:t>
            </a:r>
          </a:p>
          <a:p>
            <a:endParaRPr lang="en-US" altLang="zh-CN" sz="2800" dirty="0">
              <a:solidFill>
                <a:schemeClr val="tx1"/>
              </a:solidFill>
            </a:endParaRPr>
          </a:p>
          <a:p>
            <a:r>
              <a:rPr lang="en-US" altLang="zh-CN" sz="2800" dirty="0">
                <a:solidFill>
                  <a:schemeClr val="tx1"/>
                </a:solidFill>
              </a:rPr>
              <a:t>Appendix: assignment#2 and assigment#4 in DIP course. The other algorithm is created by ourselves.</a:t>
            </a:r>
          </a:p>
          <a:p>
            <a:endParaRPr lang="en-US" altLang="zh-CN" sz="2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92112" y="274637"/>
            <a:ext cx="9070975" cy="1171575"/>
          </a:xfrm>
        </p:spPr>
        <p:txBody>
          <a:bodyPr tIns="38880"/>
          <a:lstStyle/>
          <a:p>
            <a:pPr defTabSz="-63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latin typeface="Arial" panose="020B0604020202020204" pitchFamily="34" charset="0"/>
                <a:cs typeface="Arial" panose="020B0604020202020204" pitchFamily="34" charset="0"/>
              </a:rPr>
              <a:t>Motivation and Background</a:t>
            </a:r>
            <a:br>
              <a:rPr lang="en-US" b="1" dirty="0">
                <a:latin typeface="Arial" panose="020B0604020202020204" pitchFamily="34" charset="0"/>
                <a:cs typeface="Arial" panose="020B0604020202020204" pitchFamily="34" charset="0"/>
              </a:rPr>
            </a:br>
            <a:endParaRPr lang="en-US" b="1" dirty="0"/>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544512" y="1446212"/>
            <a:ext cx="9066212" cy="5108575"/>
          </a:xfrm>
        </p:spPr>
        <p:txBody>
          <a:bodyPr/>
          <a:lstStyle/>
          <a:p>
            <a:pPr marL="0" indent="0"/>
            <a:r>
              <a:rPr lang="en-US" sz="2400" dirty="0">
                <a:latin typeface="Arial" panose="020B0604020202020204" pitchFamily="34" charset="0"/>
                <a:cs typeface="Arial" panose="020B0604020202020204" pitchFamily="34" charset="0"/>
              </a:rPr>
              <a:t>More and more people have private car, and find an available  parking lots is harder than before.</a:t>
            </a:r>
          </a:p>
          <a:p>
            <a:pPr marL="0" indent="0"/>
            <a:r>
              <a:rPr lang="en-US" sz="2400" dirty="0">
                <a:latin typeface="Arial" panose="020B0604020202020204" pitchFamily="34" charset="0"/>
                <a:cs typeface="Arial" panose="020B0604020202020204" pitchFamily="34" charset="0"/>
              </a:rPr>
              <a:t>The traditional way to check whether the parking area is full or not is </a:t>
            </a:r>
            <a:r>
              <a:rPr lang="en-US" sz="2400" dirty="0"/>
              <a:t>arranging a sensor at the entrance of the parking location. </a:t>
            </a:r>
            <a:endParaRPr lang="en-US" sz="2400" dirty="0">
              <a:latin typeface="Arial" panose="020B0604020202020204" pitchFamily="34" charset="0"/>
              <a:cs typeface="Arial" panose="020B0604020202020204" pitchFamily="34" charset="0"/>
            </a:endParaRPr>
          </a:p>
          <a:p>
            <a:pPr marL="0" indent="0"/>
            <a:r>
              <a:rPr lang="en-US" sz="2400" dirty="0">
                <a:latin typeface="Arial" panose="020B0604020202020204" pitchFamily="34" charset="0"/>
                <a:cs typeface="Arial" panose="020B0604020202020204" pitchFamily="34" charset="0"/>
              </a:rPr>
              <a:t>Disadvantage : costly and not efficient.</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998786" y="3703637"/>
            <a:ext cx="4157663" cy="273257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13" y="146216"/>
            <a:ext cx="9344860" cy="853409"/>
          </a:xfrm>
        </p:spPr>
        <p:txBody>
          <a:bodyPr/>
          <a:lstStyle/>
          <a:p>
            <a:r>
              <a:rPr lang="en-US" b="1" dirty="0">
                <a:latin typeface="Arial" panose="020B0604020202020204" pitchFamily="34" charset="0"/>
                <a:cs typeface="Arial" panose="020B0604020202020204" pitchFamily="34" charset="0"/>
              </a:rPr>
              <a:t>Image Processing Tasks &amp; Goals</a:t>
            </a:r>
            <a:endParaRPr lang="en-US" dirty="0"/>
          </a:p>
        </p:txBody>
      </p:sp>
      <p:sp>
        <p:nvSpPr>
          <p:cNvPr id="3" name="Content Placeholder 2"/>
          <p:cNvSpPr>
            <a:spLocks noGrp="1"/>
          </p:cNvSpPr>
          <p:nvPr>
            <p:ph idx="1"/>
          </p:nvPr>
        </p:nvSpPr>
        <p:spPr>
          <a:xfrm>
            <a:off x="1421815" y="1511282"/>
            <a:ext cx="7805737" cy="472462"/>
          </a:xfrm>
        </p:spPr>
        <p:txBody>
          <a:bodyPr/>
          <a:lstStyle/>
          <a:p>
            <a:r>
              <a:rPr lang="en-US" sz="2400" dirty="0"/>
              <a:t>	Here are sample images, come from Google Map</a:t>
            </a:r>
          </a:p>
        </p:txBody>
      </p:sp>
      <p:cxnSp>
        <p:nvCxnSpPr>
          <p:cNvPr id="4" name="Straight Connector 3"/>
          <p:cNvCxnSpPr/>
          <p:nvPr/>
        </p:nvCxnSpPr>
        <p:spPr bwMode="auto">
          <a:xfrm flipV="1">
            <a:off x="11154" y="11890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172838" y="2654329"/>
            <a:ext cx="3478610" cy="39536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5355" b="3733"/>
          <a:stretch>
            <a:fillRect/>
          </a:stretch>
        </p:blipFill>
        <p:spPr>
          <a:xfrm>
            <a:off x="6757383" y="3107081"/>
            <a:ext cx="3217434" cy="30480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52696" y="2681938"/>
            <a:ext cx="2814207" cy="3981581"/>
          </a:xfrm>
          <a:prstGeom prst="rect">
            <a:avLst/>
          </a:prstGeom>
        </p:spPr>
      </p:pic>
      <p:sp>
        <p:nvSpPr>
          <p:cNvPr id="8" name="TextBox 7"/>
          <p:cNvSpPr txBox="1"/>
          <p:nvPr/>
        </p:nvSpPr>
        <p:spPr>
          <a:xfrm>
            <a:off x="1154112" y="2218101"/>
            <a:ext cx="1523999" cy="349968"/>
          </a:xfrm>
          <a:prstGeom prst="rect">
            <a:avLst/>
          </a:prstGeom>
          <a:noFill/>
        </p:spPr>
        <p:txBody>
          <a:bodyPr wrap="square" rtlCol="0">
            <a:spAutoFit/>
          </a:bodyPr>
          <a:lstStyle/>
          <a:p>
            <a:r>
              <a:rPr lang="en-US" dirty="0">
                <a:solidFill>
                  <a:schemeClr val="tx1"/>
                </a:solidFill>
              </a:rPr>
              <a:t>Sample 1</a:t>
            </a:r>
          </a:p>
        </p:txBody>
      </p:sp>
      <p:cxnSp>
        <p:nvCxnSpPr>
          <p:cNvPr id="10" name="Straight Connector 9"/>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4395954" y="2211530"/>
            <a:ext cx="1159292" cy="349968"/>
          </a:xfrm>
          <a:prstGeom prst="rect">
            <a:avLst/>
          </a:prstGeom>
          <a:noFill/>
        </p:spPr>
        <p:txBody>
          <a:bodyPr wrap="none" rtlCol="0">
            <a:spAutoFit/>
          </a:bodyPr>
          <a:lstStyle/>
          <a:p>
            <a:r>
              <a:rPr lang="en-US" dirty="0">
                <a:solidFill>
                  <a:schemeClr val="tx1"/>
                </a:solidFill>
              </a:rPr>
              <a:t>Sample 2</a:t>
            </a:r>
          </a:p>
        </p:txBody>
      </p:sp>
      <p:cxnSp>
        <p:nvCxnSpPr>
          <p:cNvPr id="12" name="Straight Connector 11"/>
          <p:cNvCxnSpPr/>
          <p:nvPr/>
        </p:nvCxnSpPr>
        <p:spPr bwMode="auto">
          <a:xfrm flipV="1">
            <a:off x="152400" y="12652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8037095" y="2502568"/>
            <a:ext cx="1159292" cy="607602"/>
          </a:xfrm>
          <a:prstGeom prst="rect">
            <a:avLst/>
          </a:prstGeom>
          <a:noFill/>
        </p:spPr>
        <p:txBody>
          <a:bodyPr wrap="none" rtlCol="0">
            <a:spAutoFit/>
          </a:bodyPr>
          <a:lstStyle/>
          <a:p>
            <a:r>
              <a:rPr lang="en-US">
                <a:solidFill>
                  <a:schemeClr val="tx1"/>
                </a:solidFill>
              </a:rPr>
              <a:t>Sample 3</a:t>
            </a:r>
            <a:endParaRPr lang="en-US" dirty="0">
              <a:solidFill>
                <a:schemeClr val="tx1"/>
              </a:solidFill>
            </a:endParaRPr>
          </a:p>
          <a:p>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2" y="12437"/>
            <a:ext cx="9070975" cy="1171575"/>
          </a:xfrm>
        </p:spPr>
        <p:txBody>
          <a:bodyPr tIns="38880"/>
          <a:lstStyle/>
          <a:p>
            <a:r>
              <a:rPr lang="en-US" sz="4000" b="1" dirty="0">
                <a:latin typeface="Arial" panose="020B0604020202020204" pitchFamily="34" charset="0"/>
                <a:cs typeface="Arial" panose="020B0604020202020204" pitchFamily="34" charset="0"/>
              </a:rPr>
              <a:t>Image Processing Tasks &amp; Goals</a:t>
            </a:r>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1193799" y="1417637"/>
            <a:ext cx="7620000" cy="5257800"/>
          </a:xfrm>
        </p:spPr>
        <p:txBody>
          <a:bodyPr/>
          <a:lstStyle/>
          <a:p>
            <a:r>
              <a:rPr lang="en-US" sz="2000" dirty="0"/>
              <a:t>We totally have 7 steps to achieve our parking lot detection. </a:t>
            </a:r>
          </a:p>
          <a:p>
            <a:endParaRPr lang="en-US" sz="2000" dirty="0"/>
          </a:p>
          <a:p>
            <a:r>
              <a:rPr lang="en-US" sz="2000" dirty="0"/>
              <a:t>Step1: using </a:t>
            </a:r>
            <a:r>
              <a:rPr lang="en-US" sz="2000" dirty="0" err="1"/>
              <a:t>sobel</a:t>
            </a:r>
            <a:r>
              <a:rPr lang="en-US" sz="2000" dirty="0"/>
              <a:t> filter to get </a:t>
            </a:r>
            <a:r>
              <a:rPr lang="en-US" sz="2000" dirty="0" err="1"/>
              <a:t>Gx</a:t>
            </a:r>
            <a:r>
              <a:rPr lang="en-US" sz="2000" dirty="0"/>
              <a:t>, </a:t>
            </a:r>
            <a:r>
              <a:rPr lang="en-US" sz="2000" dirty="0" err="1"/>
              <a:t>Gy</a:t>
            </a:r>
            <a:r>
              <a:rPr lang="en-US" sz="2000" dirty="0"/>
              <a:t> edge detection image. </a:t>
            </a:r>
          </a:p>
          <a:p>
            <a:r>
              <a:rPr lang="en-US" sz="2000" dirty="0"/>
              <a:t>Step2: using connected component label to get all connected area.</a:t>
            </a:r>
          </a:p>
          <a:p>
            <a:r>
              <a:rPr lang="en-US" sz="2000" dirty="0"/>
              <a:t>Step3: first time remove noise. (the threshold is [20, 200]).</a:t>
            </a:r>
          </a:p>
          <a:p>
            <a:r>
              <a:rPr lang="en-US" sz="2000" dirty="0"/>
              <a:t>Step4:  record each line’ s information. (leftmost_x1, rightmost_x2,    		highest_y1, lowest_y2)</a:t>
            </a:r>
          </a:p>
          <a:p>
            <a:r>
              <a:rPr lang="en-US" sz="2000" dirty="0"/>
              <a:t>Step5: second time remove noise (remove not line-shape spot).</a:t>
            </a:r>
          </a:p>
          <a:p>
            <a:r>
              <a:rPr lang="en-US" sz="2000" dirty="0"/>
              <a:t>Step6: keep the parking line and remove other line-shape but not 	     the parking line noise.</a:t>
            </a:r>
          </a:p>
          <a:p>
            <a:r>
              <a:rPr lang="en-US" sz="2000" dirty="0"/>
              <a:t>Step7: count number of </a:t>
            </a:r>
            <a:r>
              <a:rPr lang="en-US" sz="2000" dirty="0" err="1"/>
              <a:t>Gx</a:t>
            </a:r>
            <a:r>
              <a:rPr lang="en-US" sz="2000" dirty="0"/>
              <a:t> and </a:t>
            </a:r>
            <a:r>
              <a:rPr lang="en-US" sz="2000" dirty="0" err="1"/>
              <a:t>Gy</a:t>
            </a:r>
            <a:r>
              <a:rPr lang="en-US" sz="2000" dirty="0"/>
              <a:t> image parking lines. </a:t>
            </a:r>
          </a:p>
          <a:p>
            <a:pPr lvl="1">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57971" y="270778"/>
            <a:ext cx="10671175" cy="1171575"/>
          </a:xfrm>
        </p:spPr>
        <p:txBody>
          <a:bodyPr tIns="38880"/>
          <a:lstStyle/>
          <a:p>
            <a:pPr defTabSz="-635">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chemeClr val="tx1"/>
                </a:solidFill>
              </a:rPr>
              <a:t>Algorithm and Implementation Details</a:t>
            </a:r>
            <a:r>
              <a:rPr lang="en-US" sz="3600" dirty="0">
                <a:solidFill>
                  <a:schemeClr val="tx1"/>
                </a:solidFill>
              </a:rPr>
              <a:t> </a:t>
            </a:r>
            <a:br>
              <a:rPr lang="en-US" sz="3600" b="1" dirty="0">
                <a:latin typeface="Arial" panose="020B0604020202020204" pitchFamily="34" charset="0"/>
                <a:cs typeface="Arial" panose="020B0604020202020204" pitchFamily="34" charset="0"/>
              </a:rPr>
            </a:br>
            <a:endParaRPr lang="en-US" sz="3600" b="1" dirty="0"/>
          </a:p>
        </p:txBody>
      </p:sp>
      <p:cxnSp>
        <p:nvCxnSpPr>
          <p:cNvPr id="4" name="Straight Connector 3"/>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Content Placeholder 1"/>
          <p:cNvSpPr>
            <a:spLocks noGrp="1"/>
          </p:cNvSpPr>
          <p:nvPr>
            <p:ph idx="1"/>
          </p:nvPr>
        </p:nvSpPr>
        <p:spPr>
          <a:xfrm>
            <a:off x="544512" y="1446212"/>
            <a:ext cx="9066212" cy="5108575"/>
          </a:xfrm>
        </p:spPr>
        <p:txBody>
          <a:bodyPr/>
          <a:lstStyle/>
          <a:p>
            <a:pPr marL="0" indent="0"/>
            <a:r>
              <a:rPr lang="en-US" sz="2800" b="1" dirty="0"/>
              <a:t>Step1: </a:t>
            </a:r>
            <a:r>
              <a:rPr lang="en-US" sz="2800" dirty="0" err="1"/>
              <a:t>Sobel</a:t>
            </a:r>
            <a:r>
              <a:rPr lang="en-US" sz="2800" dirty="0"/>
              <a:t> filter edge detection: Because the parking lots in the picture have different direction : </a:t>
            </a:r>
            <a:r>
              <a:rPr lang="en-US" sz="2800" dirty="0" err="1"/>
              <a:t>horizonnl</a:t>
            </a:r>
            <a:r>
              <a:rPr lang="en-US" sz="2800" dirty="0"/>
              <a:t>(</a:t>
            </a:r>
            <a:r>
              <a:rPr lang="en-US" sz="2800" dirty="0" err="1"/>
              <a:t>Gx</a:t>
            </a:r>
            <a:r>
              <a:rPr lang="en-US" sz="2800" dirty="0"/>
              <a:t>) and vertical(</a:t>
            </a:r>
            <a:r>
              <a:rPr lang="en-US" sz="2800" dirty="0" err="1"/>
              <a:t>Gy</a:t>
            </a:r>
            <a:r>
              <a:rPr lang="en-US" sz="2800" dirty="0"/>
              <a:t>) </a:t>
            </a:r>
          </a:p>
          <a:p>
            <a:pPr marL="0" indent="0"/>
            <a:endParaRPr lang="en-US" sz="2800" dirty="0"/>
          </a:p>
          <a:p>
            <a:pPr marL="0" indent="0"/>
            <a:r>
              <a:rPr lang="en-US" sz="2800" b="1" dirty="0"/>
              <a:t>Step2</a:t>
            </a:r>
            <a:r>
              <a:rPr lang="en-US" sz="2800" dirty="0"/>
              <a:t>: Connected component label: Because we need use the </a:t>
            </a:r>
            <a:r>
              <a:rPr lang="en-US" sz="2800" dirty="0" err="1"/>
              <a:t>parrallel</a:t>
            </a:r>
            <a:r>
              <a:rPr lang="en-US" sz="2800" dirty="0"/>
              <a:t> line to be standard line. And use it to get special information and contrast other noise line.</a:t>
            </a:r>
          </a:p>
          <a:p>
            <a:pPr marL="0" indent="0"/>
            <a:endParaRPr lang="en-US" sz="2800" dirty="0"/>
          </a:p>
          <a:p>
            <a:pPr marL="0" indent="0"/>
            <a:r>
              <a:rPr lang="en-US" sz="2800" b="1" dirty="0"/>
              <a:t>Step 3: </a:t>
            </a:r>
            <a:r>
              <a:rPr lang="en-US" sz="2800" dirty="0"/>
              <a:t>Get each </a:t>
            </a:r>
            <a:r>
              <a:rPr lang="en-US" sz="2800" dirty="0" err="1"/>
              <a:t>lable</a:t>
            </a:r>
            <a:r>
              <a:rPr lang="en-US" sz="2800" dirty="0"/>
              <a:t> size and set  a threshold [20. 200], first time remove noise.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文本框 6"/>
          <p:cNvSpPr txBox="1">
            <a:spLocks noChangeArrowheads="1"/>
          </p:cNvSpPr>
          <p:nvPr/>
        </p:nvSpPr>
        <p:spPr bwMode="auto">
          <a:xfrm>
            <a:off x="544512" y="1439946"/>
            <a:ext cx="7473929"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solidFill>
                  <a:schemeClr val="tx1"/>
                </a:solidFill>
              </a:rPr>
              <a:t>Whetherlabelx  (to check if the label has got its beginning point)</a:t>
            </a:r>
          </a:p>
        </p:txBody>
      </p:sp>
      <p:graphicFrame>
        <p:nvGraphicFramePr>
          <p:cNvPr id="9" name="表格 8"/>
          <p:cNvGraphicFramePr/>
          <p:nvPr/>
        </p:nvGraphicFramePr>
        <p:xfrm>
          <a:off x="1908235" y="1788298"/>
          <a:ext cx="7145596" cy="811192"/>
        </p:xfrm>
        <a:graphic>
          <a:graphicData uri="http://schemas.openxmlformats.org/drawingml/2006/table">
            <a:tbl>
              <a:tblPr firstRow="1" bandRow="1">
                <a:tableStyleId>{5C22544A-7EE6-4342-B048-85BDC9FD1C3A}</a:tableStyleId>
              </a:tblPr>
              <a:tblGrid>
                <a:gridCol w="2105026">
                  <a:extLst>
                    <a:ext uri="{9D8B030D-6E8A-4147-A177-3AD203B41FA5}">
                      <a16:colId xmlns:a16="http://schemas.microsoft.com/office/drawing/2014/main" val="20000"/>
                    </a:ext>
                  </a:extLst>
                </a:gridCol>
                <a:gridCol w="753213">
                  <a:extLst>
                    <a:ext uri="{9D8B030D-6E8A-4147-A177-3AD203B41FA5}">
                      <a16:colId xmlns:a16="http://schemas.microsoft.com/office/drawing/2014/main" val="20001"/>
                    </a:ext>
                  </a:extLst>
                </a:gridCol>
                <a:gridCol w="1429119">
                  <a:extLst>
                    <a:ext uri="{9D8B030D-6E8A-4147-A177-3AD203B41FA5}">
                      <a16:colId xmlns:a16="http://schemas.microsoft.com/office/drawing/2014/main" val="20002"/>
                    </a:ext>
                  </a:extLst>
                </a:gridCol>
                <a:gridCol w="1429119">
                  <a:extLst>
                    <a:ext uri="{9D8B030D-6E8A-4147-A177-3AD203B41FA5}">
                      <a16:colId xmlns:a16="http://schemas.microsoft.com/office/drawing/2014/main" val="20003"/>
                    </a:ext>
                  </a:extLst>
                </a:gridCol>
                <a:gridCol w="1429119">
                  <a:extLst>
                    <a:ext uri="{9D8B030D-6E8A-4147-A177-3AD203B41FA5}">
                      <a16:colId xmlns:a16="http://schemas.microsoft.com/office/drawing/2014/main" val="20004"/>
                    </a:ext>
                  </a:extLst>
                </a:gridCol>
              </a:tblGrid>
              <a:tr h="162252">
                <a:tc>
                  <a:txBody>
                    <a:bodyPr/>
                    <a:lstStyle/>
                    <a:p>
                      <a:pPr algn="ctr">
                        <a:buNone/>
                      </a:pPr>
                      <a:r>
                        <a:rPr sz="2000"/>
                        <a:t>label</a:t>
                      </a:r>
                    </a:p>
                  </a:txBody>
                  <a:tcPr marL="100796" marR="100796" marT="50398" marB="50398"/>
                </a:tc>
                <a:tc>
                  <a:txBody>
                    <a:bodyPr/>
                    <a:lstStyle/>
                    <a:p>
                      <a:pPr algn="ctr">
                        <a:buNone/>
                      </a:pPr>
                      <a:r>
                        <a:rPr lang="en-US" sz="2000" dirty="0"/>
                        <a:t>0</a:t>
                      </a:r>
                    </a:p>
                  </a:txBody>
                  <a:tcPr marL="100796" marR="100796" marT="50398" marB="50398"/>
                </a:tc>
                <a:tc>
                  <a:txBody>
                    <a:bodyPr/>
                    <a:lstStyle/>
                    <a:p>
                      <a:pPr algn="ctr">
                        <a:buNone/>
                      </a:pPr>
                      <a:r>
                        <a:rPr lang="en-US" sz="2000"/>
                        <a:t>1</a:t>
                      </a:r>
                    </a:p>
                  </a:txBody>
                  <a:tcPr marL="100796" marR="100796" marT="50398" marB="50398"/>
                </a:tc>
                <a:tc>
                  <a:txBody>
                    <a:bodyPr/>
                    <a:lstStyle/>
                    <a:p>
                      <a:pPr algn="ctr">
                        <a:buNone/>
                      </a:pPr>
                      <a:r>
                        <a:rPr lang="en-US" sz="2000"/>
                        <a:t>......</a:t>
                      </a:r>
                    </a:p>
                  </a:txBody>
                  <a:tcPr marL="100796" marR="100796" marT="50398" marB="50398"/>
                </a:tc>
                <a:tc>
                  <a:txBody>
                    <a:bodyPr/>
                    <a:lstStyle/>
                    <a:p>
                      <a:pPr algn="ctr">
                        <a:buNone/>
                      </a:pPr>
                      <a:r>
                        <a:rPr lang="en-US" sz="2000"/>
                        <a:t>n</a:t>
                      </a:r>
                    </a:p>
                  </a:txBody>
                  <a:tcPr marL="100796" marR="100796" marT="50398" marB="50398"/>
                </a:tc>
                <a:extLst>
                  <a:ext uri="{0D108BD9-81ED-4DB2-BD59-A6C34878D82A}">
                    <a16:rowId xmlns:a16="http://schemas.microsoft.com/office/drawing/2014/main" val="10000"/>
                  </a:ext>
                </a:extLst>
              </a:tr>
              <a:tr h="312172">
                <a:tc>
                  <a:txBody>
                    <a:bodyPr/>
                    <a:lstStyle/>
                    <a:p>
                      <a:pPr algn="ctr">
                        <a:buNone/>
                      </a:pPr>
                      <a:r>
                        <a:rPr lang="en-US" sz="2000" dirty="0" err="1"/>
                        <a:t>ischecked</a:t>
                      </a:r>
                      <a:r>
                        <a:rPr lang="en-US" sz="2000" dirty="0"/>
                        <a:t>(0/1)</a:t>
                      </a:r>
                    </a:p>
                  </a:txBody>
                  <a:tcPr marL="100796" marR="100796" marT="50398" marB="50398"/>
                </a:tc>
                <a:tc>
                  <a:txBody>
                    <a:bodyPr/>
                    <a:lstStyle/>
                    <a:p>
                      <a:pPr algn="ctr">
                        <a:buNone/>
                      </a:pPr>
                      <a:r>
                        <a:rPr lang="en-US" sz="2000" dirty="0"/>
                        <a:t>0</a:t>
                      </a:r>
                    </a:p>
                  </a:txBody>
                  <a:tcPr marL="100796" marR="100796" marT="50398" marB="50398"/>
                </a:tc>
                <a:tc>
                  <a:txBody>
                    <a:bodyPr/>
                    <a:lstStyle/>
                    <a:p>
                      <a:pPr algn="ctr">
                        <a:buNone/>
                      </a:pPr>
                      <a:r>
                        <a:rPr lang="en-US" sz="2000" dirty="0"/>
                        <a:t>0</a:t>
                      </a:r>
                    </a:p>
                  </a:txBody>
                  <a:tcPr marL="100796" marR="100796" marT="50398" marB="50398"/>
                </a:tc>
                <a:tc>
                  <a:txBody>
                    <a:bodyPr/>
                    <a:lstStyle/>
                    <a:p>
                      <a:pPr algn="ctr">
                        <a:buNone/>
                      </a:pPr>
                      <a:r>
                        <a:rPr lang="en-US" sz="2000"/>
                        <a:t>.......</a:t>
                      </a:r>
                    </a:p>
                  </a:txBody>
                  <a:tcPr marL="100796" marR="100796" marT="50398" marB="50398"/>
                </a:tc>
                <a:tc>
                  <a:txBody>
                    <a:bodyPr/>
                    <a:lstStyle/>
                    <a:p>
                      <a:pPr algn="ctr">
                        <a:buNone/>
                      </a:pPr>
                      <a:r>
                        <a:rPr lang="en-US" sz="2000" dirty="0"/>
                        <a:t>0</a:t>
                      </a:r>
                    </a:p>
                  </a:txBody>
                  <a:tcPr marL="100796" marR="100796" marT="50398" marB="50398"/>
                </a:tc>
                <a:extLst>
                  <a:ext uri="{0D108BD9-81ED-4DB2-BD59-A6C34878D82A}">
                    <a16:rowId xmlns:a16="http://schemas.microsoft.com/office/drawing/2014/main" val="10001"/>
                  </a:ext>
                </a:extLst>
              </a:tr>
            </a:tbl>
          </a:graphicData>
        </a:graphic>
      </p:graphicFrame>
      <p:sp>
        <p:nvSpPr>
          <p:cNvPr id="2070" name="文本框 10"/>
          <p:cNvSpPr txBox="1">
            <a:spLocks noChangeArrowheads="1"/>
          </p:cNvSpPr>
          <p:nvPr/>
        </p:nvSpPr>
        <p:spPr bwMode="auto">
          <a:xfrm>
            <a:off x="925512" y="2640802"/>
            <a:ext cx="1793672"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chemeClr val="tx1"/>
                </a:solidFill>
              </a:rPr>
              <a:t>Recordlabelx</a:t>
            </a:r>
          </a:p>
        </p:txBody>
      </p:sp>
      <p:graphicFrame>
        <p:nvGraphicFramePr>
          <p:cNvPr id="12" name="表格 11"/>
          <p:cNvGraphicFramePr/>
          <p:nvPr/>
        </p:nvGraphicFramePr>
        <p:xfrm>
          <a:off x="1709134" y="3097943"/>
          <a:ext cx="7543799" cy="4461732"/>
        </p:xfrm>
        <a:graphic>
          <a:graphicData uri="http://schemas.openxmlformats.org/drawingml/2006/table">
            <a:tbl>
              <a:tblPr firstRow="1" bandRow="1">
                <a:tableStyleId>{5C22544A-7EE6-4342-B048-85BDC9FD1C3A}</a:tableStyleId>
              </a:tblPr>
              <a:tblGrid>
                <a:gridCol w="517222">
                  <a:extLst>
                    <a:ext uri="{9D8B030D-6E8A-4147-A177-3AD203B41FA5}">
                      <a16:colId xmlns:a16="http://schemas.microsoft.com/office/drawing/2014/main" val="20000"/>
                    </a:ext>
                  </a:extLst>
                </a:gridCol>
                <a:gridCol w="2519656">
                  <a:extLst>
                    <a:ext uri="{9D8B030D-6E8A-4147-A177-3AD203B41FA5}">
                      <a16:colId xmlns:a16="http://schemas.microsoft.com/office/drawing/2014/main" val="20001"/>
                    </a:ext>
                  </a:extLst>
                </a:gridCol>
                <a:gridCol w="1502548">
                  <a:extLst>
                    <a:ext uri="{9D8B030D-6E8A-4147-A177-3AD203B41FA5}">
                      <a16:colId xmlns:a16="http://schemas.microsoft.com/office/drawing/2014/main" val="20002"/>
                    </a:ext>
                  </a:extLst>
                </a:gridCol>
                <a:gridCol w="1501825">
                  <a:extLst>
                    <a:ext uri="{9D8B030D-6E8A-4147-A177-3AD203B41FA5}">
                      <a16:colId xmlns:a16="http://schemas.microsoft.com/office/drawing/2014/main" val="20003"/>
                    </a:ext>
                  </a:extLst>
                </a:gridCol>
                <a:gridCol w="1502548">
                  <a:extLst>
                    <a:ext uri="{9D8B030D-6E8A-4147-A177-3AD203B41FA5}">
                      <a16:colId xmlns:a16="http://schemas.microsoft.com/office/drawing/2014/main" val="20004"/>
                    </a:ext>
                  </a:extLst>
                </a:gridCol>
              </a:tblGrid>
              <a:tr h="134880">
                <a:tc>
                  <a:txBody>
                    <a:bodyPr/>
                    <a:lstStyle/>
                    <a:p>
                      <a:pPr>
                        <a:buNone/>
                      </a:pPr>
                      <a:endParaRPr sz="2000"/>
                    </a:p>
                  </a:txBody>
                  <a:tcPr marL="100791" marR="100791" marT="50406" marB="50406"/>
                </a:tc>
                <a:tc>
                  <a:txBody>
                    <a:bodyPr/>
                    <a:lstStyle/>
                    <a:p>
                      <a:pPr algn="ctr">
                        <a:buNone/>
                      </a:pPr>
                      <a:r>
                        <a:rPr sz="2000" dirty="0"/>
                        <a:t>label</a:t>
                      </a:r>
                    </a:p>
                  </a:txBody>
                  <a:tcPr marL="100791" marR="100791" marT="50406" marB="50406"/>
                </a:tc>
                <a:tc>
                  <a:txBody>
                    <a:bodyPr/>
                    <a:lstStyle/>
                    <a:p>
                      <a:pPr algn="ctr">
                        <a:buNone/>
                      </a:pPr>
                      <a:r>
                        <a:rPr lang="en-US" sz="2000" dirty="0"/>
                        <a:t>1</a:t>
                      </a:r>
                    </a:p>
                  </a:txBody>
                  <a:tcPr marL="100791" marR="100791" marT="50406" marB="50406"/>
                </a:tc>
                <a:tc>
                  <a:txBody>
                    <a:bodyPr/>
                    <a:lstStyle/>
                    <a:p>
                      <a:pPr algn="ctr">
                        <a:buNone/>
                      </a:pPr>
                      <a:r>
                        <a:rPr lang="en-US" sz="2000"/>
                        <a:t>.......</a:t>
                      </a:r>
                    </a:p>
                  </a:txBody>
                  <a:tcPr marL="100791" marR="100791" marT="50406" marB="50406"/>
                </a:tc>
                <a:tc>
                  <a:txBody>
                    <a:bodyPr/>
                    <a:lstStyle/>
                    <a:p>
                      <a:pPr algn="ctr">
                        <a:buNone/>
                      </a:pPr>
                      <a:r>
                        <a:rPr lang="en-US" sz="2000" dirty="0"/>
                        <a:t>n</a:t>
                      </a:r>
                    </a:p>
                  </a:txBody>
                  <a:tcPr marL="100791" marR="100791" marT="50406" marB="50406"/>
                </a:tc>
                <a:extLst>
                  <a:ext uri="{0D108BD9-81ED-4DB2-BD59-A6C34878D82A}">
                    <a16:rowId xmlns:a16="http://schemas.microsoft.com/office/drawing/2014/main" val="10000"/>
                  </a:ext>
                </a:extLst>
              </a:tr>
              <a:tr h="332902">
                <a:tc>
                  <a:txBody>
                    <a:bodyPr/>
                    <a:lstStyle/>
                    <a:p>
                      <a:pPr>
                        <a:buNone/>
                      </a:pPr>
                      <a:r>
                        <a:rPr lang="en-US" sz="2000"/>
                        <a:t>1</a:t>
                      </a:r>
                    </a:p>
                  </a:txBody>
                  <a:tcPr marL="100791" marR="100791" marT="50406" marB="50406"/>
                </a:tc>
                <a:tc>
                  <a:txBody>
                    <a:bodyPr/>
                    <a:lstStyle/>
                    <a:p>
                      <a:pPr algn="ctr">
                        <a:buNone/>
                      </a:pPr>
                      <a:r>
                        <a:rPr sz="2000"/>
                        <a:t>Mostleft(X1)</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1"/>
                  </a:ext>
                </a:extLst>
              </a:tr>
              <a:tr h="332902">
                <a:tc>
                  <a:txBody>
                    <a:bodyPr/>
                    <a:lstStyle/>
                    <a:p>
                      <a:pPr>
                        <a:buNone/>
                      </a:pPr>
                      <a:r>
                        <a:rPr lang="en-US" sz="2000"/>
                        <a:t>2</a:t>
                      </a:r>
                    </a:p>
                  </a:txBody>
                  <a:tcPr marL="100791" marR="100791" marT="50406" marB="50406"/>
                </a:tc>
                <a:tc>
                  <a:txBody>
                    <a:bodyPr/>
                    <a:lstStyle/>
                    <a:p>
                      <a:pPr algn="ctr">
                        <a:buNone/>
                      </a:pPr>
                      <a:r>
                        <a:rPr sz="2000"/>
                        <a:t>Mostup(Y1)</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2"/>
                  </a:ext>
                </a:extLst>
              </a:tr>
              <a:tr h="332902">
                <a:tc>
                  <a:txBody>
                    <a:bodyPr/>
                    <a:lstStyle/>
                    <a:p>
                      <a:pPr>
                        <a:buNone/>
                      </a:pPr>
                      <a:r>
                        <a:rPr lang="en-US" sz="2000"/>
                        <a:t>3</a:t>
                      </a:r>
                    </a:p>
                  </a:txBody>
                  <a:tcPr marL="100791" marR="100791" marT="50406" marB="50406"/>
                </a:tc>
                <a:tc>
                  <a:txBody>
                    <a:bodyPr/>
                    <a:lstStyle/>
                    <a:p>
                      <a:pPr algn="ctr">
                        <a:buNone/>
                      </a:pPr>
                      <a:r>
                        <a:rPr sz="2000"/>
                        <a:t>Mostright(X2</a:t>
                      </a:r>
                      <a:r>
                        <a:rPr lang="en-US" sz="2000"/>
                        <a:t>)</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3"/>
                  </a:ext>
                </a:extLst>
              </a:tr>
              <a:tr h="358752">
                <a:tc>
                  <a:txBody>
                    <a:bodyPr/>
                    <a:lstStyle/>
                    <a:p>
                      <a:pPr>
                        <a:buNone/>
                      </a:pPr>
                      <a:r>
                        <a:rPr lang="en-US" sz="2000"/>
                        <a:t>4</a:t>
                      </a:r>
                    </a:p>
                  </a:txBody>
                  <a:tcPr marL="100791" marR="100791" marT="50406" marB="50406"/>
                </a:tc>
                <a:tc>
                  <a:txBody>
                    <a:bodyPr/>
                    <a:lstStyle/>
                    <a:p>
                      <a:pPr algn="ctr">
                        <a:buNone/>
                      </a:pPr>
                      <a:r>
                        <a:rPr sz="2000" dirty="0"/>
                        <a:t>Mostdown(Y2)</a:t>
                      </a:r>
                    </a:p>
                  </a:txBody>
                  <a:tcPr marL="100791" marR="100791" marT="50406" marB="50406"/>
                </a:tc>
                <a:tc>
                  <a:txBody>
                    <a:bodyPr/>
                    <a:lstStyle/>
                    <a:p>
                      <a:pPr>
                        <a:buNone/>
                      </a:pPr>
                      <a:endParaRPr sz="2000"/>
                    </a:p>
                  </a:txBody>
                  <a:tcPr marL="100791" marR="100791" marT="50406" marB="50406"/>
                </a:tc>
                <a:tc>
                  <a:txBody>
                    <a:bodyPr/>
                    <a:lstStyle/>
                    <a:p>
                      <a:pPr>
                        <a:buNone/>
                      </a:pPr>
                      <a:endParaRPr sz="2000" dirty="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4"/>
                  </a:ext>
                </a:extLst>
              </a:tr>
              <a:tr h="332902">
                <a:tc>
                  <a:txBody>
                    <a:bodyPr/>
                    <a:lstStyle/>
                    <a:p>
                      <a:pPr>
                        <a:buNone/>
                      </a:pPr>
                      <a:r>
                        <a:rPr lang="en-US" sz="2000"/>
                        <a:t>5</a:t>
                      </a:r>
                    </a:p>
                  </a:txBody>
                  <a:tcPr marL="100791" marR="100791" marT="50406" marB="50406"/>
                </a:tc>
                <a:tc>
                  <a:txBody>
                    <a:bodyPr/>
                    <a:lstStyle/>
                    <a:p>
                      <a:pPr algn="ctr">
                        <a:buNone/>
                      </a:pPr>
                      <a:r>
                        <a:rPr sz="2000"/>
                        <a:t>Width(X2-X1)</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5"/>
                  </a:ext>
                </a:extLst>
              </a:tr>
              <a:tr h="332902">
                <a:tc>
                  <a:txBody>
                    <a:bodyPr/>
                    <a:lstStyle/>
                    <a:p>
                      <a:pPr>
                        <a:buNone/>
                      </a:pPr>
                      <a:r>
                        <a:rPr lang="en-US" sz="2000"/>
                        <a:t>6</a:t>
                      </a:r>
                    </a:p>
                  </a:txBody>
                  <a:tcPr marL="100791" marR="100791" marT="50406" marB="50406"/>
                </a:tc>
                <a:tc>
                  <a:txBody>
                    <a:bodyPr/>
                    <a:lstStyle/>
                    <a:p>
                      <a:pPr algn="ctr">
                        <a:buNone/>
                      </a:pPr>
                      <a:r>
                        <a:rPr sz="2000"/>
                        <a:t>Hight(Y2-Y1)</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6"/>
                  </a:ext>
                </a:extLst>
              </a:tr>
              <a:tr h="332902">
                <a:tc>
                  <a:txBody>
                    <a:bodyPr/>
                    <a:lstStyle/>
                    <a:p>
                      <a:pPr>
                        <a:buNone/>
                      </a:pPr>
                      <a:r>
                        <a:rPr lang="en-US" sz="2000"/>
                        <a:t>7</a:t>
                      </a:r>
                    </a:p>
                  </a:txBody>
                  <a:tcPr marL="100791" marR="100791" marT="50406" marB="50406"/>
                </a:tc>
                <a:tc>
                  <a:txBody>
                    <a:bodyPr/>
                    <a:lstStyle/>
                    <a:p>
                      <a:pPr algn="ctr">
                        <a:buNone/>
                      </a:pPr>
                      <a:r>
                        <a:rPr sz="2000"/>
                        <a:t>CenterX(X1+X2/2)</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7"/>
                  </a:ext>
                </a:extLst>
              </a:tr>
              <a:tr h="332902">
                <a:tc>
                  <a:txBody>
                    <a:bodyPr/>
                    <a:lstStyle/>
                    <a:p>
                      <a:pPr>
                        <a:buNone/>
                      </a:pPr>
                      <a:r>
                        <a:rPr lang="en-US" sz="2000"/>
                        <a:t>8</a:t>
                      </a:r>
                    </a:p>
                  </a:txBody>
                  <a:tcPr marL="100791" marR="100791" marT="50406" marB="50406"/>
                </a:tc>
                <a:tc>
                  <a:txBody>
                    <a:bodyPr/>
                    <a:lstStyle/>
                    <a:p>
                      <a:pPr algn="ctr">
                        <a:buNone/>
                      </a:pPr>
                      <a:r>
                        <a:rPr sz="2000"/>
                        <a:t>CenterY(Y1+Y2/2)</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8"/>
                  </a:ext>
                </a:extLst>
              </a:tr>
              <a:tr h="332902">
                <a:tc>
                  <a:txBody>
                    <a:bodyPr/>
                    <a:lstStyle/>
                    <a:p>
                      <a:pPr>
                        <a:buNone/>
                      </a:pPr>
                      <a:r>
                        <a:rPr lang="en-US" sz="2000"/>
                        <a:t>9</a:t>
                      </a:r>
                    </a:p>
                  </a:txBody>
                  <a:tcPr marL="100791" marR="100791" marT="50406" marB="50406"/>
                </a:tc>
                <a:tc>
                  <a:txBody>
                    <a:bodyPr/>
                    <a:lstStyle/>
                    <a:p>
                      <a:pPr algn="ctr">
                        <a:buNone/>
                      </a:pPr>
                      <a:r>
                        <a:rPr sz="2000"/>
                        <a:t>Ischecked</a:t>
                      </a:r>
                      <a:r>
                        <a:rPr lang="en-US" sz="2000"/>
                        <a:t>(0/1)</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extLst>
                  <a:ext uri="{0D108BD9-81ED-4DB2-BD59-A6C34878D82A}">
                    <a16:rowId xmlns:a16="http://schemas.microsoft.com/office/drawing/2014/main" val="10009"/>
                  </a:ext>
                </a:extLst>
              </a:tr>
              <a:tr h="0">
                <a:tc>
                  <a:txBody>
                    <a:bodyPr/>
                    <a:lstStyle/>
                    <a:p>
                      <a:pPr>
                        <a:buNone/>
                      </a:pPr>
                      <a:r>
                        <a:rPr lang="en-US" sz="2000"/>
                        <a:t>10</a:t>
                      </a:r>
                    </a:p>
                  </a:txBody>
                  <a:tcPr marL="100791" marR="100791" marT="50406" marB="50406"/>
                </a:tc>
                <a:tc>
                  <a:txBody>
                    <a:bodyPr/>
                    <a:lstStyle/>
                    <a:p>
                      <a:pPr algn="ctr">
                        <a:buNone/>
                      </a:pPr>
                      <a:r>
                        <a:rPr sz="2000" dirty="0"/>
                        <a:t>Isline</a:t>
                      </a:r>
                      <a:r>
                        <a:rPr lang="en-US" sz="2000" dirty="0"/>
                        <a:t>(0/1)</a:t>
                      </a:r>
                    </a:p>
                  </a:txBody>
                  <a:tcPr marL="100791" marR="100791" marT="50406" marB="50406"/>
                </a:tc>
                <a:tc>
                  <a:txBody>
                    <a:bodyPr/>
                    <a:lstStyle/>
                    <a:p>
                      <a:pPr>
                        <a:buNone/>
                      </a:pPr>
                      <a:endParaRPr sz="2000"/>
                    </a:p>
                  </a:txBody>
                  <a:tcPr marL="100791" marR="100791" marT="50406" marB="50406"/>
                </a:tc>
                <a:tc>
                  <a:txBody>
                    <a:bodyPr/>
                    <a:lstStyle/>
                    <a:p>
                      <a:pPr>
                        <a:buNone/>
                      </a:pPr>
                      <a:endParaRPr sz="2000"/>
                    </a:p>
                  </a:txBody>
                  <a:tcPr marL="100791" marR="100791" marT="50406" marB="50406"/>
                </a:tc>
                <a:tc>
                  <a:txBody>
                    <a:bodyPr/>
                    <a:lstStyle/>
                    <a:p>
                      <a:pPr>
                        <a:buNone/>
                      </a:pPr>
                      <a:endParaRPr sz="2000" dirty="0"/>
                    </a:p>
                  </a:txBody>
                  <a:tcPr marL="100791" marR="100791" marT="50406" marB="50406"/>
                </a:tc>
                <a:extLst>
                  <a:ext uri="{0D108BD9-81ED-4DB2-BD59-A6C34878D82A}">
                    <a16:rowId xmlns:a16="http://schemas.microsoft.com/office/drawing/2014/main" val="10010"/>
                  </a:ext>
                </a:extLst>
              </a:tr>
            </a:tbl>
          </a:graphicData>
        </a:graphic>
      </p:graphicFrame>
      <p:sp>
        <p:nvSpPr>
          <p:cNvPr id="2" name="TextBox 1"/>
          <p:cNvSpPr txBox="1"/>
          <p:nvPr/>
        </p:nvSpPr>
        <p:spPr>
          <a:xfrm>
            <a:off x="387182" y="204299"/>
            <a:ext cx="10515600" cy="1237262"/>
          </a:xfrm>
          <a:prstGeom prst="rect">
            <a:avLst/>
          </a:prstGeom>
          <a:noFill/>
        </p:spPr>
        <p:txBody>
          <a:bodyPr wrap="square" rtlCol="0">
            <a:spAutoFit/>
          </a:bodyPr>
          <a:lstStyle/>
          <a:p>
            <a:r>
              <a:rPr lang="en-US" sz="4000" b="1" dirty="0">
                <a:solidFill>
                  <a:schemeClr val="tx1"/>
                </a:solidFill>
              </a:rPr>
              <a:t>Algorithm and Implementation Details</a:t>
            </a:r>
            <a:r>
              <a:rPr lang="en-US" sz="4000" dirty="0">
                <a:solidFill>
                  <a:schemeClr val="tx1"/>
                </a:solidFill>
              </a:rPr>
              <a:t>  </a:t>
            </a:r>
          </a:p>
          <a:p>
            <a:endParaRPr lang="en-US" sz="4000" dirty="0">
              <a:solidFill>
                <a:schemeClr val="tx1"/>
              </a:solidFill>
            </a:endParaRPr>
          </a:p>
        </p:txBody>
      </p:sp>
      <p:cxnSp>
        <p:nvCxnSpPr>
          <p:cNvPr id="7" name="Straight Connector 6"/>
          <p:cNvCxnSpPr/>
          <p:nvPr/>
        </p:nvCxnSpPr>
        <p:spPr bwMode="auto">
          <a:xfrm flipV="1">
            <a:off x="0" y="1112837"/>
            <a:ext cx="10080625" cy="3016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内容占位符 11"/>
          <p:cNvGraphicFramePr>
            <a:graphicFrameLocks noGrp="1"/>
          </p:cNvGraphicFramePr>
          <p:nvPr>
            <p:ph idx="1"/>
          </p:nvPr>
        </p:nvGraphicFramePr>
        <p:xfrm>
          <a:off x="504507" y="1763924"/>
          <a:ext cx="9071609" cy="4702662"/>
        </p:xfrm>
        <a:graphic>
          <a:graphicData uri="http://schemas.openxmlformats.org/drawingml/2006/table">
            <a:tbl>
              <a:tblPr firstRow="1" bandRow="1">
                <a:tableStyleId>{5C22544A-7EE6-4342-B048-85BDC9FD1C3A}</a:tableStyleId>
              </a:tblPr>
              <a:tblGrid>
                <a:gridCol w="622273">
                  <a:extLst>
                    <a:ext uri="{9D8B030D-6E8A-4147-A177-3AD203B41FA5}">
                      <a16:colId xmlns:a16="http://schemas.microsoft.com/office/drawing/2014/main" val="20000"/>
                    </a:ext>
                  </a:extLst>
                </a:gridCol>
                <a:gridCol w="2999132">
                  <a:extLst>
                    <a:ext uri="{9D8B030D-6E8A-4147-A177-3AD203B41FA5}">
                      <a16:colId xmlns:a16="http://schemas.microsoft.com/office/drawing/2014/main" val="20001"/>
                    </a:ext>
                  </a:extLst>
                </a:gridCol>
                <a:gridCol w="1837660">
                  <a:extLst>
                    <a:ext uri="{9D8B030D-6E8A-4147-A177-3AD203B41FA5}">
                      <a16:colId xmlns:a16="http://schemas.microsoft.com/office/drawing/2014/main" val="20002"/>
                    </a:ext>
                  </a:extLst>
                </a:gridCol>
                <a:gridCol w="1805922">
                  <a:extLst>
                    <a:ext uri="{9D8B030D-6E8A-4147-A177-3AD203B41FA5}">
                      <a16:colId xmlns:a16="http://schemas.microsoft.com/office/drawing/2014/main" val="20003"/>
                    </a:ext>
                  </a:extLst>
                </a:gridCol>
                <a:gridCol w="1806622">
                  <a:extLst>
                    <a:ext uri="{9D8B030D-6E8A-4147-A177-3AD203B41FA5}">
                      <a16:colId xmlns:a16="http://schemas.microsoft.com/office/drawing/2014/main" val="20004"/>
                    </a:ext>
                  </a:extLst>
                </a:gridCol>
              </a:tblGrid>
              <a:tr h="403242">
                <a:tc>
                  <a:txBody>
                    <a:bodyPr/>
                    <a:lstStyle/>
                    <a:p>
                      <a:pPr>
                        <a:buNone/>
                      </a:pPr>
                      <a:endParaRPr sz="2000"/>
                    </a:p>
                  </a:txBody>
                  <a:tcPr marL="100796" marR="100796" marT="50406" marB="50406"/>
                </a:tc>
                <a:tc>
                  <a:txBody>
                    <a:bodyPr/>
                    <a:lstStyle/>
                    <a:p>
                      <a:pPr algn="ctr">
                        <a:buNone/>
                      </a:pPr>
                      <a:r>
                        <a:rPr sz="2000"/>
                        <a:t>label</a:t>
                      </a:r>
                    </a:p>
                  </a:txBody>
                  <a:tcPr marL="100796" marR="100796" marT="50406" marB="50406"/>
                </a:tc>
                <a:tc>
                  <a:txBody>
                    <a:bodyPr/>
                    <a:lstStyle/>
                    <a:p>
                      <a:pPr algn="ctr">
                        <a:buNone/>
                      </a:pPr>
                      <a:r>
                        <a:rPr lang="en-US" sz="2000"/>
                        <a:t>1</a:t>
                      </a:r>
                    </a:p>
                  </a:txBody>
                  <a:tcPr marL="100796" marR="100796" marT="50406" marB="50406"/>
                </a:tc>
                <a:tc>
                  <a:txBody>
                    <a:bodyPr/>
                    <a:lstStyle/>
                    <a:p>
                      <a:pPr algn="ctr">
                        <a:buNone/>
                      </a:pPr>
                      <a:r>
                        <a:rPr lang="en-US" sz="2000"/>
                        <a:t>.......</a:t>
                      </a:r>
                    </a:p>
                  </a:txBody>
                  <a:tcPr marL="100796" marR="100796" marT="50406" marB="50406"/>
                </a:tc>
                <a:tc>
                  <a:txBody>
                    <a:bodyPr/>
                    <a:lstStyle/>
                    <a:p>
                      <a:pPr algn="ctr">
                        <a:buNone/>
                      </a:pPr>
                      <a:r>
                        <a:rPr lang="en-US" sz="2000"/>
                        <a:t>n</a:t>
                      </a:r>
                    </a:p>
                  </a:txBody>
                  <a:tcPr marL="100796" marR="100796" marT="50406" marB="50406"/>
                </a:tc>
                <a:extLst>
                  <a:ext uri="{0D108BD9-81ED-4DB2-BD59-A6C34878D82A}">
                    <a16:rowId xmlns:a16="http://schemas.microsoft.com/office/drawing/2014/main" val="10000"/>
                  </a:ext>
                </a:extLst>
              </a:tr>
              <a:tr h="429845">
                <a:tc>
                  <a:txBody>
                    <a:bodyPr/>
                    <a:lstStyle/>
                    <a:p>
                      <a:pPr>
                        <a:buNone/>
                      </a:pPr>
                      <a:r>
                        <a:rPr lang="en-US" sz="2000"/>
                        <a:t>1</a:t>
                      </a:r>
                    </a:p>
                  </a:txBody>
                  <a:tcPr marL="100796" marR="100796" marT="50406" marB="50406"/>
                </a:tc>
                <a:tc>
                  <a:txBody>
                    <a:bodyPr/>
                    <a:lstStyle/>
                    <a:p>
                      <a:pPr algn="ctr">
                        <a:buNone/>
                      </a:pPr>
                      <a:r>
                        <a:rPr sz="2000" dirty="0">
                          <a:sym typeface="+mn-ea"/>
                        </a:rPr>
                        <a:t>Mostup(Y1)</a:t>
                      </a:r>
                      <a:r>
                        <a:rPr sz="2000" dirty="0"/>
                        <a:t> </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1"/>
                  </a:ext>
                </a:extLst>
              </a:tr>
              <a:tr h="429145">
                <a:tc>
                  <a:txBody>
                    <a:bodyPr/>
                    <a:lstStyle/>
                    <a:p>
                      <a:pPr>
                        <a:buNone/>
                      </a:pPr>
                      <a:r>
                        <a:rPr lang="en-US" sz="2000"/>
                        <a:t>2</a:t>
                      </a:r>
                    </a:p>
                  </a:txBody>
                  <a:tcPr marL="100796" marR="100796" marT="50406" marB="50406"/>
                </a:tc>
                <a:tc>
                  <a:txBody>
                    <a:bodyPr/>
                    <a:lstStyle/>
                    <a:p>
                      <a:pPr algn="ctr">
                        <a:buNone/>
                      </a:pPr>
                      <a:r>
                        <a:rPr sz="2000">
                          <a:sym typeface="+mn-ea"/>
                        </a:rPr>
                        <a:t>Mostleft(X1)</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2"/>
                  </a:ext>
                </a:extLst>
              </a:tr>
              <a:tr h="429845">
                <a:tc>
                  <a:txBody>
                    <a:bodyPr/>
                    <a:lstStyle/>
                    <a:p>
                      <a:pPr>
                        <a:buNone/>
                      </a:pPr>
                      <a:r>
                        <a:rPr lang="en-US" sz="2000"/>
                        <a:t>3</a:t>
                      </a:r>
                    </a:p>
                  </a:txBody>
                  <a:tcPr marL="100796" marR="100796" marT="50406" marB="50406"/>
                </a:tc>
                <a:tc>
                  <a:txBody>
                    <a:bodyPr/>
                    <a:lstStyle/>
                    <a:p>
                      <a:pPr algn="ctr">
                        <a:buNone/>
                      </a:pPr>
                      <a:r>
                        <a:rPr sz="2000" dirty="0">
                          <a:sym typeface="+mn-ea"/>
                        </a:rPr>
                        <a:t>Mostdown(Y2)</a:t>
                      </a:r>
                      <a:endParaRPr lang="en-US" sz="2000" dirty="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3"/>
                  </a:ext>
                </a:extLst>
              </a:tr>
              <a:tr h="429845">
                <a:tc>
                  <a:txBody>
                    <a:bodyPr/>
                    <a:lstStyle/>
                    <a:p>
                      <a:pPr>
                        <a:buNone/>
                      </a:pPr>
                      <a:r>
                        <a:rPr lang="en-US" sz="2000"/>
                        <a:t>4</a:t>
                      </a:r>
                    </a:p>
                  </a:txBody>
                  <a:tcPr marL="100796" marR="100796" marT="50406" marB="50406"/>
                </a:tc>
                <a:tc>
                  <a:txBody>
                    <a:bodyPr/>
                    <a:lstStyle/>
                    <a:p>
                      <a:pPr algn="ctr">
                        <a:buNone/>
                      </a:pPr>
                      <a:r>
                        <a:rPr sz="2000" dirty="0">
                          <a:sym typeface="+mn-ea"/>
                        </a:rPr>
                        <a:t>Mostright(X2</a:t>
                      </a:r>
                      <a:r>
                        <a:rPr lang="en-US" sz="2000" dirty="0">
                          <a:sym typeface="+mn-ea"/>
                        </a:rPr>
                        <a:t>)</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4"/>
                  </a:ext>
                </a:extLst>
              </a:tr>
              <a:tr h="429845">
                <a:tc>
                  <a:txBody>
                    <a:bodyPr/>
                    <a:lstStyle/>
                    <a:p>
                      <a:pPr>
                        <a:buNone/>
                      </a:pPr>
                      <a:r>
                        <a:rPr lang="en-US" sz="2000"/>
                        <a:t>5</a:t>
                      </a:r>
                    </a:p>
                  </a:txBody>
                  <a:tcPr marL="100796" marR="100796" marT="50406" marB="50406"/>
                </a:tc>
                <a:tc>
                  <a:txBody>
                    <a:bodyPr/>
                    <a:lstStyle/>
                    <a:p>
                      <a:pPr algn="ctr">
                        <a:buNone/>
                      </a:pPr>
                      <a:r>
                        <a:rPr sz="2000">
                          <a:sym typeface="+mn-ea"/>
                        </a:rPr>
                        <a:t>Hight(Y2-Y1)</a:t>
                      </a:r>
                    </a:p>
                  </a:txBody>
                  <a:tcPr marL="100796" marR="100796" marT="50406" marB="50406"/>
                </a:tc>
                <a:tc>
                  <a:txBody>
                    <a:bodyPr/>
                    <a:lstStyle/>
                    <a:p>
                      <a:pPr>
                        <a:buNone/>
                      </a:pPr>
                      <a:endParaRPr sz="2000"/>
                    </a:p>
                  </a:txBody>
                  <a:tcPr marL="100796" marR="100796" marT="50406" marB="50406"/>
                </a:tc>
                <a:tc>
                  <a:txBody>
                    <a:bodyPr/>
                    <a:lstStyle/>
                    <a:p>
                      <a:pPr>
                        <a:buNone/>
                      </a:pPr>
                      <a:endParaRPr sz="2000" dirty="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5"/>
                  </a:ext>
                </a:extLst>
              </a:tr>
              <a:tr h="429845">
                <a:tc>
                  <a:txBody>
                    <a:bodyPr/>
                    <a:lstStyle/>
                    <a:p>
                      <a:pPr>
                        <a:buNone/>
                      </a:pPr>
                      <a:r>
                        <a:rPr lang="en-US" sz="2000"/>
                        <a:t>6</a:t>
                      </a:r>
                    </a:p>
                  </a:txBody>
                  <a:tcPr marL="100796" marR="100796" marT="50406" marB="50406"/>
                </a:tc>
                <a:tc>
                  <a:txBody>
                    <a:bodyPr/>
                    <a:lstStyle/>
                    <a:p>
                      <a:pPr algn="ctr">
                        <a:buNone/>
                      </a:pPr>
                      <a:r>
                        <a:rPr sz="2000">
                          <a:sym typeface="+mn-ea"/>
                        </a:rPr>
                        <a:t>Width(X2-X1)</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6"/>
                  </a:ext>
                </a:extLst>
              </a:tr>
              <a:tr h="429145">
                <a:tc>
                  <a:txBody>
                    <a:bodyPr/>
                    <a:lstStyle/>
                    <a:p>
                      <a:pPr>
                        <a:buNone/>
                      </a:pPr>
                      <a:r>
                        <a:rPr lang="en-US" sz="2000"/>
                        <a:t>7</a:t>
                      </a:r>
                    </a:p>
                  </a:txBody>
                  <a:tcPr marL="100796" marR="100796" marT="50406" marB="50406"/>
                </a:tc>
                <a:tc>
                  <a:txBody>
                    <a:bodyPr/>
                    <a:lstStyle/>
                    <a:p>
                      <a:pPr algn="ctr">
                        <a:buNone/>
                      </a:pPr>
                      <a:r>
                        <a:rPr sz="2000">
                          <a:sym typeface="+mn-ea"/>
                        </a:rPr>
                        <a:t>CenterY(Y1+Y2/2)</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7"/>
                  </a:ext>
                </a:extLst>
              </a:tr>
              <a:tr h="429845">
                <a:tc>
                  <a:txBody>
                    <a:bodyPr/>
                    <a:lstStyle/>
                    <a:p>
                      <a:pPr>
                        <a:buNone/>
                      </a:pPr>
                      <a:r>
                        <a:rPr lang="en-US" sz="2000"/>
                        <a:t>8</a:t>
                      </a:r>
                    </a:p>
                  </a:txBody>
                  <a:tcPr marL="100796" marR="100796" marT="50406" marB="50406"/>
                </a:tc>
                <a:tc>
                  <a:txBody>
                    <a:bodyPr/>
                    <a:lstStyle/>
                    <a:p>
                      <a:pPr algn="ctr">
                        <a:buNone/>
                      </a:pPr>
                      <a:r>
                        <a:rPr sz="2000">
                          <a:sym typeface="+mn-ea"/>
                        </a:rPr>
                        <a:t>CenterX(X1+X2/2)</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8"/>
                  </a:ext>
                </a:extLst>
              </a:tr>
              <a:tr h="429845">
                <a:tc>
                  <a:txBody>
                    <a:bodyPr/>
                    <a:lstStyle/>
                    <a:p>
                      <a:pPr>
                        <a:buNone/>
                      </a:pPr>
                      <a:r>
                        <a:rPr lang="en-US" sz="2000"/>
                        <a:t>9</a:t>
                      </a:r>
                    </a:p>
                  </a:txBody>
                  <a:tcPr marL="100796" marR="100796" marT="50406" marB="50406"/>
                </a:tc>
                <a:tc>
                  <a:txBody>
                    <a:bodyPr/>
                    <a:lstStyle/>
                    <a:p>
                      <a:pPr algn="ctr">
                        <a:buNone/>
                      </a:pPr>
                      <a:r>
                        <a:rPr sz="2000"/>
                        <a:t>Ischecked</a:t>
                      </a:r>
                      <a:r>
                        <a:rPr lang="en-US" sz="2000"/>
                        <a:t>(0/1)</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extLst>
                  <a:ext uri="{0D108BD9-81ED-4DB2-BD59-A6C34878D82A}">
                    <a16:rowId xmlns:a16="http://schemas.microsoft.com/office/drawing/2014/main" val="10009"/>
                  </a:ext>
                </a:extLst>
              </a:tr>
              <a:tr h="429845">
                <a:tc>
                  <a:txBody>
                    <a:bodyPr/>
                    <a:lstStyle/>
                    <a:p>
                      <a:pPr>
                        <a:buNone/>
                      </a:pPr>
                      <a:r>
                        <a:rPr lang="en-US" sz="2000"/>
                        <a:t>10</a:t>
                      </a:r>
                    </a:p>
                  </a:txBody>
                  <a:tcPr marL="100796" marR="100796" marT="50406" marB="50406"/>
                </a:tc>
                <a:tc>
                  <a:txBody>
                    <a:bodyPr/>
                    <a:lstStyle/>
                    <a:p>
                      <a:pPr algn="ctr">
                        <a:buNone/>
                      </a:pPr>
                      <a:r>
                        <a:rPr sz="2000"/>
                        <a:t>Isline</a:t>
                      </a:r>
                      <a:r>
                        <a:rPr lang="en-US" sz="2000"/>
                        <a:t>(0/1)</a:t>
                      </a:r>
                    </a:p>
                  </a:txBody>
                  <a:tcPr marL="100796" marR="100796" marT="50406" marB="50406"/>
                </a:tc>
                <a:tc>
                  <a:txBody>
                    <a:bodyPr/>
                    <a:lstStyle/>
                    <a:p>
                      <a:pPr>
                        <a:buNone/>
                      </a:pPr>
                      <a:endParaRPr sz="2000"/>
                    </a:p>
                  </a:txBody>
                  <a:tcPr marL="100796" marR="100796" marT="50406" marB="50406"/>
                </a:tc>
                <a:tc>
                  <a:txBody>
                    <a:bodyPr/>
                    <a:lstStyle/>
                    <a:p>
                      <a:pPr>
                        <a:buNone/>
                      </a:pPr>
                      <a:endParaRPr sz="2000"/>
                    </a:p>
                  </a:txBody>
                  <a:tcPr marL="100796" marR="100796" marT="50406" marB="50406"/>
                </a:tc>
                <a:tc>
                  <a:txBody>
                    <a:bodyPr/>
                    <a:lstStyle/>
                    <a:p>
                      <a:pPr>
                        <a:buNone/>
                      </a:pPr>
                      <a:endParaRPr sz="2000" dirty="0"/>
                    </a:p>
                  </a:txBody>
                  <a:tcPr marL="100796" marR="100796" marT="50406" marB="50406"/>
                </a:tc>
                <a:extLst>
                  <a:ext uri="{0D108BD9-81ED-4DB2-BD59-A6C34878D82A}">
                    <a16:rowId xmlns:a16="http://schemas.microsoft.com/office/drawing/2014/main" val="10010"/>
                  </a:ext>
                </a:extLst>
              </a:tr>
            </a:tbl>
          </a:graphicData>
        </a:graphic>
      </p:graphicFrame>
      <p:sp>
        <p:nvSpPr>
          <p:cNvPr id="3147" name="文本框 3"/>
          <p:cNvSpPr txBox="1">
            <a:spLocks noChangeArrowheads="1"/>
          </p:cNvSpPr>
          <p:nvPr/>
        </p:nvSpPr>
        <p:spPr bwMode="auto">
          <a:xfrm>
            <a:off x="519630" y="1265237"/>
            <a:ext cx="1700927"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tx1"/>
                </a:solidFill>
              </a:rPr>
              <a:t>Recordlabely</a:t>
            </a:r>
            <a:endParaRPr lang="en-US" altLang="zh-CN" dirty="0">
              <a:solidFill>
                <a:schemeClr val="tx1"/>
              </a:solidFill>
            </a:endParaRPr>
          </a:p>
        </p:txBody>
      </p:sp>
      <p:sp>
        <p:nvSpPr>
          <p:cNvPr id="3" name="TextBox 2"/>
          <p:cNvSpPr txBox="1"/>
          <p:nvPr/>
        </p:nvSpPr>
        <p:spPr>
          <a:xfrm>
            <a:off x="3658362" y="579437"/>
            <a:ext cx="2829750" cy="435825"/>
          </a:xfrm>
          <a:prstGeom prst="rect">
            <a:avLst/>
          </a:prstGeom>
          <a:noFill/>
        </p:spPr>
        <p:txBody>
          <a:bodyPr wrap="square" rtlCol="0">
            <a:spAutoFit/>
          </a:bodyPr>
          <a:lstStyle/>
          <a:p>
            <a:r>
              <a:rPr lang="en-US" sz="2400" b="1" dirty="0">
                <a:solidFill>
                  <a:schemeClr val="tx1"/>
                </a:solidFill>
              </a:rPr>
              <a:t>Label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785452" y="3065868"/>
            <a:ext cx="1639680" cy="1399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flipV="1">
            <a:off x="1785452" y="3303858"/>
            <a:ext cx="1639680" cy="1399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 name="直接箭头连接符 5"/>
          <p:cNvCxnSpPr/>
          <p:nvPr/>
        </p:nvCxnSpPr>
        <p:spPr>
          <a:xfrm flipV="1">
            <a:off x="1785452" y="3541847"/>
            <a:ext cx="1639680" cy="1399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flipV="1">
            <a:off x="1785452" y="4177071"/>
            <a:ext cx="1639680" cy="1399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101" name="文本框 8"/>
          <p:cNvSpPr txBox="1">
            <a:spLocks noChangeArrowheads="1"/>
          </p:cNvSpPr>
          <p:nvPr/>
        </p:nvSpPr>
        <p:spPr bwMode="auto">
          <a:xfrm>
            <a:off x="1024236" y="2827878"/>
            <a:ext cx="745468" cy="141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545">
                <a:solidFill>
                  <a:schemeClr val="tx1"/>
                </a:solidFill>
              </a:rPr>
              <a:t>line 1</a:t>
            </a:r>
          </a:p>
          <a:p>
            <a:pPr algn="r"/>
            <a:r>
              <a:rPr lang="en-US" altLang="zh-CN" sz="1545" b="1">
                <a:solidFill>
                  <a:schemeClr val="tx1"/>
                </a:solidFill>
              </a:rPr>
              <a:t>.  .  .</a:t>
            </a:r>
          </a:p>
          <a:p>
            <a:pPr algn="r"/>
            <a:r>
              <a:rPr lang="en-US" altLang="zh-CN" sz="1545" b="1">
                <a:solidFill>
                  <a:schemeClr val="tx1"/>
                </a:solidFill>
                <a:sym typeface="Arial" panose="020B0604020202020204" pitchFamily="34" charset="0"/>
              </a:rPr>
              <a:t>.  .  .</a:t>
            </a:r>
            <a:endParaRPr lang="en-US" altLang="zh-CN" sz="1545" b="1">
              <a:solidFill>
                <a:schemeClr val="tx1"/>
              </a:solidFill>
            </a:endParaRPr>
          </a:p>
          <a:p>
            <a:pPr algn="r"/>
            <a:r>
              <a:rPr lang="en-US" altLang="zh-CN" sz="1545" b="1">
                <a:solidFill>
                  <a:schemeClr val="tx1"/>
                </a:solidFill>
                <a:sym typeface="Arial" panose="020B0604020202020204" pitchFamily="34" charset="0"/>
              </a:rPr>
              <a:t>.  .  .</a:t>
            </a:r>
            <a:endParaRPr lang="en-US" altLang="zh-CN" sz="1545" b="1">
              <a:solidFill>
                <a:schemeClr val="tx1"/>
              </a:solidFill>
            </a:endParaRPr>
          </a:p>
          <a:p>
            <a:pPr algn="r"/>
            <a:r>
              <a:rPr lang="en-US" altLang="zh-CN" sz="1545" b="1">
                <a:solidFill>
                  <a:schemeClr val="tx1"/>
                </a:solidFill>
                <a:sym typeface="Arial" panose="020B0604020202020204" pitchFamily="34" charset="0"/>
              </a:rPr>
              <a:t>.  .  .</a:t>
            </a:r>
            <a:endParaRPr lang="en-US" altLang="zh-CN" sz="1545" b="1">
              <a:solidFill>
                <a:schemeClr val="tx1"/>
              </a:solidFill>
            </a:endParaRPr>
          </a:p>
          <a:p>
            <a:pPr algn="r"/>
            <a:r>
              <a:rPr lang="en-US" altLang="zh-CN" sz="1545">
                <a:solidFill>
                  <a:schemeClr val="tx1"/>
                </a:solidFill>
              </a:rPr>
              <a:t>line n</a:t>
            </a:r>
          </a:p>
        </p:txBody>
      </p:sp>
      <p:cxnSp>
        <p:nvCxnSpPr>
          <p:cNvPr id="11" name="直接箭头连接符 10"/>
          <p:cNvCxnSpPr/>
          <p:nvPr/>
        </p:nvCxnSpPr>
        <p:spPr>
          <a:xfrm flipH="1">
            <a:off x="595504" y="2668636"/>
            <a:ext cx="40249" cy="2222404"/>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sp>
        <p:nvSpPr>
          <p:cNvPr id="4103" name="文本框 11"/>
          <p:cNvSpPr txBox="1">
            <a:spLocks noChangeArrowheads="1"/>
          </p:cNvSpPr>
          <p:nvPr/>
        </p:nvSpPr>
        <p:spPr bwMode="auto">
          <a:xfrm>
            <a:off x="6454252" y="3162114"/>
            <a:ext cx="2714134"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tx1"/>
                </a:solidFill>
              </a:rPr>
              <a:t>GX for vertical line</a:t>
            </a:r>
          </a:p>
        </p:txBody>
      </p:sp>
      <p:cxnSp>
        <p:nvCxnSpPr>
          <p:cNvPr id="13" name="直接箭头连接符 12"/>
          <p:cNvCxnSpPr/>
          <p:nvPr/>
        </p:nvCxnSpPr>
        <p:spPr>
          <a:xfrm>
            <a:off x="4405090" y="1081453"/>
            <a:ext cx="565225" cy="820715"/>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pic>
        <p:nvPicPr>
          <p:cNvPr id="4105" name="图片 14" descr="GX_examp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132" y="1963415"/>
            <a:ext cx="2399146" cy="363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文本框 15"/>
          <p:cNvSpPr txBox="1">
            <a:spLocks noChangeArrowheads="1"/>
          </p:cNvSpPr>
          <p:nvPr/>
        </p:nvSpPr>
        <p:spPr bwMode="auto">
          <a:xfrm>
            <a:off x="2788160" y="271239"/>
            <a:ext cx="1697427"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chemeClr val="tx1"/>
              </a:solidFill>
            </a:endParaRPr>
          </a:p>
        </p:txBody>
      </p:sp>
      <p:sp>
        <p:nvSpPr>
          <p:cNvPr id="4107" name="文本框 16"/>
          <p:cNvSpPr txBox="1">
            <a:spLocks noChangeArrowheads="1"/>
          </p:cNvSpPr>
          <p:nvPr/>
        </p:nvSpPr>
        <p:spPr bwMode="auto">
          <a:xfrm>
            <a:off x="3612373" y="762967"/>
            <a:ext cx="1189949"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a:solidFill>
                  <a:schemeClr val="tx1"/>
                </a:solidFill>
              </a:rPr>
              <a:t>Y1</a:t>
            </a:r>
          </a:p>
        </p:txBody>
      </p:sp>
      <p:cxnSp>
        <p:nvCxnSpPr>
          <p:cNvPr id="18" name="直接箭头连接符 17"/>
          <p:cNvCxnSpPr/>
          <p:nvPr/>
        </p:nvCxnSpPr>
        <p:spPr>
          <a:xfrm flipH="1">
            <a:off x="5437545" y="1557433"/>
            <a:ext cx="1041205" cy="633473"/>
          </a:xfrm>
          <a:prstGeom prst="straightConnector1">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09" name="文本框 18"/>
          <p:cNvSpPr txBox="1">
            <a:spLocks noChangeArrowheads="1"/>
          </p:cNvSpPr>
          <p:nvPr/>
        </p:nvSpPr>
        <p:spPr bwMode="auto">
          <a:xfrm>
            <a:off x="6310758" y="1238947"/>
            <a:ext cx="582725"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tx1"/>
                </a:solidFill>
              </a:rPr>
              <a:t>X2</a:t>
            </a:r>
          </a:p>
        </p:txBody>
      </p:sp>
      <p:cxnSp>
        <p:nvCxnSpPr>
          <p:cNvPr id="20" name="直接箭头连接符 19"/>
          <p:cNvCxnSpPr/>
          <p:nvPr/>
        </p:nvCxnSpPr>
        <p:spPr>
          <a:xfrm flipV="1">
            <a:off x="2420676" y="5207776"/>
            <a:ext cx="1429688" cy="397233"/>
          </a:xfrm>
          <a:prstGeom prst="straightConnector1">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11" name="文本框 20"/>
          <p:cNvSpPr txBox="1">
            <a:spLocks noChangeArrowheads="1"/>
          </p:cNvSpPr>
          <p:nvPr/>
        </p:nvSpPr>
        <p:spPr bwMode="auto">
          <a:xfrm>
            <a:off x="1897448" y="5409018"/>
            <a:ext cx="523228"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tx1"/>
                </a:solidFill>
              </a:rPr>
              <a:t>X1</a:t>
            </a:r>
          </a:p>
        </p:txBody>
      </p:sp>
      <p:cxnSp>
        <p:nvCxnSpPr>
          <p:cNvPr id="22" name="直接箭头连接符 21"/>
          <p:cNvCxnSpPr/>
          <p:nvPr/>
        </p:nvCxnSpPr>
        <p:spPr>
          <a:xfrm flipH="1" flipV="1">
            <a:off x="4723577" y="5526262"/>
            <a:ext cx="197741" cy="853963"/>
          </a:xfrm>
          <a:prstGeom prst="straightConnector1">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13" name="文本框 23"/>
          <p:cNvSpPr txBox="1">
            <a:spLocks noChangeArrowheads="1"/>
          </p:cNvSpPr>
          <p:nvPr/>
        </p:nvSpPr>
        <p:spPr bwMode="auto">
          <a:xfrm>
            <a:off x="4650080" y="6348727"/>
            <a:ext cx="708719"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tx1"/>
                </a:solidFill>
              </a:rPr>
              <a:t>Y2</a:t>
            </a:r>
          </a:p>
        </p:txBody>
      </p:sp>
      <p:pic>
        <p:nvPicPr>
          <p:cNvPr id="4114"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748" y="4017827"/>
            <a:ext cx="1984415" cy="1175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直接箭头连接符 27"/>
          <p:cNvCxnSpPr/>
          <p:nvPr/>
        </p:nvCxnSpPr>
        <p:spPr>
          <a:xfrm flipH="1" flipV="1">
            <a:off x="5834778" y="3382605"/>
            <a:ext cx="1424439" cy="91346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9298" y="484571"/>
            <a:ext cx="3098925" cy="493084"/>
          </a:xfrm>
          <a:prstGeom prst="rect">
            <a:avLst/>
          </a:prstGeom>
          <a:noFill/>
        </p:spPr>
        <p:txBody>
          <a:bodyPr wrap="none" rtlCol="0">
            <a:spAutoFit/>
          </a:bodyPr>
          <a:lstStyle/>
          <a:p>
            <a:r>
              <a:rPr lang="en-US" sz="2800" b="1" dirty="0">
                <a:solidFill>
                  <a:schemeClr val="tx1"/>
                </a:solidFill>
              </a:rPr>
              <a:t>Line information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SimSun"/>
        <a:cs typeface="SimSun"/>
      </a:majorFont>
      <a:minorFont>
        <a:latin typeface="Arial"/>
        <a:ea typeface="SimSun"/>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09" charset="0"/>
          <a:buNone/>
          <a:defRPr kumimoji="0" lang="en-GB" sz="1800" b="0" i="0" u="none" strike="noStrike" cap="none" normalizeH="0" baseline="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09" charset="0"/>
          <a:buNone/>
          <a:defRPr kumimoji="0" lang="en-GB" sz="1800" b="0" i="0" u="none" strike="noStrike" cap="none" normalizeH="0" baseline="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defRPr>
        </a:defPPr>
      </a:lstStyle>
    </a:lnDef>
    <a:txDef>
      <a:spPr>
        <a:noFill/>
      </a:spPr>
      <a:bodyPr wrap="none" rtlCol="0">
        <a:spAutoFit/>
      </a:bodyPr>
      <a:lstStyle>
        <a:defPPr>
          <a:defRPr dirty="0">
            <a:solidFill>
              <a:schemeClr val="tx1"/>
            </a:solidFill>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1420</Words>
  <Application>Microsoft Office PowerPoint</Application>
  <PresentationFormat>自定义</PresentationFormat>
  <Paragraphs>238</Paragraphs>
  <Slides>24</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Gill Sans</vt:lpstr>
      <vt:lpstr>Arial</vt:lpstr>
      <vt:lpstr>Times New Roman</vt:lpstr>
      <vt:lpstr>Default Design</vt:lpstr>
      <vt:lpstr>Count Parking Lots</vt:lpstr>
      <vt:lpstr>Outline</vt:lpstr>
      <vt:lpstr>Motivation and Background </vt:lpstr>
      <vt:lpstr>Image Processing Tasks &amp; Goals</vt:lpstr>
      <vt:lpstr>Image Processing Tasks &amp; Goals</vt:lpstr>
      <vt:lpstr>Algorithm and Implementation Details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Results: Demo &amp; Evaluation</vt:lpstr>
      <vt:lpstr>Results: Demo &amp; Evaluation</vt:lpstr>
      <vt:lpstr>Results: Demo &amp; Evaluation</vt:lpstr>
      <vt:lpstr>Results: Demo &amp; Evaluation</vt:lpstr>
      <vt:lpstr>Results: Demo &amp; Evaluation</vt:lpstr>
      <vt:lpstr>Results: Demo &amp; Evaluation</vt:lpstr>
      <vt:lpstr>Summary &amp; Future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in Persistent Wide-Area Motion Imagery</dc:title>
  <dc:creator>Mahdiehp</dc:creator>
  <cp:lastModifiedBy>Li Xu</cp:lastModifiedBy>
  <cp:revision>184</cp:revision>
  <cp:lastPrinted>2113-01-01T00:00:00Z</cp:lastPrinted>
  <dcterms:created xsi:type="dcterms:W3CDTF">2011-04-29T00:54:00Z</dcterms:created>
  <dcterms:modified xsi:type="dcterms:W3CDTF">2020-01-02T13:09:58Z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