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b="1" dirty="0"/>
              <a:t>Capstone: Find the best neighborhood in Toronto to open a Restaurant Supply Store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55000" lnSpcReduction="20000"/>
          </a:bodyPr>
          <a:lstStyle/>
          <a:p>
            <a:r>
              <a:rPr lang="en-US" dirty="0"/>
              <a:t>Applied Data Science Capstone</a:t>
            </a:r>
          </a:p>
          <a:p>
            <a:r>
              <a:rPr lang="it-IT" dirty="0"/>
              <a:t>IBM Data Science Professional Certificate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00FF02-EF00-437A-871B-2B6951305D2A}"/>
              </a:ext>
            </a:extLst>
          </p:cNvPr>
          <p:cNvPicPr>
            <a:picLocks noGrp="1" noChangeAspect="1"/>
          </p:cNvPicPr>
          <p:nvPr>
            <p:ph idx="1"/>
          </p:nvPr>
        </p:nvPicPr>
        <p:blipFill>
          <a:blip r:embed="rId2"/>
          <a:stretch>
            <a:fillRect/>
          </a:stretch>
        </p:blipFill>
        <p:spPr>
          <a:xfrm>
            <a:off x="146129" y="1153297"/>
            <a:ext cx="10797201" cy="5453449"/>
          </a:xfrm>
        </p:spPr>
      </p:pic>
    </p:spTree>
    <p:extLst>
      <p:ext uri="{BB962C8B-B14F-4D97-AF65-F5344CB8AC3E}">
        <p14:creationId xmlns:p14="http://schemas.microsoft.com/office/powerpoint/2010/main" val="395325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872F7A-FA33-44E8-AE98-980D0D884260}"/>
              </a:ext>
            </a:extLst>
          </p:cNvPr>
          <p:cNvPicPr>
            <a:picLocks noGrp="1" noChangeAspect="1"/>
          </p:cNvPicPr>
          <p:nvPr>
            <p:ph idx="1"/>
          </p:nvPr>
        </p:nvPicPr>
        <p:blipFill>
          <a:blip r:embed="rId2"/>
          <a:stretch>
            <a:fillRect/>
          </a:stretch>
        </p:blipFill>
        <p:spPr>
          <a:xfrm>
            <a:off x="381229" y="881449"/>
            <a:ext cx="10211672" cy="5881816"/>
          </a:xfrm>
        </p:spPr>
      </p:pic>
    </p:spTree>
    <p:extLst>
      <p:ext uri="{BB962C8B-B14F-4D97-AF65-F5344CB8AC3E}">
        <p14:creationId xmlns:p14="http://schemas.microsoft.com/office/powerpoint/2010/main" val="4578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C2AF4A-F53D-4C61-AAE9-B379DDAC3E74}"/>
              </a:ext>
            </a:extLst>
          </p:cNvPr>
          <p:cNvPicPr>
            <a:picLocks noChangeAspect="1"/>
          </p:cNvPicPr>
          <p:nvPr/>
        </p:nvPicPr>
        <p:blipFill>
          <a:blip r:embed="rId2"/>
          <a:stretch>
            <a:fillRect/>
          </a:stretch>
        </p:blipFill>
        <p:spPr>
          <a:xfrm>
            <a:off x="1191541" y="883272"/>
            <a:ext cx="8545583" cy="5974727"/>
          </a:xfrm>
          <a:prstGeom prst="rect">
            <a:avLst/>
          </a:prstGeom>
        </p:spPr>
      </p:pic>
    </p:spTree>
    <p:extLst>
      <p:ext uri="{BB962C8B-B14F-4D97-AF65-F5344CB8AC3E}">
        <p14:creationId xmlns:p14="http://schemas.microsoft.com/office/powerpoint/2010/main" val="247219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4A5FC-A744-4DC6-8C0D-9E86B140951E}"/>
              </a:ext>
            </a:extLst>
          </p:cNvPr>
          <p:cNvSpPr>
            <a:spLocks noGrp="1"/>
          </p:cNvSpPr>
          <p:nvPr>
            <p:ph idx="1"/>
          </p:nvPr>
        </p:nvSpPr>
        <p:spPr>
          <a:xfrm>
            <a:off x="581192" y="856735"/>
            <a:ext cx="11029615" cy="683741"/>
          </a:xfrm>
        </p:spPr>
        <p:txBody>
          <a:bodyPr/>
          <a:lstStyle/>
          <a:p>
            <a:r>
              <a:rPr lang="en-US" dirty="0"/>
              <a:t>After combine two conditions to find out the best location we have the list of Borough that we can locate our coffee shop</a:t>
            </a:r>
          </a:p>
        </p:txBody>
      </p:sp>
      <p:pic>
        <p:nvPicPr>
          <p:cNvPr id="5" name="Picture 4">
            <a:extLst>
              <a:ext uri="{FF2B5EF4-FFF2-40B4-BE49-F238E27FC236}">
                <a16:creationId xmlns:a16="http://schemas.microsoft.com/office/drawing/2014/main" id="{C5B7BD79-06DD-4597-A418-9B9608B7333B}"/>
              </a:ext>
            </a:extLst>
          </p:cNvPr>
          <p:cNvPicPr>
            <a:picLocks noChangeAspect="1"/>
          </p:cNvPicPr>
          <p:nvPr/>
        </p:nvPicPr>
        <p:blipFill>
          <a:blip r:embed="rId2"/>
          <a:stretch>
            <a:fillRect/>
          </a:stretch>
        </p:blipFill>
        <p:spPr>
          <a:xfrm>
            <a:off x="672156" y="1675370"/>
            <a:ext cx="10534650" cy="3886200"/>
          </a:xfrm>
          <a:prstGeom prst="rect">
            <a:avLst/>
          </a:prstGeom>
        </p:spPr>
      </p:pic>
    </p:spTree>
    <p:extLst>
      <p:ext uri="{BB962C8B-B14F-4D97-AF65-F5344CB8AC3E}">
        <p14:creationId xmlns:p14="http://schemas.microsoft.com/office/powerpoint/2010/main" val="254226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79386-107F-405F-8B4A-652A006477D9}"/>
              </a:ext>
            </a:extLst>
          </p:cNvPr>
          <p:cNvSpPr>
            <a:spLocks noGrp="1"/>
          </p:cNvSpPr>
          <p:nvPr>
            <p:ph idx="1"/>
          </p:nvPr>
        </p:nvSpPr>
        <p:spPr>
          <a:xfrm>
            <a:off x="581192" y="701535"/>
            <a:ext cx="11029615" cy="674185"/>
          </a:xfrm>
        </p:spPr>
        <p:txBody>
          <a:bodyPr/>
          <a:lstStyle/>
          <a:p>
            <a:r>
              <a:rPr lang="en-US" dirty="0"/>
              <a:t>Visualized data on the map</a:t>
            </a:r>
          </a:p>
        </p:txBody>
      </p:sp>
      <p:pic>
        <p:nvPicPr>
          <p:cNvPr id="5" name="Picture 4">
            <a:extLst>
              <a:ext uri="{FF2B5EF4-FFF2-40B4-BE49-F238E27FC236}">
                <a16:creationId xmlns:a16="http://schemas.microsoft.com/office/drawing/2014/main" id="{649EF8A7-6FB4-4701-8B15-590F76F01236}"/>
              </a:ext>
            </a:extLst>
          </p:cNvPr>
          <p:cNvPicPr>
            <a:picLocks noChangeAspect="1"/>
          </p:cNvPicPr>
          <p:nvPr/>
        </p:nvPicPr>
        <p:blipFill>
          <a:blip r:embed="rId2"/>
          <a:stretch>
            <a:fillRect/>
          </a:stretch>
        </p:blipFill>
        <p:spPr>
          <a:xfrm>
            <a:off x="1626973" y="1375720"/>
            <a:ext cx="8414951" cy="5140585"/>
          </a:xfrm>
          <a:prstGeom prst="rect">
            <a:avLst/>
          </a:prstGeom>
        </p:spPr>
      </p:pic>
    </p:spTree>
    <p:extLst>
      <p:ext uri="{BB962C8B-B14F-4D97-AF65-F5344CB8AC3E}">
        <p14:creationId xmlns:p14="http://schemas.microsoft.com/office/powerpoint/2010/main" val="136088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9705-E744-4BA5-92E0-24E591572FA5}"/>
              </a:ext>
            </a:extLst>
          </p:cNvPr>
          <p:cNvSpPr>
            <a:spLocks noGrp="1"/>
          </p:cNvSpPr>
          <p:nvPr>
            <p:ph type="title"/>
          </p:nvPr>
        </p:nvSpPr>
        <p:spPr/>
        <p:txBody>
          <a:bodyPr/>
          <a:lstStyle/>
          <a:p>
            <a:r>
              <a:rPr lang="en-US" b="1" i="0" dirty="0">
                <a:solidFill>
                  <a:srgbClr val="000000"/>
                </a:solidFill>
                <a:effectLst/>
                <a:latin typeface="Helvetica Neue"/>
              </a:rPr>
              <a:t>Discussion:</a:t>
            </a:r>
            <a:endParaRPr lang="en-US" dirty="0"/>
          </a:p>
        </p:txBody>
      </p:sp>
      <p:sp>
        <p:nvSpPr>
          <p:cNvPr id="3" name="Content Placeholder 2">
            <a:extLst>
              <a:ext uri="{FF2B5EF4-FFF2-40B4-BE49-F238E27FC236}">
                <a16:creationId xmlns:a16="http://schemas.microsoft.com/office/drawing/2014/main" id="{9ED7580C-0848-4147-820C-619C29869F21}"/>
              </a:ext>
            </a:extLst>
          </p:cNvPr>
          <p:cNvSpPr>
            <a:spLocks noGrp="1"/>
          </p:cNvSpPr>
          <p:nvPr>
            <p:ph idx="1"/>
          </p:nvPr>
        </p:nvSpPr>
        <p:spPr/>
        <p:txBody>
          <a:bodyPr>
            <a:normAutofit fontScale="92500" lnSpcReduction="20000"/>
          </a:bodyPr>
          <a:lstStyle/>
          <a:p>
            <a:pPr marL="0" indent="0" algn="l">
              <a:buNone/>
            </a:pPr>
            <a:r>
              <a:rPr lang="en-US" b="1" i="0" dirty="0">
                <a:solidFill>
                  <a:srgbClr val="000000"/>
                </a:solidFill>
                <a:effectLst/>
                <a:latin typeface="Helvetica Neue"/>
              </a:rPr>
              <a:t>Explaining the results</a:t>
            </a:r>
          </a:p>
          <a:p>
            <a:pPr algn="l"/>
            <a:r>
              <a:rPr lang="en-US" b="0" i="0" dirty="0">
                <a:solidFill>
                  <a:srgbClr val="000000"/>
                </a:solidFill>
                <a:effectLst/>
                <a:latin typeface="Helvetica Neue"/>
              </a:rPr>
              <a:t>As we built our list of neighborhoods with coffee shop venues exclusively we discovered most neighborhoods were similar and the greatest concentration of coffee was in downtown Toronto and east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the greatest efficiency.</a:t>
            </a:r>
            <a:br>
              <a:rPr lang="en-US" b="0" i="0" dirty="0">
                <a:solidFill>
                  <a:srgbClr val="000000"/>
                </a:solidFill>
                <a:effectLst/>
                <a:latin typeface="Helvetica Neue"/>
              </a:rPr>
            </a:br>
            <a:r>
              <a:rPr lang="en-US" b="0" i="0" dirty="0">
                <a:solidFill>
                  <a:srgbClr val="000000"/>
                </a:solidFill>
                <a:effectLst/>
                <a:latin typeface="Helvetica Neue"/>
              </a:rPr>
              <a:t>When we built our K-Means dataset we used Silhouette analysis to tell us there was a lot of similarity between neighborhoods and the most common coffeeshop contained with in. Really there were 8 types of cluster or neighborhoods in greater Toronto. The vast majority of those were in 0 cluster. So Toronto coffeeshop might be many but they are very homogeneously located near the center or downtown of Toronto.</a:t>
            </a:r>
            <a:br>
              <a:rPr lang="en-US" b="0" i="0" dirty="0">
                <a:solidFill>
                  <a:srgbClr val="000000"/>
                </a:solidFill>
                <a:effectLst/>
                <a:latin typeface="Helvetica Neue"/>
              </a:rPr>
            </a:br>
            <a:r>
              <a:rPr lang="en-US" b="0" i="0" dirty="0">
                <a:solidFill>
                  <a:srgbClr val="000000"/>
                </a:solidFill>
                <a:effectLst/>
                <a:latin typeface="Helvetica Neue"/>
              </a:rPr>
              <a:t>After using </a:t>
            </a:r>
            <a:r>
              <a:rPr lang="en-US" b="0" i="0" dirty="0" err="1">
                <a:solidFill>
                  <a:srgbClr val="000000"/>
                </a:solidFill>
                <a:effectLst/>
                <a:latin typeface="Helvetica Neue"/>
              </a:rPr>
              <a:t>Kmeans</a:t>
            </a:r>
            <a:r>
              <a:rPr lang="en-US" b="0" i="0" dirty="0">
                <a:solidFill>
                  <a:srgbClr val="000000"/>
                </a:solidFill>
                <a:effectLst/>
                <a:latin typeface="Helvetica Neue"/>
              </a:rPr>
              <a:t> for population and income rate, we realized there are 2 types of cluster, and most of those were in 0 cluster. This means Toronto has 2 types of income and population area, and the most common is cluster 0 with are 84% of location. After Combine two </a:t>
            </a:r>
            <a:r>
              <a:rPr lang="en-US" b="0" i="0" dirty="0" err="1">
                <a:solidFill>
                  <a:srgbClr val="000000"/>
                </a:solidFill>
                <a:effectLst/>
                <a:latin typeface="Helvetica Neue"/>
              </a:rPr>
              <a:t>condittions</a:t>
            </a:r>
            <a:r>
              <a:rPr lang="en-US" b="0" i="0" dirty="0">
                <a:solidFill>
                  <a:srgbClr val="000000"/>
                </a:solidFill>
                <a:effectLst/>
                <a:latin typeface="Helvetica Neue"/>
              </a:rPr>
              <a:t> we found that the best place to locate our new coffee shop </a:t>
            </a:r>
            <a:r>
              <a:rPr lang="en-US" b="1" i="0" dirty="0">
                <a:solidFill>
                  <a:srgbClr val="000000"/>
                </a:solidFill>
                <a:effectLst/>
                <a:latin typeface="Helvetica Neue"/>
              </a:rPr>
              <a:t>is around downtown and east Toronto, near the beach or University of Toronto</a:t>
            </a: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96135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AA5-60D8-48B8-ACF2-A3D38252C113}"/>
              </a:ext>
            </a:extLst>
          </p:cNvPr>
          <p:cNvSpPr>
            <a:spLocks noGrp="1"/>
          </p:cNvSpPr>
          <p:nvPr>
            <p:ph type="title"/>
          </p:nvPr>
        </p:nvSpPr>
        <p:spPr/>
        <p:txBody>
          <a:bodyPr/>
          <a:lstStyle/>
          <a:p>
            <a:r>
              <a:rPr lang="en-US" b="1" i="0" dirty="0">
                <a:solidFill>
                  <a:srgbClr val="000000"/>
                </a:solidFill>
                <a:effectLst/>
                <a:latin typeface="Helvetica Neue"/>
              </a:rPr>
              <a:t>Conclusion:</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64F1D0A9-24A2-43A0-B6C0-81544B80F11D}"/>
              </a:ext>
            </a:extLst>
          </p:cNvPr>
          <p:cNvSpPr>
            <a:spLocks noGrp="1"/>
          </p:cNvSpPr>
          <p:nvPr>
            <p:ph idx="1"/>
          </p:nvPr>
        </p:nvSpPr>
        <p:spPr/>
        <p:txBody>
          <a:bodyPr/>
          <a:lstStyle/>
          <a:p>
            <a:r>
              <a:rPr lang="en-US" b="0" i="0" dirty="0">
                <a:solidFill>
                  <a:srgbClr val="000000"/>
                </a:solidFill>
                <a:effectLst/>
                <a:latin typeface="Helvetica Neue"/>
              </a:rPr>
              <a:t>I feel confident with the recommendation I have given my friend as it is backed up with demonstrated data analysis. While nothing can ever be 100% certain he will certainly be better informed than he was prior to asking for my help. Much more inference can be obtained with more work. A potential side business for my friend might be assisting new restaurant owners where they might locate a new restaurant, who their competition is and who their clientele might be.</a:t>
            </a:r>
            <a:endParaRPr lang="en-US" dirty="0"/>
          </a:p>
        </p:txBody>
      </p:sp>
    </p:spTree>
    <p:extLst>
      <p:ext uri="{BB962C8B-B14F-4D97-AF65-F5344CB8AC3E}">
        <p14:creationId xmlns:p14="http://schemas.microsoft.com/office/powerpoint/2010/main" val="92767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DFED-4186-4DBE-8C13-B49D8D0C790D}"/>
              </a:ext>
            </a:extLst>
          </p:cNvPr>
          <p:cNvSpPr>
            <a:spLocks noGrp="1"/>
          </p:cNvSpPr>
          <p:nvPr>
            <p:ph type="title"/>
          </p:nvPr>
        </p:nvSpPr>
        <p:spPr/>
        <p:txBody>
          <a:bodyPr/>
          <a:lstStyle/>
          <a:p>
            <a:r>
              <a:rPr lang="en-US" b="1" i="0" dirty="0">
                <a:solidFill>
                  <a:srgbClr val="000000"/>
                </a:solidFill>
                <a:effectLst/>
                <a:latin typeface="Helvetica Neue"/>
              </a:rPr>
              <a:t>Introduction: </a:t>
            </a:r>
            <a:endParaRPr lang="en-US" dirty="0"/>
          </a:p>
        </p:txBody>
      </p:sp>
      <p:sp>
        <p:nvSpPr>
          <p:cNvPr id="3" name="Content Placeholder 2">
            <a:extLst>
              <a:ext uri="{FF2B5EF4-FFF2-40B4-BE49-F238E27FC236}">
                <a16:creationId xmlns:a16="http://schemas.microsoft.com/office/drawing/2014/main" id="{2EACDBA6-A9C5-40FE-8AAB-953D011CF590}"/>
              </a:ext>
            </a:extLst>
          </p:cNvPr>
          <p:cNvSpPr>
            <a:spLocks noGrp="1"/>
          </p:cNvSpPr>
          <p:nvPr>
            <p:ph idx="1"/>
          </p:nvPr>
        </p:nvSpPr>
        <p:spPr/>
        <p:txBody>
          <a:bodyPr/>
          <a:lstStyle/>
          <a:p>
            <a:pPr algn="l"/>
            <a:r>
              <a:rPr lang="en-US" b="0" i="0" dirty="0">
                <a:solidFill>
                  <a:srgbClr val="000000"/>
                </a:solidFill>
                <a:effectLst/>
                <a:latin typeface="Helvetica Neue"/>
              </a:rPr>
              <a:t>My best friend, </a:t>
            </a:r>
            <a:r>
              <a:rPr lang="en-US" b="0" i="0" dirty="0" err="1">
                <a:solidFill>
                  <a:srgbClr val="000000"/>
                </a:solidFill>
                <a:effectLst/>
                <a:latin typeface="Helvetica Neue"/>
              </a:rPr>
              <a:t>mr.Hung</a:t>
            </a:r>
            <a:r>
              <a:rPr lang="en-US" b="0" i="0" dirty="0">
                <a:solidFill>
                  <a:srgbClr val="000000"/>
                </a:solidFill>
                <a:effectLst/>
                <a:latin typeface="Helvetica Neue"/>
              </a:rPr>
              <a:t> wanted to open his very first </a:t>
            </a:r>
            <a:r>
              <a:rPr lang="en-US" b="0" i="0" dirty="0" err="1">
                <a:solidFill>
                  <a:srgbClr val="000000"/>
                </a:solidFill>
                <a:effectLst/>
                <a:latin typeface="Helvetica Neue"/>
              </a:rPr>
              <a:t>coffeshop</a:t>
            </a:r>
            <a:r>
              <a:rPr lang="en-US" b="0" i="0" dirty="0">
                <a:solidFill>
                  <a:srgbClr val="000000"/>
                </a:solidFill>
                <a:effectLst/>
                <a:latin typeface="Helvetica Neue"/>
              </a:rPr>
              <a:t> in the town, and he didn't know what to do, then he has asked me for help in trying to determine which neighborhood in Toronto he should open his new store in.</a:t>
            </a:r>
            <a:br>
              <a:rPr lang="en-US" dirty="0"/>
            </a:br>
            <a:r>
              <a:rPr lang="en-US" b="0" i="0" dirty="0">
                <a:solidFill>
                  <a:srgbClr val="000000"/>
                </a:solidFill>
                <a:effectLst/>
                <a:latin typeface="Helvetica Neue"/>
              </a:rPr>
              <a:t>I begin with an interview with my friend to determine the requirements.</a:t>
            </a:r>
          </a:p>
          <a:p>
            <a:endParaRPr lang="en-US" dirty="0"/>
          </a:p>
        </p:txBody>
      </p:sp>
    </p:spTree>
    <p:extLst>
      <p:ext uri="{BB962C8B-B14F-4D97-AF65-F5344CB8AC3E}">
        <p14:creationId xmlns:p14="http://schemas.microsoft.com/office/powerpoint/2010/main" val="326935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8365-67B0-4566-BD77-F3176A294711}"/>
              </a:ext>
            </a:extLst>
          </p:cNvPr>
          <p:cNvSpPr>
            <a:spLocks noGrp="1"/>
          </p:cNvSpPr>
          <p:nvPr>
            <p:ph type="title"/>
          </p:nvPr>
        </p:nvSpPr>
        <p:spPr/>
        <p:txBody>
          <a:bodyPr/>
          <a:lstStyle/>
          <a:p>
            <a:r>
              <a:rPr lang="en-US" b="1" i="0" dirty="0">
                <a:solidFill>
                  <a:srgbClr val="000000"/>
                </a:solidFill>
                <a:effectLst/>
                <a:latin typeface="Helvetica Neue"/>
              </a:rPr>
              <a:t>Problem Description:</a:t>
            </a:r>
            <a:endParaRPr lang="en-US" dirty="0"/>
          </a:p>
        </p:txBody>
      </p:sp>
      <p:sp>
        <p:nvSpPr>
          <p:cNvPr id="3" name="Content Placeholder 2">
            <a:extLst>
              <a:ext uri="{FF2B5EF4-FFF2-40B4-BE49-F238E27FC236}">
                <a16:creationId xmlns:a16="http://schemas.microsoft.com/office/drawing/2014/main" id="{F0E8A933-4783-4552-9F64-2D33E52D987F}"/>
              </a:ext>
            </a:extLst>
          </p:cNvPr>
          <p:cNvSpPr>
            <a:spLocks noGrp="1"/>
          </p:cNvSpPr>
          <p:nvPr>
            <p:ph idx="1"/>
          </p:nvPr>
        </p:nvSpPr>
        <p:spPr/>
        <p:txBody>
          <a:bodyPr/>
          <a:lstStyle/>
          <a:p>
            <a:r>
              <a:rPr lang="en-US" b="0" i="0" dirty="0">
                <a:solidFill>
                  <a:srgbClr val="000000"/>
                </a:solidFill>
                <a:effectLst/>
                <a:latin typeface="Helvetica Neue"/>
              </a:rPr>
              <a:t>Which neighborhood should my friend open his </a:t>
            </a:r>
            <a:r>
              <a:rPr lang="en-US" b="0" i="0" dirty="0" err="1">
                <a:solidFill>
                  <a:srgbClr val="000000"/>
                </a:solidFill>
                <a:effectLst/>
                <a:latin typeface="Helvetica Neue"/>
              </a:rPr>
              <a:t>coffeshop</a:t>
            </a:r>
            <a:r>
              <a:rPr lang="en-US" b="0" i="0" dirty="0">
                <a:solidFill>
                  <a:srgbClr val="000000"/>
                </a:solidFill>
                <a:effectLst/>
                <a:latin typeface="Helvetica Neue"/>
              </a:rPr>
              <a:t> in Toronto?</a:t>
            </a:r>
            <a:br>
              <a:rPr lang="en-US" dirty="0"/>
            </a:br>
            <a:r>
              <a:rPr lang="en-US" b="0" i="0" dirty="0">
                <a:solidFill>
                  <a:srgbClr val="000000"/>
                </a:solidFill>
                <a:effectLst/>
                <a:latin typeface="Helvetica Neue"/>
              </a:rPr>
              <a:t>He wants to ensure steady and sustainable business.</a:t>
            </a:r>
            <a:endParaRPr lang="en-US" dirty="0"/>
          </a:p>
        </p:txBody>
      </p:sp>
    </p:spTree>
    <p:extLst>
      <p:ext uri="{BB962C8B-B14F-4D97-AF65-F5344CB8AC3E}">
        <p14:creationId xmlns:p14="http://schemas.microsoft.com/office/powerpoint/2010/main" val="214289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F9E6-1650-4969-82A2-C97C68F9D77E}"/>
              </a:ext>
            </a:extLst>
          </p:cNvPr>
          <p:cNvSpPr>
            <a:spLocks noGrp="1"/>
          </p:cNvSpPr>
          <p:nvPr>
            <p:ph type="title"/>
          </p:nvPr>
        </p:nvSpPr>
        <p:spPr/>
        <p:txBody>
          <a:bodyPr/>
          <a:lstStyle/>
          <a:p>
            <a:r>
              <a:rPr lang="en-US" b="1" i="0" dirty="0">
                <a:solidFill>
                  <a:srgbClr val="000000"/>
                </a:solidFill>
                <a:effectLst/>
                <a:latin typeface="Helvetica Neue"/>
              </a:rPr>
              <a:t>Requirements:</a:t>
            </a:r>
            <a:endParaRPr lang="en-US" dirty="0"/>
          </a:p>
        </p:txBody>
      </p:sp>
      <p:sp>
        <p:nvSpPr>
          <p:cNvPr id="3" name="Content Placeholder 2">
            <a:extLst>
              <a:ext uri="{FF2B5EF4-FFF2-40B4-BE49-F238E27FC236}">
                <a16:creationId xmlns:a16="http://schemas.microsoft.com/office/drawing/2014/main" id="{3C50B37A-14EB-4350-8735-7FC8E4179DCA}"/>
              </a:ext>
            </a:extLst>
          </p:cNvPr>
          <p:cNvSpPr>
            <a:spLocks noGrp="1"/>
          </p:cNvSpPr>
          <p:nvPr>
            <p:ph idx="1"/>
          </p:nvPr>
        </p:nvSpPr>
        <p:spPr/>
        <p:txBody>
          <a:bodyPr>
            <a:normAutofit fontScale="70000" lnSpcReduction="20000"/>
          </a:bodyPr>
          <a:lstStyle/>
          <a:p>
            <a:pPr algn="l"/>
            <a:r>
              <a:rPr lang="en-US" b="1" i="0" dirty="0">
                <a:solidFill>
                  <a:srgbClr val="000000"/>
                </a:solidFill>
                <a:effectLst/>
                <a:latin typeface="Helvetica Neue"/>
              </a:rPr>
              <a:t>1. shop needs to be strategically located inside the biggest concentration of coffee shops in Toronto area.</a:t>
            </a:r>
            <a:endParaRPr lang="en-US" b="0" i="0" dirty="0">
              <a:solidFill>
                <a:srgbClr val="000000"/>
              </a:solidFill>
              <a:effectLst/>
              <a:latin typeface="Helvetica Neue"/>
            </a:endParaRPr>
          </a:p>
          <a:p>
            <a:pPr algn="l"/>
            <a:r>
              <a:rPr lang="en-US" b="1" i="0" dirty="0">
                <a:solidFill>
                  <a:srgbClr val="000000"/>
                </a:solidFill>
                <a:effectLst/>
                <a:latin typeface="Helvetica Neue"/>
              </a:rPr>
              <a:t>2. Confirm any assumption by means of modeling and testing the data. Specifically, visually cluster common coffee shops in Toronto by neighborhood.</a:t>
            </a:r>
            <a:br>
              <a:rPr lang="en-US" b="0" i="0" dirty="0">
                <a:solidFill>
                  <a:srgbClr val="000000"/>
                </a:solidFill>
                <a:effectLst/>
                <a:latin typeface="Helvetica Neue"/>
              </a:rPr>
            </a:br>
            <a:r>
              <a:rPr lang="en-US" b="1" i="0" dirty="0">
                <a:solidFill>
                  <a:srgbClr val="000000"/>
                </a:solidFill>
                <a:effectLst/>
                <a:latin typeface="Helvetica Neue"/>
              </a:rPr>
              <a:t>3. Additionally determine that a good number people can frequent these coffee shops with sustainable frequency inside these neighborhoods.</a:t>
            </a:r>
            <a:br>
              <a:rPr lang="en-US" b="0" i="0" dirty="0">
                <a:solidFill>
                  <a:srgbClr val="000000"/>
                </a:solidFill>
                <a:effectLst/>
                <a:latin typeface="Helvetica Neue"/>
              </a:rPr>
            </a:br>
            <a:r>
              <a:rPr lang="en-US" b="0" i="0" dirty="0">
                <a:solidFill>
                  <a:srgbClr val="000000"/>
                </a:solidFill>
                <a:effectLst/>
                <a:latin typeface="Helvetica Neue"/>
              </a:rPr>
              <a:t>a.) Is the neighborhood populous?</a:t>
            </a:r>
            <a:br>
              <a:rPr lang="en-US" b="0" i="0" dirty="0">
                <a:solidFill>
                  <a:srgbClr val="000000"/>
                </a:solidFill>
                <a:effectLst/>
                <a:latin typeface="Helvetica Neue"/>
              </a:rPr>
            </a:br>
            <a:r>
              <a:rPr lang="en-US" b="0" i="0" dirty="0">
                <a:solidFill>
                  <a:srgbClr val="000000"/>
                </a:solidFill>
                <a:effectLst/>
                <a:latin typeface="Helvetica Neue"/>
              </a:rPr>
              <a:t>b.) Is the neighborhood average salary close to the Canadian National Average?</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My friend wants to be able to judge which neighborhoods also may be poised to grow in coffee shops numbers in coming years.</a:t>
            </a:r>
          </a:p>
          <a:p>
            <a:pPr algn="l"/>
            <a:r>
              <a:rPr lang="en-US" b="0" i="0" dirty="0">
                <a:solidFill>
                  <a:srgbClr val="000000"/>
                </a:solidFill>
                <a:effectLst/>
                <a:latin typeface="Helvetica Neue"/>
              </a:rPr>
              <a:t>Locating his new store according to these requirements will ensure the following:</a:t>
            </a:r>
          </a:p>
          <a:p>
            <a:pPr algn="l">
              <a:buFont typeface="Arial" panose="020B0604020202020204" pitchFamily="34" charset="0"/>
              <a:buChar char="•"/>
            </a:pPr>
            <a:r>
              <a:rPr lang="en-US" b="0" i="0" dirty="0">
                <a:solidFill>
                  <a:srgbClr val="000000"/>
                </a:solidFill>
                <a:effectLst/>
                <a:latin typeface="Helvetica Neue"/>
              </a:rPr>
              <a:t>lowest cost for delivery</a:t>
            </a:r>
          </a:p>
          <a:p>
            <a:pPr algn="l">
              <a:buFont typeface="Arial" panose="020B0604020202020204" pitchFamily="34" charset="0"/>
              <a:buChar char="•"/>
            </a:pPr>
            <a:r>
              <a:rPr lang="en-US" b="0" i="0" dirty="0">
                <a:solidFill>
                  <a:srgbClr val="000000"/>
                </a:solidFill>
                <a:effectLst/>
                <a:latin typeface="Helvetica Neue"/>
              </a:rPr>
              <a:t>shortest travel time to his store for his clients</a:t>
            </a:r>
          </a:p>
          <a:p>
            <a:pPr algn="l">
              <a:buFont typeface="Arial" panose="020B0604020202020204" pitchFamily="34" charset="0"/>
              <a:buChar char="•"/>
            </a:pPr>
            <a:r>
              <a:rPr lang="en-US" b="0" i="0" dirty="0">
                <a:solidFill>
                  <a:srgbClr val="000000"/>
                </a:solidFill>
                <a:effectLst/>
                <a:latin typeface="Helvetica Neue"/>
              </a:rPr>
              <a:t>overall lower run costs</a:t>
            </a:r>
          </a:p>
          <a:p>
            <a:pPr algn="l">
              <a:buFont typeface="Arial" panose="020B0604020202020204" pitchFamily="34" charset="0"/>
              <a:buChar char="•"/>
            </a:pPr>
            <a:r>
              <a:rPr lang="en-US" b="0" i="0" dirty="0">
                <a:solidFill>
                  <a:srgbClr val="000000"/>
                </a:solidFill>
                <a:effectLst/>
                <a:latin typeface="Helvetica Neue"/>
              </a:rPr>
              <a:t>increase in overall business</a:t>
            </a:r>
          </a:p>
          <a:p>
            <a:pPr algn="l">
              <a:buFont typeface="Arial" panose="020B0604020202020204" pitchFamily="34" charset="0"/>
              <a:buChar char="•"/>
            </a:pPr>
            <a:r>
              <a:rPr lang="en-US" b="0" i="0" dirty="0">
                <a:solidFill>
                  <a:srgbClr val="000000"/>
                </a:solidFill>
                <a:effectLst/>
                <a:latin typeface="Helvetica Neue"/>
              </a:rPr>
              <a:t>overall greater customer satisfaction</a:t>
            </a:r>
          </a:p>
          <a:p>
            <a:endParaRPr lang="en-US" dirty="0"/>
          </a:p>
        </p:txBody>
      </p:sp>
    </p:spTree>
    <p:extLst>
      <p:ext uri="{BB962C8B-B14F-4D97-AF65-F5344CB8AC3E}">
        <p14:creationId xmlns:p14="http://schemas.microsoft.com/office/powerpoint/2010/main" val="111869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68EC-F9C2-4198-9F1F-317A3F97B38D}"/>
              </a:ext>
            </a:extLst>
          </p:cNvPr>
          <p:cNvSpPr>
            <a:spLocks noGrp="1"/>
          </p:cNvSpPr>
          <p:nvPr>
            <p:ph type="title"/>
          </p:nvPr>
        </p:nvSpPr>
        <p:spPr/>
        <p:txBody>
          <a:bodyPr/>
          <a:lstStyle/>
          <a:p>
            <a:r>
              <a:rPr lang="en-US" b="1" i="0" dirty="0">
                <a:solidFill>
                  <a:srgbClr val="000000"/>
                </a:solidFill>
                <a:effectLst/>
                <a:latin typeface="inherit"/>
              </a:rPr>
              <a:t>1.Data Collection </a:t>
            </a:r>
            <a:br>
              <a:rPr lang="en-US" b="1" i="0" dirty="0">
                <a:solidFill>
                  <a:srgbClr val="000000"/>
                </a:solidFill>
                <a:effectLst/>
                <a:latin typeface="inherit"/>
              </a:rPr>
            </a:br>
            <a:endParaRPr lang="en-US" dirty="0"/>
          </a:p>
        </p:txBody>
      </p:sp>
      <p:sp>
        <p:nvSpPr>
          <p:cNvPr id="3" name="Content Placeholder 2">
            <a:extLst>
              <a:ext uri="{FF2B5EF4-FFF2-40B4-BE49-F238E27FC236}">
                <a16:creationId xmlns:a16="http://schemas.microsoft.com/office/drawing/2014/main" id="{5618FE3E-FF9D-462D-9CB1-16938C454E3E}"/>
              </a:ext>
            </a:extLst>
          </p:cNvPr>
          <p:cNvSpPr>
            <a:spLocks noGrp="1"/>
          </p:cNvSpPr>
          <p:nvPr>
            <p:ph idx="1"/>
          </p:nvPr>
        </p:nvSpPr>
        <p:spPr/>
        <p:txBody>
          <a:bodyPr>
            <a:normAutofit fontScale="70000" lnSpcReduction="20000"/>
          </a:bodyPr>
          <a:lstStyle/>
          <a:p>
            <a:pPr algn="l" rtl="0"/>
            <a:r>
              <a:rPr lang="en-US" b="0" i="0" dirty="0">
                <a:solidFill>
                  <a:srgbClr val="000000"/>
                </a:solidFill>
                <a:effectLst/>
                <a:latin typeface="Helvetica Neue"/>
              </a:rPr>
              <a:t>You can follow along in my Capstone Notebook located here:</a:t>
            </a:r>
            <a:br>
              <a:rPr lang="en-US" b="0" i="0" dirty="0">
                <a:solidFill>
                  <a:srgbClr val="000000"/>
                </a:solidFill>
                <a:effectLst/>
                <a:latin typeface="Helvetica Neue"/>
              </a:rPr>
            </a:br>
            <a:r>
              <a:rPr lang="en-US" b="0" i="0" dirty="0">
                <a:solidFill>
                  <a:srgbClr val="000000"/>
                </a:solidFill>
                <a:effectLst/>
                <a:latin typeface="Helvetica Neue"/>
              </a:rPr>
              <a:t>https://github.com/bandbu/Applied-Data-Science-Capstone/blob/da0ff99689140ba1d5b4629b017c328117e8eff7/Khoa_Capstone_Toronto_Notebook.ipynb</a:t>
            </a:r>
            <a:br>
              <a:rPr lang="en-US" b="0" i="0" dirty="0">
                <a:solidFill>
                  <a:srgbClr val="000000"/>
                </a:solidFill>
                <a:effectLst/>
                <a:latin typeface="Helvetica Neue"/>
              </a:rPr>
            </a:br>
            <a:r>
              <a:rPr lang="en-US" b="1" i="0" dirty="0">
                <a:solidFill>
                  <a:srgbClr val="000000"/>
                </a:solidFill>
                <a:effectLst/>
                <a:latin typeface="inherit"/>
              </a:rPr>
              <a:t>1.1 Toronto neighborhoods broken down by postal code.</a:t>
            </a:r>
          </a:p>
          <a:p>
            <a:pPr algn="l" rtl="0"/>
            <a:br>
              <a:rPr lang="en-US" b="0" i="0" dirty="0">
                <a:solidFill>
                  <a:srgbClr val="000000"/>
                </a:solidFill>
                <a:effectLst/>
                <a:latin typeface="Helvetica Neue"/>
              </a:rPr>
            </a:br>
            <a:r>
              <a:rPr lang="en-US" b="1" i="0" dirty="0">
                <a:solidFill>
                  <a:srgbClr val="000000"/>
                </a:solidFill>
                <a:effectLst/>
                <a:latin typeface="Helvetica Neue"/>
              </a:rPr>
              <a:t>Data Wrangling</a:t>
            </a:r>
            <a:br>
              <a:rPr lang="en-US" b="0" i="0" dirty="0">
                <a:solidFill>
                  <a:srgbClr val="000000"/>
                </a:solidFill>
                <a:effectLst/>
                <a:latin typeface="Helvetica Neue"/>
              </a:rPr>
            </a:br>
            <a:r>
              <a:rPr lang="en-US" b="0" i="0" dirty="0">
                <a:solidFill>
                  <a:srgbClr val="000000"/>
                </a:solidFill>
                <a:effectLst/>
                <a:latin typeface="Helvetica Neue"/>
              </a:rPr>
              <a:t>A lot of hard work went into creating the working data set.</a:t>
            </a:r>
            <a:br>
              <a:rPr lang="en-US" b="0" i="0" dirty="0">
                <a:solidFill>
                  <a:srgbClr val="000000"/>
                </a:solidFill>
                <a:effectLst/>
                <a:latin typeface="Helvetica Neue"/>
              </a:rPr>
            </a:br>
            <a:r>
              <a:rPr lang="en-US" b="0" i="0" dirty="0">
                <a:solidFill>
                  <a:srgbClr val="000000"/>
                </a:solidFill>
                <a:effectLst/>
                <a:latin typeface="Helvetica Neue"/>
              </a:rPr>
              <a:t>I had to combine the following disparate data sources. The order of events went like this</a:t>
            </a:r>
            <a:br>
              <a:rPr lang="en-US" b="0" i="0" dirty="0">
                <a:solidFill>
                  <a:srgbClr val="000000"/>
                </a:solidFill>
                <a:effectLst/>
                <a:latin typeface="Helvetica Neue"/>
              </a:rPr>
            </a:br>
            <a:r>
              <a:rPr lang="en-US" b="0" i="0" dirty="0">
                <a:solidFill>
                  <a:srgbClr val="000000"/>
                </a:solidFill>
                <a:effectLst/>
                <a:latin typeface="Helvetica Neue"/>
              </a:rPr>
              <a:t>1. Load all the Data from all the various sources.</a:t>
            </a:r>
            <a:br>
              <a:rPr lang="en-US" b="0" i="0" dirty="0">
                <a:solidFill>
                  <a:srgbClr val="000000"/>
                </a:solidFill>
                <a:effectLst/>
                <a:latin typeface="Helvetica Neue"/>
              </a:rPr>
            </a:br>
            <a:r>
              <a:rPr lang="en-US" b="0" i="0" dirty="0">
                <a:solidFill>
                  <a:srgbClr val="000000"/>
                </a:solidFill>
                <a:effectLst/>
                <a:latin typeface="Helvetica Neue"/>
              </a:rPr>
              <a:t>1.1 Toronto neighborhoods broken down by postal code</a:t>
            </a:r>
            <a:br>
              <a:rPr lang="en-US" b="0" i="0" dirty="0">
                <a:solidFill>
                  <a:srgbClr val="000000"/>
                </a:solidFill>
                <a:effectLst/>
                <a:latin typeface="Helvetica Neue"/>
              </a:rPr>
            </a:br>
            <a:r>
              <a:rPr lang="en-US" b="0" i="0" dirty="0">
                <a:solidFill>
                  <a:srgbClr val="000000"/>
                </a:solidFill>
                <a:effectLst/>
                <a:latin typeface="Helvetica Neue"/>
              </a:rPr>
              <a:t>https://en.wikipedia.org/wiki/List_of_postal_codes_of_Canada:_M</a:t>
            </a:r>
            <a:br>
              <a:rPr lang="en-US" b="0" i="0" dirty="0">
                <a:solidFill>
                  <a:srgbClr val="000000"/>
                </a:solidFill>
                <a:effectLst/>
                <a:latin typeface="Helvetica Neue"/>
              </a:rPr>
            </a:br>
            <a:r>
              <a:rPr lang="en-US" b="0" i="1" dirty="0">
                <a:solidFill>
                  <a:srgbClr val="000000"/>
                </a:solidFill>
                <a:effectLst/>
                <a:latin typeface="Helvetica Neue"/>
              </a:rPr>
              <a:t>Here I used </a:t>
            </a:r>
            <a:r>
              <a:rPr lang="en-US" b="0" i="1" dirty="0" err="1">
                <a:solidFill>
                  <a:srgbClr val="000000"/>
                </a:solidFill>
                <a:effectLst/>
                <a:latin typeface="Helvetica Neue"/>
              </a:rPr>
              <a:t>BeautifulSoup</a:t>
            </a:r>
            <a:r>
              <a:rPr lang="en-US" b="0" i="1" dirty="0">
                <a:solidFill>
                  <a:srgbClr val="000000"/>
                </a:solidFill>
                <a:effectLst/>
                <a:latin typeface="Helvetica Neue"/>
              </a:rPr>
              <a:t> to scrape the wiki page to extract a working list of Toronto Neighborhoods sorted by postal code.</a:t>
            </a:r>
            <a:endParaRPr lang="en-US" b="0" i="0" dirty="0">
              <a:solidFill>
                <a:srgbClr val="000000"/>
              </a:solidFill>
              <a:effectLst/>
              <a:latin typeface="Helvetica Neue"/>
            </a:endParaRPr>
          </a:p>
          <a:p>
            <a:pPr algn="l" rtl="0"/>
            <a:r>
              <a:rPr lang="en-US" b="1" i="0" dirty="0">
                <a:solidFill>
                  <a:srgbClr val="000000"/>
                </a:solidFill>
                <a:effectLst/>
                <a:latin typeface="Helvetica Neue"/>
              </a:rPr>
              <a:t>1.2 Load Toronto geospatial </a:t>
            </a:r>
            <a:r>
              <a:rPr lang="en-US" b="1" i="0" dirty="0" err="1">
                <a:solidFill>
                  <a:srgbClr val="000000"/>
                </a:solidFill>
                <a:effectLst/>
                <a:latin typeface="Helvetica Neue"/>
              </a:rPr>
              <a:t>cooridinates</a:t>
            </a:r>
            <a:r>
              <a:rPr lang="en-US" b="1" i="0" dirty="0">
                <a:solidFill>
                  <a:srgbClr val="000000"/>
                </a:solidFill>
                <a:effectLst/>
                <a:latin typeface="Helvetica Neue"/>
              </a:rPr>
              <a:t> and merge to Toronto Postal Code Data</a:t>
            </a:r>
            <a:endParaRPr lang="en-US" b="0" i="0" dirty="0">
              <a:solidFill>
                <a:srgbClr val="000000"/>
              </a:solidFill>
              <a:effectLst/>
              <a:latin typeface="Helvetica Neue"/>
            </a:endParaRPr>
          </a:p>
          <a:p>
            <a:pPr algn="l" rtl="0"/>
            <a:r>
              <a:rPr lang="en-US" b="1" i="0" dirty="0">
                <a:solidFill>
                  <a:srgbClr val="000000"/>
                </a:solidFill>
                <a:effectLst/>
                <a:latin typeface="Helvetica Neue"/>
              </a:rPr>
              <a:t>1.3 Toronto neighborhoods populations broken down by postal code</a:t>
            </a:r>
            <a:endParaRPr lang="en-US" b="0" i="0" dirty="0">
              <a:solidFill>
                <a:srgbClr val="000000"/>
              </a:solidFill>
              <a:effectLst/>
              <a:latin typeface="Helvetica Neue"/>
            </a:endParaRPr>
          </a:p>
          <a:p>
            <a:pPr algn="l" rtl="0"/>
            <a:r>
              <a:rPr lang="en-US" b="1" i="0" dirty="0">
                <a:solidFill>
                  <a:srgbClr val="000000"/>
                </a:solidFill>
                <a:effectLst/>
                <a:latin typeface="Helvetica Neue"/>
              </a:rPr>
              <a:t>1.4 Merge Toronto </a:t>
            </a:r>
            <a:r>
              <a:rPr lang="en-US" b="1" i="0" dirty="0" err="1">
                <a:solidFill>
                  <a:srgbClr val="000000"/>
                </a:solidFill>
                <a:effectLst/>
                <a:latin typeface="Helvetica Neue"/>
              </a:rPr>
              <a:t>Neighbourhood</a:t>
            </a:r>
            <a:r>
              <a:rPr lang="en-US" b="1" i="0" dirty="0">
                <a:solidFill>
                  <a:srgbClr val="000000"/>
                </a:solidFill>
                <a:effectLst/>
                <a:latin typeface="Helvetica Neue"/>
              </a:rPr>
              <a:t> populations data with Toronto Postal Code data</a:t>
            </a:r>
            <a:endParaRPr lang="en-US" b="0" i="0" dirty="0">
              <a:solidFill>
                <a:srgbClr val="000000"/>
              </a:solidFill>
              <a:effectLst/>
              <a:latin typeface="Helvetica Neue"/>
            </a:endParaRPr>
          </a:p>
          <a:p>
            <a:pPr algn="l" rtl="0"/>
            <a:r>
              <a:rPr lang="en-US" b="1" i="0" dirty="0">
                <a:solidFill>
                  <a:srgbClr val="000000"/>
                </a:solidFill>
                <a:effectLst/>
                <a:latin typeface="Helvetica Neue"/>
              </a:rPr>
              <a:t>1.5 Toronto neighborhoods average after tax income broken down by postal code</a:t>
            </a:r>
            <a:endParaRPr lang="en-US" b="0" i="0" dirty="0">
              <a:solidFill>
                <a:srgbClr val="000000"/>
              </a:solidFill>
              <a:effectLst/>
              <a:latin typeface="Helvetica Neue"/>
            </a:endParaRPr>
          </a:p>
          <a:p>
            <a:pPr algn="l" rtl="0"/>
            <a:r>
              <a:rPr lang="en-US" b="1" i="0" dirty="0">
                <a:solidFill>
                  <a:srgbClr val="000000"/>
                </a:solidFill>
                <a:effectLst/>
                <a:latin typeface="Helvetica Neue"/>
              </a:rPr>
              <a:t>1.6 Merge Toronto </a:t>
            </a:r>
            <a:r>
              <a:rPr lang="en-US" b="1" i="0" dirty="0" err="1">
                <a:solidFill>
                  <a:srgbClr val="000000"/>
                </a:solidFill>
                <a:effectLst/>
                <a:latin typeface="Helvetica Neue"/>
              </a:rPr>
              <a:t>Neighbourhood</a:t>
            </a:r>
            <a:r>
              <a:rPr lang="en-US" b="1" i="0" dirty="0">
                <a:solidFill>
                  <a:srgbClr val="000000"/>
                </a:solidFill>
                <a:effectLst/>
                <a:latin typeface="Helvetica Neue"/>
              </a:rPr>
              <a:t> income data with Toronto Postal Code data</a:t>
            </a: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93745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9856-6E40-4D1B-B0AA-09B5A485D9C4}"/>
              </a:ext>
            </a:extLst>
          </p:cNvPr>
          <p:cNvSpPr>
            <a:spLocks noGrp="1"/>
          </p:cNvSpPr>
          <p:nvPr>
            <p:ph type="title"/>
          </p:nvPr>
        </p:nvSpPr>
        <p:spPr/>
        <p:txBody>
          <a:bodyPr/>
          <a:lstStyle/>
          <a:p>
            <a:r>
              <a:rPr lang="en-CA" b="1" dirty="0"/>
              <a:t>Methodology:</a:t>
            </a:r>
            <a:br>
              <a:rPr lang="en-CA" b="1" dirty="0"/>
            </a:br>
            <a:r>
              <a:rPr lang="en-CA" b="1" dirty="0"/>
              <a:t>Choice of Algorithms </a:t>
            </a:r>
            <a:endParaRPr lang="en-US" dirty="0"/>
          </a:p>
        </p:txBody>
      </p:sp>
      <p:sp>
        <p:nvSpPr>
          <p:cNvPr id="3" name="Content Placeholder 2">
            <a:extLst>
              <a:ext uri="{FF2B5EF4-FFF2-40B4-BE49-F238E27FC236}">
                <a16:creationId xmlns:a16="http://schemas.microsoft.com/office/drawing/2014/main" id="{67B591ED-A0E8-4DD1-9346-EA3F52BA9565}"/>
              </a:ext>
            </a:extLst>
          </p:cNvPr>
          <p:cNvSpPr>
            <a:spLocks noGrp="1"/>
          </p:cNvSpPr>
          <p:nvPr>
            <p:ph idx="1"/>
          </p:nvPr>
        </p:nvSpPr>
        <p:spPr/>
        <p:txBody>
          <a:bodyPr/>
          <a:lstStyle/>
          <a:p>
            <a:r>
              <a:rPr lang="en-CA" dirty="0"/>
              <a:t>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endParaRPr lang="en-US" dirty="0"/>
          </a:p>
        </p:txBody>
      </p:sp>
    </p:spTree>
    <p:extLst>
      <p:ext uri="{BB962C8B-B14F-4D97-AF65-F5344CB8AC3E}">
        <p14:creationId xmlns:p14="http://schemas.microsoft.com/office/powerpoint/2010/main" val="24361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BAF0-8E22-4A0E-80DB-47392CA394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9FFFF0-00CA-4760-AD29-EDA2B5C17567}"/>
              </a:ext>
            </a:extLst>
          </p:cNvPr>
          <p:cNvSpPr>
            <a:spLocks noGrp="1"/>
          </p:cNvSpPr>
          <p:nvPr>
            <p:ph idx="1"/>
          </p:nvPr>
        </p:nvSpPr>
        <p:spPr/>
        <p:txBody>
          <a:bodyPr>
            <a:normAutofit fontScale="77500" lnSpcReduction="20000"/>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pPr marL="0" indent="0">
              <a:buNone/>
            </a:pPr>
            <a:endParaRPr lang="en-US" dirty="0"/>
          </a:p>
        </p:txBody>
      </p:sp>
    </p:spTree>
    <p:extLst>
      <p:ext uri="{BB962C8B-B14F-4D97-AF65-F5344CB8AC3E}">
        <p14:creationId xmlns:p14="http://schemas.microsoft.com/office/powerpoint/2010/main" val="220875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04D8-77A2-4829-B6CA-3006CA5D0A1A}"/>
              </a:ext>
            </a:extLst>
          </p:cNvPr>
          <p:cNvSpPr>
            <a:spLocks noGrp="1"/>
          </p:cNvSpPr>
          <p:nvPr>
            <p:ph type="title"/>
          </p:nvPr>
        </p:nvSpPr>
        <p:spPr/>
        <p:txBody>
          <a:bodyPr>
            <a:normAutofit fontScale="90000"/>
          </a:bodyPr>
          <a:lstStyle/>
          <a:p>
            <a:r>
              <a:rPr lang="en-CA" b="1" dirty="0"/>
              <a:t>2.1 Run K means and segment data into clusters and generate labels</a:t>
            </a:r>
            <a:br>
              <a:rPr lang="en-CA" b="1" dirty="0"/>
            </a:br>
            <a:endParaRPr lang="en-US" dirty="0"/>
          </a:p>
        </p:txBody>
      </p:sp>
      <p:pic>
        <p:nvPicPr>
          <p:cNvPr id="5" name="Content Placeholder 4">
            <a:extLst>
              <a:ext uri="{FF2B5EF4-FFF2-40B4-BE49-F238E27FC236}">
                <a16:creationId xmlns:a16="http://schemas.microsoft.com/office/drawing/2014/main" id="{CB602606-F1B7-4536-8002-61760CBF41F4}"/>
              </a:ext>
            </a:extLst>
          </p:cNvPr>
          <p:cNvPicPr>
            <a:picLocks noGrp="1" noChangeAspect="1"/>
          </p:cNvPicPr>
          <p:nvPr>
            <p:ph idx="1"/>
          </p:nvPr>
        </p:nvPicPr>
        <p:blipFill>
          <a:blip r:embed="rId2"/>
          <a:stretch>
            <a:fillRect/>
          </a:stretch>
        </p:blipFill>
        <p:spPr>
          <a:xfrm>
            <a:off x="1223719" y="1890876"/>
            <a:ext cx="9955841" cy="4633491"/>
          </a:xfrm>
        </p:spPr>
      </p:pic>
    </p:spTree>
    <p:extLst>
      <p:ext uri="{BB962C8B-B14F-4D97-AF65-F5344CB8AC3E}">
        <p14:creationId xmlns:p14="http://schemas.microsoft.com/office/powerpoint/2010/main" val="144414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F63B91-A797-408D-8AF8-A86661AB24E4}"/>
              </a:ext>
            </a:extLst>
          </p:cNvPr>
          <p:cNvPicPr>
            <a:picLocks noGrp="1" noChangeAspect="1"/>
          </p:cNvPicPr>
          <p:nvPr>
            <p:ph idx="1"/>
          </p:nvPr>
        </p:nvPicPr>
        <p:blipFill>
          <a:blip r:embed="rId2"/>
          <a:stretch>
            <a:fillRect/>
          </a:stretch>
        </p:blipFill>
        <p:spPr>
          <a:xfrm>
            <a:off x="105798" y="3155092"/>
            <a:ext cx="12086208" cy="1875751"/>
          </a:xfrm>
        </p:spPr>
      </p:pic>
    </p:spTree>
    <p:extLst>
      <p:ext uri="{BB962C8B-B14F-4D97-AF65-F5344CB8AC3E}">
        <p14:creationId xmlns:p14="http://schemas.microsoft.com/office/powerpoint/2010/main" val="123069675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{7F71D656-EE5E-4222-9705-68932C7BA44B}tf33552983</Template>
  <TotalTime>17</TotalTime>
  <Words>1123</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Franklin Gothic Book</vt:lpstr>
      <vt:lpstr>Franklin Gothic Demi</vt:lpstr>
      <vt:lpstr>Helvetica Neue</vt:lpstr>
      <vt:lpstr>inherit</vt:lpstr>
      <vt:lpstr>Wingdings 2</vt:lpstr>
      <vt:lpstr>DividendVTI</vt:lpstr>
      <vt:lpstr>Capstone: Find the best neighborhood in Toronto to open a Restaurant Supply Store</vt:lpstr>
      <vt:lpstr>Introduction: </vt:lpstr>
      <vt:lpstr>Problem Description:</vt:lpstr>
      <vt:lpstr>Requirements:</vt:lpstr>
      <vt:lpstr>1.Data Collection  </vt:lpstr>
      <vt:lpstr>Methodology: Choice of Algorithms </vt:lpstr>
      <vt:lpstr>PowerPoint Presentation</vt:lpstr>
      <vt:lpstr>2.1 Run K means and segment data into clusters and generate labels </vt:lpstr>
      <vt:lpstr>PowerPoint Presentation</vt:lpstr>
      <vt:lpstr>PowerPoint Presentation</vt:lpstr>
      <vt:lpstr>PowerPoint Presentation</vt:lpstr>
      <vt:lpstr>PowerPoint Presentation</vt:lpstr>
      <vt:lpstr>PowerPoint Presentation</vt:lpstr>
      <vt:lpstr>PowerPoint Presentation</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Thiện Khoa Vũ</dc:creator>
  <cp:lastModifiedBy>Thiện Khoa Vũ</cp:lastModifiedBy>
  <cp:revision>2</cp:revision>
  <dcterms:created xsi:type="dcterms:W3CDTF">2021-05-13T13:48:12Z</dcterms:created>
  <dcterms:modified xsi:type="dcterms:W3CDTF">2021-05-13T14:05:23Z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