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"/>
  </p:notesMasterIdLst>
  <p:sldIdLst>
    <p:sldId id="2147473363" r:id="rId2"/>
    <p:sldId id="2147473364" r:id="rId3"/>
    <p:sldId id="2147473365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94"/>
    <p:restoredTop sz="97173"/>
  </p:normalViewPr>
  <p:slideViewPr>
    <p:cSldViewPr snapToGrid="0">
      <p:cViewPr varScale="1">
        <p:scale>
          <a:sx n="115" d="100"/>
          <a:sy n="115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8B09-BBA2-DE48-9928-EEE1411F79F2}" type="datetimeFigureOut">
              <a:rPr lang="en-SE" smtClean="0"/>
              <a:t>2023-05-11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18B8-3491-1D41-83E4-032FCF3C8C7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65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32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FE40CCE-4D26-C04C-BE6A-001FD71387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0416" y="6113586"/>
            <a:ext cx="493803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7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0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0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3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2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6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0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36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44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0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97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8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84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62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307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58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bm sign-off">
    <p:bg>
      <p:bgPr>
        <a:gradFill>
          <a:gsLst>
            <a:gs pos="99000">
              <a:schemeClr val="accent4">
                <a:lumMod val="60000"/>
                <a:lumOff val="40000"/>
              </a:schemeClr>
            </a:gs>
            <a:gs pos="4000">
              <a:srgbClr val="0062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D7A79D0-52B0-BA48-9607-7C39EEF7B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87406" y="2573867"/>
            <a:ext cx="1417189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07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bm sign-off">
    <p:bg>
      <p:bgPr>
        <a:gradFill>
          <a:gsLst>
            <a:gs pos="99000">
              <a:schemeClr val="accent4">
                <a:lumMod val="60000"/>
                <a:lumOff val="40000"/>
              </a:schemeClr>
            </a:gs>
            <a:gs pos="4000">
              <a:srgbClr val="0062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AE8B3A8B-6D92-1943-83CC-2680B2740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578" y="2887532"/>
            <a:ext cx="3551716" cy="7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67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bm sign-off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753FFF8-E3F9-8442-9808-90D8BE942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578" y="2887532"/>
            <a:ext cx="3551716" cy="7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94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bm sign-off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B627-0F89-514D-85B9-78E485ABC7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737" y="3074990"/>
            <a:ext cx="1714163" cy="7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6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0928" y="3083846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7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35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89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2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Watson </a:t>
            </a:r>
            <a:r>
              <a:rPr lang="en-US" dirty="0"/>
              <a:t>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3888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95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65373" y="6465193"/>
            <a:ext cx="121828" cy="123111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349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6" y="1358900"/>
            <a:ext cx="11388513" cy="43226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4433" y="334433"/>
            <a:ext cx="7517795" cy="1024467"/>
          </a:xfrm>
        </p:spPr>
        <p:txBody>
          <a:bodyPr/>
          <a:lstStyle>
            <a:lvl1pPr>
              <a:defRPr>
                <a:solidFill>
                  <a:srgbClr val="0F6FFF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A3CA4B7-1A1E-0D49-9B26-FA95ADA4C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83869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92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 2019 / February 2019 / © 2019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948070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2" y="6498702"/>
            <a:ext cx="2832100" cy="256521"/>
          </a:xfrm>
          <a:prstGeom prst="rect">
            <a:avLst/>
          </a:prstGeom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>
              <a:defRPr lang="en-US" altLang="ja-JP" sz="1067" smtClean="0"/>
            </a:lvl1pPr>
          </a:lstStyle>
          <a:p>
            <a:pPr algn="r"/>
            <a:fld id="{5136B3BB-1E61-4858-A78B-A602CA3C4C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33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190500" tIns="167640" rIns="190500" bIns="1905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sz="3197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71500"/>
            <a:ext cx="5486400" cy="2286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33" b="0" i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9144000" y="3429000"/>
            <a:ext cx="3048000" cy="34290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20"/>
            <a:ext cx="471765" cy="1905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62000" y="6583050"/>
            <a:ext cx="2261125" cy="183809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5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5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5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5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5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5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May 2023</a:t>
              </a:fld>
              <a:endParaRPr lang="en-US" sz="665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379049" y="6578160"/>
            <a:ext cx="273232" cy="18254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3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1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5426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8.jpe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tiff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DF8B-708B-0787-4CC8-47D5A561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Cloud Pak for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057F-BC49-F842-CD44-21404B4EAD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E" dirty="0"/>
              <a:t>Data Integration</a:t>
            </a:r>
          </a:p>
          <a:p>
            <a:r>
              <a:rPr lang="en-SE" dirty="0"/>
              <a:t>Data Governance</a:t>
            </a:r>
          </a:p>
          <a:p>
            <a:r>
              <a:rPr lang="en-SE" dirty="0"/>
              <a:t>AI Governance</a:t>
            </a:r>
          </a:p>
          <a:p>
            <a:r>
              <a:rPr lang="en-SE" dirty="0"/>
              <a:t>Data Science and MLOps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4A608-283C-10E6-8758-9DD7C2DBDA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92421" y="1605902"/>
            <a:ext cx="7382744" cy="48890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C32B-E4A2-5920-C04B-2793828E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D263-861B-8D14-6043-310711475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3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89519F37-8A19-DD45-BDE9-0D1C9B82A32C}"/>
              </a:ext>
            </a:extLst>
          </p:cNvPr>
          <p:cNvSpPr/>
          <p:nvPr/>
        </p:nvSpPr>
        <p:spPr>
          <a:xfrm>
            <a:off x="266285" y="4829423"/>
            <a:ext cx="11600655" cy="17622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ysClr val="windowText" lastClr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4705303-5632-5740-A98B-42256ABA2074}"/>
              </a:ext>
            </a:extLst>
          </p:cNvPr>
          <p:cNvSpPr/>
          <p:nvPr/>
        </p:nvSpPr>
        <p:spPr>
          <a:xfrm>
            <a:off x="283864" y="3512934"/>
            <a:ext cx="11583075" cy="1225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err="1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F155AA-3A0B-AC29-0440-45E164AB6121}"/>
              </a:ext>
            </a:extLst>
          </p:cNvPr>
          <p:cNvGrpSpPr/>
          <p:nvPr/>
        </p:nvGrpSpPr>
        <p:grpSpPr>
          <a:xfrm>
            <a:off x="9505846" y="3566392"/>
            <a:ext cx="2066368" cy="1118380"/>
            <a:chOff x="9505846" y="3573015"/>
            <a:chExt cx="2066368" cy="1118380"/>
          </a:xfrm>
        </p:grpSpPr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457F0355-5100-8C49-96BF-2C3429FA8FF3}"/>
                </a:ext>
              </a:extLst>
            </p:cNvPr>
            <p:cNvSpPr/>
            <p:nvPr/>
          </p:nvSpPr>
          <p:spPr>
            <a:xfrm>
              <a:off x="9505846" y="3573015"/>
              <a:ext cx="2066368" cy="436524"/>
            </a:xfrm>
            <a:prstGeom prst="roundRect">
              <a:avLst/>
            </a:prstGeom>
            <a:solidFill>
              <a:srgbClr val="408BFC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OpenScale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E4DDBE23-2E62-B14B-9287-E8CE6228F4BF}"/>
                </a:ext>
              </a:extLst>
            </p:cNvPr>
            <p:cNvSpPr/>
            <p:nvPr/>
          </p:nvSpPr>
          <p:spPr>
            <a:xfrm>
              <a:off x="9505846" y="4063118"/>
              <a:ext cx="2066367" cy="628277"/>
            </a:xfrm>
            <a:prstGeom prst="roundRect">
              <a:avLst/>
            </a:prstGeom>
            <a:solidFill>
              <a:srgbClr val="408BFC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Machine Learning &amp; </a:t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Machine Learning Accelerator</a:t>
              </a: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D7AB2A7-8D62-A04C-B1D6-42FC3F0ECC5F}"/>
              </a:ext>
            </a:extLst>
          </p:cNvPr>
          <p:cNvSpPr/>
          <p:nvPr/>
        </p:nvSpPr>
        <p:spPr>
          <a:xfrm>
            <a:off x="283864" y="2109065"/>
            <a:ext cx="11583075" cy="1305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err="1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80843-2EE3-A082-39A6-BADC99AD8F76}"/>
              </a:ext>
            </a:extLst>
          </p:cNvPr>
          <p:cNvGrpSpPr/>
          <p:nvPr/>
        </p:nvGrpSpPr>
        <p:grpSpPr>
          <a:xfrm>
            <a:off x="5424249" y="3566392"/>
            <a:ext cx="3192544" cy="1118381"/>
            <a:chOff x="5590167" y="3573014"/>
            <a:chExt cx="3192544" cy="1118381"/>
          </a:xfrm>
        </p:grpSpPr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D8136480-6E0B-8044-844F-7F70789F913D}"/>
                </a:ext>
              </a:extLst>
            </p:cNvPr>
            <p:cNvSpPr/>
            <p:nvPr/>
          </p:nvSpPr>
          <p:spPr>
            <a:xfrm>
              <a:off x="5590167" y="4009538"/>
              <a:ext cx="729352" cy="351143"/>
            </a:xfrm>
            <a:prstGeom prst="roundRect">
              <a:avLst/>
            </a:prstGeom>
            <a:solidFill>
              <a:srgbClr val="054ADA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Analytics Dashboards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34AC98-D3A6-34CB-D37A-BB9AB5A82538}"/>
                </a:ext>
              </a:extLst>
            </p:cNvPr>
            <p:cNvGrpSpPr/>
            <p:nvPr/>
          </p:nvGrpSpPr>
          <p:grpSpPr>
            <a:xfrm>
              <a:off x="6385811" y="3573014"/>
              <a:ext cx="2396900" cy="1118381"/>
              <a:chOff x="6385811" y="3573014"/>
              <a:chExt cx="2396900" cy="1118381"/>
            </a:xfrm>
          </p:grpSpPr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0AB05F60-2EBF-044D-99FB-2BAFCB7DB04D}"/>
                  </a:ext>
                </a:extLst>
              </p:cNvPr>
              <p:cNvSpPr/>
              <p:nvPr/>
            </p:nvSpPr>
            <p:spPr>
              <a:xfrm>
                <a:off x="6385811" y="3573014"/>
                <a:ext cx="2396900" cy="1118381"/>
              </a:xfrm>
              <a:prstGeom prst="roundRect">
                <a:avLst>
                  <a:gd name="adj" fmla="val 11048"/>
                </a:avLst>
              </a:prstGeom>
              <a:solidFill>
                <a:srgbClr val="0062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93663" marR="0" lvl="0" indent="-93663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Watson Studio</a:t>
                </a:r>
              </a:p>
              <a:p>
                <a:pPr marL="93663" marR="0" lvl="0" indent="-93663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Jupyter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/ </a:t>
                </a:r>
                <a:r>
                  <a:rPr kumimoji="0" 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JupyterLab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RStudio</a:t>
                </a:r>
              </a:p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AutoAI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SPSS Modeler</a:t>
                </a: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8FCB97D2-701F-614C-8704-AFB9C98AB88C}"/>
                  </a:ext>
                </a:extLst>
              </p:cNvPr>
              <p:cNvSpPr/>
              <p:nvPr/>
            </p:nvSpPr>
            <p:spPr>
              <a:xfrm>
                <a:off x="7562366" y="3902135"/>
                <a:ext cx="1220345" cy="657025"/>
              </a:xfrm>
              <a:prstGeom prst="roundRect">
                <a:avLst>
                  <a:gd name="adj" fmla="val 4699"/>
                </a:avLst>
              </a:prstGeom>
              <a:solidFill>
                <a:srgbClr val="0062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Decision Optimization</a:t>
                </a:r>
              </a:p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Data Refinery</a:t>
                </a:r>
              </a:p>
              <a:p>
                <a:pPr marL="93663" marR="0" lvl="0" indent="-93663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Execution Engine for Apache Hadoop</a:t>
                </a:r>
              </a:p>
            </p:txBody>
          </p:sp>
        </p:grp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CE3980-3C4B-2740-BC5F-49B45E4CB911}"/>
              </a:ext>
            </a:extLst>
          </p:cNvPr>
          <p:cNvSpPr/>
          <p:nvPr/>
        </p:nvSpPr>
        <p:spPr>
          <a:xfrm>
            <a:off x="266282" y="1689554"/>
            <a:ext cx="11618615" cy="344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ysClr val="windowText" lastClr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Knowledge Accelerators (business terms) &amp; Industry Accelerators (demonstrators)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465DC917-264B-6E4E-A862-006B952C677A}"/>
              </a:ext>
            </a:extLst>
          </p:cNvPr>
          <p:cNvSpPr/>
          <p:nvPr/>
        </p:nvSpPr>
        <p:spPr>
          <a:xfrm>
            <a:off x="283865" y="6025977"/>
            <a:ext cx="11583072" cy="517804"/>
          </a:xfrm>
          <a:prstGeom prst="roundRect">
            <a:avLst/>
          </a:prstGeom>
          <a:solidFill>
            <a:srgbClr val="282828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C8612C-42F0-4B49-9A69-9D7442EE0AD6}"/>
              </a:ext>
            </a:extLst>
          </p:cNvPr>
          <p:cNvGrpSpPr/>
          <p:nvPr/>
        </p:nvGrpSpPr>
        <p:grpSpPr>
          <a:xfrm>
            <a:off x="10027731" y="6083094"/>
            <a:ext cx="1223851" cy="472464"/>
            <a:chOff x="10260517" y="6111393"/>
            <a:chExt cx="1223851" cy="472464"/>
          </a:xfrm>
        </p:grpSpPr>
        <p:pic>
          <p:nvPicPr>
            <p:cNvPr id="231" name="Picture 2" descr="Image result for ibm z icon">
              <a:extLst>
                <a:ext uri="{FF2B5EF4-FFF2-40B4-BE49-F238E27FC236}">
                  <a16:creationId xmlns:a16="http://schemas.microsoft.com/office/drawing/2014/main" id="{CDD9D75F-CB03-9C4F-87D8-9287F35FC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0045" y="6111393"/>
              <a:ext cx="231233" cy="213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8473960-52DC-0D4A-8470-570E0E4CFB9F}"/>
                </a:ext>
              </a:extLst>
            </p:cNvPr>
            <p:cNvSpPr txBox="1"/>
            <p:nvPr/>
          </p:nvSpPr>
          <p:spPr>
            <a:xfrm>
              <a:off x="10260517" y="6337636"/>
              <a:ext cx="1223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Cloud Pak System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0EE7A63-F2BA-5244-BE6B-D558D38FFF99}"/>
              </a:ext>
            </a:extLst>
          </p:cNvPr>
          <p:cNvGrpSpPr/>
          <p:nvPr/>
        </p:nvGrpSpPr>
        <p:grpSpPr>
          <a:xfrm>
            <a:off x="8244756" y="6093905"/>
            <a:ext cx="1017007" cy="450842"/>
            <a:chOff x="8751350" y="6044684"/>
            <a:chExt cx="1017007" cy="450842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0FAB1CF-0520-C742-A4A4-4AE1864B1155}"/>
                </a:ext>
              </a:extLst>
            </p:cNvPr>
            <p:cNvSpPr txBox="1"/>
            <p:nvPr/>
          </p:nvSpPr>
          <p:spPr>
            <a:xfrm>
              <a:off x="8751350" y="6249305"/>
              <a:ext cx="1017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On-premises</a:t>
              </a:r>
            </a:p>
          </p:txBody>
        </p: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8D639666-47C3-F24F-9147-783AE9C87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 b="-11523"/>
            <a:stretch/>
          </p:blipFill>
          <p:spPr>
            <a:xfrm>
              <a:off x="9126511" y="6044684"/>
              <a:ext cx="266685" cy="227514"/>
            </a:xfrm>
            <a:prstGeom prst="rect">
              <a:avLst/>
            </a:prstGeom>
          </p:spPr>
        </p:pic>
      </p:grpSp>
      <p:pic>
        <p:nvPicPr>
          <p:cNvPr id="7" name="Picture 6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D9357680-D341-1A4A-A90F-2E6B14FBE62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420" y="6190233"/>
            <a:ext cx="409961" cy="2451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66FFAC5-1172-4742-B515-76F9D0F59141}"/>
              </a:ext>
            </a:extLst>
          </p:cNvPr>
          <p:cNvGrpSpPr/>
          <p:nvPr/>
        </p:nvGrpSpPr>
        <p:grpSpPr>
          <a:xfrm>
            <a:off x="6633770" y="6041298"/>
            <a:ext cx="733508" cy="463456"/>
            <a:chOff x="6643451" y="6066371"/>
            <a:chExt cx="733508" cy="4634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68FC83-9472-904C-ACC6-85F52C13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3451" y="6398946"/>
              <a:ext cx="733508" cy="1308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F5512E-87CA-2247-AFA6-9226AC17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9455" y="6066371"/>
              <a:ext cx="341501" cy="34150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68F42A1-8EA4-D04A-A07E-E32534610B4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948" y="6173150"/>
            <a:ext cx="851394" cy="24605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8402DDA-6EB5-8140-B878-7C3CE269A57B}"/>
              </a:ext>
            </a:extLst>
          </p:cNvPr>
          <p:cNvGrpSpPr/>
          <p:nvPr/>
        </p:nvGrpSpPr>
        <p:grpSpPr>
          <a:xfrm>
            <a:off x="967248" y="6167993"/>
            <a:ext cx="1635222" cy="256366"/>
            <a:chOff x="967248" y="6188560"/>
            <a:chExt cx="1635222" cy="2563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D22A35-3417-6D4E-98DB-CD6A3E737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7248" y="6188560"/>
              <a:ext cx="479830" cy="256366"/>
            </a:xfrm>
            <a:prstGeom prst="rect">
              <a:avLst/>
            </a:prstGeom>
          </p:spPr>
        </p:pic>
        <p:pic>
          <p:nvPicPr>
            <p:cNvPr id="22" name="Picture 21" descr="A picture containing text, gauge&#10;&#10;Description automatically generated">
              <a:extLst>
                <a:ext uri="{FF2B5EF4-FFF2-40B4-BE49-F238E27FC236}">
                  <a16:creationId xmlns:a16="http://schemas.microsoft.com/office/drawing/2014/main" id="{C259F4A3-81B0-3E40-9D69-6DA56E52C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0832" y="6205339"/>
              <a:ext cx="1161638" cy="222809"/>
            </a:xfrm>
            <a:prstGeom prst="rect">
              <a:avLst/>
            </a:prstGeom>
          </p:spPr>
        </p:pic>
      </p:grpSp>
      <p:sp>
        <p:nvSpPr>
          <p:cNvPr id="121" name="Pentagon 120">
            <a:extLst>
              <a:ext uri="{FF2B5EF4-FFF2-40B4-BE49-F238E27FC236}">
                <a16:creationId xmlns:a16="http://schemas.microsoft.com/office/drawing/2014/main" id="{B57BA47D-F8DE-0D42-B93D-0A0A496DFF9A}"/>
              </a:ext>
            </a:extLst>
          </p:cNvPr>
          <p:cNvSpPr/>
          <p:nvPr/>
        </p:nvSpPr>
        <p:spPr bwMode="auto">
          <a:xfrm>
            <a:off x="8458086" y="245445"/>
            <a:ext cx="3404518" cy="916963"/>
          </a:xfrm>
          <a:prstGeom prst="homePlate">
            <a:avLst/>
          </a:prstGeom>
          <a:solidFill>
            <a:srgbClr val="408BFC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108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Calibri"/>
              </a:rPr>
              <a:t>Infuse</a:t>
            </a:r>
          </a:p>
        </p:txBody>
      </p:sp>
      <p:sp>
        <p:nvSpPr>
          <p:cNvPr id="123" name="Pentagon 122">
            <a:extLst>
              <a:ext uri="{FF2B5EF4-FFF2-40B4-BE49-F238E27FC236}">
                <a16:creationId xmlns:a16="http://schemas.microsoft.com/office/drawing/2014/main" id="{D117C07E-01D8-A04B-AC9A-2B86E8B8BCCA}"/>
              </a:ext>
            </a:extLst>
          </p:cNvPr>
          <p:cNvSpPr/>
          <p:nvPr/>
        </p:nvSpPr>
        <p:spPr bwMode="auto">
          <a:xfrm>
            <a:off x="5390552" y="245445"/>
            <a:ext cx="3569236" cy="916963"/>
          </a:xfrm>
          <a:prstGeom prst="homePlate">
            <a:avLst/>
          </a:prstGeom>
          <a:solidFill>
            <a:srgbClr val="054ADA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108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Calibri"/>
              </a:rPr>
              <a:t>Analyze</a:t>
            </a:r>
          </a:p>
        </p:txBody>
      </p:sp>
      <p:sp>
        <p:nvSpPr>
          <p:cNvPr id="124" name="Pentagon 123">
            <a:extLst>
              <a:ext uri="{FF2B5EF4-FFF2-40B4-BE49-F238E27FC236}">
                <a16:creationId xmlns:a16="http://schemas.microsoft.com/office/drawing/2014/main" id="{2E568163-72FE-3847-AC66-24F08F66FFC9}"/>
              </a:ext>
            </a:extLst>
          </p:cNvPr>
          <p:cNvSpPr/>
          <p:nvPr/>
        </p:nvSpPr>
        <p:spPr bwMode="auto">
          <a:xfrm>
            <a:off x="2642541" y="245445"/>
            <a:ext cx="3259107" cy="916963"/>
          </a:xfrm>
          <a:prstGeom prst="homePlate">
            <a:avLst/>
          </a:prstGeom>
          <a:solidFill>
            <a:srgbClr val="4F2196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108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Calibri"/>
              </a:rPr>
              <a:t>Organize</a:t>
            </a:r>
          </a:p>
        </p:txBody>
      </p:sp>
      <p:sp>
        <p:nvSpPr>
          <p:cNvPr id="125" name="Pentagon 124">
            <a:extLst>
              <a:ext uri="{FF2B5EF4-FFF2-40B4-BE49-F238E27FC236}">
                <a16:creationId xmlns:a16="http://schemas.microsoft.com/office/drawing/2014/main" id="{42D4CA18-668E-B54C-8F06-BC2BEE1DEA8B}"/>
              </a:ext>
            </a:extLst>
          </p:cNvPr>
          <p:cNvSpPr/>
          <p:nvPr/>
        </p:nvSpPr>
        <p:spPr bwMode="auto">
          <a:xfrm>
            <a:off x="266282" y="245445"/>
            <a:ext cx="2908999" cy="916963"/>
          </a:xfrm>
          <a:prstGeom prst="homePlate">
            <a:avLst/>
          </a:prstGeom>
          <a:solidFill>
            <a:srgbClr val="38146B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108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Calibri"/>
              </a:rPr>
              <a:t>Collect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D8CE20-C159-2A52-5E53-B295DED3CE43}"/>
              </a:ext>
            </a:extLst>
          </p:cNvPr>
          <p:cNvGrpSpPr/>
          <p:nvPr/>
        </p:nvGrpSpPr>
        <p:grpSpPr>
          <a:xfrm>
            <a:off x="5922940" y="2292954"/>
            <a:ext cx="2215288" cy="953469"/>
            <a:chOff x="5339081" y="2321076"/>
            <a:chExt cx="2215288" cy="953469"/>
          </a:xfrm>
        </p:grpSpPr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A3C581D2-AA93-8149-A992-9F9F83760A6D}"/>
                </a:ext>
              </a:extLst>
            </p:cNvPr>
            <p:cNvSpPr/>
            <p:nvPr/>
          </p:nvSpPr>
          <p:spPr>
            <a:xfrm>
              <a:off x="5339081" y="2857804"/>
              <a:ext cx="1077584" cy="416741"/>
            </a:xfrm>
            <a:prstGeom prst="roundRect">
              <a:avLst/>
            </a:prstGeom>
            <a:solidFill>
              <a:srgbClr val="054ADA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Cognos Analytics</a:t>
              </a:r>
            </a:p>
          </p:txBody>
        </p: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D396A54D-209E-D844-9EEE-37CFE466E564}"/>
                </a:ext>
              </a:extLst>
            </p:cNvPr>
            <p:cNvSpPr/>
            <p:nvPr/>
          </p:nvSpPr>
          <p:spPr>
            <a:xfrm>
              <a:off x="6476785" y="2857804"/>
              <a:ext cx="1077584" cy="416741"/>
            </a:xfrm>
            <a:prstGeom prst="roundRect">
              <a:avLst/>
            </a:prstGeom>
            <a:solidFill>
              <a:srgbClr val="054ADA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Planning Analytics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2A67363-2BB7-F94B-9EC1-442310C8EC36}"/>
                </a:ext>
              </a:extLst>
            </p:cNvPr>
            <p:cNvSpPr/>
            <p:nvPr/>
          </p:nvSpPr>
          <p:spPr>
            <a:xfrm>
              <a:off x="5339081" y="2321076"/>
              <a:ext cx="1077584" cy="421589"/>
            </a:xfrm>
            <a:prstGeom prst="roundRect">
              <a:avLst/>
            </a:prstGeom>
            <a:solidFill>
              <a:srgbClr val="054ADA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r>
                <a:rPr kumimoji="0" lang="en-US" sz="800" b="0" i="0" u="none" strike="noStrike" kern="0" cap="none" spc="0" normalizeH="0" baseline="3000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Party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6708A8-0A83-7BD9-0405-97DD396A32C8}"/>
              </a:ext>
            </a:extLst>
          </p:cNvPr>
          <p:cNvGrpSpPr/>
          <p:nvPr/>
        </p:nvGrpSpPr>
        <p:grpSpPr>
          <a:xfrm>
            <a:off x="698305" y="2192424"/>
            <a:ext cx="1739446" cy="1138947"/>
            <a:chOff x="698305" y="2201353"/>
            <a:chExt cx="1739446" cy="1138947"/>
          </a:xfrm>
        </p:grpSpPr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4152AFEA-0DC3-BC41-A9ED-A80C5E83098E}"/>
                </a:ext>
              </a:extLst>
            </p:cNvPr>
            <p:cNvSpPr/>
            <p:nvPr/>
          </p:nvSpPr>
          <p:spPr>
            <a:xfrm>
              <a:off x="698305" y="2989157"/>
              <a:ext cx="850392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Db2 Advanced</a:t>
              </a:r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3E7E6B6F-6ACB-554C-B54C-D06CF1AF4053}"/>
                </a:ext>
              </a:extLst>
            </p:cNvPr>
            <p:cNvSpPr/>
            <p:nvPr/>
          </p:nvSpPr>
          <p:spPr>
            <a:xfrm>
              <a:off x="1587359" y="2989157"/>
              <a:ext cx="850392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MongoDB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F6E4CBEB-F264-F940-B2FC-3D4FD3A57778}"/>
                </a:ext>
              </a:extLst>
            </p:cNvPr>
            <p:cNvSpPr/>
            <p:nvPr/>
          </p:nvSpPr>
          <p:spPr>
            <a:xfrm>
              <a:off x="1112017" y="2201353"/>
              <a:ext cx="850392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r>
                <a:rPr kumimoji="0" lang="en-US" sz="800" b="0" i="0" u="none" strike="noStrike" kern="0" cap="none" spc="0" normalizeH="0" baseline="3000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Party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D2E21D9-B575-8D4B-84DA-B2B77B6B29ED}"/>
                </a:ext>
              </a:extLst>
            </p:cNvPr>
            <p:cNvSpPr/>
            <p:nvPr/>
          </p:nvSpPr>
          <p:spPr>
            <a:xfrm>
              <a:off x="698305" y="2595856"/>
              <a:ext cx="850392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Informix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261727F-8C1C-E548-A487-1612074FD3E0}"/>
                </a:ext>
              </a:extLst>
            </p:cNvPr>
            <p:cNvSpPr/>
            <p:nvPr/>
          </p:nvSpPr>
          <p:spPr>
            <a:xfrm>
              <a:off x="1587359" y="2595856"/>
              <a:ext cx="850392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EDB Postgres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F21F4B-5FA8-8855-48CF-4D0A44CF646B}"/>
              </a:ext>
            </a:extLst>
          </p:cNvPr>
          <p:cNvGrpSpPr/>
          <p:nvPr/>
        </p:nvGrpSpPr>
        <p:grpSpPr>
          <a:xfrm>
            <a:off x="3372709" y="2187637"/>
            <a:ext cx="1595388" cy="1143734"/>
            <a:chOff x="3372709" y="2196566"/>
            <a:chExt cx="1595388" cy="1143734"/>
          </a:xfrm>
        </p:grpSpPr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7A352C63-290D-9848-9EDD-4A052F7A3107}"/>
                </a:ext>
              </a:extLst>
            </p:cNvPr>
            <p:cNvSpPr/>
            <p:nvPr/>
          </p:nvSpPr>
          <p:spPr>
            <a:xfrm>
              <a:off x="3372709" y="2989157"/>
              <a:ext cx="779225" cy="351143"/>
            </a:xfrm>
            <a:prstGeom prst="roundRect">
              <a:avLst/>
            </a:prstGeom>
            <a:solidFill>
              <a:srgbClr val="4F2196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DataStage</a:t>
              </a:r>
            </a:p>
          </p:txBody>
        </p:sp>
        <p:sp>
          <p:nvSpPr>
            <p:cNvPr id="252" name="Rounded Rectangle 251">
              <a:extLst>
                <a:ext uri="{FF2B5EF4-FFF2-40B4-BE49-F238E27FC236}">
                  <a16:creationId xmlns:a16="http://schemas.microsoft.com/office/drawing/2014/main" id="{ACF10322-0407-DF49-98BC-755357EF87C0}"/>
                </a:ext>
              </a:extLst>
            </p:cNvPr>
            <p:cNvSpPr/>
            <p:nvPr/>
          </p:nvSpPr>
          <p:spPr>
            <a:xfrm>
              <a:off x="3372709" y="2595856"/>
              <a:ext cx="779225" cy="351143"/>
            </a:xfrm>
            <a:prstGeom prst="roundRect">
              <a:avLst/>
            </a:prstGeom>
            <a:solidFill>
              <a:srgbClr val="4F2196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 Master</a:t>
              </a:r>
            </a:p>
          </p:txBody>
        </p:sp>
        <p:sp>
          <p:nvSpPr>
            <p:cNvPr id="253" name="Rounded Rectangle 252">
              <a:extLst>
                <a:ext uri="{FF2B5EF4-FFF2-40B4-BE49-F238E27FC236}">
                  <a16:creationId xmlns:a16="http://schemas.microsoft.com/office/drawing/2014/main" id="{FB34710E-8F81-9146-984C-A7177127A3FF}"/>
                </a:ext>
              </a:extLst>
            </p:cNvPr>
            <p:cNvSpPr/>
            <p:nvPr/>
          </p:nvSpPr>
          <p:spPr>
            <a:xfrm>
              <a:off x="4188872" y="2196566"/>
              <a:ext cx="779225" cy="351143"/>
            </a:xfrm>
            <a:prstGeom prst="roundRect">
              <a:avLst/>
            </a:prstGeom>
            <a:solidFill>
              <a:srgbClr val="4F2196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Data Pipeline</a:t>
              </a:r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A5C8FD36-E78C-154C-8B74-9D16259928D2}"/>
                </a:ext>
              </a:extLst>
            </p:cNvPr>
            <p:cNvSpPr/>
            <p:nvPr/>
          </p:nvSpPr>
          <p:spPr>
            <a:xfrm>
              <a:off x="3372709" y="2201353"/>
              <a:ext cx="779225" cy="351143"/>
            </a:xfrm>
            <a:prstGeom prst="roundRect">
              <a:avLst/>
            </a:prstGeom>
            <a:solidFill>
              <a:srgbClr val="4F2196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r>
                <a:rPr kumimoji="0" lang="en-US" sz="800" b="0" i="0" u="none" strike="noStrike" kern="0" cap="none" spc="0" normalizeH="0" baseline="3000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Party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919CB4F6-2A45-424B-B35D-CB314207E0F8}"/>
                </a:ext>
              </a:extLst>
            </p:cNvPr>
            <p:cNvSpPr/>
            <p:nvPr/>
          </p:nvSpPr>
          <p:spPr>
            <a:xfrm>
              <a:off x="4188872" y="2595856"/>
              <a:ext cx="779225" cy="351143"/>
            </a:xfrm>
            <a:prstGeom prst="roundRect">
              <a:avLst/>
            </a:prstGeom>
            <a:solidFill>
              <a:srgbClr val="4F2196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OpenPages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AFA473-9511-6802-667B-161B283F5D6D}"/>
              </a:ext>
            </a:extLst>
          </p:cNvPr>
          <p:cNvGrpSpPr/>
          <p:nvPr/>
        </p:nvGrpSpPr>
        <p:grpSpPr>
          <a:xfrm>
            <a:off x="9535417" y="2195464"/>
            <a:ext cx="2036796" cy="1128457"/>
            <a:chOff x="9425996" y="2213771"/>
            <a:chExt cx="2036796" cy="1128457"/>
          </a:xfrm>
        </p:grpSpPr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1AC81500-EB97-0442-95EA-CCBEFF3C7C8F}"/>
                </a:ext>
              </a:extLst>
            </p:cNvPr>
            <p:cNvSpPr/>
            <p:nvPr/>
          </p:nvSpPr>
          <p:spPr>
            <a:xfrm>
              <a:off x="10460952" y="2991085"/>
              <a:ext cx="1001840" cy="3511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Assistant</a:t>
              </a: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72FD23A7-DF86-8140-8E4C-DEA84C88A081}"/>
                </a:ext>
              </a:extLst>
            </p:cNvPr>
            <p:cNvSpPr/>
            <p:nvPr/>
          </p:nvSpPr>
          <p:spPr>
            <a:xfrm>
              <a:off x="10456583" y="2587016"/>
              <a:ext cx="1001840" cy="351143"/>
            </a:xfrm>
            <a:prstGeom prst="roundRect">
              <a:avLst/>
            </a:prstGeom>
            <a:solidFill>
              <a:srgbClr val="6EA6FF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Speech </a:t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 Text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98249CA8-94B0-1741-B619-99C8E21E1352}"/>
                </a:ext>
              </a:extLst>
            </p:cNvPr>
            <p:cNvSpPr/>
            <p:nvPr/>
          </p:nvSpPr>
          <p:spPr>
            <a:xfrm>
              <a:off x="9425998" y="2991586"/>
              <a:ext cx="1001840" cy="345154"/>
            </a:xfrm>
            <a:prstGeom prst="roundRect">
              <a:avLst/>
            </a:prstGeom>
            <a:solidFill>
              <a:srgbClr val="6EA6FF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Discovery</a:t>
              </a: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A804A708-9D0F-0043-85FE-85A28BFCC113}"/>
                </a:ext>
              </a:extLst>
            </p:cNvPr>
            <p:cNvSpPr/>
            <p:nvPr/>
          </p:nvSpPr>
          <p:spPr>
            <a:xfrm>
              <a:off x="9926917" y="2213771"/>
              <a:ext cx="1001840" cy="332388"/>
            </a:xfrm>
            <a:prstGeom prst="roundRect">
              <a:avLst/>
            </a:prstGeom>
            <a:solidFill>
              <a:srgbClr val="6EA6FF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r>
                <a:rPr kumimoji="0" lang="en-US" sz="800" b="0" i="0" u="none" strike="noStrike" kern="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Party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5E8CB9F-2876-CB8F-3384-0F105C3F48C5}"/>
                </a:ext>
              </a:extLst>
            </p:cNvPr>
            <p:cNvSpPr/>
            <p:nvPr/>
          </p:nvSpPr>
          <p:spPr>
            <a:xfrm>
              <a:off x="9425996" y="2589974"/>
              <a:ext cx="1001841" cy="353514"/>
            </a:xfrm>
            <a:prstGeom prst="roundRect">
              <a:avLst/>
            </a:prstGeom>
            <a:solidFill>
              <a:srgbClr val="6EA6FF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Knowledge Studio</a:t>
              </a:r>
            </a:p>
          </p:txBody>
        </p:sp>
      </p:grp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9C9974E6-8241-EF4C-8D4C-EFF7946BAA74}"/>
              </a:ext>
            </a:extLst>
          </p:cNvPr>
          <p:cNvSpPr/>
          <p:nvPr/>
        </p:nvSpPr>
        <p:spPr>
          <a:xfrm>
            <a:off x="3372709" y="3566392"/>
            <a:ext cx="1595388" cy="443269"/>
          </a:xfrm>
          <a:prstGeom prst="roundRect">
            <a:avLst/>
          </a:prstGeom>
          <a:solidFill>
            <a:srgbClr val="4F2196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Watson Knowledge Catalog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393E3A8-BA2A-0544-9019-BF0D11106842}"/>
              </a:ext>
            </a:extLst>
          </p:cNvPr>
          <p:cNvSpPr/>
          <p:nvPr/>
        </p:nvSpPr>
        <p:spPr>
          <a:xfrm>
            <a:off x="3372709" y="4056496"/>
            <a:ext cx="767122" cy="297563"/>
          </a:xfrm>
          <a:prstGeom prst="roundRect">
            <a:avLst/>
          </a:prstGeom>
          <a:solidFill>
            <a:srgbClr val="4F2196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Privacy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7D1749D-913F-624F-A92D-0740E11E30EB}"/>
              </a:ext>
            </a:extLst>
          </p:cNvPr>
          <p:cNvSpPr/>
          <p:nvPr/>
        </p:nvSpPr>
        <p:spPr>
          <a:xfrm>
            <a:off x="4206123" y="4056496"/>
            <a:ext cx="767122" cy="297563"/>
          </a:xfrm>
          <a:prstGeom prst="roundRect">
            <a:avLst/>
          </a:prstGeom>
          <a:solidFill>
            <a:srgbClr val="4F2196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Match 360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917D96-890B-CB74-7D06-E360E27501B0}"/>
              </a:ext>
            </a:extLst>
          </p:cNvPr>
          <p:cNvGrpSpPr/>
          <p:nvPr/>
        </p:nvGrpSpPr>
        <p:grpSpPr>
          <a:xfrm>
            <a:off x="698897" y="3566392"/>
            <a:ext cx="1738262" cy="1118381"/>
            <a:chOff x="698897" y="3573014"/>
            <a:chExt cx="1738262" cy="1118381"/>
          </a:xfrm>
        </p:grpSpPr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7A4A4A47-1798-E840-BB0A-3D2F0EFE03E1}"/>
                </a:ext>
              </a:extLst>
            </p:cNvPr>
            <p:cNvSpPr/>
            <p:nvPr/>
          </p:nvSpPr>
          <p:spPr>
            <a:xfrm>
              <a:off x="1587951" y="3573014"/>
              <a:ext cx="849208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Watson Query</a:t>
              </a:r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592FB5DE-8F63-614D-9148-AC656DB8EFAF}"/>
                </a:ext>
              </a:extLst>
            </p:cNvPr>
            <p:cNvSpPr/>
            <p:nvPr/>
          </p:nvSpPr>
          <p:spPr>
            <a:xfrm>
              <a:off x="698897" y="3573014"/>
              <a:ext cx="849208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Db2 Warehouse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A0A5567E-284A-904C-9AEE-4BE107E065D5}"/>
                </a:ext>
              </a:extLst>
            </p:cNvPr>
            <p:cNvSpPr/>
            <p:nvPr/>
          </p:nvSpPr>
          <p:spPr>
            <a:xfrm>
              <a:off x="1587951" y="4340252"/>
              <a:ext cx="849208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Management Console</a:t>
              </a:r>
            </a:p>
          </p:txBody>
        </p:sp>
        <p:sp>
          <p:nvSpPr>
            <p:cNvPr id="244" name="Rounded Rectangle 243">
              <a:extLst>
                <a:ext uri="{FF2B5EF4-FFF2-40B4-BE49-F238E27FC236}">
                  <a16:creationId xmlns:a16="http://schemas.microsoft.com/office/drawing/2014/main" id="{EEFFBF84-D763-0B49-8869-5BAAFFE0922A}"/>
                </a:ext>
              </a:extLst>
            </p:cNvPr>
            <p:cNvSpPr/>
            <p:nvPr/>
          </p:nvSpPr>
          <p:spPr>
            <a:xfrm>
              <a:off x="1587951" y="3953082"/>
              <a:ext cx="849208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Analytics Engine - Spark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3DE3FF0-0152-84D0-070F-165D912FEAE9}"/>
                </a:ext>
              </a:extLst>
            </p:cNvPr>
            <p:cNvSpPr/>
            <p:nvPr/>
          </p:nvSpPr>
          <p:spPr>
            <a:xfrm>
              <a:off x="698897" y="4340252"/>
              <a:ext cx="849208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Db2 Big SQL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CE80A3E-AE39-F10E-350F-6F2238FC752B}"/>
                </a:ext>
              </a:extLst>
            </p:cNvPr>
            <p:cNvSpPr/>
            <p:nvPr/>
          </p:nvSpPr>
          <p:spPr>
            <a:xfrm>
              <a:off x="698897" y="3953082"/>
              <a:ext cx="849208" cy="351143"/>
            </a:xfrm>
            <a:prstGeom prst="roundRect">
              <a:avLst/>
            </a:prstGeom>
            <a:solidFill>
              <a:srgbClr val="38146B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Db2 Data Gate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157E40-7665-FBC0-F298-CCA7B4BB14EC}"/>
              </a:ext>
            </a:extLst>
          </p:cNvPr>
          <p:cNvGrpSpPr/>
          <p:nvPr/>
        </p:nvGrpSpPr>
        <p:grpSpPr>
          <a:xfrm>
            <a:off x="283864" y="4887272"/>
            <a:ext cx="11583072" cy="521208"/>
            <a:chOff x="283864" y="4887272"/>
            <a:chExt cx="11583072" cy="521208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8769337A-9E11-EB4F-BD6B-951C1FBEE861}"/>
                </a:ext>
              </a:extLst>
            </p:cNvPr>
            <p:cNvSpPr/>
            <p:nvPr/>
          </p:nvSpPr>
          <p:spPr>
            <a:xfrm>
              <a:off x="283864" y="4887272"/>
              <a:ext cx="11583072" cy="521208"/>
            </a:xfrm>
            <a:prstGeom prst="roundRect">
              <a:avLst/>
            </a:prstGeom>
            <a:solidFill>
              <a:srgbClr val="28282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3095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Cloud Pak for Data </a:t>
              </a:r>
            </a:p>
            <a:p>
              <a:pPr marL="0" marR="0" lvl="0" indent="0" algn="ctr" defTabSz="3095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Platform Services</a:t>
              </a:r>
              <a:endParaRPr kumimoji="0" lang="en-US" sz="800" b="1" i="0" u="none" strike="noStrike" kern="0" cap="none" spc="0" normalizeH="0" baseline="30000" noProof="0" dirty="0">
                <a:ln w="0"/>
                <a:solidFill>
                  <a:srgbClr val="FFFFFF">
                    <a:lumMod val="85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venir Next Medium" panose="020B0503020202020204" pitchFamily="34" charset="0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9A981B4-C8CE-7B41-987E-7439FF3DD450}"/>
                </a:ext>
              </a:extLst>
            </p:cNvPr>
            <p:cNvSpPr/>
            <p:nvPr/>
          </p:nvSpPr>
          <p:spPr>
            <a:xfrm>
              <a:off x="1207163" y="4982522"/>
              <a:ext cx="1161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Authentication, Roles and Authorization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DC45EB3-3C63-0445-8C23-7630E273DC64}"/>
                </a:ext>
              </a:extLst>
            </p:cNvPr>
            <p:cNvSpPr/>
            <p:nvPr/>
          </p:nvSpPr>
          <p:spPr>
            <a:xfrm>
              <a:off x="2324547" y="4993988"/>
              <a:ext cx="1161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Installation, patching &amp; upgrades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99A509C-F9AE-4140-B890-1FA388280A6B}"/>
                </a:ext>
              </a:extLst>
            </p:cNvPr>
            <p:cNvSpPr/>
            <p:nvPr/>
          </p:nvSpPr>
          <p:spPr>
            <a:xfrm>
              <a:off x="8274715" y="4993988"/>
              <a:ext cx="16167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Workload Management, Metering, Diagnostics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7F5A27-9457-9C46-B62A-C780493E993D}"/>
                </a:ext>
              </a:extLst>
            </p:cNvPr>
            <p:cNvSpPr/>
            <p:nvPr/>
          </p:nvSpPr>
          <p:spPr>
            <a:xfrm>
              <a:off x="7017131" y="5047849"/>
              <a:ext cx="101496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Backup &amp; Restore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C734CAE-C899-2542-9E40-81CA62A6C073}"/>
                </a:ext>
              </a:extLst>
            </p:cNvPr>
            <p:cNvSpPr/>
            <p:nvPr/>
          </p:nvSpPr>
          <p:spPr>
            <a:xfrm>
              <a:off x="9900216" y="4993988"/>
              <a:ext cx="14501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Extensibility – Add-on Services &amp; Access management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FD908-3C57-E7A4-F07A-AF0D2F7962E6}"/>
                </a:ext>
              </a:extLst>
            </p:cNvPr>
            <p:cNvSpPr/>
            <p:nvPr/>
          </p:nvSpPr>
          <p:spPr>
            <a:xfrm>
              <a:off x="455658" y="4981953"/>
              <a:ext cx="751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 w="0"/>
                  <a:solidFill>
                    <a:srgbClr val="FFFFFF">
                      <a:lumMod val="8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venir Next Medium" panose="020B0503020202020204" pitchFamily="34" charset="0"/>
                  <a:ea typeface="+mn-ea"/>
                  <a:cs typeface="+mn-cs"/>
                  <a:sym typeface="Helvetica Light"/>
                </a:rPr>
                <a:t>Data Source Connections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74DBE0-AC06-070B-390B-A1F8FC33A487}"/>
              </a:ext>
            </a:extLst>
          </p:cNvPr>
          <p:cNvGrpSpPr/>
          <p:nvPr/>
        </p:nvGrpSpPr>
        <p:grpSpPr>
          <a:xfrm>
            <a:off x="283865" y="5365927"/>
            <a:ext cx="11583072" cy="644882"/>
            <a:chOff x="283865" y="5365927"/>
            <a:chExt cx="11583072" cy="644882"/>
          </a:xfrm>
        </p:grpSpPr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4727BBD7-D70E-D840-9225-60AF2488CA2E}"/>
                </a:ext>
              </a:extLst>
            </p:cNvPr>
            <p:cNvSpPr/>
            <p:nvPr/>
          </p:nvSpPr>
          <p:spPr>
            <a:xfrm>
              <a:off x="283865" y="5456622"/>
              <a:ext cx="11583072" cy="521208"/>
            </a:xfrm>
            <a:prstGeom prst="roundRect">
              <a:avLst/>
            </a:prstGeom>
            <a:solidFill>
              <a:srgbClr val="FF000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E5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2" name="Picture 60" descr="Picture 60">
              <a:extLst>
                <a:ext uri="{FF2B5EF4-FFF2-40B4-BE49-F238E27FC236}">
                  <a16:creationId xmlns:a16="http://schemas.microsoft.com/office/drawing/2014/main" id="{C2199813-1D5A-7958-79F1-95DCA282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78147" y="5365927"/>
              <a:ext cx="1635706" cy="64488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35C0B3-B718-7F2F-F207-02891D27CF94}"/>
              </a:ext>
            </a:extLst>
          </p:cNvPr>
          <p:cNvSpPr/>
          <p:nvPr/>
        </p:nvSpPr>
        <p:spPr>
          <a:xfrm>
            <a:off x="3767827" y="4981258"/>
            <a:ext cx="1127029" cy="281722"/>
          </a:xfrm>
          <a:prstGeom prst="roundRect">
            <a:avLst/>
          </a:prstGeom>
          <a:solidFill>
            <a:srgbClr val="4F2196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Watson Pipelines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6687DE-F94B-7179-E0AE-BC16403DC726}"/>
              </a:ext>
            </a:extLst>
          </p:cNvPr>
          <p:cNvSpPr/>
          <p:nvPr/>
        </p:nvSpPr>
        <p:spPr>
          <a:xfrm>
            <a:off x="3357161" y="4411908"/>
            <a:ext cx="1610936" cy="297563"/>
          </a:xfrm>
          <a:prstGeom prst="roundRect">
            <a:avLst/>
          </a:prstGeom>
          <a:solidFill>
            <a:srgbClr val="4F2196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Factsheet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0C2ADA-B410-3FC5-D475-3D3FF48E56BF}"/>
              </a:ext>
            </a:extLst>
          </p:cNvPr>
          <p:cNvSpPr/>
          <p:nvPr/>
        </p:nvSpPr>
        <p:spPr>
          <a:xfrm>
            <a:off x="4185356" y="2986145"/>
            <a:ext cx="779225" cy="351143"/>
          </a:xfrm>
          <a:prstGeom prst="roundRect">
            <a:avLst/>
          </a:prstGeom>
          <a:solidFill>
            <a:srgbClr val="4F2196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Replication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0EA3BD-A26F-97BB-ACF8-CCF4E083DD3A}"/>
              </a:ext>
            </a:extLst>
          </p:cNvPr>
          <p:cNvSpPr/>
          <p:nvPr/>
        </p:nvSpPr>
        <p:spPr>
          <a:xfrm>
            <a:off x="7062563" y="2298924"/>
            <a:ext cx="1077584" cy="415619"/>
          </a:xfrm>
          <a:prstGeom prst="roundRect">
            <a:avLst/>
          </a:prstGeom>
          <a:solidFill>
            <a:srgbClr val="054ADA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Anaconda Repository</a:t>
            </a:r>
          </a:p>
        </p:txBody>
      </p:sp>
    </p:spTree>
    <p:extLst>
      <p:ext uri="{BB962C8B-B14F-4D97-AF65-F5344CB8AC3E}">
        <p14:creationId xmlns:p14="http://schemas.microsoft.com/office/powerpoint/2010/main" val="6309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DF8B-708B-0787-4CC8-47D5A561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Cloud Pak for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057F-BC49-F842-CD44-21404B4EAD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E" dirty="0"/>
              <a:t>Data Search</a:t>
            </a:r>
          </a:p>
          <a:p>
            <a:r>
              <a:rPr lang="en-SE" dirty="0"/>
              <a:t>Data request</a:t>
            </a:r>
          </a:p>
          <a:p>
            <a:r>
              <a:rPr lang="en-SE" dirty="0"/>
              <a:t>Projects</a:t>
            </a:r>
          </a:p>
          <a:p>
            <a:r>
              <a:rPr lang="en-SE" dirty="0"/>
              <a:t>    -Data</a:t>
            </a:r>
          </a:p>
          <a:p>
            <a:r>
              <a:rPr lang="en-SE" dirty="0"/>
              <a:t>    -Tools</a:t>
            </a:r>
          </a:p>
          <a:p>
            <a:endParaRPr lang="en-SE" dirty="0"/>
          </a:p>
          <a:p>
            <a:endParaRPr lang="en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4A608-283C-10E6-8758-9DD7C2DBDA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70531" y="2393260"/>
            <a:ext cx="5399746" cy="3575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C32B-E4A2-5920-C04B-2793828E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D263-861B-8D14-6043-310711475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pic>
        <p:nvPicPr>
          <p:cNvPr id="1026" name="Picture 2" descr="Product screenshot IBM Cloud Pak for Data Overview dashboard">
            <a:extLst>
              <a:ext uri="{FF2B5EF4-FFF2-40B4-BE49-F238E27FC236}">
                <a16:creationId xmlns:a16="http://schemas.microsoft.com/office/drawing/2014/main" id="{7DBE5EF4-374E-F567-08C4-1F6D8BC8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70" y="1316206"/>
            <a:ext cx="8917241" cy="50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01683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E93F3656-0E52-9045-AD84-F6136D716958}" vid="{05F1F4F0-5207-7F41-83DA-418098727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216</Words>
  <Application>Microsoft Macintosh PowerPoint</Application>
  <PresentationFormat>Widescreen</PresentationFormat>
  <Paragraphs>74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.AppleSystemUIFont</vt:lpstr>
      <vt:lpstr>Arial</vt:lpstr>
      <vt:lpstr>Arial Regular</vt:lpstr>
      <vt:lpstr>Avenir Next Medium</vt:lpstr>
      <vt:lpstr>Calibri</vt:lpstr>
      <vt:lpstr>HelvNeue Light for IBM</vt:lpstr>
      <vt:lpstr>IBM Plex Sans</vt:lpstr>
      <vt:lpstr>IBM Plex Sans Regular</vt:lpstr>
      <vt:lpstr>Wingdings</vt:lpstr>
      <vt:lpstr>IBM 2019 Master template (black background)</vt:lpstr>
      <vt:lpstr>Cloud Pak for Data</vt:lpstr>
      <vt:lpstr>PowerPoint Presentation</vt:lpstr>
      <vt:lpstr>Cloud Pak for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Pak for Data</dc:title>
  <dc:creator>Johan Vastfalt</dc:creator>
  <cp:lastModifiedBy>Johan Vastfalt</cp:lastModifiedBy>
  <cp:revision>2</cp:revision>
  <dcterms:created xsi:type="dcterms:W3CDTF">2023-05-10T11:02:52Z</dcterms:created>
  <dcterms:modified xsi:type="dcterms:W3CDTF">2023-05-11T04:11:18Z</dcterms:modified>
</cp:coreProperties>
</file>