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aleway"/>
      <p:regular r:id="rId39"/>
      <p:bold r:id="rId40"/>
      <p:italic r:id="rId41"/>
      <p:boldItalic r:id="rId42"/>
    </p:embeddedFont>
    <p:embeddedFont>
      <p:font typeface="Inter"/>
      <p:regular r:id="rId43"/>
      <p:bold r:id="rId44"/>
      <p:italic r:id="rId45"/>
      <p:boldItalic r:id="rId46"/>
    </p:embeddedFont>
    <p:embeddedFont>
      <p:font typeface="JetBrains Mono"/>
      <p:regular r:id="rId47"/>
      <p:bold r:id="rId48"/>
      <p:italic r:id="rId49"/>
      <p:boldItalic r:id="rId50"/>
    </p:embeddedFont>
    <p:embeddedFont>
      <p:font typeface="Open Sans"/>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552">
          <p15:clr>
            <a:srgbClr val="9AA0A6"/>
          </p15:clr>
        </p15:guide>
        <p15:guide id="4" orient="horz" pos="139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552" orient="horz"/>
        <p:guide pos="1391"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42" Type="http://schemas.openxmlformats.org/officeDocument/2006/relationships/font" Target="fonts/Raleway-boldItalic.fntdata"/><Relationship Id="rId41" Type="http://schemas.openxmlformats.org/officeDocument/2006/relationships/font" Target="fonts/Raleway-italic.fntdata"/><Relationship Id="rId44" Type="http://schemas.openxmlformats.org/officeDocument/2006/relationships/font" Target="fonts/Inter-bold.fntdata"/><Relationship Id="rId43" Type="http://schemas.openxmlformats.org/officeDocument/2006/relationships/font" Target="fonts/Inter-regular.fntdata"/><Relationship Id="rId46" Type="http://schemas.openxmlformats.org/officeDocument/2006/relationships/font" Target="fonts/Inter-boldItalic.fntdata"/><Relationship Id="rId45" Type="http://schemas.openxmlformats.org/officeDocument/2006/relationships/font" Target="fonts/Inter-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JetBrainsMono-bold.fntdata"/><Relationship Id="rId47" Type="http://schemas.openxmlformats.org/officeDocument/2006/relationships/font" Target="fonts/JetBrainsMono-regular.fntdata"/><Relationship Id="rId49" Type="http://schemas.openxmlformats.org/officeDocument/2006/relationships/font" Target="fonts/JetBrainsMon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Raleway-regular.fntdata"/><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regular.fntdata"/><Relationship Id="rId50" Type="http://schemas.openxmlformats.org/officeDocument/2006/relationships/font" Target="fonts/JetBrainsMono-boldItalic.fntdata"/><Relationship Id="rId53" Type="http://schemas.openxmlformats.org/officeDocument/2006/relationships/font" Target="fonts/OpenSans-italic.fntdata"/><Relationship Id="rId52"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latest/jvm/stdlib/kotlin.collections/-collection/#kotlin.collections.Collection"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 name="Google Shape;3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9fdf32a2d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9fdf32a2d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A mutable collection may be introduced as a </a:t>
            </a:r>
            <a:r>
              <a:rPr lang="en">
                <a:solidFill>
                  <a:srgbClr val="3E51B4"/>
                </a:solidFill>
                <a:latin typeface="JetBrains Mono"/>
                <a:ea typeface="JetBrains Mono"/>
                <a:cs typeface="JetBrains Mono"/>
                <a:sym typeface="JetBrains Mono"/>
              </a:rPr>
              <a:t>var</a:t>
            </a:r>
            <a:r>
              <a:rPr lang="en">
                <a:solidFill>
                  <a:schemeClr val="dk1"/>
                </a:solidFill>
                <a:latin typeface="Open Sans"/>
                <a:ea typeface="Open Sans"/>
                <a:cs typeface="Open Sans"/>
                <a:sym typeface="Open Sans"/>
              </a:rPr>
              <a:t> variable, which means it may be reassigned. </a:t>
            </a:r>
            <a:endParaRPr>
              <a:solidFill>
                <a:schemeClr val="dk1"/>
              </a:solidFill>
              <a:latin typeface="Open Sans"/>
              <a:ea typeface="Open Sans"/>
              <a:cs typeface="Open Sans"/>
              <a:sym typeface="Open Sans"/>
            </a:endParaRPr>
          </a:p>
          <a:p>
            <a:pPr indent="0" lvl="0" marL="0" rtl="0" algn="l">
              <a:lnSpc>
                <a:spcPct val="150000"/>
              </a:lnSpc>
              <a:spcBef>
                <a:spcPts val="1095"/>
              </a:spcBef>
              <a:spcAft>
                <a:spcPts val="0"/>
              </a:spcAft>
              <a:buClr>
                <a:schemeClr val="dk1"/>
              </a:buClr>
              <a:buSzPts val="1100"/>
              <a:buFont typeface="Arial"/>
              <a:buNone/>
            </a:pPr>
            <a:r>
              <a:rPr i="1" lang="en">
                <a:solidFill>
                  <a:schemeClr val="dk1"/>
                </a:solidFill>
                <a:latin typeface="Open Sans"/>
                <a:ea typeface="Open Sans"/>
                <a:cs typeface="Open Sans"/>
                <a:sym typeface="Open Sans"/>
              </a:rPr>
              <a:t>(optional): </a:t>
            </a:r>
            <a:endParaRPr>
              <a:solidFill>
                <a:schemeClr val="dk1"/>
              </a:solidFill>
              <a:latin typeface="Open Sans"/>
              <a:ea typeface="Open Sans"/>
              <a:cs typeface="Open Sans"/>
              <a:sym typeface="Open Sans"/>
            </a:endParaRPr>
          </a:p>
          <a:p>
            <a:pPr indent="0" lvl="0" marL="0" rtl="0" algn="l">
              <a:lnSpc>
                <a:spcPct val="150000"/>
              </a:lnSpc>
              <a:spcBef>
                <a:spcPts val="95"/>
              </a:spcBef>
              <a:spcAft>
                <a:spcPts val="0"/>
              </a:spcAft>
              <a:buClr>
                <a:schemeClr val="dk1"/>
              </a:buClr>
              <a:buSzPts val="1100"/>
              <a:buFont typeface="Arial"/>
              <a:buNone/>
            </a:pPr>
            <a:r>
              <a:rPr i="1" lang="en">
                <a:solidFill>
                  <a:schemeClr val="dk1"/>
                </a:solidFill>
                <a:latin typeface="Open Sans"/>
                <a:ea typeface="Open Sans"/>
                <a:cs typeface="Open Sans"/>
                <a:sym typeface="Open Sans"/>
              </a:rPr>
              <a:t>Sometimes mutability can be tricky. Have a look at one more example: </a:t>
            </a:r>
            <a:endParaRPr>
              <a:solidFill>
                <a:schemeClr val="dk1"/>
              </a:solidFill>
              <a:latin typeface="Open Sans"/>
              <a:ea typeface="Open Sans"/>
              <a:cs typeface="Open Sans"/>
              <a:sym typeface="Open Sans"/>
            </a:endParaRPr>
          </a:p>
          <a:p>
            <a:pPr indent="0" lvl="0" marL="0" rtl="0" algn="l">
              <a:lnSpc>
                <a:spcPct val="115000"/>
              </a:lnSpc>
              <a:spcBef>
                <a:spcPts val="740"/>
              </a:spcBef>
              <a:spcAft>
                <a:spcPts val="0"/>
              </a:spcAft>
              <a:buNone/>
            </a:pPr>
            <a:r>
              <a:rPr b="1" lang="en">
                <a:solidFill>
                  <a:srgbClr val="000080"/>
                </a:solidFill>
                <a:latin typeface="JetBrains Mono"/>
                <a:ea typeface="JetBrains Mono"/>
                <a:cs typeface="JetBrains Mono"/>
                <a:sym typeface="JetBrains Mono"/>
              </a:rPr>
              <a:t>data class </a:t>
            </a:r>
            <a:r>
              <a:rPr lang="en">
                <a:solidFill>
                  <a:schemeClr val="dk1"/>
                </a:solidFill>
                <a:latin typeface="JetBrains Mono"/>
                <a:ea typeface="JetBrains Mono"/>
                <a:cs typeface="JetBrains Mono"/>
                <a:sym typeface="JetBrains Mono"/>
              </a:rPr>
              <a:t>Point(</a:t>
            </a:r>
            <a:r>
              <a:rPr b="1" lang="en">
                <a:solidFill>
                  <a:srgbClr val="000080"/>
                </a:solidFill>
                <a:latin typeface="JetBrains Mono"/>
                <a:ea typeface="JetBrains Mono"/>
                <a:cs typeface="JetBrains Mono"/>
                <a:sym typeface="JetBrains Mono"/>
              </a:rPr>
              <a:t>var </a:t>
            </a:r>
            <a:r>
              <a:rPr b="1" lang="en">
                <a:solidFill>
                  <a:srgbClr val="660E7A"/>
                </a:solidFill>
                <a:latin typeface="JetBrains Mono"/>
                <a:ea typeface="JetBrains Mono"/>
                <a:cs typeface="JetBrains Mono"/>
                <a:sym typeface="JetBrains Mono"/>
              </a:rPr>
              <a:t>x</a:t>
            </a:r>
            <a:r>
              <a:rPr lang="en">
                <a:solidFill>
                  <a:schemeClr val="dk1"/>
                </a:solidFill>
                <a:latin typeface="JetBrains Mono"/>
                <a:ea typeface="JetBrains Mono"/>
                <a:cs typeface="JetBrains Mono"/>
                <a:sym typeface="JetBrains Mono"/>
              </a:rPr>
              <a:t>: Int, </a:t>
            </a:r>
            <a:r>
              <a:rPr b="1" lang="en">
                <a:solidFill>
                  <a:srgbClr val="000080"/>
                </a:solidFill>
                <a:latin typeface="JetBrains Mono"/>
                <a:ea typeface="JetBrains Mono"/>
                <a:cs typeface="JetBrains Mono"/>
                <a:sym typeface="JetBrains Mono"/>
              </a:rPr>
              <a:t>var </a:t>
            </a:r>
            <a:r>
              <a:rPr b="1" lang="en">
                <a:solidFill>
                  <a:srgbClr val="660E7A"/>
                </a:solidFill>
                <a:latin typeface="JetBrains Mono"/>
                <a:ea typeface="JetBrains Mono"/>
                <a:cs typeface="JetBrains Mono"/>
                <a:sym typeface="JetBrains Mono"/>
              </a:rPr>
              <a:t>y</a:t>
            </a:r>
            <a:r>
              <a:rPr lang="en">
                <a:solidFill>
                  <a:schemeClr val="dk1"/>
                </a:solidFill>
                <a:latin typeface="JetBrains Mono"/>
                <a:ea typeface="JetBrains Mono"/>
                <a:cs typeface="JetBrains Mono"/>
                <a:sym typeface="JetBrains Mono"/>
              </a:rPr>
              <a:t>: Int)</a:t>
            </a:r>
            <a:endParaRPr>
              <a:solidFill>
                <a:schemeClr val="dk1"/>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points = </a:t>
            </a:r>
            <a:r>
              <a:rPr i="1" lang="en">
                <a:solidFill>
                  <a:schemeClr val="dk1"/>
                </a:solidFill>
                <a:latin typeface="JetBrains Mono"/>
                <a:ea typeface="JetBrains Mono"/>
                <a:cs typeface="JetBrains Mono"/>
                <a:sym typeface="JetBrains Mono"/>
              </a:rPr>
              <a:t>listOf</a:t>
            </a:r>
            <a:r>
              <a:rPr lang="en">
                <a:solidFill>
                  <a:schemeClr val="dk1"/>
                </a:solidFill>
                <a:latin typeface="JetBrains Mono"/>
                <a:ea typeface="JetBrains Mono"/>
                <a:cs typeface="JetBrains Mono"/>
                <a:sym typeface="JetBrains Mono"/>
              </a:rPr>
              <a:t>(Point(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Point(</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(points)</a:t>
            </a:r>
            <a:endParaRPr>
              <a:solidFill>
                <a:schemeClr val="dk1"/>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solidFill>
                  <a:schemeClr val="dk1"/>
                </a:solidFill>
                <a:latin typeface="JetBrains Mono"/>
                <a:ea typeface="JetBrains Mono"/>
                <a:cs typeface="JetBrains Mono"/>
                <a:sym typeface="JetBrains Mono"/>
              </a:rPr>
              <a:t>points[</a:t>
            </a:r>
            <a:r>
              <a:rPr lang="en">
                <a:solidFill>
                  <a:srgbClr val="0000FF"/>
                </a:solidFill>
                <a:latin typeface="JetBrains Mono"/>
                <a:ea typeface="JetBrains Mono"/>
                <a:cs typeface="JetBrains Mono"/>
                <a:sym typeface="JetBrains Mono"/>
              </a:rPr>
              <a:t>0</a:t>
            </a:r>
            <a:r>
              <a:rPr lang="en">
                <a:solidFill>
                  <a:schemeClr val="dk1"/>
                </a:solidFill>
                <a:latin typeface="JetBrains Mono"/>
                <a:ea typeface="JetBrains Mono"/>
                <a:cs typeface="JetBrains Mono"/>
                <a:sym typeface="JetBrains Mono"/>
              </a:rPr>
              <a:t>].</a:t>
            </a:r>
            <a:r>
              <a:rPr b="1" lang="en">
                <a:solidFill>
                  <a:srgbClr val="660E7A"/>
                </a:solidFill>
                <a:latin typeface="JetBrains Mono"/>
                <a:ea typeface="JetBrains Mono"/>
                <a:cs typeface="JetBrains Mono"/>
                <a:sym typeface="JetBrains Mono"/>
              </a:rPr>
              <a:t>x </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1</a:t>
            </a:r>
            <a:endParaRPr>
              <a:solidFill>
                <a:srgbClr val="0000FF"/>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i="1" lang="en">
                <a:solidFill>
                  <a:srgbClr val="808080"/>
                </a:solidFill>
                <a:latin typeface="JetBrains Mono"/>
                <a:ea typeface="JetBrains Mono"/>
                <a:cs typeface="JetBrains Mono"/>
                <a:sym typeface="JetBrains Mono"/>
              </a:rPr>
              <a:t>// What will be printed?</a:t>
            </a:r>
            <a:endParaRPr i="1">
              <a:solidFill>
                <a:srgbClr val="80808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(points)</a:t>
            </a:r>
            <a:endParaRPr>
              <a:solidFill>
                <a:schemeClr val="dk1"/>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highlight>
                <a:schemeClr val="lt1"/>
              </a:highlight>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i="1" lang="en">
                <a:solidFill>
                  <a:schemeClr val="dk1"/>
                </a:solidFill>
                <a:latin typeface="Open Sans"/>
                <a:ea typeface="Open Sans"/>
                <a:cs typeface="Open Sans"/>
                <a:sym typeface="Open Sans"/>
              </a:rPr>
              <a:t>A custom data type </a:t>
            </a:r>
            <a:r>
              <a:rPr i="1" lang="en">
                <a:solidFill>
                  <a:schemeClr val="dk1"/>
                </a:solidFill>
                <a:latin typeface="JetBrains Mono"/>
                <a:ea typeface="JetBrains Mono"/>
                <a:cs typeface="JetBrains Mono"/>
                <a:sym typeface="JetBrains Mono"/>
              </a:rPr>
              <a:t>Point</a:t>
            </a:r>
            <a:r>
              <a:rPr i="1" lang="en">
                <a:solidFill>
                  <a:schemeClr val="dk1"/>
                </a:solidFill>
                <a:latin typeface="Open Sans"/>
                <a:ea typeface="Open Sans"/>
                <a:cs typeface="Open Sans"/>
                <a:sym typeface="Open Sans"/>
              </a:rPr>
              <a:t> is declared and a read-only (immutable) collection is created. We cannot modify an immutable collection. But</a:t>
            </a:r>
            <a:r>
              <a:rPr i="1" lang="en">
                <a:solidFill>
                  <a:schemeClr val="dk1"/>
                </a:solidFill>
                <a:latin typeface="Open Sans"/>
                <a:ea typeface="Open Sans"/>
                <a:cs typeface="Open Sans"/>
                <a:sym typeface="Open Sans"/>
              </a:rPr>
              <a:t> if </a:t>
            </a:r>
            <a:r>
              <a:rPr i="1" lang="en">
                <a:solidFill>
                  <a:schemeClr val="dk1"/>
                </a:solidFill>
                <a:latin typeface="Open Sans"/>
                <a:ea typeface="Open Sans"/>
                <a:cs typeface="Open Sans"/>
                <a:sym typeface="Open Sans"/>
              </a:rPr>
              <a:t>we have an immutable collection and we try to modify one of its elements</a:t>
            </a:r>
            <a:r>
              <a:rPr i="1" lang="en">
                <a:solidFill>
                  <a:schemeClr val="dk1"/>
                </a:solidFill>
                <a:latin typeface="Open Sans"/>
                <a:ea typeface="Open Sans"/>
                <a:cs typeface="Open Sans"/>
                <a:sym typeface="Open Sans"/>
              </a:rPr>
              <a:t>, will this code compile? Yes, because that collection is still immutable and we don’t try to modify it (e.g. add new item). At the same time </a:t>
            </a:r>
            <a:r>
              <a:rPr i="1" lang="en">
                <a:solidFill>
                  <a:schemeClr val="dk1"/>
                </a:solidFill>
                <a:latin typeface="Open Sans"/>
                <a:ea typeface="Open Sans"/>
                <a:cs typeface="Open Sans"/>
                <a:sym typeface="Open Sans"/>
              </a:rPr>
              <a:t>w</a:t>
            </a:r>
            <a:r>
              <a:rPr i="1" lang="en">
                <a:solidFill>
                  <a:schemeClr val="dk1"/>
                </a:solidFill>
                <a:latin typeface="Open Sans"/>
                <a:ea typeface="Open Sans"/>
                <a:cs typeface="Open Sans"/>
                <a:sym typeface="Open Sans"/>
              </a:rPr>
              <a:t>e can obtain</a:t>
            </a:r>
            <a:r>
              <a:rPr i="1" lang="en">
                <a:solidFill>
                  <a:schemeClr val="dk1"/>
                </a:solidFill>
                <a:latin typeface="Open Sans"/>
                <a:ea typeface="Open Sans"/>
                <a:cs typeface="Open Sans"/>
                <a:sym typeface="Open Sans"/>
              </a:rPr>
              <a:t> one of a collection’s elements,</a:t>
            </a:r>
            <a:r>
              <a:rPr i="1" lang="en">
                <a:solidFill>
                  <a:schemeClr val="dk1"/>
                </a:solidFill>
                <a:latin typeface="Open Sans"/>
                <a:ea typeface="Open Sans"/>
                <a:cs typeface="Open Sans"/>
                <a:sym typeface="Open Sans"/>
              </a:rPr>
              <a:t> which is itself mutable. So an immutable collection can contain mutable objects, which can themselves be modified. </a:t>
            </a:r>
            <a:endParaRPr>
              <a:solidFill>
                <a:schemeClr val="dk1"/>
              </a:solidFill>
              <a:latin typeface="Open Sans"/>
              <a:ea typeface="Open Sans"/>
              <a:cs typeface="Open Sans"/>
              <a:sym typeface="Open Sans"/>
            </a:endParaRPr>
          </a:p>
          <a:p>
            <a:pPr indent="0" lvl="0" marL="0" rtl="0" algn="l">
              <a:lnSpc>
                <a:spcPct val="150000"/>
              </a:lnSpc>
              <a:spcBef>
                <a:spcPts val="1125"/>
              </a:spcBef>
              <a:spcAft>
                <a:spcPts val="0"/>
              </a:spcAft>
              <a:buClr>
                <a:schemeClr val="dk1"/>
              </a:buClr>
              <a:buSzPts val="1100"/>
              <a:buFont typeface="Arial"/>
              <a:buNone/>
            </a:pPr>
            <a:r>
              <a:rPr i="1" lang="en">
                <a:solidFill>
                  <a:schemeClr val="dk1"/>
                </a:solidFill>
                <a:latin typeface="Open Sans"/>
                <a:ea typeface="Open Sans"/>
                <a:cs typeface="Open Sans"/>
                <a:sym typeface="Open Sans"/>
              </a:rPr>
              <a:t>So when we say collection is read-only (immutable), we mean that collection cannot be modified; items cannot be added or removed. But items in such collections can be mutable and may be modified. </a:t>
            </a:r>
            <a:endParaRPr>
              <a:solidFill>
                <a:schemeClr val="dk1"/>
              </a:solidFill>
              <a:latin typeface="Open Sans"/>
              <a:ea typeface="Open Sans"/>
              <a:cs typeface="Open Sans"/>
              <a:sym typeface="Open Sans"/>
            </a:endParaRPr>
          </a:p>
          <a:p>
            <a:pPr indent="0" lvl="0" marL="0" rtl="0" algn="just">
              <a:lnSpc>
                <a:spcPct val="150000"/>
              </a:lnSpc>
              <a:spcBef>
                <a:spcPts val="112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55"/>
              </a:spcBef>
              <a:spcAft>
                <a:spcPts val="0"/>
              </a:spcAft>
              <a:buClr>
                <a:schemeClr val="dk1"/>
              </a:buClr>
              <a:buSzPts val="1100"/>
              <a:buChar char="●"/>
            </a:pPr>
            <a:r>
              <a:rPr lang="en">
                <a:solidFill>
                  <a:schemeClr val="dk1"/>
                </a:solidFill>
                <a:latin typeface="Open Sans"/>
                <a:ea typeface="Open Sans"/>
                <a:cs typeface="Open Sans"/>
                <a:sym typeface="Open Sans"/>
              </a:rPr>
              <a:t>Kotlin Basic Syntax – </a:t>
            </a:r>
            <a:r>
              <a:rPr lang="en" u="sng">
                <a:solidFill>
                  <a:srgbClr val="FF318B"/>
                </a:solidFill>
                <a:latin typeface="Open Sans"/>
                <a:ea typeface="Open Sans"/>
                <a:cs typeface="Open Sans"/>
                <a:sym typeface="Open Sans"/>
              </a:rPr>
              <a:t>https://kotlinlang.org/docs/basic-syntax.html#variables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10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20b04db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c20b04db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have a look at the anatomy of a collection, for example,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As mentioned previously,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is an interface extending the </a:t>
            </a:r>
            <a:r>
              <a:rPr lang="en">
                <a:solidFill>
                  <a:schemeClr val="dk1"/>
                </a:solidFill>
                <a:latin typeface="JetBrains Mono"/>
                <a:ea typeface="JetBrains Mono"/>
                <a:cs typeface="JetBrains Mono"/>
                <a:sym typeface="JetBrains Mono"/>
              </a:rPr>
              <a:t>Collection</a:t>
            </a:r>
            <a:r>
              <a:rPr lang="en">
                <a:solidFill>
                  <a:schemeClr val="dk1"/>
                </a:solidFill>
                <a:latin typeface="Open Sans"/>
                <a:ea typeface="Open Sans"/>
                <a:cs typeface="Open Sans"/>
                <a:sym typeface="Open Sans"/>
              </a:rPr>
              <a:t> interface. Open the </a:t>
            </a:r>
            <a:r>
              <a:rPr lang="en">
                <a:solidFill>
                  <a:schemeClr val="dk1"/>
                </a:solidFill>
                <a:latin typeface="JetBrains Mono"/>
                <a:ea typeface="JetBrains Mono"/>
                <a:cs typeface="JetBrains Mono"/>
                <a:sym typeface="JetBrains Mono"/>
              </a:rPr>
              <a:t>MutableList</a:t>
            </a:r>
            <a:r>
              <a:rPr lang="en">
                <a:solidFill>
                  <a:schemeClr val="dk1"/>
                </a:solidFill>
                <a:latin typeface="Open Sans"/>
                <a:ea typeface="Open Sans"/>
                <a:cs typeface="Open Sans"/>
                <a:sym typeface="Open Sans"/>
              </a:rPr>
              <a:t> declaration and check whether it corresponds to the collection type hierarchy we saw earlier. Which interface does it extend?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50"/>
              </a:spcBef>
              <a:spcAft>
                <a:spcPts val="0"/>
              </a:spcAft>
              <a:buClr>
                <a:schemeClr val="dk1"/>
              </a:buClr>
              <a:buSzPts val="1100"/>
              <a:buChar char="●"/>
            </a:pPr>
            <a:r>
              <a:rPr lang="en">
                <a:solidFill>
                  <a:schemeClr val="dk1"/>
                </a:solidFill>
                <a:latin typeface="Open Sans"/>
                <a:ea typeface="Open Sans"/>
                <a:cs typeface="Open Sans"/>
                <a:sym typeface="Open Sans"/>
              </a:rPr>
              <a:t>Kotlin Standard Library. List – </a:t>
            </a:r>
            <a:r>
              <a:rPr lang="en" u="sng">
                <a:solidFill>
                  <a:srgbClr val="FF318B"/>
                </a:solidFill>
                <a:latin typeface="Open Sans"/>
                <a:ea typeface="Open Sans"/>
                <a:cs typeface="Open Sans"/>
                <a:sym typeface="Open Sans"/>
              </a:rPr>
              <a:t>https://kotlinlang.org/api/latest/jvm/stdlib/kotlin.collections/-list/</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05"/>
              </a:spcBef>
              <a:spcAft>
                <a:spcPts val="105"/>
              </a:spcAft>
              <a:buClr>
                <a:schemeClr val="dk1"/>
              </a:buClr>
              <a:buSzPts val="1100"/>
              <a:buChar char="●"/>
            </a:pPr>
            <a:r>
              <a:rPr lang="en">
                <a:solidFill>
                  <a:schemeClr val="dk1"/>
                </a:solidFill>
                <a:latin typeface="Open Sans"/>
                <a:ea typeface="Open Sans"/>
                <a:cs typeface="Open Sans"/>
                <a:sym typeface="Open Sans"/>
              </a:rPr>
              <a:t>Kotlin Standard Library. MutableList – </a:t>
            </a:r>
            <a:r>
              <a:rPr lang="en" u="sng">
                <a:solidFill>
                  <a:srgbClr val="FF318B"/>
                </a:solidFill>
                <a:latin typeface="Open Sans"/>
                <a:ea typeface="Open Sans"/>
                <a:cs typeface="Open Sans"/>
                <a:sym typeface="Open Sans"/>
              </a:rPr>
              <a:t>https://kotlinlang.org/api/latest/jvm/stdlib/kotlin.collections/-mutable-list/</a:t>
            </a:r>
            <a:endParaRPr>
              <a:latin typeface="Open Sans"/>
              <a:ea typeface="Open Sans"/>
              <a:cs typeface="Open Sans"/>
              <a:sym typeface="Open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9fdf32a2d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9fdf32a2d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we dive into the implementation of the base </a:t>
            </a:r>
            <a:r>
              <a:rPr lang="en">
                <a:solidFill>
                  <a:schemeClr val="dk1"/>
                </a:solidFill>
                <a:latin typeface="JetBrains Mono"/>
                <a:ea typeface="JetBrains Mono"/>
                <a:cs typeface="JetBrains Mono"/>
                <a:sym typeface="JetBrains Mono"/>
              </a:rPr>
              <a:t>Collection</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interface</a:t>
            </a:r>
            <a:r>
              <a:rPr lang="en">
                <a:solidFill>
                  <a:schemeClr val="dk1"/>
                </a:solidFill>
                <a:latin typeface="Open Sans"/>
                <a:ea typeface="Open Sans"/>
                <a:cs typeface="Open Sans"/>
                <a:sym typeface="Open Sans"/>
              </a:rPr>
              <a:t>, we will see some base methods, e.g. </a:t>
            </a:r>
            <a:r>
              <a:rPr lang="en">
                <a:solidFill>
                  <a:schemeClr val="dk1"/>
                </a:solidFill>
                <a:latin typeface="JetBrains Mono"/>
                <a:ea typeface="JetBrains Mono"/>
                <a:cs typeface="JetBrains Mono"/>
                <a:sym typeface="JetBrains Mono"/>
              </a:rPr>
              <a:t>isEmpty()</a:t>
            </a:r>
            <a:r>
              <a:rPr lang="en">
                <a:solidFill>
                  <a:schemeClr val="dk1"/>
                </a:solidFill>
                <a:latin typeface="Open Sans"/>
                <a:ea typeface="Open Sans"/>
                <a:cs typeface="Open Sans"/>
                <a:sym typeface="Open Sans"/>
              </a:rPr>
              <a:t>. Because the </a:t>
            </a:r>
            <a:r>
              <a:rPr lang="en">
                <a:solidFill>
                  <a:schemeClr val="dk1"/>
                </a:solidFill>
                <a:latin typeface="JetBrains Mono"/>
                <a:ea typeface="JetBrains Mono"/>
                <a:cs typeface="JetBrains Mono"/>
                <a:sym typeface="JetBrains Mono"/>
              </a:rPr>
              <a:t>Collection</a:t>
            </a:r>
            <a:r>
              <a:rPr lang="en">
                <a:solidFill>
                  <a:schemeClr val="dk1"/>
                </a:solidFill>
                <a:latin typeface="Open Sans"/>
                <a:ea typeface="Open Sans"/>
                <a:cs typeface="Open Sans"/>
                <a:sym typeface="Open Sans"/>
              </a:rPr>
              <a:t> interface is implemented by all collections in the Kotlin Standard Library,</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isEmpty()</a:t>
            </a:r>
            <a:r>
              <a:rPr lang="en">
                <a:solidFill>
                  <a:schemeClr val="dk1"/>
                </a:solidFill>
                <a:latin typeface="Open Sans"/>
                <a:ea typeface="Open Sans"/>
                <a:cs typeface="Open Sans"/>
                <a:sym typeface="Open Sans"/>
              </a:rPr>
              <a:t> should be the preferred way of checking whether a collection contains any elements. Looking </a:t>
            </a:r>
            <a:r>
              <a:rPr lang="en">
                <a:solidFill>
                  <a:schemeClr val="dk1"/>
                </a:solidFill>
                <a:latin typeface="Open Sans"/>
                <a:ea typeface="Open Sans"/>
                <a:cs typeface="Open Sans"/>
                <a:sym typeface="Open Sans"/>
              </a:rPr>
              <a:t>at the other collection methods introduced, you’ll notice that there are quite a few of them. Collections in Kotlin are quite powerful and flexible. However, as we’ll see in the next slide,</a:t>
            </a:r>
            <a:r>
              <a:rPr lang="en">
                <a:solidFill>
                  <a:schemeClr val="dk1"/>
                </a:solidFill>
                <a:latin typeface="Open Sans"/>
                <a:ea typeface="Open Sans"/>
                <a:cs typeface="Open Sans"/>
                <a:sym typeface="Open Sans"/>
              </a:rPr>
              <a:t> not all methods are declared in interfaces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40"/>
              </a:spcBef>
              <a:spcAft>
                <a:spcPts val="105"/>
              </a:spcAft>
              <a:buClr>
                <a:schemeClr val="dk1"/>
              </a:buClr>
              <a:buSzPts val="1100"/>
              <a:buChar char="●"/>
            </a:pPr>
            <a:r>
              <a:rPr lang="en">
                <a:solidFill>
                  <a:schemeClr val="dk1"/>
                </a:solidFill>
                <a:latin typeface="Open Sans"/>
                <a:ea typeface="Open Sans"/>
                <a:cs typeface="Open Sans"/>
                <a:sym typeface="Open Sans"/>
              </a:rPr>
              <a:t>Kotlin Standard Library. Collection – </a:t>
            </a:r>
            <a:r>
              <a:rPr lang="en" u="sng">
                <a:solidFill>
                  <a:srgbClr val="1155CC"/>
                </a:solidFill>
                <a:latin typeface="Open Sans"/>
                <a:ea typeface="Open Sans"/>
                <a:cs typeface="Open Sans"/>
                <a:sym typeface="Open Sans"/>
                <a:hlinkClick r:id="rId2">
                  <a:extLst>
                    <a:ext uri="{A12FA001-AC4F-418D-AE19-62706E023703}">
                      <ahyp:hlinkClr val="tx"/>
                    </a:ext>
                  </a:extLst>
                </a:hlinkClick>
              </a:rPr>
              <a:t>https://kotlinlang.org/api/latest/jvm/stdlib/kotlin.collections/-collection/#kotlin.collections.Collection</a:t>
            </a:r>
            <a:endParaRPr>
              <a:latin typeface="Open Sans"/>
              <a:ea typeface="Open Sans"/>
              <a:cs typeface="Open Sans"/>
              <a:sym typeface="Open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9fdf32a2d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9fdf32a2d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2139315" rtl="0" algn="just">
              <a:lnSpc>
                <a:spcPct val="150000"/>
              </a:lnSpc>
              <a:spcBef>
                <a:spcPts val="0"/>
              </a:spcBef>
              <a:spcAft>
                <a:spcPts val="0"/>
              </a:spcAft>
              <a:buNone/>
            </a:pP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 Kotlin extension functions give us access to even more collection features. There are multiple collection extension functions in the Kotlin Standard Library, some of which you can see in the examples </a:t>
            </a:r>
            <a:r>
              <a:rPr lang="en">
                <a:solidFill>
                  <a:schemeClr val="dk1"/>
                </a:solidFill>
                <a:latin typeface="Open Sans"/>
                <a:ea typeface="Open Sans"/>
                <a:cs typeface="Open Sans"/>
                <a:sym typeface="Open Sans"/>
              </a:rPr>
              <a:t>above</a:t>
            </a:r>
            <a:r>
              <a:rPr lang="en">
                <a:solidFill>
                  <a:schemeClr val="dk1"/>
                </a:solidFill>
                <a:latin typeface="Open Sans"/>
                <a:ea typeface="Open Sans"/>
                <a:cs typeface="Open Sans"/>
                <a:sym typeface="Open Sans"/>
              </a:rPr>
              <a:t>. Previously we saw the </a:t>
            </a:r>
            <a:r>
              <a:rPr lang="en">
                <a:solidFill>
                  <a:schemeClr val="dk1"/>
                </a:solidFill>
                <a:latin typeface="JetBrains Mono"/>
                <a:ea typeface="JetBrains Mono"/>
                <a:cs typeface="JetBrains Mono"/>
                <a:sym typeface="JetBrains Mono"/>
              </a:rPr>
              <a:t>isEmpty()</a:t>
            </a:r>
            <a:r>
              <a:rPr lang="en">
                <a:solidFill>
                  <a:schemeClr val="dk1"/>
                </a:solidFill>
                <a:latin typeface="Open Sans"/>
                <a:ea typeface="Open Sans"/>
                <a:cs typeface="Open Sans"/>
                <a:sym typeface="Open Sans"/>
              </a:rPr>
              <a:t> method in the </a:t>
            </a:r>
            <a:r>
              <a:rPr lang="en">
                <a:solidFill>
                  <a:schemeClr val="dk1"/>
                </a:solidFill>
                <a:latin typeface="JetBrains Mono"/>
                <a:ea typeface="JetBrains Mono"/>
                <a:cs typeface="JetBrains Mono"/>
                <a:sym typeface="JetBrains Mono"/>
              </a:rPr>
              <a:t>Collection</a:t>
            </a:r>
            <a:r>
              <a:rPr lang="en">
                <a:solidFill>
                  <a:schemeClr val="dk1"/>
                </a:solidFill>
                <a:latin typeface="Open Sans"/>
                <a:ea typeface="Open Sans"/>
                <a:cs typeface="Open Sans"/>
                <a:sym typeface="Open Sans"/>
              </a:rPr>
              <a:t> interface. There is also an </a:t>
            </a:r>
            <a:r>
              <a:rPr lang="en">
                <a:solidFill>
                  <a:schemeClr val="dk1"/>
                </a:solidFill>
                <a:latin typeface="JetBrains Mono"/>
                <a:ea typeface="JetBrains Mono"/>
                <a:cs typeface="JetBrains Mono"/>
                <a:sym typeface="JetBrains Mono"/>
              </a:rPr>
              <a:t>isNotEmpty()</a:t>
            </a:r>
            <a:r>
              <a:rPr lang="en">
                <a:solidFill>
                  <a:schemeClr val="dk1"/>
                </a:solidFill>
                <a:latin typeface="Open Sans"/>
                <a:ea typeface="Open Sans"/>
                <a:cs typeface="Open Sans"/>
                <a:sym typeface="Open Sans"/>
              </a:rPr>
              <a:t> extension function for checking whether a collection contains at least one element. </a:t>
            </a:r>
            <a:endParaRPr>
              <a:solidFill>
                <a:schemeClr val="dk1"/>
              </a:solidFill>
              <a:latin typeface="Open Sans"/>
              <a:ea typeface="Open Sans"/>
              <a:cs typeface="Open Sans"/>
              <a:sym typeface="Open Sans"/>
            </a:endParaRPr>
          </a:p>
          <a:p>
            <a:pPr indent="0" lvl="0" marL="0" rtl="0" algn="just">
              <a:lnSpc>
                <a:spcPct val="150000"/>
              </a:lnSpc>
              <a:spcBef>
                <a:spcPts val="890"/>
              </a:spcBef>
              <a:spcAft>
                <a:spcPts val="0"/>
              </a:spcAft>
              <a:buClr>
                <a:schemeClr val="dk1"/>
              </a:buClr>
              <a:buSzPts val="1100"/>
              <a:buFont typeface="Arial"/>
              <a:buNone/>
            </a:pPr>
            <a:r>
              <a:rPr lang="en">
                <a:solidFill>
                  <a:schemeClr val="dk1"/>
                </a:solidFill>
                <a:latin typeface="Open Sans"/>
                <a:ea typeface="Open Sans"/>
                <a:cs typeface="Open Sans"/>
                <a:sym typeface="Open Sans"/>
              </a:rPr>
              <a:t>Check out the </a:t>
            </a:r>
            <a:r>
              <a:rPr lang="en">
                <a:solidFill>
                  <a:schemeClr val="dk1"/>
                </a:solidFill>
                <a:latin typeface="JetBrains Mono"/>
                <a:ea typeface="JetBrains Mono"/>
                <a:cs typeface="JetBrains Mono"/>
                <a:sym typeface="JetBrains Mono"/>
              </a:rPr>
              <a:t>kotlin.collections</a:t>
            </a:r>
            <a:r>
              <a:rPr lang="en">
                <a:solidFill>
                  <a:schemeClr val="dk1"/>
                </a:solidFill>
                <a:latin typeface="Open Sans"/>
                <a:ea typeface="Open Sans"/>
                <a:cs typeface="Open Sans"/>
                <a:sym typeface="Open Sans"/>
              </a:rPr>
              <a:t> package to see additional extension functions, e.g. </a:t>
            </a:r>
            <a:r>
              <a:rPr lang="en">
                <a:solidFill>
                  <a:schemeClr val="dk1"/>
                </a:solidFill>
                <a:latin typeface="JetBrains Mono"/>
                <a:ea typeface="JetBrains Mono"/>
                <a:cs typeface="JetBrains Mono"/>
                <a:sym typeface="JetBrains Mono"/>
              </a:rPr>
              <a:t>isNullOrEmpty()</a:t>
            </a:r>
            <a:r>
              <a:rPr lang="en">
                <a:solidFill>
                  <a:schemeClr val="dk1"/>
                </a:solidFill>
                <a:latin typeface="Open Sans"/>
                <a:ea typeface="Open Sans"/>
                <a:cs typeface="Open Sans"/>
                <a:sym typeface="Open Sans"/>
              </a:rPr>
              <a:t>, which is quite simple yet helpful: </a:t>
            </a:r>
            <a:endParaRPr>
              <a:solidFill>
                <a:schemeClr val="dk1"/>
              </a:solidFill>
              <a:latin typeface="Open Sans"/>
              <a:ea typeface="Open Sans"/>
              <a:cs typeface="Open Sans"/>
              <a:sym typeface="Open Sans"/>
            </a:endParaRPr>
          </a:p>
          <a:p>
            <a:pPr indent="0" lvl="0" marL="0" rtl="0" algn="l">
              <a:lnSpc>
                <a:spcPct val="150000"/>
              </a:lnSpc>
              <a:spcBef>
                <a:spcPts val="955"/>
              </a:spcBef>
              <a:spcAft>
                <a:spcPts val="0"/>
              </a:spcAft>
              <a:buNone/>
            </a:pPr>
            <a:r>
              <a:rPr b="1" lang="en">
                <a:solidFill>
                  <a:srgbClr val="000080"/>
                </a:solidFill>
                <a:latin typeface="JetBrains Mono"/>
                <a:ea typeface="JetBrains Mono"/>
                <a:cs typeface="JetBrains Mono"/>
                <a:sym typeface="JetBrains Mono"/>
              </a:rPr>
              <a:t>public inline fun </a:t>
            </a:r>
            <a:r>
              <a:rPr lang="en">
                <a:solidFill>
                  <a:schemeClr val="dk1"/>
                </a:solidFill>
                <a:latin typeface="JetBrains Mono"/>
                <a:ea typeface="JetBrains Mono"/>
                <a:cs typeface="JetBrains Mono"/>
                <a:sym typeface="JetBrains Mono"/>
              </a:rPr>
              <a:t>&lt;</a:t>
            </a:r>
            <a:r>
              <a:rPr lang="en">
                <a:solidFill>
                  <a:srgbClr val="20999D"/>
                </a:solidFill>
                <a:latin typeface="JetBrains Mono"/>
                <a:ea typeface="JetBrains Mono"/>
                <a:cs typeface="JetBrains Mono"/>
                <a:sym typeface="JetBrains Mono"/>
              </a:rPr>
              <a:t>T</a:t>
            </a:r>
            <a:r>
              <a:rPr lang="en">
                <a:solidFill>
                  <a:schemeClr val="dk1"/>
                </a:solidFill>
                <a:latin typeface="JetBrains Mono"/>
                <a:ea typeface="JetBrains Mono"/>
                <a:cs typeface="JetBrains Mono"/>
                <a:sym typeface="JetBrains Mono"/>
              </a:rPr>
              <a:t>&gt; Collection&lt;</a:t>
            </a:r>
            <a:r>
              <a:rPr lang="en">
                <a:solidFill>
                  <a:srgbClr val="20999D"/>
                </a:solidFill>
                <a:latin typeface="JetBrains Mono"/>
                <a:ea typeface="JetBrains Mono"/>
                <a:cs typeface="JetBrains Mono"/>
                <a:sym typeface="JetBrains Mono"/>
              </a:rPr>
              <a:t>T</a:t>
            </a:r>
            <a:r>
              <a:rPr lang="en">
                <a:solidFill>
                  <a:schemeClr val="dk1"/>
                </a:solidFill>
                <a:latin typeface="JetBrains Mono"/>
                <a:ea typeface="JetBrains Mono"/>
                <a:cs typeface="JetBrains Mono"/>
                <a:sym typeface="JetBrains Mono"/>
              </a:rPr>
              <a:t>&gt;?.isNullOrEmpty(): Boolean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chemeClr val="dk1"/>
                </a:solidFill>
                <a:latin typeface="JetBrains Mono"/>
                <a:ea typeface="JetBrains Mono"/>
                <a:cs typeface="JetBrains Mono"/>
                <a:sym typeface="JetBrains Mono"/>
              </a:rPr>
              <a:t>contract </a:t>
            </a:r>
            <a:r>
              <a:rPr b="1" lang="en">
                <a:solidFill>
                  <a:schemeClr val="dk1"/>
                </a:solidFill>
                <a:latin typeface="JetBrains Mono"/>
                <a:ea typeface="JetBrains Mono"/>
                <a:cs typeface="JetBrains Mono"/>
                <a:sym typeface="JetBrains Mono"/>
              </a:rPr>
              <a:t>{</a:t>
            </a:r>
            <a:endParaRPr b="1">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chemeClr val="dk1"/>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returns(</a:t>
            </a:r>
            <a:r>
              <a:rPr b="1" lang="en">
                <a:solidFill>
                  <a:srgbClr val="000080"/>
                </a:solidFill>
                <a:latin typeface="JetBrains Mono"/>
                <a:ea typeface="JetBrains Mono"/>
                <a:cs typeface="JetBrains Mono"/>
                <a:sym typeface="JetBrains Mono"/>
              </a:rPr>
              <a:t>false</a:t>
            </a:r>
            <a:r>
              <a:rPr lang="en">
                <a:solidFill>
                  <a:schemeClr val="dk1"/>
                </a:solidFill>
                <a:latin typeface="JetBrains Mono"/>
                <a:ea typeface="JetBrains Mono"/>
                <a:cs typeface="JetBrains Mono"/>
                <a:sym typeface="JetBrains Mono"/>
              </a:rPr>
              <a:t>) implies (</a:t>
            </a:r>
            <a:r>
              <a:rPr b="1" lang="en">
                <a:solidFill>
                  <a:srgbClr val="000080"/>
                </a:solidFill>
                <a:latin typeface="JetBrains Mono"/>
                <a:ea typeface="JetBrains Mono"/>
                <a:cs typeface="JetBrains Mono"/>
                <a:sym typeface="JetBrains Mono"/>
              </a:rPr>
              <a:t>this</a:t>
            </a:r>
            <a:r>
              <a:rPr lang="en">
                <a:solidFill>
                  <a:srgbClr val="4A86E8"/>
                </a:solidFill>
                <a:latin typeface="JetBrains Mono"/>
                <a:ea typeface="JetBrains Mono"/>
                <a:cs typeface="JetBrains Mono"/>
                <a:sym typeface="JetBrains Mono"/>
              </a:rPr>
              <a:t>@isNullOrEmpty </a:t>
            </a: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null</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chemeClr val="dk1"/>
                </a:solidFill>
                <a:latin typeface="JetBrains Mono"/>
                <a:ea typeface="JetBrains Mono"/>
                <a:cs typeface="JetBrains Mono"/>
                <a:sym typeface="JetBrains Mono"/>
              </a:rPr>
              <a:t>}</a:t>
            </a:r>
            <a:endParaRPr b="1">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b="1">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return this </a:t>
            </a: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null </a:t>
            </a: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this</a:t>
            </a:r>
            <a:r>
              <a:rPr lang="en">
                <a:solidFill>
                  <a:schemeClr val="dk1"/>
                </a:solidFill>
                <a:latin typeface="JetBrains Mono"/>
                <a:ea typeface="JetBrains Mono"/>
                <a:cs typeface="JetBrains Mono"/>
                <a:sym typeface="JetBrains Mono"/>
              </a:rPr>
              <a:t>.isEmpty()</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50"/>
              </a:spcBef>
              <a:spcAft>
                <a:spcPts val="0"/>
              </a:spcAft>
              <a:buClr>
                <a:schemeClr val="dk1"/>
              </a:buClr>
              <a:buSzPts val="1100"/>
              <a:buChar char="●"/>
            </a:pPr>
            <a:r>
              <a:rPr lang="en">
                <a:solidFill>
                  <a:schemeClr val="dk1"/>
                </a:solidFill>
                <a:latin typeface="Open Sans"/>
                <a:ea typeface="Open Sans"/>
                <a:cs typeface="Open Sans"/>
                <a:sym typeface="Open Sans"/>
              </a:rPr>
              <a:t>Kotlin Standard Library. Collections – </a:t>
            </a:r>
            <a:r>
              <a:rPr lang="en" u="sng">
                <a:solidFill>
                  <a:srgbClr val="FF318B"/>
                </a:solidFill>
                <a:latin typeface="Open Sans"/>
                <a:ea typeface="Open Sans"/>
                <a:cs typeface="Open Sans"/>
                <a:sym typeface="Open Sans"/>
              </a:rPr>
              <a:t>https://kotlinlang.org/api/latest/jvm/stdlib/kotlin.collections/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05"/>
              </a:spcBef>
              <a:spcAft>
                <a:spcPts val="105"/>
              </a:spcAft>
              <a:buClr>
                <a:schemeClr val="dk1"/>
              </a:buClr>
              <a:buSzPts val="1100"/>
              <a:buChar char="●"/>
            </a:pPr>
            <a:r>
              <a:rPr lang="en">
                <a:solidFill>
                  <a:schemeClr val="dk1"/>
                </a:solidFill>
                <a:latin typeface="Open Sans"/>
                <a:ea typeface="Open Sans"/>
                <a:cs typeface="Open Sans"/>
                <a:sym typeface="Open Sans"/>
              </a:rPr>
              <a:t>Kotlin Standard Library. isNullOrEmpty – </a:t>
            </a:r>
            <a:r>
              <a:rPr lang="en" u="sng">
                <a:solidFill>
                  <a:srgbClr val="FF318B"/>
                </a:solidFill>
                <a:latin typeface="Open Sans"/>
                <a:ea typeface="Open Sans"/>
                <a:cs typeface="Open Sans"/>
                <a:sym typeface="Open Sans"/>
              </a:rPr>
              <a:t>https://kotlinlang.org/api/latest/jvm/stdlib/kotlin.collections/is-null-or-empty.html</a:t>
            </a:r>
            <a:endParaRPr>
              <a:latin typeface="Open Sans"/>
              <a:ea typeface="Open Sans"/>
              <a:cs typeface="Open Sans"/>
              <a:sym typeface="Open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9fdf32a2df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9fdf32a2df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How do we work with collection items? For example, how do we get one? Previously we already used syntax like: </a:t>
            </a:r>
            <a:endParaRPr>
              <a:solidFill>
                <a:schemeClr val="dk1"/>
              </a:solidFill>
              <a:latin typeface="Open Sans"/>
              <a:ea typeface="Open Sans"/>
              <a:cs typeface="Open Sans"/>
              <a:sym typeface="Open Sans"/>
            </a:endParaRPr>
          </a:p>
          <a:p>
            <a:pPr indent="0" lvl="0" marL="0" rtl="0" algn="l">
              <a:lnSpc>
                <a:spcPct val="150000"/>
              </a:lnSpc>
              <a:spcBef>
                <a:spcPts val="945"/>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myList = </a:t>
            </a:r>
            <a:r>
              <a:rPr i="1" lang="en">
                <a:solidFill>
                  <a:schemeClr val="dk1"/>
                </a:solidFill>
                <a:latin typeface="JetBrains Mono"/>
                <a:ea typeface="JetBrains Mono"/>
                <a:cs typeface="JetBrains Mono"/>
                <a:sym typeface="JetBrains Mono"/>
              </a:rPr>
              <a:t>listOf</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3</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(myList[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marR="2169160" rtl="0" algn="just">
              <a:lnSpc>
                <a:spcPct val="150000"/>
              </a:lnSpc>
              <a:spcBef>
                <a:spcPts val="0"/>
              </a:spcBef>
              <a:spcAft>
                <a:spcPts val="0"/>
              </a:spcAft>
              <a:buNone/>
            </a:pPr>
            <a:r>
              <a:rPr lang="en">
                <a:solidFill>
                  <a:schemeClr val="dk1"/>
                </a:solidFill>
                <a:latin typeface="Open Sans"/>
                <a:ea typeface="Open Sans"/>
                <a:cs typeface="Open Sans"/>
                <a:sym typeface="Open Sans"/>
              </a:rPr>
              <a:t>Thanks to </a:t>
            </a:r>
            <a:r>
              <a:rPr lang="en">
                <a:solidFill>
                  <a:schemeClr val="dk1"/>
                </a:solidFill>
                <a:latin typeface="Open Sans"/>
                <a:ea typeface="Open Sans"/>
                <a:cs typeface="Open Sans"/>
                <a:sym typeface="Open Sans"/>
              </a:rPr>
              <a:t>Kotlin’s indexed access operators</a:t>
            </a:r>
            <a:r>
              <a:rPr lang="en">
                <a:solidFill>
                  <a:schemeClr val="dk1"/>
                </a:solidFill>
                <a:latin typeface="Open Sans"/>
                <a:ea typeface="Open Sans"/>
                <a:cs typeface="Open Sans"/>
                <a:sym typeface="Open Sans"/>
              </a:rPr>
              <a:t>,</a:t>
            </a:r>
            <a:r>
              <a:rPr lang="en">
                <a:solidFill>
                  <a:schemeClr val="dk1"/>
                </a:solidFill>
                <a:latin typeface="Open Sans"/>
                <a:ea typeface="Open Sans"/>
                <a:cs typeface="Open Sans"/>
                <a:sym typeface="Open Sans"/>
              </a:rPr>
              <a:t> we can easily retrieve elements by index. As you see on this slide, you can use the </a:t>
            </a:r>
            <a:r>
              <a:rPr lang="en">
                <a:solidFill>
                  <a:schemeClr val="dk1"/>
                </a:solidFill>
                <a:latin typeface="JetBrains Mono"/>
                <a:ea typeface="JetBrains Mono"/>
                <a:cs typeface="JetBrains Mono"/>
                <a:sym typeface="JetBrains Mono"/>
              </a:rPr>
              <a:t>get(index: Int)</a:t>
            </a:r>
            <a:r>
              <a:rPr lang="en">
                <a:solidFill>
                  <a:schemeClr val="dk1"/>
                </a:solidFill>
                <a:latin typeface="Open Sans"/>
                <a:ea typeface="Open Sans"/>
                <a:cs typeface="Open Sans"/>
                <a:sym typeface="Open Sans"/>
              </a:rPr>
              <a:t> operator function to support indexed access. You may use it explicitly like this:</a:t>
            </a:r>
            <a:endParaRPr>
              <a:solidFill>
                <a:schemeClr val="dk1"/>
              </a:solidFill>
              <a:latin typeface="Open Sans"/>
              <a:ea typeface="Open Sans"/>
              <a:cs typeface="Open Sans"/>
              <a:sym typeface="Open Sans"/>
            </a:endParaRPr>
          </a:p>
          <a:p>
            <a:pPr indent="0" lvl="0" marL="0" marR="2169160" rtl="0" algn="just">
              <a:lnSpc>
                <a:spcPct val="150000"/>
              </a:lnSpc>
              <a:spcBef>
                <a:spcPts val="85"/>
              </a:spcBef>
              <a:spcAft>
                <a:spcPts val="0"/>
              </a:spcAft>
              <a:buNone/>
            </a:pP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myList.get(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2169160" rtl="0" algn="just">
              <a:lnSpc>
                <a:spcPct val="150000"/>
              </a:lnSpc>
              <a:spcBef>
                <a:spcPts val="85"/>
              </a:spcBef>
              <a:spcAft>
                <a:spcPts val="0"/>
              </a:spcAft>
              <a:buNone/>
            </a:pPr>
            <a:r>
              <a:t/>
            </a:r>
            <a:endParaRPr>
              <a:solidFill>
                <a:schemeClr val="dk1"/>
              </a:solidFill>
              <a:latin typeface="JetBrains Mono"/>
              <a:ea typeface="JetBrains Mono"/>
              <a:cs typeface="JetBrains Mono"/>
              <a:sym typeface="JetBrains Mono"/>
            </a:endParaRPr>
          </a:p>
          <a:p>
            <a:pPr indent="0" lvl="0" marL="0" marR="2169160" rtl="0" algn="just">
              <a:lnSpc>
                <a:spcPct val="150000"/>
              </a:lnSpc>
              <a:spcBef>
                <a:spcPts val="85"/>
              </a:spcBef>
              <a:spcAft>
                <a:spcPts val="0"/>
              </a:spcAft>
              <a:buClr>
                <a:schemeClr val="dk1"/>
              </a:buClr>
              <a:buSzPts val="1100"/>
              <a:buFont typeface="Arial"/>
              <a:buNone/>
            </a:pPr>
            <a:r>
              <a:rPr lang="en">
                <a:solidFill>
                  <a:schemeClr val="dk1"/>
                </a:solidFill>
                <a:latin typeface="Open Sans"/>
                <a:ea typeface="Open Sans"/>
                <a:cs typeface="Open Sans"/>
                <a:sym typeface="Open Sans"/>
              </a:rPr>
              <a:t>But we recommend using indexed access operators because they are more convenient. </a:t>
            </a:r>
            <a:endParaRPr>
              <a:solidFill>
                <a:schemeClr val="dk1"/>
              </a:solidFill>
              <a:latin typeface="Open Sans"/>
              <a:ea typeface="Open Sans"/>
              <a:cs typeface="Open Sans"/>
              <a:sym typeface="Open Sans"/>
            </a:endParaRPr>
          </a:p>
          <a:p>
            <a:pPr indent="0" lvl="0" marL="0" rtl="0" algn="just">
              <a:lnSpc>
                <a:spcPct val="150000"/>
              </a:lnSpc>
              <a:spcBef>
                <a:spcPts val="85"/>
              </a:spcBef>
              <a:spcAft>
                <a:spcPts val="0"/>
              </a:spcAft>
              <a:buClr>
                <a:schemeClr val="dk1"/>
              </a:buClr>
              <a:buSzPts val="1100"/>
              <a:buFont typeface="Arial"/>
              <a:buNone/>
            </a:pPr>
            <a:r>
              <a:rPr lang="en">
                <a:solidFill>
                  <a:schemeClr val="dk1"/>
                </a:solidFill>
                <a:latin typeface="Open Sans"/>
                <a:ea typeface="Open Sans"/>
                <a:cs typeface="Open Sans"/>
                <a:sym typeface="Open Sans"/>
              </a:rPr>
              <a:t>Be careful with </a:t>
            </a:r>
            <a:r>
              <a:rPr lang="en">
                <a:solidFill>
                  <a:schemeClr val="dk1"/>
                </a:solidFill>
                <a:latin typeface="JetBrains Mono"/>
                <a:ea typeface="JetBrains Mono"/>
                <a:cs typeface="JetBrains Mono"/>
                <a:sym typeface="JetBrains Mono"/>
              </a:rPr>
              <a:t>subList</a:t>
            </a:r>
            <a:r>
              <a:rPr lang="en">
                <a:solidFill>
                  <a:schemeClr val="dk1"/>
                </a:solidFill>
                <a:latin typeface="Open Sans"/>
                <a:ea typeface="Open Sans"/>
                <a:cs typeface="Open Sans"/>
                <a:sym typeface="Open Sans"/>
              </a:rPr>
              <a:t>, and remember what we’ve said about mutability. </a:t>
            </a:r>
            <a:r>
              <a:rPr lang="en">
                <a:solidFill>
                  <a:schemeClr val="dk1"/>
                </a:solidFill>
                <a:latin typeface="JetBrains Mono"/>
                <a:ea typeface="JetBrains Mono"/>
                <a:cs typeface="JetBrains Mono"/>
                <a:sym typeface="JetBrains Mono"/>
              </a:rPr>
              <a:t>subList</a:t>
            </a:r>
            <a:r>
              <a:rPr lang="en">
                <a:solidFill>
                  <a:schemeClr val="dk1"/>
                </a:solidFill>
                <a:latin typeface="Open Sans"/>
                <a:ea typeface="Open Sans"/>
                <a:cs typeface="Open Sans"/>
                <a:sym typeface="Open Sans"/>
              </a:rPr>
              <a:t> will create a referenced copy. If you modify a sublist, the parent list will also be modified as a result, as you can see in the example above. But what happens if you try to add an item to the sublist? Run the following example and </a:t>
            </a:r>
            <a:r>
              <a:rPr lang="en">
                <a:solidFill>
                  <a:schemeClr val="dk1"/>
                </a:solidFill>
                <a:latin typeface="Open Sans"/>
                <a:ea typeface="Open Sans"/>
                <a:cs typeface="Open Sans"/>
                <a:sym typeface="Open Sans"/>
              </a:rPr>
              <a:t>see what happen</a:t>
            </a:r>
            <a:r>
              <a:rPr lang="en">
                <a:solidFill>
                  <a:schemeClr val="dk1"/>
                </a:solidFill>
                <a:latin typeface="Open Sans"/>
                <a:ea typeface="Open Sans"/>
                <a:cs typeface="Open Sans"/>
                <a:sym typeface="Open Sans"/>
              </a:rPr>
              <a:t>s: </a:t>
            </a:r>
            <a:endParaRPr>
              <a:solidFill>
                <a:schemeClr val="dk1"/>
              </a:solidFill>
              <a:latin typeface="Open Sans"/>
              <a:ea typeface="Open Sans"/>
              <a:cs typeface="Open Sans"/>
              <a:sym typeface="Open Sans"/>
            </a:endParaRPr>
          </a:p>
          <a:p>
            <a:pPr indent="0" lvl="0" marL="0" rtl="0" algn="l">
              <a:lnSpc>
                <a:spcPct val="150000"/>
              </a:lnSpc>
              <a:spcBef>
                <a:spcPts val="945"/>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list1 = </a:t>
            </a:r>
            <a:r>
              <a:rPr i="1" lang="en">
                <a:solidFill>
                  <a:schemeClr val="dk1"/>
                </a:solidFill>
                <a:latin typeface="JetBrains Mono"/>
                <a:ea typeface="JetBrains Mono"/>
                <a:cs typeface="JetBrains Mono"/>
                <a:sym typeface="JetBrains Mono"/>
              </a:rPr>
              <a:t>mutableListOf</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3</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list2 = list1.subList(</a:t>
            </a:r>
            <a:r>
              <a:rPr lang="en">
                <a:solidFill>
                  <a:srgbClr val="0000FF"/>
                </a:solidFill>
                <a:latin typeface="JetBrains Mono"/>
                <a:ea typeface="JetBrains Mono"/>
                <a:cs typeface="JetBrains Mono"/>
                <a:sym typeface="JetBrains Mono"/>
              </a:rPr>
              <a:t>0</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list2[</a:t>
            </a:r>
            <a:r>
              <a:rPr lang="en">
                <a:solidFill>
                  <a:srgbClr val="0000FF"/>
                </a:solidFill>
                <a:latin typeface="JetBrains Mono"/>
                <a:ea typeface="JetBrains Mono"/>
                <a:cs typeface="JetBrains Mono"/>
                <a:sym typeface="JetBrains Mono"/>
              </a:rPr>
              <a:t>0</a:t>
            </a:r>
            <a:r>
              <a:rPr lang="en">
                <a:solidFill>
                  <a:schemeClr val="dk1"/>
                </a:solidFill>
                <a:latin typeface="JetBrains Mono"/>
                <a:ea typeface="JetBrains Mono"/>
                <a:cs typeface="JetBrains Mono"/>
                <a:sym typeface="JetBrains Mono"/>
              </a:rPr>
              <a:t>] += </a:t>
            </a:r>
            <a:r>
              <a:rPr lang="en">
                <a:solidFill>
                  <a:srgbClr val="0000FF"/>
                </a:solidFill>
                <a:latin typeface="JetBrains Mono"/>
                <a:ea typeface="JetBrains Mono"/>
                <a:cs typeface="JetBrains Mono"/>
                <a:sym typeface="JetBrains Mono"/>
              </a:rPr>
              <a:t>1</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(list1)</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list2.add(</a:t>
            </a:r>
            <a:r>
              <a:rPr lang="en">
                <a:solidFill>
                  <a:srgbClr val="0000FF"/>
                </a:solidFill>
                <a:latin typeface="JetBrains Mono"/>
                <a:ea typeface="JetBrains Mono"/>
                <a:cs typeface="JetBrains Mono"/>
                <a:sym typeface="JetBrains Mono"/>
              </a:rPr>
              <a:t>10</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(list1)</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printed values are:</a:t>
            </a:r>
            <a:endParaRPr>
              <a:solidFill>
                <a:schemeClr val="dk1"/>
              </a:solidFill>
              <a:latin typeface="Open Sans"/>
              <a:ea typeface="Open Sans"/>
              <a:cs typeface="Open Sans"/>
              <a:sym typeface="Open Sans"/>
            </a:endParaRPr>
          </a:p>
          <a:p>
            <a:pPr indent="0" lvl="0" marL="0" rtl="0" algn="just">
              <a:lnSpc>
                <a:spcPct val="150000"/>
              </a:lnSpc>
              <a:spcBef>
                <a:spcPts val="5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just">
              <a:lnSpc>
                <a:spcPct val="150000"/>
              </a:lnSpc>
              <a:spcBef>
                <a:spcPts val="5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[2, 2, 3]</a:t>
            </a:r>
            <a:endParaRPr>
              <a:solidFill>
                <a:schemeClr val="dk1"/>
              </a:solidFill>
              <a:latin typeface="JetBrains Mono"/>
              <a:ea typeface="JetBrains Mono"/>
              <a:cs typeface="JetBrains Mono"/>
              <a:sym typeface="JetBrains Mono"/>
            </a:endParaRPr>
          </a:p>
          <a:p>
            <a:pPr indent="0" lvl="0" marL="0" rtl="0" algn="just">
              <a:lnSpc>
                <a:spcPct val="150000"/>
              </a:lnSpc>
              <a:spcBef>
                <a:spcPts val="5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[2, 10, 2, 3]</a:t>
            </a:r>
            <a:endParaRPr>
              <a:solidFill>
                <a:schemeClr val="dk1"/>
              </a:solidFill>
              <a:latin typeface="JetBrains Mono"/>
              <a:ea typeface="JetBrains Mono"/>
              <a:cs typeface="JetBrains Mono"/>
              <a:sym typeface="JetBrains Mono"/>
            </a:endParaRPr>
          </a:p>
          <a:p>
            <a:pPr indent="0" lvl="0" marL="0" rtl="0" algn="just">
              <a:lnSpc>
                <a:spcPct val="150000"/>
              </a:lnSpc>
              <a:spcBef>
                <a:spcPts val="5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just">
              <a:lnSpc>
                <a:spcPct val="150000"/>
              </a:lnSpc>
              <a:spcBef>
                <a:spcPts val="50"/>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can see that we are modifying the </a:t>
            </a:r>
            <a:r>
              <a:rPr lang="en">
                <a:solidFill>
                  <a:schemeClr val="dk1"/>
                </a:solidFill>
                <a:latin typeface="JetBrains Mono"/>
                <a:ea typeface="JetBrains Mono"/>
                <a:cs typeface="JetBrains Mono"/>
                <a:sym typeface="JetBrains Mono"/>
              </a:rPr>
              <a:t>list2</a:t>
            </a:r>
            <a:r>
              <a:rPr lang="en">
                <a:solidFill>
                  <a:schemeClr val="dk1"/>
                </a:solidFill>
                <a:latin typeface="Open Sans"/>
                <a:ea typeface="Open Sans"/>
                <a:cs typeface="Open Sans"/>
                <a:sym typeface="Open Sans"/>
              </a:rPr>
              <a:t> collection, but </a:t>
            </a:r>
            <a:r>
              <a:rPr lang="en">
                <a:solidFill>
                  <a:schemeClr val="dk1"/>
                </a:solidFill>
                <a:latin typeface="JetBrains Mono"/>
                <a:ea typeface="JetBrains Mono"/>
                <a:cs typeface="JetBrains Mono"/>
                <a:sym typeface="JetBrains Mono"/>
              </a:rPr>
              <a:t>list1</a:t>
            </a:r>
            <a:r>
              <a:rPr lang="en">
                <a:solidFill>
                  <a:schemeClr val="dk1"/>
                </a:solidFill>
                <a:latin typeface="Open Sans"/>
                <a:ea typeface="Open Sans"/>
                <a:cs typeface="Open Sans"/>
                <a:sym typeface="Open Sans"/>
              </a:rPr>
              <a:t> is being modified as well. </a:t>
            </a:r>
            <a:endParaRPr>
              <a:solidFill>
                <a:schemeClr val="dk1"/>
              </a:solidFill>
              <a:latin typeface="JetBrains Mono"/>
              <a:ea typeface="JetBrains Mono"/>
              <a:cs typeface="JetBrains Mono"/>
              <a:sym typeface="JetBrains Mono"/>
            </a:endParaRPr>
          </a:p>
          <a:p>
            <a:pPr indent="0" lvl="0" marL="0" rtl="0" algn="l">
              <a:lnSpc>
                <a:spcPct val="150000"/>
              </a:lnSpc>
              <a:spcBef>
                <a:spcPts val="5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50"/>
              </a:spcBef>
              <a:spcAft>
                <a:spcPts val="0"/>
              </a:spcAft>
              <a:buClr>
                <a:schemeClr val="dk1"/>
              </a:buClr>
              <a:buSzPts val="1100"/>
              <a:buChar char="●"/>
            </a:pPr>
            <a:r>
              <a:rPr lang="en">
                <a:solidFill>
                  <a:schemeClr val="dk1"/>
                </a:solidFill>
                <a:latin typeface="Open Sans"/>
                <a:ea typeface="Open Sans"/>
                <a:cs typeface="Open Sans"/>
                <a:sym typeface="Open Sans"/>
              </a:rPr>
              <a:t>Kotlin Operator overloading – </a:t>
            </a:r>
            <a:r>
              <a:rPr lang="en" u="sng">
                <a:solidFill>
                  <a:srgbClr val="FF318B"/>
                </a:solidFill>
                <a:latin typeface="Open Sans"/>
                <a:ea typeface="Open Sans"/>
                <a:cs typeface="Open Sans"/>
                <a:sym typeface="Open Sans"/>
              </a:rPr>
              <a:t>https://kotlinlang.org/docs/operator-overloading.html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05"/>
              </a:spcBef>
              <a:spcAft>
                <a:spcPts val="0"/>
              </a:spcAft>
              <a:buClr>
                <a:schemeClr val="dk1"/>
              </a:buClr>
              <a:buSzPts val="1100"/>
              <a:buChar char="●"/>
            </a:pPr>
            <a:r>
              <a:rPr lang="en">
                <a:solidFill>
                  <a:schemeClr val="dk1"/>
                </a:solidFill>
                <a:latin typeface="Open Sans"/>
                <a:ea typeface="Open Sans"/>
                <a:cs typeface="Open Sans"/>
                <a:sym typeface="Open Sans"/>
              </a:rPr>
              <a:t>Kotlin Indexed access operators – </a:t>
            </a:r>
            <a:r>
              <a:rPr lang="en" u="sng">
                <a:solidFill>
                  <a:srgbClr val="FF318B"/>
                </a:solidFill>
                <a:latin typeface="Open Sans"/>
                <a:ea typeface="Open Sans"/>
                <a:cs typeface="Open Sans"/>
                <a:sym typeface="Open Sans"/>
              </a:rPr>
              <a:t>https://kotlinlang.org/docs/operator-overloading.html#indexed-access-operator</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05"/>
              </a:spcBef>
              <a:spcAft>
                <a:spcPts val="0"/>
              </a:spcAft>
              <a:buClr>
                <a:schemeClr val="dk1"/>
              </a:buClr>
              <a:buSzPts val="1100"/>
              <a:buChar char="●"/>
            </a:pPr>
            <a:r>
              <a:rPr lang="en">
                <a:solidFill>
                  <a:schemeClr val="dk1"/>
                </a:solidFill>
                <a:latin typeface="Open Sans"/>
                <a:ea typeface="Open Sans"/>
                <a:cs typeface="Open Sans"/>
                <a:sym typeface="Open Sans"/>
              </a:rPr>
              <a:t>Kotlin Standard Library. Collections Operations overview – </a:t>
            </a:r>
            <a:r>
              <a:rPr lang="en" u="sng">
                <a:solidFill>
                  <a:srgbClr val="FF318B"/>
                </a:solidFill>
                <a:latin typeface="Open Sans"/>
                <a:ea typeface="Open Sans"/>
                <a:cs typeface="Open Sans"/>
                <a:sym typeface="Open Sans"/>
              </a:rPr>
              <a:t>https://kotlinlang.org/docs/collection-operations.html#common-operations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05"/>
              </a:spcBef>
              <a:spcAft>
                <a:spcPts val="0"/>
              </a:spcAft>
              <a:buClr>
                <a:schemeClr val="dk1"/>
              </a:buClr>
              <a:buSzPts val="1100"/>
              <a:buChar char="●"/>
            </a:pPr>
            <a:r>
              <a:rPr lang="en">
                <a:solidFill>
                  <a:schemeClr val="dk1"/>
                </a:solidFill>
                <a:latin typeface="Open Sans"/>
                <a:ea typeface="Open Sans"/>
                <a:cs typeface="Open Sans"/>
                <a:sym typeface="Open Sans"/>
              </a:rPr>
              <a:t>Kotlin Collection functions cheatsheet – </a:t>
            </a:r>
            <a:r>
              <a:rPr lang="en" u="sng">
                <a:solidFill>
                  <a:srgbClr val="FF318B"/>
                </a:solidFill>
                <a:latin typeface="Open Sans"/>
                <a:ea typeface="Open Sans"/>
                <a:cs typeface="Open Sans"/>
                <a:sym typeface="Open Sans"/>
              </a:rPr>
              <a:t>https://medium.com/mobile-app-development-publication/kotlin-collection-functions-cheat-sheet-975371a96c4b</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0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9fdf32a2df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9fdf32a2d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i="1" lang="en">
                <a:solidFill>
                  <a:schemeClr val="dk1"/>
                </a:solidFill>
                <a:latin typeface="Open Sans"/>
                <a:ea typeface="Open Sans"/>
                <a:cs typeface="Open Sans"/>
                <a:sym typeface="Open Sans"/>
              </a:rPr>
              <a:t>ArrayList is an array-based implementation. It is cheap to read and generally cheap </a:t>
            </a:r>
            <a:r>
              <a:rPr i="1" lang="en">
                <a:solidFill>
                  <a:schemeClr val="dk1"/>
                </a:solidFill>
                <a:latin typeface="Open Sans"/>
                <a:ea typeface="Open Sans"/>
                <a:cs typeface="Open Sans"/>
                <a:sym typeface="Open Sans"/>
              </a:rPr>
              <a:t>to</a:t>
            </a:r>
            <a:r>
              <a:rPr i="1" lang="en">
                <a:solidFill>
                  <a:schemeClr val="dk1"/>
                </a:solidFill>
                <a:latin typeface="Open Sans"/>
                <a:ea typeface="Open Sans"/>
                <a:cs typeface="Open Sans"/>
                <a:sym typeface="Open Sans"/>
              </a:rPr>
              <a:t> add, but it is expensive to inject or remove. </a:t>
            </a:r>
            <a:endParaRPr>
              <a:solidFill>
                <a:schemeClr val="dk1"/>
              </a:solidFill>
              <a:latin typeface="Open Sans"/>
              <a:ea typeface="Open Sans"/>
              <a:cs typeface="Open Sans"/>
              <a:sym typeface="Open Sans"/>
            </a:endParaRPr>
          </a:p>
          <a:p>
            <a:pPr indent="0" lvl="0" marL="0" rtl="0" algn="just">
              <a:lnSpc>
                <a:spcPct val="150000"/>
              </a:lnSpc>
              <a:spcBef>
                <a:spcPts val="1125"/>
              </a:spcBef>
              <a:spcAft>
                <a:spcPts val="0"/>
              </a:spcAft>
              <a:buNone/>
            </a:pPr>
            <a:r>
              <a:rPr lang="en">
                <a:solidFill>
                  <a:schemeClr val="dk1"/>
                </a:solidFill>
                <a:latin typeface="Open Sans"/>
                <a:ea typeface="Open Sans"/>
                <a:cs typeface="Open Sans"/>
                <a:sym typeface="Open Sans"/>
              </a:rPr>
              <a:t>As we’ve said, the Kotlin Standard Library provides many collection features. There are also multiple helper methods for quickly creating collections, e.g. the </a:t>
            </a:r>
            <a:r>
              <a:rPr lang="en">
                <a:solidFill>
                  <a:schemeClr val="dk1"/>
                </a:solidFill>
                <a:latin typeface="JetBrains Mono"/>
                <a:ea typeface="JetBrains Mono"/>
                <a:cs typeface="JetBrains Mono"/>
                <a:sym typeface="JetBrains Mono"/>
              </a:rPr>
              <a:t>listOf</a:t>
            </a:r>
            <a:r>
              <a:rPr lang="en">
                <a:solidFill>
                  <a:schemeClr val="dk1"/>
                </a:solidFill>
                <a:latin typeface="Open Sans"/>
                <a:ea typeface="Open Sans"/>
                <a:cs typeface="Open Sans"/>
                <a:sym typeface="Open Sans"/>
              </a:rPr>
              <a:t> or </a:t>
            </a:r>
            <a:r>
              <a:rPr lang="en">
                <a:solidFill>
                  <a:schemeClr val="dk1"/>
                </a:solidFill>
                <a:latin typeface="JetBrains Mono"/>
                <a:ea typeface="JetBrains Mono"/>
                <a:cs typeface="JetBrains Mono"/>
                <a:sym typeface="JetBrains Mono"/>
              </a:rPr>
              <a:t>mutableListOf</a:t>
            </a:r>
            <a:r>
              <a:rPr lang="en">
                <a:solidFill>
                  <a:schemeClr val="dk1"/>
                </a:solidFill>
                <a:latin typeface="Open Sans"/>
                <a:ea typeface="Open Sans"/>
                <a:cs typeface="Open Sans"/>
                <a:sym typeface="Open Sans"/>
              </a:rPr>
              <a:t> methods that we saw earlier. The examples above offer multiple ways of constructing collections.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50"/>
              </a:spcBef>
              <a:spcAft>
                <a:spcPts val="0"/>
              </a:spcAft>
              <a:buClr>
                <a:schemeClr val="dk1"/>
              </a:buClr>
              <a:buSzPts val="1100"/>
              <a:buChar char="●"/>
            </a:pPr>
            <a:r>
              <a:rPr lang="en">
                <a:solidFill>
                  <a:schemeClr val="dk1"/>
                </a:solidFill>
                <a:latin typeface="Open Sans"/>
                <a:ea typeface="Open Sans"/>
                <a:cs typeface="Open Sans"/>
                <a:sym typeface="Open Sans"/>
              </a:rPr>
              <a:t>Kotlin Standard Library. Constructing collections – </a:t>
            </a:r>
            <a:r>
              <a:rPr lang="en" u="sng">
                <a:solidFill>
                  <a:srgbClr val="FF318B"/>
                </a:solidFill>
                <a:latin typeface="Open Sans"/>
                <a:ea typeface="Open Sans"/>
                <a:cs typeface="Open Sans"/>
                <a:sym typeface="Open Sans"/>
              </a:rPr>
              <a:t>https://kotlinlang.org/docs/constructing-collections.html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0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9fdf32a2d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9fdf32a2d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We’ve discussed the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collection type. Now let’s talk about the </a:t>
            </a:r>
            <a:r>
              <a:rPr lang="en">
                <a:solidFill>
                  <a:schemeClr val="dk1"/>
                </a:solidFill>
                <a:latin typeface="JetBrains Mono"/>
                <a:ea typeface="JetBrains Mono"/>
                <a:cs typeface="JetBrains Mono"/>
                <a:sym typeface="JetBrains Mono"/>
              </a:rPr>
              <a:t>Set</a:t>
            </a:r>
            <a:r>
              <a:rPr lang="en">
                <a:solidFill>
                  <a:schemeClr val="dk1"/>
                </a:solidFill>
                <a:latin typeface="Open Sans"/>
                <a:ea typeface="Open Sans"/>
                <a:cs typeface="Open Sans"/>
                <a:sym typeface="Open Sans"/>
              </a:rPr>
              <a:t> collection type.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Unlike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Set</a:t>
            </a:r>
            <a:r>
              <a:rPr lang="en">
                <a:solidFill>
                  <a:schemeClr val="dk1"/>
                </a:solidFill>
                <a:latin typeface="Open Sans"/>
                <a:ea typeface="Open Sans"/>
                <a:cs typeface="Open Sans"/>
                <a:sym typeface="Open Sans"/>
              </a:rPr>
              <a:t> normally does not preserve the order of items (though there are implementations that do, e.g. </a:t>
            </a:r>
            <a:r>
              <a:rPr lang="en">
                <a:solidFill>
                  <a:schemeClr val="dk1"/>
                </a:solidFill>
                <a:latin typeface="JetBrains Mono"/>
                <a:ea typeface="JetBrains Mono"/>
                <a:cs typeface="JetBrains Mono"/>
                <a:sym typeface="JetBrains Mono"/>
              </a:rPr>
              <a:t>LinkedHashSet)</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Set </a:t>
            </a:r>
            <a:r>
              <a:rPr lang="en">
                <a:solidFill>
                  <a:schemeClr val="dk1"/>
                </a:solidFill>
                <a:latin typeface="Open Sans"/>
                <a:ea typeface="Open Sans"/>
                <a:cs typeface="Open Sans"/>
                <a:sym typeface="Open Sans"/>
              </a:rPr>
              <a:t>stores unique items, meaning duplicates are not allowed.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50"/>
              </a:spcBef>
              <a:spcAft>
                <a:spcPts val="0"/>
              </a:spcAft>
              <a:buClr>
                <a:schemeClr val="dk1"/>
              </a:buClr>
              <a:buSzPts val="1100"/>
              <a:buChar char="●"/>
            </a:pPr>
            <a:r>
              <a:rPr lang="en">
                <a:solidFill>
                  <a:schemeClr val="dk1"/>
                </a:solidFill>
                <a:latin typeface="Open Sans"/>
                <a:ea typeface="Open Sans"/>
                <a:cs typeface="Open Sans"/>
                <a:sym typeface="Open Sans"/>
              </a:rPr>
              <a:t>Kotlin Standard Library. Collections Overview. Sets – </a:t>
            </a:r>
            <a:r>
              <a:rPr lang="en" u="sng">
                <a:solidFill>
                  <a:srgbClr val="FF318B"/>
                </a:solidFill>
                <a:latin typeface="Open Sans"/>
                <a:ea typeface="Open Sans"/>
                <a:cs typeface="Open Sans"/>
                <a:sym typeface="Open Sans"/>
              </a:rPr>
              <a:t>https://kotlinlang.org/docs/collections-overview.html#set</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05"/>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9fdf32a2d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9fdf32a2d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Though </a:t>
            </a:r>
            <a:r>
              <a:rPr lang="en">
                <a:solidFill>
                  <a:schemeClr val="dk1"/>
                </a:solidFill>
                <a:latin typeface="JetBrains Mono"/>
                <a:ea typeface="JetBrains Mono"/>
                <a:cs typeface="JetBrains Mono"/>
                <a:sym typeface="JetBrains Mono"/>
              </a:rPr>
              <a:t>Set</a:t>
            </a:r>
            <a:r>
              <a:rPr lang="en">
                <a:solidFill>
                  <a:schemeClr val="dk1"/>
                </a:solidFill>
                <a:latin typeface="Open Sans"/>
                <a:ea typeface="Open Sans"/>
                <a:cs typeface="Open Sans"/>
                <a:sym typeface="Open Sans"/>
              </a:rPr>
              <a:t> stores unique elements</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the uniqueness of those elements</a:t>
            </a:r>
            <a:r>
              <a:rPr lang="en">
                <a:solidFill>
                  <a:schemeClr val="dk1"/>
                </a:solidFill>
                <a:latin typeface="Open Sans"/>
                <a:ea typeface="Open Sans"/>
                <a:cs typeface="Open Sans"/>
                <a:sym typeface="Open Sans"/>
              </a:rPr>
              <a:t> depends on the object types being added to any set. Imagine you have a simple class, </a:t>
            </a:r>
            <a:r>
              <a:rPr lang="en">
                <a:solidFill>
                  <a:schemeClr val="dk1"/>
                </a:solidFill>
                <a:latin typeface="JetBrains Mono"/>
                <a:ea typeface="JetBrains Mono"/>
                <a:cs typeface="JetBrains Mono"/>
                <a:sym typeface="JetBrains Mono"/>
              </a:rPr>
              <a:t>A</a:t>
            </a:r>
            <a:r>
              <a:rPr lang="en">
                <a:solidFill>
                  <a:schemeClr val="dk1"/>
                </a:solidFill>
                <a:latin typeface="Open Sans"/>
                <a:ea typeface="Open Sans"/>
                <a:cs typeface="Open Sans"/>
                <a:sym typeface="Open Sans"/>
              </a:rPr>
              <a:t>, as in the slide above. You can add two objects </a:t>
            </a:r>
            <a:r>
              <a:rPr lang="en">
                <a:solidFill>
                  <a:schemeClr val="dk1"/>
                </a:solidFill>
                <a:latin typeface="JetBrains Mono"/>
                <a:ea typeface="JetBrains Mono"/>
                <a:cs typeface="JetBrains Mono"/>
                <a:sym typeface="JetBrains Mono"/>
              </a:rPr>
              <a:t>A(1,1)</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A(1,2)</a:t>
            </a:r>
            <a:r>
              <a:rPr lang="en">
                <a:solidFill>
                  <a:schemeClr val="dk1"/>
                </a:solidFill>
                <a:latin typeface="Open Sans"/>
                <a:ea typeface="Open Sans"/>
                <a:cs typeface="Open Sans"/>
                <a:sym typeface="Open Sans"/>
              </a:rPr>
              <a:t> to the set. So far, there is no problem, as the two objects have different properties.</a:t>
            </a:r>
            <a:endParaRPr>
              <a:solidFill>
                <a:schemeClr val="dk1"/>
              </a:solidFill>
              <a:latin typeface="Open Sans"/>
              <a:ea typeface="Open Sans"/>
              <a:cs typeface="Open Sans"/>
              <a:sym typeface="Open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9fdf32a2d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9fdf32a2d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However, if we introduce type </a:t>
            </a:r>
            <a:r>
              <a:rPr lang="en">
                <a:solidFill>
                  <a:schemeClr val="dk1"/>
                </a:solidFill>
              </a:rPr>
              <a:t>B</a:t>
            </a:r>
            <a:r>
              <a:rPr lang="en">
                <a:solidFill>
                  <a:schemeClr val="dk1"/>
                </a:solidFill>
                <a:latin typeface="Open Sans"/>
                <a:ea typeface="Open Sans"/>
                <a:cs typeface="Open Sans"/>
                <a:sym typeface="Open Sans"/>
              </a:rPr>
              <a:t> with overridden </a:t>
            </a:r>
            <a:r>
              <a:rPr lang="en">
                <a:solidFill>
                  <a:schemeClr val="dk1"/>
                </a:solidFill>
                <a:latin typeface="JetBrains Mono"/>
                <a:ea typeface="JetBrains Mono"/>
                <a:cs typeface="JetBrains Mono"/>
                <a:sym typeface="JetBrains Mono"/>
              </a:rPr>
              <a:t>equals</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hashCode</a:t>
            </a:r>
            <a:r>
              <a:rPr lang="en">
                <a:solidFill>
                  <a:schemeClr val="dk1"/>
                </a:solidFill>
                <a:latin typeface="Open Sans"/>
                <a:ea typeface="Open Sans"/>
                <a:cs typeface="Open Sans"/>
                <a:sym typeface="Open Sans"/>
              </a:rPr>
              <a:t> methods that check only the </a:t>
            </a:r>
            <a:r>
              <a:rPr lang="en">
                <a:solidFill>
                  <a:schemeClr val="dk1"/>
                </a:solidFill>
              </a:rPr>
              <a:t>primary</a:t>
            </a:r>
            <a:r>
              <a:rPr lang="en">
                <a:solidFill>
                  <a:schemeClr val="dk1"/>
                </a:solidFill>
                <a:latin typeface="Open Sans"/>
                <a:ea typeface="Open Sans"/>
                <a:cs typeface="Open Sans"/>
                <a:sym typeface="Open Sans"/>
              </a:rPr>
              <a:t> property, what will we have in the set? Try to run the example above with </a:t>
            </a:r>
            <a:r>
              <a:rPr lang="en">
                <a:solidFill>
                  <a:schemeClr val="dk1"/>
                </a:solidFill>
                <a:latin typeface="JetBrains Mono"/>
                <a:ea typeface="JetBrains Mono"/>
                <a:cs typeface="JetBrains Mono"/>
                <a:sym typeface="JetBrains Mono"/>
              </a:rPr>
              <a:t>A</a:t>
            </a:r>
            <a:r>
              <a:rPr lang="en">
                <a:solidFill>
                  <a:schemeClr val="dk1"/>
                </a:solidFill>
                <a:latin typeface="Open Sans"/>
                <a:ea typeface="Open Sans"/>
                <a:cs typeface="Open Sans"/>
                <a:sym typeface="Open Sans"/>
              </a:rPr>
              <a:t> first, then try to swap types: </a:t>
            </a:r>
            <a:endParaRPr>
              <a:solidFill>
                <a:schemeClr val="dk1"/>
              </a:solidFill>
              <a:latin typeface="Open Sans"/>
              <a:ea typeface="Open Sans"/>
              <a:cs typeface="Open Sans"/>
              <a:sym typeface="Open Sans"/>
            </a:endParaRPr>
          </a:p>
          <a:p>
            <a:pPr indent="0" lvl="0" marL="0" rtl="0" algn="l">
              <a:lnSpc>
                <a:spcPct val="150000"/>
              </a:lnSpc>
              <a:spcBef>
                <a:spcPts val="95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a = B(</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b = B(</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set = </a:t>
            </a:r>
            <a:r>
              <a:rPr i="1" lang="en">
                <a:solidFill>
                  <a:schemeClr val="dk1"/>
                </a:solidFill>
                <a:latin typeface="JetBrains Mono"/>
                <a:ea typeface="JetBrains Mono"/>
                <a:cs typeface="JetBrains Mono"/>
                <a:sym typeface="JetBrains Mono"/>
              </a:rPr>
              <a:t>setOf</a:t>
            </a:r>
            <a:r>
              <a:rPr lang="en">
                <a:solidFill>
                  <a:schemeClr val="dk1"/>
                </a:solidFill>
                <a:latin typeface="JetBrains Mono"/>
                <a:ea typeface="JetBrains Mono"/>
                <a:cs typeface="JetBrains Mono"/>
                <a:sym typeface="JetBrains Mono"/>
              </a:rPr>
              <a:t>(a, b)</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println(set) </a:t>
            </a:r>
            <a:r>
              <a:rPr i="1" lang="en">
                <a:solidFill>
                  <a:srgbClr val="808080"/>
                </a:solidFill>
                <a:latin typeface="JetBrains Mono"/>
                <a:ea typeface="JetBrains Mono"/>
                <a:cs typeface="JetBrains Mono"/>
                <a:sym typeface="JetBrains Mono"/>
              </a:rPr>
              <a:t>// how many elements are there?</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i="1">
              <a:solidFill>
                <a:srgbClr val="808080"/>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What happened? Because we introduced custom </a:t>
            </a:r>
            <a:r>
              <a:rPr lang="en">
                <a:solidFill>
                  <a:schemeClr val="dk1"/>
                </a:solidFill>
                <a:latin typeface="JetBrains Mono"/>
                <a:ea typeface="JetBrains Mono"/>
                <a:cs typeface="JetBrains Mono"/>
                <a:sym typeface="JetBrains Mono"/>
              </a:rPr>
              <a:t>equals</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hashCode</a:t>
            </a:r>
            <a:r>
              <a:rPr lang="en">
                <a:solidFill>
                  <a:schemeClr val="dk1"/>
                </a:solidFill>
                <a:latin typeface="Open Sans"/>
                <a:ea typeface="Open Sans"/>
                <a:cs typeface="Open Sans"/>
                <a:sym typeface="Open Sans"/>
              </a:rPr>
              <a:t> methods in type </a:t>
            </a:r>
            <a:r>
              <a:rPr lang="en">
                <a:solidFill>
                  <a:schemeClr val="dk1"/>
                </a:solidFill>
                <a:latin typeface="JetBrains Mono"/>
                <a:ea typeface="JetBrains Mono"/>
                <a:cs typeface="JetBrains Mono"/>
                <a:sym typeface="JetBrains Mono"/>
              </a:rPr>
              <a:t>B</a:t>
            </a:r>
            <a:r>
              <a:rPr lang="en">
                <a:solidFill>
                  <a:schemeClr val="dk1"/>
                </a:solidFill>
                <a:latin typeface="Open Sans"/>
                <a:ea typeface="Open Sans"/>
                <a:cs typeface="Open Sans"/>
                <a:sym typeface="Open Sans"/>
              </a:rPr>
              <a:t>, we got only one element in the set. Remember that the set itself uses only the </a:t>
            </a:r>
            <a:r>
              <a:rPr lang="en">
                <a:solidFill>
                  <a:schemeClr val="dk1"/>
                </a:solidFill>
                <a:latin typeface="JetBrains Mono"/>
                <a:ea typeface="JetBrains Mono"/>
                <a:cs typeface="JetBrains Mono"/>
                <a:sym typeface="JetBrains Mono"/>
              </a:rPr>
              <a:t>equals</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hashCode</a:t>
            </a:r>
            <a:r>
              <a:rPr lang="en">
                <a:solidFill>
                  <a:schemeClr val="dk1"/>
                </a:solidFill>
                <a:latin typeface="Open Sans"/>
                <a:ea typeface="Open Sans"/>
                <a:cs typeface="Open Sans"/>
                <a:sym typeface="Open Sans"/>
              </a:rPr>
              <a:t> object methods to check whether the objects in the set are unique, so be careful when using custom types with overridden methods.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50"/>
              </a:spcBef>
              <a:spcAft>
                <a:spcPts val="0"/>
              </a:spcAft>
              <a:buClr>
                <a:schemeClr val="dk1"/>
              </a:buClr>
              <a:buSzPts val="1100"/>
              <a:buChar char="●"/>
            </a:pPr>
            <a:r>
              <a:rPr lang="en">
                <a:solidFill>
                  <a:schemeClr val="dk1"/>
                </a:solidFill>
                <a:latin typeface="Open Sans"/>
                <a:ea typeface="Open Sans"/>
                <a:cs typeface="Open Sans"/>
                <a:sym typeface="Open Sans"/>
              </a:rPr>
              <a:t>Kotlin Discussions. How does Kotlin implement equals and hashCode – </a:t>
            </a:r>
            <a:r>
              <a:rPr lang="en" u="sng">
                <a:solidFill>
                  <a:srgbClr val="FF318B"/>
                </a:solidFill>
                <a:latin typeface="Open Sans"/>
                <a:ea typeface="Open Sans"/>
                <a:cs typeface="Open Sans"/>
                <a:sym typeface="Open Sans"/>
              </a:rPr>
              <a:t>https://discuss.kotlinlang.org/t/how-does-kotlin-implement-equals-and-hashcode/940</a:t>
            </a:r>
            <a:r>
              <a:rPr lang="en">
                <a:solidFill>
                  <a:schemeClr val="dk1"/>
                </a:solidFill>
                <a:latin typeface="Open Sans"/>
                <a:ea typeface="Open Sans"/>
                <a:cs typeface="Open Sans"/>
                <a:sym typeface="Open Sans"/>
              </a:rPr>
              <a:t> </a:t>
            </a:r>
            <a:endParaRPr/>
          </a:p>
          <a:p>
            <a:pPr indent="0" lvl="0" marL="0" rtl="0" algn="l">
              <a:lnSpc>
                <a:spcPct val="150000"/>
              </a:lnSpc>
              <a:spcBef>
                <a:spcPts val="105"/>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9fdf32a2df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9fdf32a2df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LinkedHashSet</a:t>
            </a:r>
            <a:r>
              <a:rPr lang="en">
                <a:solidFill>
                  <a:schemeClr val="dk1"/>
                </a:solidFill>
                <a:latin typeface="Open Sans"/>
                <a:ea typeface="Open Sans"/>
                <a:cs typeface="Open Sans"/>
                <a:sym typeface="Open Sans"/>
              </a:rPr>
              <a:t> is a doubly linked </a:t>
            </a:r>
            <a:r>
              <a:rPr lang="en">
                <a:solidFill>
                  <a:schemeClr val="dk1"/>
                </a:solidFill>
                <a:latin typeface="JetBrains Mono"/>
                <a:ea typeface="JetBrains Mono"/>
                <a:cs typeface="JetBrains Mono"/>
                <a:sym typeface="JetBrains Mono"/>
              </a:rPr>
              <a:t>HashSet</a:t>
            </a:r>
            <a:r>
              <a:rPr lang="en">
                <a:solidFill>
                  <a:schemeClr val="dk1"/>
                </a:solidFill>
                <a:latin typeface="Open Sans"/>
                <a:ea typeface="Open Sans"/>
                <a:cs typeface="Open Sans"/>
                <a:sym typeface="Open Sans"/>
              </a:rPr>
              <a:t> that preserves the injection order on iteration. It uses </a:t>
            </a:r>
            <a:r>
              <a:rPr lang="en">
                <a:solidFill>
                  <a:schemeClr val="dk1"/>
                </a:solidFill>
                <a:latin typeface="JetBrains Mono"/>
                <a:ea typeface="JetBrains Mono"/>
                <a:cs typeface="JetBrains Mono"/>
                <a:sym typeface="JetBrains Mono"/>
              </a:rPr>
              <a:t>Asymptotic O(1)</a:t>
            </a:r>
            <a:r>
              <a:rPr lang="en">
                <a:solidFill>
                  <a:schemeClr val="dk1"/>
                </a:solidFill>
                <a:latin typeface="Open Sans"/>
                <a:ea typeface="Open Sans"/>
                <a:cs typeface="Open Sans"/>
                <a:sym typeface="Open Sans"/>
              </a:rPr>
              <a:t> for </a:t>
            </a:r>
            <a:r>
              <a:rPr lang="en">
                <a:solidFill>
                  <a:schemeClr val="dk1"/>
                </a:solidFill>
                <a:latin typeface="Open Sans"/>
                <a:ea typeface="Open Sans"/>
                <a:cs typeface="Open Sans"/>
                <a:sym typeface="Open Sans"/>
              </a:rPr>
              <a:t>adding and member check</a:t>
            </a:r>
            <a:r>
              <a:rPr lang="en">
                <a:solidFill>
                  <a:schemeClr val="dk1"/>
                </a:solidFill>
                <a:latin typeface="Open Sans"/>
                <a:ea typeface="Open Sans"/>
                <a:cs typeface="Open Sans"/>
                <a:sym typeface="Open Sans"/>
              </a:rPr>
              <a:t>ing</a:t>
            </a:r>
            <a:r>
              <a:rPr lang="en">
                <a:solidFill>
                  <a:schemeClr val="dk1"/>
                </a:solidFill>
                <a:latin typeface="Open Sans"/>
                <a:ea typeface="Open Sans"/>
                <a:cs typeface="Open Sans"/>
                <a:sym typeface="Open Sans"/>
              </a:rPr>
              <a:t> and relies on the </a:t>
            </a:r>
            <a:r>
              <a:rPr lang="en">
                <a:solidFill>
                  <a:schemeClr val="dk1"/>
                </a:solidFill>
                <a:latin typeface="JetBrains Mono"/>
                <a:ea typeface="JetBrains Mono"/>
                <a:cs typeface="JetBrains Mono"/>
                <a:sym typeface="JetBrains Mono"/>
              </a:rPr>
              <a:t>hashCode()</a:t>
            </a:r>
            <a:r>
              <a:rPr lang="en">
                <a:solidFill>
                  <a:schemeClr val="dk1"/>
                </a:solidFill>
                <a:latin typeface="Open Sans"/>
                <a:ea typeface="Open Sans"/>
                <a:cs typeface="Open Sans"/>
                <a:sym typeface="Open Sans"/>
              </a:rPr>
              <a:t> function of elements. </a:t>
            </a:r>
            <a:endParaRPr>
              <a:solidFill>
                <a:schemeClr val="dk1"/>
              </a:solidFill>
              <a:latin typeface="Open Sans"/>
              <a:ea typeface="Open Sans"/>
              <a:cs typeface="Open Sans"/>
              <a:sym typeface="Open Sans"/>
            </a:endParaRPr>
          </a:p>
          <a:p>
            <a:pPr indent="0" lvl="0" marL="0" rtl="0" algn="l">
              <a:lnSpc>
                <a:spcPct val="150000"/>
              </a:lnSpc>
              <a:spcBef>
                <a:spcPts val="95"/>
              </a:spcBef>
              <a:spcAft>
                <a:spcPts val="0"/>
              </a:spcAft>
              <a:buNone/>
            </a:pPr>
            <a:r>
              <a:rPr lang="en">
                <a:solidFill>
                  <a:schemeClr val="dk1"/>
                </a:solidFill>
                <a:latin typeface="Open Sans"/>
                <a:ea typeface="Open Sans"/>
                <a:cs typeface="Open Sans"/>
                <a:sym typeface="Open Sans"/>
              </a:rPr>
              <a:t>What </a:t>
            </a:r>
            <a:r>
              <a:rPr lang="en">
                <a:solidFill>
                  <a:schemeClr val="dk1"/>
                </a:solidFill>
                <a:latin typeface="Open Sans"/>
                <a:ea typeface="Open Sans"/>
                <a:cs typeface="Open Sans"/>
                <a:sym typeface="Open Sans"/>
              </a:rPr>
              <a:t>type is used by the </a:t>
            </a:r>
            <a:r>
              <a:rPr lang="en">
                <a:solidFill>
                  <a:schemeClr val="dk1"/>
                </a:solidFill>
                <a:latin typeface="JetBrains Mono"/>
                <a:ea typeface="JetBrains Mono"/>
                <a:cs typeface="JetBrains Mono"/>
                <a:sym typeface="JetBrains Mono"/>
              </a:rPr>
              <a:t>mutableListOf</a:t>
            </a:r>
            <a:r>
              <a:rPr lang="en">
                <a:solidFill>
                  <a:schemeClr val="dk1"/>
                </a:solidFill>
                <a:latin typeface="Open Sans"/>
                <a:ea typeface="Open Sans"/>
                <a:cs typeface="Open Sans"/>
                <a:sym typeface="Open Sans"/>
              </a:rPr>
              <a:t> helper under the hood? Let’s have a look at its implementation: </a:t>
            </a:r>
            <a:endParaRPr>
              <a:solidFill>
                <a:schemeClr val="dk1"/>
              </a:solidFill>
              <a:latin typeface="Open Sans"/>
              <a:ea typeface="Open Sans"/>
              <a:cs typeface="Open Sans"/>
              <a:sym typeface="Open Sans"/>
            </a:endParaRPr>
          </a:p>
          <a:p>
            <a:pPr indent="0" lvl="0" marL="0" rtl="0" algn="l">
              <a:lnSpc>
                <a:spcPct val="150000"/>
              </a:lnSpc>
              <a:spcBef>
                <a:spcPts val="95"/>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public fun </a:t>
            </a:r>
            <a:r>
              <a:rPr lang="en">
                <a:solidFill>
                  <a:schemeClr val="dk1"/>
                </a:solidFill>
                <a:latin typeface="JetBrains Mono"/>
                <a:ea typeface="JetBrains Mono"/>
                <a:cs typeface="JetBrains Mono"/>
                <a:sym typeface="JetBrains Mono"/>
              </a:rPr>
              <a:t>&lt;</a:t>
            </a:r>
            <a:r>
              <a:rPr lang="en">
                <a:solidFill>
                  <a:srgbClr val="20999D"/>
                </a:solidFill>
                <a:latin typeface="JetBrains Mono"/>
                <a:ea typeface="JetBrains Mono"/>
                <a:cs typeface="JetBrains Mono"/>
                <a:sym typeface="JetBrains Mono"/>
              </a:rPr>
              <a:t>T</a:t>
            </a:r>
            <a:r>
              <a:rPr lang="en">
                <a:solidFill>
                  <a:schemeClr val="dk1"/>
                </a:solidFill>
                <a:latin typeface="JetBrains Mono"/>
                <a:ea typeface="JetBrains Mono"/>
                <a:cs typeface="JetBrains Mono"/>
                <a:sym typeface="JetBrains Mono"/>
              </a:rPr>
              <a:t>&gt; mutableSetOf(</a:t>
            </a:r>
            <a:r>
              <a:rPr b="1" lang="en">
                <a:solidFill>
                  <a:srgbClr val="000080"/>
                </a:solidFill>
                <a:latin typeface="JetBrains Mono"/>
                <a:ea typeface="JetBrains Mono"/>
                <a:cs typeface="JetBrains Mono"/>
                <a:sym typeface="JetBrains Mono"/>
              </a:rPr>
              <a:t>vararg </a:t>
            </a:r>
            <a:r>
              <a:rPr lang="en">
                <a:solidFill>
                  <a:schemeClr val="dk1"/>
                </a:solidFill>
                <a:latin typeface="JetBrains Mono"/>
                <a:ea typeface="JetBrains Mono"/>
                <a:cs typeface="JetBrains Mono"/>
                <a:sym typeface="JetBrains Mono"/>
              </a:rPr>
              <a:t>elements: </a:t>
            </a:r>
            <a:r>
              <a:rPr lang="en">
                <a:solidFill>
                  <a:srgbClr val="20999D"/>
                </a:solidFill>
                <a:latin typeface="JetBrains Mono"/>
                <a:ea typeface="JetBrains Mono"/>
                <a:cs typeface="JetBrains Mono"/>
                <a:sym typeface="JetBrains Mono"/>
              </a:rPr>
              <a:t>T</a:t>
            </a:r>
            <a:r>
              <a:rPr lang="en">
                <a:solidFill>
                  <a:schemeClr val="dk1"/>
                </a:solidFill>
                <a:latin typeface="JetBrains Mono"/>
                <a:ea typeface="JetBrains Mono"/>
                <a:cs typeface="JetBrains Mono"/>
                <a:sym typeface="JetBrains Mono"/>
              </a:rPr>
              <a:t>): MutableSet&lt;</a:t>
            </a:r>
            <a:r>
              <a:rPr lang="en">
                <a:solidFill>
                  <a:srgbClr val="20999D"/>
                </a:solidFill>
                <a:latin typeface="JetBrains Mono"/>
                <a:ea typeface="JetBrains Mono"/>
                <a:cs typeface="JetBrains Mono"/>
                <a:sym typeface="JetBrains Mono"/>
              </a:rPr>
              <a:t>T</a:t>
            </a:r>
            <a:r>
              <a:rPr lang="en">
                <a:solidFill>
                  <a:schemeClr val="dk1"/>
                </a:solidFill>
                <a:latin typeface="JetBrains Mono"/>
                <a:ea typeface="JetBrains Mono"/>
                <a:cs typeface="JetBrains Mono"/>
                <a:sym typeface="JetBrains Mono"/>
              </a:rPr>
              <a:t>&gt; = elements.</a:t>
            </a:r>
            <a:r>
              <a:rPr i="1" lang="en">
                <a:solidFill>
                  <a:schemeClr val="dk1"/>
                </a:solidFill>
                <a:latin typeface="JetBrains Mono"/>
                <a:ea typeface="JetBrains Mono"/>
                <a:cs typeface="JetBrains Mono"/>
                <a:sym typeface="JetBrains Mono"/>
              </a:rPr>
              <a:t>toCollection</a:t>
            </a:r>
            <a:r>
              <a:rPr lang="en">
                <a:solidFill>
                  <a:schemeClr val="dk1"/>
                </a:solidFill>
                <a:latin typeface="JetBrains Mono"/>
                <a:ea typeface="JetBrains Mono"/>
                <a:cs typeface="JetBrains Mono"/>
                <a:sym typeface="JetBrains Mono"/>
              </a:rPr>
              <a:t>(LinkedHashSet(</a:t>
            </a:r>
            <a:r>
              <a:rPr i="1" lang="en">
                <a:solidFill>
                  <a:schemeClr val="dk1"/>
                </a:solidFill>
                <a:latin typeface="JetBrains Mono"/>
                <a:ea typeface="JetBrains Mono"/>
                <a:cs typeface="JetBrains Mono"/>
                <a:sym typeface="JetBrains Mono"/>
              </a:rPr>
              <a:t>mapCapacity</a:t>
            </a:r>
            <a:r>
              <a:rPr lang="en">
                <a:solidFill>
                  <a:schemeClr val="dk1"/>
                </a:solidFill>
                <a:latin typeface="JetBrains Mono"/>
                <a:ea typeface="JetBrains Mono"/>
                <a:cs typeface="JetBrains Mono"/>
                <a:sym typeface="JetBrains Mono"/>
              </a:rPr>
              <a:t>(elements.</a:t>
            </a:r>
            <a:r>
              <a:rPr b="1" lang="en">
                <a:solidFill>
                  <a:srgbClr val="660E7A"/>
                </a:solidFill>
                <a:latin typeface="JetBrains Mono"/>
                <a:ea typeface="JetBrains Mono"/>
                <a:cs typeface="JetBrains Mono"/>
                <a:sym typeface="JetBrains Mono"/>
              </a:rPr>
              <a:t>size</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can see that </a:t>
            </a:r>
            <a:r>
              <a:rPr lang="en">
                <a:solidFill>
                  <a:schemeClr val="dk1"/>
                </a:solidFill>
                <a:latin typeface="JetBrains Mono"/>
                <a:ea typeface="JetBrains Mono"/>
                <a:cs typeface="JetBrains Mono"/>
                <a:sym typeface="JetBrains Mono"/>
              </a:rPr>
              <a:t>LinkedHashSet</a:t>
            </a:r>
            <a:r>
              <a:rPr lang="en">
                <a:solidFill>
                  <a:schemeClr val="dk1"/>
                </a:solidFill>
                <a:latin typeface="Open Sans"/>
                <a:ea typeface="Open Sans"/>
                <a:cs typeface="Open Sans"/>
                <a:sym typeface="Open Sans"/>
              </a:rPr>
              <a:t> is used to store items.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45"/>
              </a:spcBef>
              <a:spcAft>
                <a:spcPts val="0"/>
              </a:spcAft>
              <a:buClr>
                <a:schemeClr val="dk1"/>
              </a:buClr>
              <a:buSzPts val="1100"/>
              <a:buChar char="●"/>
            </a:pPr>
            <a:r>
              <a:rPr lang="en">
                <a:solidFill>
                  <a:schemeClr val="dk1"/>
                </a:solidFill>
                <a:latin typeface="Open Sans"/>
                <a:ea typeface="Open Sans"/>
                <a:cs typeface="Open Sans"/>
                <a:sym typeface="Open Sans"/>
              </a:rPr>
              <a:t>Kotlin Standard Library. mutableSetOf – </a:t>
            </a:r>
            <a:r>
              <a:rPr lang="en" u="sng">
                <a:solidFill>
                  <a:srgbClr val="FF318B"/>
                </a:solidFill>
                <a:latin typeface="Open Sans"/>
                <a:ea typeface="Open Sans"/>
                <a:cs typeface="Open Sans"/>
                <a:sym typeface="Open Sans"/>
              </a:rPr>
              <a:t>https://kotlinlang.org/api/latest/jvm/stdlib/kotlin.collections/mutable-set-of.html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05"/>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19fdf32a2d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19fdf32a2d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Today we will talk about collections in Kotlin. Let’s start with a general definition of the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Set</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Map</a:t>
            </a:r>
            <a:r>
              <a:rPr lang="en">
                <a:solidFill>
                  <a:schemeClr val="dk1"/>
                </a:solidFill>
                <a:latin typeface="Open Sans"/>
                <a:ea typeface="Open Sans"/>
                <a:cs typeface="Open Sans"/>
                <a:sym typeface="Open Sans"/>
              </a:rPr>
              <a:t> collection types.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i="1" lang="en">
                <a:solidFill>
                  <a:schemeClr val="dk1"/>
                </a:solidFill>
                <a:latin typeface="Open Sans"/>
                <a:ea typeface="Open Sans"/>
                <a:cs typeface="Open Sans"/>
                <a:sym typeface="Open Sans"/>
              </a:rPr>
              <a:t>(information on the slide) </a:t>
            </a:r>
            <a:endParaRPr>
              <a:solidFill>
                <a:schemeClr val="dk1"/>
              </a:solidFill>
              <a:latin typeface="Open Sans"/>
              <a:ea typeface="Open Sans"/>
              <a:cs typeface="Open Sans"/>
              <a:sym typeface="Open Sans"/>
            </a:endParaRPr>
          </a:p>
          <a:p>
            <a:pPr indent="0" lvl="0" marL="0" rtl="0" algn="just">
              <a:lnSpc>
                <a:spcPct val="150000"/>
              </a:lnSpc>
              <a:spcBef>
                <a:spcPts val="95"/>
              </a:spcBef>
              <a:spcAft>
                <a:spcPts val="0"/>
              </a:spcAft>
              <a:buClr>
                <a:schemeClr val="dk1"/>
              </a:buClr>
              <a:buSzPts val="1100"/>
              <a:buFont typeface="Arial"/>
              <a:buNone/>
            </a:pPr>
            <a:r>
              <a:rPr i="1" lang="en">
                <a:solidFill>
                  <a:schemeClr val="dk1"/>
                </a:solidFill>
                <a:latin typeface="Open Sans"/>
                <a:ea typeface="Open Sans"/>
                <a:cs typeface="Open Sans"/>
                <a:sym typeface="Open Sans"/>
              </a:rPr>
              <a:t>(extra) </a:t>
            </a:r>
            <a:r>
              <a:rPr lang="en">
                <a:solidFill>
                  <a:schemeClr val="dk1"/>
                </a:solidFill>
                <a:latin typeface="Open Sans"/>
                <a:ea typeface="Open Sans"/>
                <a:cs typeface="Open Sans"/>
                <a:sym typeface="Open Sans"/>
              </a:rPr>
              <a:t>Map (or dictionary; or associative array)</a:t>
            </a:r>
            <a:r>
              <a:rPr i="1"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Every collection type may have different implementations, for example, List may be implemented using an array or doubly linked list internally. We could say that List, Set, and Map are interfaces or specifications determining which operations are supported (for example,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supports</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insert item, remove item, get item by index, etc.) and every interface can be backed by multiple implementations.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Most programming languages have List, Set, and Map data structure implementations in their standard libraries. Such implementations normally align with the definitions given on the slide.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However, some specific implementations may be also found in different libraries (Apache Commons Collections or others), such as </a:t>
            </a:r>
            <a:r>
              <a:rPr lang="en">
                <a:solidFill>
                  <a:schemeClr val="dk1"/>
                </a:solidFill>
                <a:latin typeface="JetBrains Mono"/>
                <a:ea typeface="JetBrains Mono"/>
                <a:cs typeface="JetBrains Mono"/>
                <a:sym typeface="JetBrains Mono"/>
              </a:rPr>
              <a:t>MultiValueMap</a:t>
            </a:r>
            <a:r>
              <a:rPr lang="en">
                <a:solidFill>
                  <a:schemeClr val="dk1"/>
                </a:solidFill>
                <a:latin typeface="Open Sans"/>
                <a:ea typeface="Open Sans"/>
                <a:cs typeface="Open Sans"/>
                <a:sym typeface="Open Sans"/>
              </a:rPr>
              <a:t> (or just </a:t>
            </a:r>
            <a:r>
              <a:rPr lang="en">
                <a:solidFill>
                  <a:schemeClr val="dk1"/>
                </a:solidFill>
                <a:latin typeface="JetBrains Mono"/>
                <a:ea typeface="JetBrains Mono"/>
                <a:cs typeface="JetBrains Mono"/>
                <a:sym typeface="JetBrains Mono"/>
              </a:rPr>
              <a:t>MultiMap</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map/dictionary implementations. </a:t>
            </a:r>
            <a:r>
              <a:rPr lang="en">
                <a:solidFill>
                  <a:schemeClr val="dk1"/>
                </a:solidFill>
                <a:latin typeface="Open Sans"/>
                <a:ea typeface="Open Sans"/>
                <a:cs typeface="Open Sans"/>
                <a:sym typeface="Open Sans"/>
              </a:rPr>
              <a:t>This </a:t>
            </a:r>
            <a:r>
              <a:rPr lang="en">
                <a:solidFill>
                  <a:schemeClr val="dk1"/>
                </a:solidFill>
                <a:latin typeface="Open Sans"/>
                <a:ea typeface="Open Sans"/>
                <a:cs typeface="Open Sans"/>
                <a:sym typeface="Open Sans"/>
              </a:rPr>
              <a:t>implementation is also a set of key-value pairs, but one key may be associated with multiple values. </a:t>
            </a:r>
            <a:r>
              <a:rPr lang="en">
                <a:solidFill>
                  <a:schemeClr val="dk1"/>
                </a:solidFill>
                <a:latin typeface="JetBrains Mono"/>
                <a:ea typeface="JetBrains Mono"/>
                <a:cs typeface="JetBrains Mono"/>
                <a:sym typeface="JetBrains Mono"/>
              </a:rPr>
              <a:t>MultiMap</a:t>
            </a:r>
            <a:r>
              <a:rPr lang="en">
                <a:solidFill>
                  <a:schemeClr val="dk1"/>
                </a:solidFill>
                <a:latin typeface="Open Sans"/>
                <a:ea typeface="Open Sans"/>
                <a:cs typeface="Open Sans"/>
                <a:sym typeface="Open Sans"/>
              </a:rPr>
              <a:t> has slightly different </a:t>
            </a:r>
            <a:r>
              <a:rPr lang="en">
                <a:solidFill>
                  <a:schemeClr val="dk1"/>
                </a:solidFill>
                <a:latin typeface="Open Sans"/>
                <a:ea typeface="Open Sans"/>
                <a:cs typeface="Open Sans"/>
                <a:sym typeface="Open Sans"/>
              </a:rPr>
              <a:t>semantics </a:t>
            </a:r>
            <a:r>
              <a:rPr lang="en">
                <a:solidFill>
                  <a:schemeClr val="dk1"/>
                </a:solidFill>
                <a:latin typeface="Open Sans"/>
                <a:ea typeface="Open Sans"/>
                <a:cs typeface="Open Sans"/>
                <a:sym typeface="Open Sans"/>
              </a:rPr>
              <a:t>– while putting elements into it looks similar, retrieving an element by key returns a collection of items. In some programming languages, such specific data structures may be presented in a standard library, while in others they may be available as third-party libraries.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92100" lvl="0" marL="270510" marR="3213100" rtl="0" algn="l">
              <a:lnSpc>
                <a:spcPct val="150000"/>
              </a:lnSpc>
              <a:spcBef>
                <a:spcPts val="5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Discuss. The Standard Library and a Kotlin Manifesto – </a:t>
            </a:r>
            <a:r>
              <a:rPr lang="en" u="sng">
                <a:solidFill>
                  <a:srgbClr val="FF318B"/>
                </a:solidFill>
                <a:latin typeface="Open Sans"/>
                <a:ea typeface="Open Sans"/>
                <a:cs typeface="Open Sans"/>
                <a:sym typeface="Open Sans"/>
              </a:rPr>
              <a:t>https://discuss.kotlinlang.org/t/the-standard-library-and-a-kotlin-manifesto/1303</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92100" lvl="0" marL="270510" marR="3213100" rtl="0" algn="l">
              <a:lnSpc>
                <a:spcPct val="150000"/>
              </a:lnSpc>
              <a:spcBef>
                <a:spcPts val="10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Data Structure Stories – </a:t>
            </a:r>
            <a:r>
              <a:rPr lang="en" u="sng">
                <a:solidFill>
                  <a:srgbClr val="FF318B"/>
                </a:solidFill>
                <a:latin typeface="Open Sans"/>
                <a:ea typeface="Open Sans"/>
                <a:cs typeface="Open Sans"/>
                <a:sym typeface="Open Sans"/>
              </a:rPr>
              <a:t>https://medium.com/@duplessisjdp96/data-structure-stories-the-dictionary-map-associative-array-key-value-thingy-8579caa44579</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92100" lvl="0" marL="270510" marR="3213100" rtl="0" algn="l">
              <a:lnSpc>
                <a:spcPct val="150000"/>
              </a:lnSpc>
              <a:spcBef>
                <a:spcPts val="10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Guide to Multi Value Map – </a:t>
            </a:r>
            <a:r>
              <a:rPr lang="en" u="sng">
                <a:solidFill>
                  <a:srgbClr val="FF318B"/>
                </a:solidFill>
                <a:latin typeface="Open Sans"/>
                <a:ea typeface="Open Sans"/>
                <a:cs typeface="Open Sans"/>
                <a:sym typeface="Open Sans"/>
              </a:rPr>
              <a:t>https://www.baeldung.com/apache-commons-multi-valued-map</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10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9fdf32a2df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9fdf32a2df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We’ve discussed the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Set</a:t>
            </a:r>
            <a:r>
              <a:rPr lang="en">
                <a:solidFill>
                  <a:schemeClr val="dk1"/>
                </a:solidFill>
                <a:latin typeface="Open Sans"/>
                <a:ea typeface="Open Sans"/>
                <a:cs typeface="Open Sans"/>
                <a:sym typeface="Open Sans"/>
              </a:rPr>
              <a:t> collection types, which means we have yet to talk about the </a:t>
            </a:r>
            <a:r>
              <a:rPr lang="en">
                <a:solidFill>
                  <a:schemeClr val="dk1"/>
                </a:solidFill>
                <a:latin typeface="JetBrains Mono"/>
                <a:ea typeface="JetBrains Mono"/>
                <a:cs typeface="JetBrains Mono"/>
                <a:sym typeface="JetBrains Mono"/>
              </a:rPr>
              <a:t>Map</a:t>
            </a:r>
            <a:r>
              <a:rPr lang="en">
                <a:solidFill>
                  <a:schemeClr val="dk1"/>
                </a:solidFill>
                <a:latin typeface="Open Sans"/>
                <a:ea typeface="Open Sans"/>
                <a:cs typeface="Open Sans"/>
                <a:sym typeface="Open Sans"/>
              </a:rPr>
              <a:t> type. A </a:t>
            </a:r>
            <a:r>
              <a:rPr lang="en">
                <a:solidFill>
                  <a:schemeClr val="dk1"/>
                </a:solidFill>
                <a:latin typeface="JetBrains Mono"/>
                <a:ea typeface="JetBrains Mono"/>
                <a:cs typeface="JetBrains Mono"/>
                <a:sym typeface="JetBrains Mono"/>
              </a:rPr>
              <a:t>Map</a:t>
            </a:r>
            <a:r>
              <a:rPr lang="en">
                <a:solidFill>
                  <a:schemeClr val="dk1"/>
                </a:solidFill>
                <a:latin typeface="Open Sans"/>
                <a:ea typeface="Open Sans"/>
                <a:cs typeface="Open Sans"/>
                <a:sym typeface="Open Sans"/>
              </a:rPr>
              <a:t> (also called an associated array or dictionary) is a data structure for storing key-value pairs. </a:t>
            </a:r>
            <a:endParaRPr>
              <a:solidFill>
                <a:schemeClr val="dk1"/>
              </a:solidFill>
              <a:latin typeface="Open Sans"/>
              <a:ea typeface="Open Sans"/>
              <a:cs typeface="Open Sans"/>
              <a:sym typeface="Open Sans"/>
            </a:endParaRPr>
          </a:p>
          <a:p>
            <a:pPr indent="0" lvl="0" marL="0" marR="91440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have a brief look at the Kotlin Standard Library’s </a:t>
            </a:r>
            <a:r>
              <a:rPr lang="en">
                <a:solidFill>
                  <a:schemeClr val="dk1"/>
                </a:solidFill>
                <a:latin typeface="JetBrains Mono"/>
                <a:ea typeface="JetBrains Mono"/>
                <a:cs typeface="JetBrains Mono"/>
                <a:sym typeface="JetBrains Mono"/>
              </a:rPr>
              <a:t>Map</a:t>
            </a:r>
            <a:r>
              <a:rPr lang="en">
                <a:solidFill>
                  <a:schemeClr val="dk1"/>
                </a:solidFill>
                <a:latin typeface="Open Sans"/>
                <a:ea typeface="Open Sans"/>
                <a:cs typeface="Open Sans"/>
                <a:sym typeface="Open Sans"/>
              </a:rPr>
              <a:t> interface declaration. Just as we saw in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Set</a:t>
            </a:r>
            <a:r>
              <a:rPr lang="en">
                <a:solidFill>
                  <a:schemeClr val="dk1"/>
                </a:solidFill>
                <a:latin typeface="Open Sans"/>
                <a:ea typeface="Open Sans"/>
                <a:cs typeface="Open Sans"/>
                <a:sym typeface="Open Sans"/>
              </a:rPr>
              <a:t>, there are multiple methods in the interface (</a:t>
            </a:r>
            <a:r>
              <a:rPr lang="en">
                <a:solidFill>
                  <a:schemeClr val="dk1"/>
                </a:solidFill>
                <a:latin typeface="Open Sans"/>
                <a:ea typeface="Open Sans"/>
                <a:cs typeface="Open Sans"/>
                <a:sym typeface="Open Sans"/>
              </a:rPr>
              <a:t>and don’t forget</a:t>
            </a:r>
            <a:r>
              <a:rPr lang="en">
                <a:solidFill>
                  <a:schemeClr val="dk1"/>
                </a:solidFill>
                <a:latin typeface="Open Sans"/>
                <a:ea typeface="Open Sans"/>
                <a:cs typeface="Open Sans"/>
                <a:sym typeface="Open Sans"/>
              </a:rPr>
              <a:t> the Kotlin extensions!).  </a:t>
            </a:r>
            <a:endParaRPr>
              <a:solidFill>
                <a:schemeClr val="dk1"/>
              </a:solidFill>
              <a:latin typeface="Open Sans"/>
              <a:ea typeface="Open Sans"/>
              <a:cs typeface="Open Sans"/>
              <a:sym typeface="Open Sans"/>
            </a:endParaRPr>
          </a:p>
          <a:p>
            <a:pPr indent="0" lvl="0" marL="0" marR="91440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Similarly to </a:t>
            </a:r>
            <a:r>
              <a:rPr lang="en">
                <a:solidFill>
                  <a:schemeClr val="dk1"/>
                </a:solidFill>
                <a:latin typeface="JetBrains Mono"/>
                <a:ea typeface="JetBrains Mono"/>
                <a:cs typeface="JetBrains Mono"/>
                <a:sym typeface="JetBrains Mono"/>
              </a:rPr>
              <a:t>Lists</a:t>
            </a:r>
            <a:r>
              <a:rPr lang="en">
                <a:solidFill>
                  <a:schemeClr val="dk1"/>
                </a:solidFill>
                <a:latin typeface="Open Sans"/>
                <a:ea typeface="Open Sans"/>
                <a:cs typeface="Open Sans"/>
                <a:sym typeface="Open Sans"/>
              </a:rPr>
              <a:t>, we can retrieve any value by its key as follows: </a:t>
            </a:r>
            <a:endParaRPr>
              <a:solidFill>
                <a:schemeClr val="dk1"/>
              </a:solidFill>
              <a:latin typeface="Open Sans"/>
              <a:ea typeface="Open Sans"/>
              <a:cs typeface="Open Sans"/>
              <a:sym typeface="Open Sans"/>
            </a:endParaRPr>
          </a:p>
          <a:p>
            <a:pPr indent="0" lvl="0" marL="0" marR="914400" rtl="0" algn="l">
              <a:lnSpc>
                <a:spcPct val="150000"/>
              </a:lnSpc>
              <a:spcBef>
                <a:spcPts val="945"/>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numbersMap = </a:t>
            </a:r>
            <a:r>
              <a:rPr i="1" lang="en">
                <a:solidFill>
                  <a:schemeClr val="dk1"/>
                </a:solidFill>
                <a:latin typeface="JetBrains Mono"/>
                <a:ea typeface="JetBrains Mono"/>
                <a:cs typeface="JetBrains Mono"/>
                <a:sym typeface="JetBrains Mono"/>
              </a:rPr>
              <a:t>mapOf</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"one" </a:t>
            </a:r>
            <a:r>
              <a:rPr i="1" lang="en">
                <a:solidFill>
                  <a:schemeClr val="dk1"/>
                </a:solidFill>
                <a:latin typeface="JetBrains Mono"/>
                <a:ea typeface="JetBrains Mono"/>
                <a:cs typeface="JetBrains Mono"/>
                <a:sym typeface="JetBrains Mono"/>
              </a:rPr>
              <a:t>to </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b="1" lang="en">
                <a:solidFill>
                  <a:srgbClr val="008000"/>
                </a:solidFill>
                <a:latin typeface="JetBrains Mono"/>
                <a:ea typeface="JetBrains Mono"/>
                <a:cs typeface="JetBrains Mono"/>
                <a:sym typeface="JetBrains Mono"/>
              </a:rPr>
              <a:t>"two" </a:t>
            </a:r>
            <a:r>
              <a:rPr i="1" lang="en">
                <a:solidFill>
                  <a:schemeClr val="dk1"/>
                </a:solidFill>
                <a:latin typeface="JetBrains Mono"/>
                <a:ea typeface="JetBrains Mono"/>
                <a:cs typeface="JetBrains Mono"/>
                <a:sym typeface="JetBrains Mono"/>
              </a:rPr>
              <a:t>to </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a:t>
            </a:r>
            <a:r>
              <a:rPr b="1" lang="en">
                <a:solidFill>
                  <a:srgbClr val="008000"/>
                </a:solidFill>
                <a:latin typeface="JetBrains Mono"/>
                <a:ea typeface="JetBrains Mono"/>
                <a:cs typeface="JetBrains Mono"/>
                <a:sym typeface="JetBrains Mono"/>
              </a:rPr>
              <a:t>"three" </a:t>
            </a:r>
            <a:r>
              <a:rPr i="1" lang="en">
                <a:solidFill>
                  <a:schemeClr val="dk1"/>
                </a:solidFill>
                <a:latin typeface="JetBrains Mono"/>
                <a:ea typeface="JetBrains Mono"/>
                <a:cs typeface="JetBrains Mono"/>
                <a:sym typeface="JetBrains Mono"/>
              </a:rPr>
              <a:t>to </a:t>
            </a:r>
            <a:r>
              <a:rPr lang="en">
                <a:solidFill>
                  <a:srgbClr val="0000FF"/>
                </a:solidFill>
                <a:latin typeface="JetBrains Mono"/>
                <a:ea typeface="JetBrains Mono"/>
                <a:cs typeface="JetBrains Mono"/>
                <a:sym typeface="JetBrains Mono"/>
              </a:rPr>
              <a:t>3</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(numbersMap[</a:t>
            </a:r>
            <a:r>
              <a:rPr b="1" lang="en">
                <a:solidFill>
                  <a:srgbClr val="008000"/>
                </a:solidFill>
                <a:latin typeface="JetBrains Mono"/>
                <a:ea typeface="JetBrains Mono"/>
                <a:cs typeface="JetBrains Mono"/>
                <a:sym typeface="JetBrains Mono"/>
              </a:rPr>
              <a:t>"one"</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marR="91440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 </a:t>
            </a:r>
            <a:r>
              <a:rPr i="1" lang="en">
                <a:solidFill>
                  <a:schemeClr val="dk1"/>
                </a:solidFill>
                <a:latin typeface="JetBrains Mono"/>
                <a:ea typeface="JetBrains Mono"/>
                <a:cs typeface="JetBrains Mono"/>
                <a:sym typeface="JetBrains Mono"/>
              </a:rPr>
              <a:t>mapOf</a:t>
            </a:r>
            <a:r>
              <a:rPr lang="en">
                <a:solidFill>
                  <a:schemeClr val="dk1"/>
                </a:solidFill>
                <a:latin typeface="Raleway"/>
                <a:ea typeface="Raleway"/>
                <a:cs typeface="Raleway"/>
                <a:sym typeface="Raleway"/>
              </a:rPr>
              <a:t> </a:t>
            </a:r>
            <a:r>
              <a:rPr lang="en">
                <a:solidFill>
                  <a:schemeClr val="dk1"/>
                </a:solidFill>
                <a:latin typeface="Open Sans"/>
                <a:ea typeface="Open Sans"/>
                <a:cs typeface="Open Sans"/>
                <a:sym typeface="Open Sans"/>
              </a:rPr>
              <a:t>is a Kotlin Standard Library helper function for creating maps easily and quickly. We will discuss it on the next slide. And the code </a:t>
            </a:r>
            <a:r>
              <a:rPr b="1" lang="en">
                <a:solidFill>
                  <a:srgbClr val="008000"/>
                </a:solidFill>
                <a:latin typeface="JetBrains Mono"/>
                <a:ea typeface="JetBrains Mono"/>
                <a:cs typeface="JetBrains Mono"/>
                <a:sym typeface="JetBrains Mono"/>
              </a:rPr>
              <a:t>"one"</a:t>
            </a:r>
            <a:r>
              <a:rPr b="1" lang="en">
                <a:solidFill>
                  <a:srgbClr val="008000"/>
                </a:solidFill>
              </a:rPr>
              <a:t> </a:t>
            </a:r>
            <a:r>
              <a:rPr i="1" lang="en">
                <a:solidFill>
                  <a:schemeClr val="dk1"/>
                </a:solidFill>
                <a:latin typeface="JetBrains Mono"/>
                <a:ea typeface="JetBrains Mono"/>
                <a:cs typeface="JetBrains Mono"/>
                <a:sym typeface="JetBrains Mono"/>
              </a:rPr>
              <a:t>to </a:t>
            </a:r>
            <a:r>
              <a:rPr lang="en">
                <a:solidFill>
                  <a:srgbClr val="0000FF"/>
                </a:solidFill>
                <a:latin typeface="JetBrains Mono"/>
                <a:ea typeface="JetBrains Mono"/>
                <a:cs typeface="JetBrains Mono"/>
                <a:sym typeface="JetBrains Mono"/>
              </a:rPr>
              <a:t>1 </a:t>
            </a:r>
            <a:r>
              <a:rPr lang="en">
                <a:solidFill>
                  <a:schemeClr val="dk1"/>
                </a:solidFill>
                <a:latin typeface="Open Sans"/>
                <a:ea typeface="Open Sans"/>
                <a:cs typeface="Open Sans"/>
                <a:sym typeface="Open Sans"/>
              </a:rPr>
              <a:t>is a convenient way to create pairs using the Kotlin infix function </a:t>
            </a:r>
            <a:r>
              <a:rPr i="1" lang="en">
                <a:solidFill>
                  <a:schemeClr val="dk1"/>
                </a:solidFill>
                <a:latin typeface="JetBrains Mono"/>
                <a:ea typeface="JetBrains Mono"/>
                <a:cs typeface="JetBrains Mono"/>
                <a:sym typeface="JetBrains Mono"/>
              </a:rPr>
              <a:t>to</a:t>
            </a:r>
            <a:r>
              <a:rPr lang="en">
                <a:solidFill>
                  <a:schemeClr val="dk1"/>
                </a:solidFill>
                <a:latin typeface="Open Sans"/>
                <a:ea typeface="Open Sans"/>
                <a:cs typeface="Open Sans"/>
                <a:sym typeface="Open Sans"/>
              </a:rPr>
              <a:t>, provided by the Kotlin Standard Library. However, the explicit use of </a:t>
            </a:r>
            <a:r>
              <a:rPr lang="en">
                <a:solidFill>
                  <a:schemeClr val="dk1"/>
                </a:solidFill>
                <a:latin typeface="JetBrains Mono"/>
                <a:ea typeface="JetBrains Mono"/>
                <a:cs typeface="JetBrains Mono"/>
                <a:sym typeface="JetBrains Mono"/>
              </a:rPr>
              <a:t>get</a:t>
            </a:r>
            <a:r>
              <a:rPr lang="en">
                <a:solidFill>
                  <a:schemeClr val="dk1"/>
                </a:solidFill>
                <a:latin typeface="Open Sans"/>
                <a:ea typeface="Open Sans"/>
                <a:cs typeface="Open Sans"/>
                <a:sym typeface="Open Sans"/>
              </a:rPr>
              <a:t> is also possible: </a:t>
            </a:r>
            <a:endParaRPr>
              <a:solidFill>
                <a:schemeClr val="dk1"/>
              </a:solidFill>
              <a:latin typeface="Open Sans"/>
              <a:ea typeface="Open Sans"/>
              <a:cs typeface="Open Sans"/>
              <a:sym typeface="Open Sans"/>
            </a:endParaRPr>
          </a:p>
          <a:p>
            <a:pPr indent="0" lvl="0" marL="0" marR="914400" rtl="0" algn="l">
              <a:lnSpc>
                <a:spcPct val="150000"/>
              </a:lnSpc>
              <a:spcBef>
                <a:spcPts val="920"/>
              </a:spcBef>
              <a:spcAft>
                <a:spcPts val="0"/>
              </a:spcAft>
              <a:buNone/>
            </a:pP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(numbersMap.get(</a:t>
            </a:r>
            <a:r>
              <a:rPr b="1" lang="en">
                <a:solidFill>
                  <a:srgbClr val="008000"/>
                </a:solidFill>
                <a:latin typeface="JetBrains Mono"/>
                <a:ea typeface="JetBrains Mono"/>
                <a:cs typeface="JetBrains Mono"/>
                <a:sym typeface="JetBrains Mono"/>
              </a:rPr>
              <a:t>"one"</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marR="914400" rtl="0" algn="just">
              <a:lnSpc>
                <a:spcPct val="150000"/>
              </a:lnSpc>
              <a:spcBef>
                <a:spcPts val="0"/>
              </a:spcBef>
              <a:spcAft>
                <a:spcPts val="0"/>
              </a:spcAft>
              <a:buNone/>
            </a:pPr>
            <a:r>
              <a:rPr lang="en">
                <a:solidFill>
                  <a:schemeClr val="dk1"/>
                </a:solidFill>
              </a:rPr>
              <a:t>The </a:t>
            </a:r>
            <a:r>
              <a:rPr lang="en">
                <a:solidFill>
                  <a:schemeClr val="dk1"/>
                </a:solidFill>
                <a:latin typeface="JetBrains Mono"/>
                <a:ea typeface="JetBrains Mono"/>
                <a:cs typeface="JetBrains Mono"/>
                <a:sym typeface="JetBrains Mono"/>
              </a:rPr>
              <a:t>getOrDefault</a:t>
            </a:r>
            <a:r>
              <a:rPr lang="en">
                <a:solidFill>
                  <a:schemeClr val="dk1"/>
                </a:solidFill>
                <a:latin typeface="Open Sans"/>
                <a:ea typeface="Open Sans"/>
                <a:cs typeface="Open Sans"/>
                <a:sym typeface="Open Sans"/>
              </a:rPr>
              <a:t> method should be invoked explicitly to either retrieve an element by its key or return a default value passed as an argument: </a:t>
            </a:r>
            <a:endParaRPr>
              <a:solidFill>
                <a:schemeClr val="dk1"/>
              </a:solidFill>
              <a:latin typeface="Open Sans"/>
              <a:ea typeface="Open Sans"/>
              <a:cs typeface="Open Sans"/>
              <a:sym typeface="Open Sans"/>
            </a:endParaRPr>
          </a:p>
          <a:p>
            <a:pPr indent="0" lvl="0" marL="0" marR="914400" rtl="0" algn="just">
              <a:lnSpc>
                <a:spcPct val="150000"/>
              </a:lnSpc>
              <a:spcBef>
                <a:spcPts val="95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numbersMap = </a:t>
            </a:r>
            <a:r>
              <a:rPr i="1" lang="en">
                <a:solidFill>
                  <a:schemeClr val="dk1"/>
                </a:solidFill>
                <a:latin typeface="JetBrains Mono"/>
                <a:ea typeface="JetBrains Mono"/>
                <a:cs typeface="JetBrains Mono"/>
                <a:sym typeface="JetBrains Mono"/>
              </a:rPr>
              <a:t>mapOf</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"one" </a:t>
            </a:r>
            <a:r>
              <a:rPr i="1" lang="en">
                <a:solidFill>
                  <a:schemeClr val="dk1"/>
                </a:solidFill>
                <a:latin typeface="JetBrains Mono"/>
                <a:ea typeface="JetBrains Mono"/>
                <a:cs typeface="JetBrains Mono"/>
                <a:sym typeface="JetBrains Mono"/>
              </a:rPr>
              <a:t>to </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b="1" lang="en">
                <a:solidFill>
                  <a:srgbClr val="008000"/>
                </a:solidFill>
                <a:latin typeface="JetBrains Mono"/>
                <a:ea typeface="JetBrains Mono"/>
                <a:cs typeface="JetBrains Mono"/>
                <a:sym typeface="JetBrains Mono"/>
              </a:rPr>
              <a:t>"two" </a:t>
            </a:r>
            <a:r>
              <a:rPr i="1" lang="en">
                <a:solidFill>
                  <a:schemeClr val="dk1"/>
                </a:solidFill>
                <a:latin typeface="JetBrains Mono"/>
                <a:ea typeface="JetBrains Mono"/>
                <a:cs typeface="JetBrains Mono"/>
                <a:sym typeface="JetBrains Mono"/>
              </a:rPr>
              <a:t>to </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a:t>
            </a:r>
            <a:r>
              <a:rPr b="1" lang="en">
                <a:solidFill>
                  <a:srgbClr val="008000"/>
                </a:solidFill>
                <a:latin typeface="JetBrains Mono"/>
                <a:ea typeface="JetBrains Mono"/>
                <a:cs typeface="JetBrains Mono"/>
                <a:sym typeface="JetBrains Mono"/>
              </a:rPr>
              <a:t>"three" </a:t>
            </a:r>
            <a:r>
              <a:rPr i="1" lang="en">
                <a:solidFill>
                  <a:schemeClr val="dk1"/>
                </a:solidFill>
                <a:latin typeface="JetBrains Mono"/>
                <a:ea typeface="JetBrains Mono"/>
                <a:cs typeface="JetBrains Mono"/>
                <a:sym typeface="JetBrains Mono"/>
              </a:rPr>
              <a:t>to </a:t>
            </a:r>
            <a:r>
              <a:rPr lang="en">
                <a:solidFill>
                  <a:srgbClr val="0000FF"/>
                </a:solidFill>
                <a:latin typeface="JetBrains Mono"/>
                <a:ea typeface="JetBrains Mono"/>
                <a:cs typeface="JetBrains Mono"/>
                <a:sym typeface="JetBrains Mono"/>
              </a:rPr>
              <a:t>3</a:t>
            </a:r>
            <a:r>
              <a:rPr lang="en">
                <a:solidFill>
                  <a:schemeClr val="dk1"/>
                </a:solidFill>
                <a:latin typeface="JetBrains Mono"/>
                <a:ea typeface="JetBrains Mono"/>
                <a:cs typeface="JetBrains Mono"/>
                <a:sym typeface="JetBrains Mono"/>
              </a:rPr>
              <a:t>) </a:t>
            </a:r>
            <a:br>
              <a:rPr lang="en">
                <a:solidFill>
                  <a:schemeClr val="dk1"/>
                </a:solidFill>
                <a:latin typeface="JetBrains Mono"/>
                <a:ea typeface="JetBrains Mono"/>
                <a:cs typeface="JetBrains Mono"/>
                <a:sym typeface="JetBrains Mono"/>
              </a:rPr>
            </a:b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(numbersMap.getOrDefault(</a:t>
            </a:r>
            <a:r>
              <a:rPr b="1" lang="en">
                <a:solidFill>
                  <a:srgbClr val="008000"/>
                </a:solidFill>
                <a:latin typeface="JetBrains Mono"/>
                <a:ea typeface="JetBrains Mono"/>
                <a:cs typeface="JetBrains Mono"/>
                <a:sym typeface="JetBrains Mono"/>
              </a:rPr>
              <a:t>"two"</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 “2” is  printed, as there is a “two” key in the map.</a:t>
            </a:r>
            <a:br>
              <a:rPr lang="en">
                <a:solidFill>
                  <a:schemeClr val="dk1"/>
                </a:solidFill>
                <a:latin typeface="JetBrains Mono"/>
                <a:ea typeface="JetBrains Mono"/>
                <a:cs typeface="JetBrains Mono"/>
                <a:sym typeface="JetBrains Mono"/>
              </a:rPr>
            </a:b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(numbersMap.getOrDefault(</a:t>
            </a:r>
            <a:r>
              <a:rPr b="1" lang="en">
                <a:solidFill>
                  <a:srgbClr val="008000"/>
                </a:solidFill>
                <a:latin typeface="JetBrains Mono"/>
                <a:ea typeface="JetBrains Mono"/>
                <a:cs typeface="JetBrains Mono"/>
                <a:sym typeface="JetBrains Mono"/>
              </a:rPr>
              <a:t>"four"</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 “-1” is printed, as no “four” key found, so the default value is used. </a:t>
            </a:r>
            <a:r>
              <a:rPr i="1" lang="en">
                <a:solidFill>
                  <a:schemeClr val="dk1"/>
                </a:solidFill>
                <a:latin typeface="JetBrains Mono"/>
                <a:ea typeface="JetBrains Mono"/>
                <a:cs typeface="JetBrains Mono"/>
                <a:sym typeface="JetBrains Mono"/>
              </a:rPr>
              <a:t> </a:t>
            </a:r>
            <a:endParaRPr i="1">
              <a:solidFill>
                <a:schemeClr val="dk1"/>
              </a:solidFill>
              <a:latin typeface="JetBrains Mono"/>
              <a:ea typeface="JetBrains Mono"/>
              <a:cs typeface="JetBrains Mono"/>
              <a:sym typeface="JetBrains Mono"/>
            </a:endParaRPr>
          </a:p>
          <a:p>
            <a:pPr indent="0" lvl="0" marL="0" marR="914400" rtl="0" algn="just">
              <a:lnSpc>
                <a:spcPct val="150000"/>
              </a:lnSpc>
              <a:spcBef>
                <a:spcPts val="54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a:t>
            </a:r>
            <a:r>
              <a:rPr lang="en">
                <a:solidFill>
                  <a:schemeClr val="dk1"/>
                </a:solidFill>
                <a:latin typeface="JetBrains Mono"/>
                <a:ea typeface="JetBrains Mono"/>
                <a:cs typeface="JetBrains Mono"/>
                <a:sym typeface="JetBrains Mono"/>
              </a:rPr>
              <a:t>entries</a:t>
            </a:r>
            <a:r>
              <a:rPr lang="en">
                <a:solidFill>
                  <a:schemeClr val="dk1"/>
                </a:solidFill>
                <a:latin typeface="Open Sans"/>
                <a:ea typeface="Open Sans"/>
                <a:cs typeface="Open Sans"/>
                <a:sym typeface="Open Sans"/>
              </a:rPr>
              <a:t> method can be useful for iterating over key-value pairs. Using it together with destructuring declarations is a very convenient way to loop over map items. </a:t>
            </a:r>
            <a:endParaRPr>
              <a:solidFill>
                <a:schemeClr val="dk1"/>
              </a:solidFill>
              <a:latin typeface="Open Sans"/>
              <a:ea typeface="Open Sans"/>
              <a:cs typeface="Open Sans"/>
              <a:sym typeface="Open Sans"/>
            </a:endParaRPr>
          </a:p>
          <a:p>
            <a:pPr indent="0" lvl="0" marL="0" marR="914400" rtl="0" algn="just">
              <a:lnSpc>
                <a:spcPct val="150000"/>
              </a:lnSpc>
              <a:spcBef>
                <a:spcPts val="54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marR="914400" rtl="0" algn="l">
              <a:lnSpc>
                <a:spcPct val="150000"/>
              </a:lnSpc>
              <a:spcBef>
                <a:spcPts val="50"/>
              </a:spcBef>
              <a:spcAft>
                <a:spcPts val="0"/>
              </a:spcAft>
              <a:buClr>
                <a:schemeClr val="dk1"/>
              </a:buClr>
              <a:buSzPts val="1100"/>
              <a:buChar char="●"/>
            </a:pPr>
            <a:r>
              <a:rPr lang="en">
                <a:solidFill>
                  <a:schemeClr val="dk1"/>
                </a:solidFill>
                <a:latin typeface="Open Sans"/>
                <a:ea typeface="Open Sans"/>
                <a:cs typeface="Open Sans"/>
                <a:sym typeface="Open Sans"/>
              </a:rPr>
              <a:t>Kotlin Collections. Map-specific operations – </a:t>
            </a:r>
            <a:r>
              <a:rPr lang="en" u="sng">
                <a:solidFill>
                  <a:srgbClr val="FF318B"/>
                </a:solidFill>
                <a:latin typeface="Open Sans"/>
                <a:ea typeface="Open Sans"/>
                <a:cs typeface="Open Sans"/>
                <a:sym typeface="Open Sans"/>
              </a:rPr>
              <a:t>https://kotlinlang.org/docs/map-operations.html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marR="914400" rtl="0" algn="l">
              <a:lnSpc>
                <a:spcPct val="150000"/>
              </a:lnSpc>
              <a:spcBef>
                <a:spcPts val="105"/>
              </a:spcBef>
              <a:spcAft>
                <a:spcPts val="0"/>
              </a:spcAft>
              <a:buClr>
                <a:schemeClr val="dk1"/>
              </a:buClr>
              <a:buSzPts val="1100"/>
              <a:buChar char="●"/>
            </a:pPr>
            <a:r>
              <a:rPr lang="en">
                <a:solidFill>
                  <a:schemeClr val="dk1"/>
                </a:solidFill>
                <a:latin typeface="Open Sans"/>
                <a:ea typeface="Open Sans"/>
                <a:cs typeface="Open Sans"/>
                <a:sym typeface="Open Sans"/>
              </a:rPr>
              <a:t>Destructuring declarations – </a:t>
            </a:r>
            <a:r>
              <a:rPr lang="en" u="sng">
                <a:solidFill>
                  <a:srgbClr val="FF318B"/>
                </a:solidFill>
                <a:latin typeface="Open Sans"/>
                <a:ea typeface="Open Sans"/>
                <a:cs typeface="Open Sans"/>
                <a:sym typeface="Open Sans"/>
              </a:rPr>
              <a:t>https://kotlinlang.org/docs/destructuring-declarations.html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marR="914400" rtl="0" algn="l">
              <a:lnSpc>
                <a:spcPct val="150000"/>
              </a:lnSpc>
              <a:spcBef>
                <a:spcPts val="105"/>
              </a:spcBef>
              <a:spcAft>
                <a:spcPts val="0"/>
              </a:spcAft>
              <a:buClr>
                <a:schemeClr val="dk1"/>
              </a:buClr>
              <a:buSzPts val="1100"/>
              <a:buChar char="●"/>
            </a:pPr>
            <a:r>
              <a:rPr lang="en">
                <a:solidFill>
                  <a:schemeClr val="dk1"/>
                </a:solidFill>
                <a:latin typeface="Open Sans"/>
                <a:ea typeface="Open Sans"/>
                <a:cs typeface="Open Sans"/>
                <a:sym typeface="Open Sans"/>
              </a:rPr>
              <a:t>Kotlin Standard Library. `to` infix function – </a:t>
            </a:r>
            <a:r>
              <a:rPr lang="en" u="sng">
                <a:solidFill>
                  <a:srgbClr val="FF318B"/>
                </a:solidFill>
                <a:latin typeface="Open Sans"/>
                <a:ea typeface="Open Sans"/>
                <a:cs typeface="Open Sans"/>
                <a:sym typeface="Open Sans"/>
              </a:rPr>
              <a:t>https://kotlinlang.org/api/latest/jvm/stdlib/kotlin/to.html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marR="914400" rtl="0" algn="l">
              <a:lnSpc>
                <a:spcPct val="150000"/>
              </a:lnSpc>
              <a:spcBef>
                <a:spcPts val="105"/>
              </a:spcBef>
              <a:spcAft>
                <a:spcPts val="0"/>
              </a:spcAft>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9fdf32a2df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9fdf32a2df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LinkedHashMap</a:t>
            </a:r>
            <a:r>
              <a:rPr lang="en">
                <a:solidFill>
                  <a:schemeClr val="dk1"/>
                </a:solidFill>
                <a:latin typeface="Open Sans"/>
                <a:ea typeface="Open Sans"/>
                <a:cs typeface="Open Sans"/>
                <a:sym typeface="Open Sans"/>
              </a:rPr>
              <a:t> is a doubly linked HashMap that preserves the injection order on iteration.</a:t>
            </a:r>
            <a:r>
              <a:rPr lang="en">
                <a:solidFill>
                  <a:schemeClr val="dk1"/>
                </a:solidFill>
                <a:latin typeface="Open Sans"/>
                <a:ea typeface="Open Sans"/>
                <a:cs typeface="Open Sans"/>
                <a:sym typeface="Open Sans"/>
              </a:rPr>
              <a:t> It uses </a:t>
            </a:r>
            <a:r>
              <a:rPr lang="en">
                <a:solidFill>
                  <a:schemeClr val="dk1"/>
                </a:solidFill>
                <a:latin typeface="JetBrains Mono"/>
                <a:ea typeface="JetBrains Mono"/>
                <a:cs typeface="JetBrains Mono"/>
                <a:sym typeface="JetBrains Mono"/>
              </a:rPr>
              <a:t>Asymptotic O(1)</a:t>
            </a:r>
            <a:r>
              <a:rPr lang="en">
                <a:solidFill>
                  <a:schemeClr val="dk1"/>
                </a:solidFill>
                <a:latin typeface="Open Sans"/>
                <a:ea typeface="Open Sans"/>
                <a:cs typeface="Open Sans"/>
                <a:sym typeface="Open Sans"/>
              </a:rPr>
              <a:t> for adding a</a:t>
            </a:r>
            <a:r>
              <a:rPr lang="en">
                <a:solidFill>
                  <a:schemeClr val="dk1"/>
                </a:solidFill>
                <a:latin typeface="Open Sans"/>
                <a:ea typeface="Open Sans"/>
                <a:cs typeface="Open Sans"/>
                <a:sym typeface="Open Sans"/>
              </a:rPr>
              <a:t>nd reading by key, and it relies on the </a:t>
            </a:r>
            <a:r>
              <a:rPr lang="en">
                <a:solidFill>
                  <a:schemeClr val="dk1"/>
                </a:solidFill>
                <a:latin typeface="JetBrains Mono"/>
                <a:ea typeface="JetBrains Mono"/>
                <a:cs typeface="JetBrains Mono"/>
                <a:sym typeface="JetBrains Mono"/>
              </a:rPr>
              <a:t>hashCode()</a:t>
            </a:r>
            <a:r>
              <a:rPr lang="en">
                <a:solidFill>
                  <a:schemeClr val="dk1"/>
                </a:solidFill>
                <a:latin typeface="Open Sans"/>
                <a:ea typeface="Open Sans"/>
                <a:cs typeface="Open Sans"/>
                <a:sym typeface="Open Sans"/>
              </a:rPr>
              <a:t> function of elements. </a:t>
            </a:r>
            <a:endParaRPr>
              <a:solidFill>
                <a:schemeClr val="dk1"/>
              </a:solidFill>
              <a:latin typeface="Open Sans"/>
              <a:ea typeface="Open Sans"/>
              <a:cs typeface="Open Sans"/>
              <a:sym typeface="Open Sans"/>
            </a:endParaRPr>
          </a:p>
          <a:p>
            <a:pPr indent="0" lvl="0" marL="0" marR="914400" rtl="0" algn="l">
              <a:lnSpc>
                <a:spcPct val="150000"/>
              </a:lnSpc>
              <a:spcBef>
                <a:spcPts val="1125"/>
              </a:spcBef>
              <a:spcAft>
                <a:spcPts val="0"/>
              </a:spcAft>
              <a:buClr>
                <a:schemeClr val="dk1"/>
              </a:buClr>
              <a:buSzPts val="1100"/>
              <a:buFont typeface="Arial"/>
              <a:buNone/>
            </a:pPr>
            <a:r>
              <a:rPr lang="en">
                <a:solidFill>
                  <a:schemeClr val="dk1"/>
                </a:solidFill>
                <a:latin typeface="Open Sans"/>
                <a:ea typeface="Open Sans"/>
                <a:cs typeface="Open Sans"/>
                <a:sym typeface="Open Sans"/>
              </a:rPr>
              <a:t>Like for lists and sets, t</a:t>
            </a:r>
            <a:r>
              <a:rPr lang="en">
                <a:solidFill>
                  <a:schemeClr val="dk1"/>
                </a:solidFill>
                <a:latin typeface="Open Sans"/>
                <a:ea typeface="Open Sans"/>
                <a:cs typeface="Open Sans"/>
                <a:sym typeface="Open Sans"/>
              </a:rPr>
              <a:t>here are multiple helper methods (or “builders”) in the Kotlin Standard Library for quickly creating maps. And again, we see helpers prefixed with </a:t>
            </a:r>
            <a:r>
              <a:rPr lang="en">
                <a:solidFill>
                  <a:schemeClr val="dk1"/>
                </a:solidFill>
                <a:latin typeface="JetBrains Mono"/>
                <a:ea typeface="JetBrains Mono"/>
                <a:cs typeface="JetBrains Mono"/>
                <a:sym typeface="JetBrains Mono"/>
              </a:rPr>
              <a:t>mutable</a:t>
            </a:r>
            <a:r>
              <a:rPr lang="en">
                <a:solidFill>
                  <a:schemeClr val="dk1"/>
                </a:solidFill>
                <a:latin typeface="Open Sans"/>
                <a:ea typeface="Open Sans"/>
                <a:cs typeface="Open Sans"/>
                <a:sym typeface="Open Sans"/>
              </a:rPr>
              <a:t> for creating maps implementing the </a:t>
            </a:r>
            <a:r>
              <a:rPr lang="en">
                <a:solidFill>
                  <a:schemeClr val="dk1"/>
                </a:solidFill>
                <a:latin typeface="JetBrains Mono"/>
                <a:ea typeface="JetBrains Mono"/>
                <a:cs typeface="JetBrains Mono"/>
                <a:sym typeface="JetBrains Mono"/>
              </a:rPr>
              <a:t>MutableCollection</a:t>
            </a:r>
            <a:r>
              <a:rPr lang="en">
                <a:solidFill>
                  <a:schemeClr val="dk1"/>
                </a:solidFill>
                <a:latin typeface="Open Sans"/>
                <a:ea typeface="Open Sans"/>
                <a:cs typeface="Open Sans"/>
                <a:sym typeface="Open Sans"/>
              </a:rPr>
              <a:t> interface. Compare these implementations of </a:t>
            </a:r>
            <a:r>
              <a:rPr lang="en">
                <a:solidFill>
                  <a:schemeClr val="dk1"/>
                </a:solidFill>
                <a:latin typeface="JetBrains Mono"/>
                <a:ea typeface="JetBrains Mono"/>
                <a:cs typeface="JetBrains Mono"/>
                <a:sym typeface="JetBrains Mono"/>
              </a:rPr>
              <a:t>mapOf</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mutableMapOf</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marR="914400" rtl="0" algn="l">
              <a:lnSpc>
                <a:spcPct val="115000"/>
              </a:lnSpc>
              <a:spcBef>
                <a:spcPts val="920"/>
              </a:spcBef>
              <a:spcAft>
                <a:spcPts val="0"/>
              </a:spcAft>
              <a:buNone/>
            </a:pPr>
            <a:r>
              <a:rPr b="1" lang="en">
                <a:solidFill>
                  <a:srgbClr val="000080"/>
                </a:solidFill>
                <a:latin typeface="JetBrains Mono"/>
                <a:ea typeface="JetBrains Mono"/>
                <a:cs typeface="JetBrains Mono"/>
                <a:sym typeface="JetBrains Mono"/>
              </a:rPr>
              <a:t>public fun </a:t>
            </a:r>
            <a:r>
              <a:rPr lang="en">
                <a:solidFill>
                  <a:schemeClr val="dk1"/>
                </a:solidFill>
                <a:latin typeface="JetBrains Mono"/>
                <a:ea typeface="JetBrains Mono"/>
                <a:cs typeface="JetBrains Mono"/>
                <a:sym typeface="JetBrains Mono"/>
              </a:rPr>
              <a:t>&lt;</a:t>
            </a:r>
            <a:r>
              <a:rPr lang="en">
                <a:solidFill>
                  <a:srgbClr val="20999D"/>
                </a:solidFill>
                <a:latin typeface="JetBrains Mono"/>
                <a:ea typeface="JetBrains Mono"/>
                <a:cs typeface="JetBrains Mono"/>
                <a:sym typeface="JetBrains Mono"/>
              </a:rPr>
              <a:t>K</a:t>
            </a:r>
            <a:r>
              <a:rPr lang="en">
                <a:solidFill>
                  <a:schemeClr val="dk1"/>
                </a:solidFill>
                <a:latin typeface="JetBrains Mono"/>
                <a:ea typeface="JetBrains Mono"/>
                <a:cs typeface="JetBrains Mono"/>
                <a:sym typeface="JetBrains Mono"/>
              </a:rPr>
              <a:t>, </a:t>
            </a:r>
            <a:r>
              <a:rPr lang="en">
                <a:solidFill>
                  <a:srgbClr val="20999D"/>
                </a:solidFill>
                <a:latin typeface="JetBrains Mono"/>
                <a:ea typeface="JetBrains Mono"/>
                <a:cs typeface="JetBrains Mono"/>
                <a:sym typeface="JetBrains Mono"/>
              </a:rPr>
              <a:t>V</a:t>
            </a:r>
            <a:r>
              <a:rPr lang="en">
                <a:solidFill>
                  <a:schemeClr val="dk1"/>
                </a:solidFill>
                <a:latin typeface="JetBrains Mono"/>
                <a:ea typeface="JetBrains Mono"/>
                <a:cs typeface="JetBrains Mono"/>
                <a:sym typeface="JetBrains Mono"/>
              </a:rPr>
              <a:t>&gt; mapOf(</a:t>
            </a:r>
            <a:r>
              <a:rPr b="1" lang="en">
                <a:solidFill>
                  <a:srgbClr val="000080"/>
                </a:solidFill>
                <a:latin typeface="JetBrains Mono"/>
                <a:ea typeface="JetBrains Mono"/>
                <a:cs typeface="JetBrains Mono"/>
                <a:sym typeface="JetBrains Mono"/>
              </a:rPr>
              <a:t>vararg </a:t>
            </a:r>
            <a:r>
              <a:rPr lang="en">
                <a:solidFill>
                  <a:schemeClr val="dk1"/>
                </a:solidFill>
                <a:latin typeface="JetBrains Mono"/>
                <a:ea typeface="JetBrains Mono"/>
                <a:cs typeface="JetBrains Mono"/>
                <a:sym typeface="JetBrains Mono"/>
              </a:rPr>
              <a:t>pairs: Pair&lt;</a:t>
            </a:r>
            <a:r>
              <a:rPr lang="en">
                <a:solidFill>
                  <a:srgbClr val="20999D"/>
                </a:solidFill>
                <a:latin typeface="JetBrains Mono"/>
                <a:ea typeface="JetBrains Mono"/>
                <a:cs typeface="JetBrains Mono"/>
                <a:sym typeface="JetBrains Mono"/>
              </a:rPr>
              <a:t>K</a:t>
            </a:r>
            <a:r>
              <a:rPr lang="en">
                <a:solidFill>
                  <a:schemeClr val="dk1"/>
                </a:solidFill>
                <a:latin typeface="JetBrains Mono"/>
                <a:ea typeface="JetBrains Mono"/>
                <a:cs typeface="JetBrains Mono"/>
                <a:sym typeface="JetBrains Mono"/>
              </a:rPr>
              <a:t>, </a:t>
            </a:r>
            <a:r>
              <a:rPr lang="en">
                <a:solidFill>
                  <a:srgbClr val="20999D"/>
                </a:solidFill>
                <a:latin typeface="JetBrains Mono"/>
                <a:ea typeface="JetBrains Mono"/>
                <a:cs typeface="JetBrains Mono"/>
                <a:sym typeface="JetBrains Mono"/>
              </a:rPr>
              <a:t>V</a:t>
            </a:r>
            <a:r>
              <a:rPr lang="en">
                <a:solidFill>
                  <a:schemeClr val="dk1"/>
                </a:solidFill>
                <a:latin typeface="JetBrains Mono"/>
                <a:ea typeface="JetBrains Mono"/>
                <a:cs typeface="JetBrains Mono"/>
                <a:sym typeface="JetBrains Mono"/>
              </a:rPr>
              <a:t>&gt;): Map&lt;</a:t>
            </a:r>
            <a:r>
              <a:rPr lang="en">
                <a:solidFill>
                  <a:srgbClr val="20999D"/>
                </a:solidFill>
                <a:latin typeface="JetBrains Mono"/>
                <a:ea typeface="JetBrains Mono"/>
                <a:cs typeface="JetBrains Mono"/>
                <a:sym typeface="JetBrains Mono"/>
              </a:rPr>
              <a:t>K</a:t>
            </a:r>
            <a:r>
              <a:rPr lang="en">
                <a:solidFill>
                  <a:schemeClr val="dk1"/>
                </a:solidFill>
                <a:latin typeface="JetBrains Mono"/>
                <a:ea typeface="JetBrains Mono"/>
                <a:cs typeface="JetBrains Mono"/>
                <a:sym typeface="JetBrains Mono"/>
              </a:rPr>
              <a:t>, </a:t>
            </a:r>
            <a:r>
              <a:rPr lang="en">
                <a:solidFill>
                  <a:srgbClr val="20999D"/>
                </a:solidFill>
                <a:latin typeface="JetBrains Mono"/>
                <a:ea typeface="JetBrains Mono"/>
                <a:cs typeface="JetBrains Mono"/>
                <a:sym typeface="JetBrains Mono"/>
              </a:rPr>
              <a:t>V</a:t>
            </a:r>
            <a:r>
              <a:rPr lang="en">
                <a:solidFill>
                  <a:schemeClr val="dk1"/>
                </a:solidFill>
                <a:latin typeface="JetBrains Mono"/>
                <a:ea typeface="JetBrains Mono"/>
                <a:cs typeface="JetBrains Mono"/>
                <a:sym typeface="JetBrains Mono"/>
              </a:rPr>
              <a:t>&gt; =</a:t>
            </a:r>
            <a:endParaRPr>
              <a:solidFill>
                <a:schemeClr val="dk1"/>
              </a:solidFill>
              <a:latin typeface="JetBrains Mono"/>
              <a:ea typeface="JetBrains Mono"/>
              <a:cs typeface="JetBrains Mono"/>
              <a:sym typeface="JetBrains Mono"/>
            </a:endParaRPr>
          </a:p>
          <a:p>
            <a:pPr indent="0" lvl="0" marL="0" marR="914400" rtl="0" algn="l">
              <a:lnSpc>
                <a:spcPct val="115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if </a:t>
            </a:r>
            <a:r>
              <a:rPr lang="en">
                <a:solidFill>
                  <a:schemeClr val="dk1"/>
                </a:solidFill>
                <a:latin typeface="JetBrains Mono"/>
                <a:ea typeface="JetBrains Mono"/>
                <a:cs typeface="JetBrains Mono"/>
                <a:sym typeface="JetBrains Mono"/>
              </a:rPr>
              <a:t>(pairs.</a:t>
            </a:r>
            <a:r>
              <a:rPr b="1" lang="en">
                <a:solidFill>
                  <a:srgbClr val="660E7A"/>
                </a:solidFill>
                <a:latin typeface="JetBrains Mono"/>
                <a:ea typeface="JetBrains Mono"/>
                <a:cs typeface="JetBrains Mono"/>
                <a:sym typeface="JetBrains Mono"/>
              </a:rPr>
              <a:t>size </a:t>
            </a:r>
            <a:r>
              <a:rPr lang="en">
                <a:solidFill>
                  <a:schemeClr val="dk1"/>
                </a:solidFill>
                <a:latin typeface="JetBrains Mono"/>
                <a:ea typeface="JetBrains Mono"/>
                <a:cs typeface="JetBrains Mono"/>
                <a:sym typeface="JetBrains Mono"/>
              </a:rPr>
              <a:t>&gt; </a:t>
            </a:r>
            <a:r>
              <a:rPr lang="en">
                <a:solidFill>
                  <a:srgbClr val="0000FF"/>
                </a:solidFill>
                <a:latin typeface="JetBrains Mono"/>
                <a:ea typeface="JetBrains Mono"/>
                <a:cs typeface="JetBrains Mono"/>
                <a:sym typeface="JetBrains Mono"/>
              </a:rPr>
              <a:t>0</a:t>
            </a:r>
            <a:r>
              <a:rPr lang="en">
                <a:solidFill>
                  <a:schemeClr val="dk1"/>
                </a:solidFill>
                <a:latin typeface="JetBrains Mono"/>
                <a:ea typeface="JetBrains Mono"/>
                <a:cs typeface="JetBrains Mono"/>
                <a:sym typeface="JetBrains Mono"/>
              </a:rPr>
              <a:t>) pairs.</a:t>
            </a:r>
            <a:r>
              <a:rPr i="1" lang="en">
                <a:solidFill>
                  <a:schemeClr val="dk1"/>
                </a:solidFill>
                <a:latin typeface="JetBrains Mono"/>
                <a:ea typeface="JetBrains Mono"/>
                <a:cs typeface="JetBrains Mono"/>
                <a:sym typeface="JetBrains Mono"/>
              </a:rPr>
              <a:t>toMap</a:t>
            </a:r>
            <a:r>
              <a:rPr lang="en">
                <a:solidFill>
                  <a:schemeClr val="dk1"/>
                </a:solidFill>
                <a:latin typeface="JetBrains Mono"/>
                <a:ea typeface="JetBrains Mono"/>
                <a:cs typeface="JetBrains Mono"/>
                <a:sym typeface="JetBrains Mono"/>
              </a:rPr>
              <a:t>(LinkedHashMap(</a:t>
            </a:r>
            <a:r>
              <a:rPr i="1" lang="en">
                <a:solidFill>
                  <a:schemeClr val="dk1"/>
                </a:solidFill>
                <a:latin typeface="JetBrains Mono"/>
                <a:ea typeface="JetBrains Mono"/>
                <a:cs typeface="JetBrains Mono"/>
                <a:sym typeface="JetBrains Mono"/>
              </a:rPr>
              <a:t>mapCapacity</a:t>
            </a:r>
            <a:r>
              <a:rPr lang="en">
                <a:solidFill>
                  <a:schemeClr val="dk1"/>
                </a:solidFill>
                <a:latin typeface="JetBrains Mono"/>
                <a:ea typeface="JetBrains Mono"/>
                <a:cs typeface="JetBrains Mono"/>
                <a:sym typeface="JetBrains Mono"/>
              </a:rPr>
              <a:t>(pairs.</a:t>
            </a:r>
            <a:r>
              <a:rPr b="1" lang="en">
                <a:solidFill>
                  <a:srgbClr val="660E7A"/>
                </a:solidFill>
                <a:latin typeface="JetBrains Mono"/>
                <a:ea typeface="JetBrains Mono"/>
                <a:cs typeface="JetBrains Mono"/>
                <a:sym typeface="JetBrains Mono"/>
              </a:rPr>
              <a:t>size</a:t>
            </a: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else </a:t>
            </a:r>
            <a:r>
              <a:rPr i="1" lang="en">
                <a:solidFill>
                  <a:schemeClr val="dk1"/>
                </a:solidFill>
                <a:latin typeface="JetBrains Mono"/>
                <a:ea typeface="JetBrains Mono"/>
                <a:cs typeface="JetBrains Mono"/>
                <a:sym typeface="JetBrains Mono"/>
              </a:rPr>
              <a:t>emptyMap</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914400" rtl="0" algn="l">
              <a:lnSpc>
                <a:spcPct val="115000"/>
              </a:lnSpc>
              <a:spcBef>
                <a:spcPts val="0"/>
              </a:spcBef>
              <a:spcAft>
                <a:spcPts val="0"/>
              </a:spcAft>
              <a:buNone/>
            </a:pPr>
            <a:r>
              <a:t/>
            </a:r>
            <a:endParaRPr>
              <a:solidFill>
                <a:schemeClr val="dk1"/>
              </a:solidFill>
              <a:latin typeface="Open Sans"/>
              <a:ea typeface="Open Sans"/>
              <a:cs typeface="Open Sans"/>
              <a:sym typeface="Open Sans"/>
            </a:endParaRPr>
          </a:p>
          <a:p>
            <a:pPr indent="0" lvl="0" marL="0" marR="914400" rtl="0" algn="l">
              <a:lnSpc>
                <a:spcPct val="115000"/>
              </a:lnSpc>
              <a:spcBef>
                <a:spcPts val="0"/>
              </a:spcBef>
              <a:spcAft>
                <a:spcPts val="0"/>
              </a:spcAft>
              <a:buNone/>
            </a:pPr>
            <a:r>
              <a:t/>
            </a:r>
            <a:endParaRPr>
              <a:solidFill>
                <a:schemeClr val="dk1"/>
              </a:solidFill>
              <a:latin typeface="Open Sans"/>
              <a:ea typeface="Open Sans"/>
              <a:cs typeface="Open Sans"/>
              <a:sym typeface="Open Sans"/>
            </a:endParaRPr>
          </a:p>
          <a:p>
            <a:pPr indent="0" lvl="0" marL="0" marR="914400" rtl="0" algn="l">
              <a:lnSpc>
                <a:spcPct val="115000"/>
              </a:lnSpc>
              <a:spcBef>
                <a:spcPts val="0"/>
              </a:spcBef>
              <a:spcAft>
                <a:spcPts val="0"/>
              </a:spcAft>
              <a:buNone/>
            </a:pPr>
            <a:r>
              <a:rPr b="1" lang="en">
                <a:solidFill>
                  <a:srgbClr val="000080"/>
                </a:solidFill>
                <a:latin typeface="JetBrains Mono"/>
                <a:ea typeface="JetBrains Mono"/>
                <a:cs typeface="JetBrains Mono"/>
                <a:sym typeface="JetBrains Mono"/>
              </a:rPr>
              <a:t>public fun </a:t>
            </a:r>
            <a:r>
              <a:rPr lang="en">
                <a:solidFill>
                  <a:schemeClr val="dk1"/>
                </a:solidFill>
                <a:latin typeface="JetBrains Mono"/>
                <a:ea typeface="JetBrains Mono"/>
                <a:cs typeface="JetBrains Mono"/>
                <a:sym typeface="JetBrains Mono"/>
              </a:rPr>
              <a:t>&lt;</a:t>
            </a:r>
            <a:r>
              <a:rPr lang="en">
                <a:solidFill>
                  <a:srgbClr val="20999D"/>
                </a:solidFill>
                <a:latin typeface="JetBrains Mono"/>
                <a:ea typeface="JetBrains Mono"/>
                <a:cs typeface="JetBrains Mono"/>
                <a:sym typeface="JetBrains Mono"/>
              </a:rPr>
              <a:t>K</a:t>
            </a:r>
            <a:r>
              <a:rPr lang="en">
                <a:solidFill>
                  <a:schemeClr val="dk1"/>
                </a:solidFill>
                <a:latin typeface="JetBrains Mono"/>
                <a:ea typeface="JetBrains Mono"/>
                <a:cs typeface="JetBrains Mono"/>
                <a:sym typeface="JetBrains Mono"/>
              </a:rPr>
              <a:t>, </a:t>
            </a:r>
            <a:r>
              <a:rPr lang="en">
                <a:solidFill>
                  <a:srgbClr val="20999D"/>
                </a:solidFill>
                <a:latin typeface="JetBrains Mono"/>
                <a:ea typeface="JetBrains Mono"/>
                <a:cs typeface="JetBrains Mono"/>
                <a:sym typeface="JetBrains Mono"/>
              </a:rPr>
              <a:t>V</a:t>
            </a:r>
            <a:r>
              <a:rPr lang="en">
                <a:solidFill>
                  <a:schemeClr val="dk1"/>
                </a:solidFill>
                <a:latin typeface="JetBrains Mono"/>
                <a:ea typeface="JetBrains Mono"/>
                <a:cs typeface="JetBrains Mono"/>
                <a:sym typeface="JetBrains Mono"/>
              </a:rPr>
              <a:t>&gt; mutableMapOf(</a:t>
            </a:r>
            <a:r>
              <a:rPr b="1" lang="en">
                <a:solidFill>
                  <a:srgbClr val="000080"/>
                </a:solidFill>
                <a:latin typeface="JetBrains Mono"/>
                <a:ea typeface="JetBrains Mono"/>
                <a:cs typeface="JetBrains Mono"/>
                <a:sym typeface="JetBrains Mono"/>
              </a:rPr>
              <a:t>vararg </a:t>
            </a:r>
            <a:r>
              <a:rPr lang="en">
                <a:solidFill>
                  <a:schemeClr val="dk1"/>
                </a:solidFill>
                <a:latin typeface="JetBrains Mono"/>
                <a:ea typeface="JetBrains Mono"/>
                <a:cs typeface="JetBrains Mono"/>
                <a:sym typeface="JetBrains Mono"/>
              </a:rPr>
              <a:t>pairs: Pair&lt;</a:t>
            </a:r>
            <a:r>
              <a:rPr lang="en">
                <a:solidFill>
                  <a:srgbClr val="20999D"/>
                </a:solidFill>
                <a:latin typeface="JetBrains Mono"/>
                <a:ea typeface="JetBrains Mono"/>
                <a:cs typeface="JetBrains Mono"/>
                <a:sym typeface="JetBrains Mono"/>
              </a:rPr>
              <a:t>K</a:t>
            </a:r>
            <a:r>
              <a:rPr lang="en">
                <a:solidFill>
                  <a:schemeClr val="dk1"/>
                </a:solidFill>
                <a:latin typeface="JetBrains Mono"/>
                <a:ea typeface="JetBrains Mono"/>
                <a:cs typeface="JetBrains Mono"/>
                <a:sym typeface="JetBrains Mono"/>
              </a:rPr>
              <a:t>, </a:t>
            </a:r>
            <a:r>
              <a:rPr lang="en">
                <a:solidFill>
                  <a:srgbClr val="20999D"/>
                </a:solidFill>
                <a:latin typeface="JetBrains Mono"/>
                <a:ea typeface="JetBrains Mono"/>
                <a:cs typeface="JetBrains Mono"/>
                <a:sym typeface="JetBrains Mono"/>
              </a:rPr>
              <a:t>V</a:t>
            </a:r>
            <a:r>
              <a:rPr lang="en">
                <a:solidFill>
                  <a:schemeClr val="dk1"/>
                </a:solidFill>
                <a:latin typeface="JetBrains Mono"/>
                <a:ea typeface="JetBrains Mono"/>
                <a:cs typeface="JetBrains Mono"/>
                <a:sym typeface="JetBrains Mono"/>
              </a:rPr>
              <a:t>&gt;): MutableMap&lt;</a:t>
            </a:r>
            <a:r>
              <a:rPr lang="en">
                <a:solidFill>
                  <a:srgbClr val="20999D"/>
                </a:solidFill>
                <a:latin typeface="JetBrains Mono"/>
                <a:ea typeface="JetBrains Mono"/>
                <a:cs typeface="JetBrains Mono"/>
                <a:sym typeface="JetBrains Mono"/>
              </a:rPr>
              <a:t>K</a:t>
            </a:r>
            <a:r>
              <a:rPr lang="en">
                <a:solidFill>
                  <a:schemeClr val="dk1"/>
                </a:solidFill>
                <a:latin typeface="JetBrains Mono"/>
                <a:ea typeface="JetBrains Mono"/>
                <a:cs typeface="JetBrains Mono"/>
                <a:sym typeface="JetBrains Mono"/>
              </a:rPr>
              <a:t>, </a:t>
            </a:r>
            <a:r>
              <a:rPr lang="en">
                <a:solidFill>
                  <a:srgbClr val="20999D"/>
                </a:solidFill>
                <a:latin typeface="JetBrains Mono"/>
                <a:ea typeface="JetBrains Mono"/>
                <a:cs typeface="JetBrains Mono"/>
                <a:sym typeface="JetBrains Mono"/>
              </a:rPr>
              <a:t>V</a:t>
            </a:r>
            <a:r>
              <a:rPr lang="en">
                <a:solidFill>
                  <a:schemeClr val="dk1"/>
                </a:solidFill>
                <a:latin typeface="JetBrains Mono"/>
                <a:ea typeface="JetBrains Mono"/>
                <a:cs typeface="JetBrains Mono"/>
                <a:sym typeface="JetBrains Mono"/>
              </a:rPr>
              <a:t>&gt; =</a:t>
            </a:r>
            <a:endParaRPr>
              <a:solidFill>
                <a:schemeClr val="dk1"/>
              </a:solidFill>
              <a:latin typeface="JetBrains Mono"/>
              <a:ea typeface="JetBrains Mono"/>
              <a:cs typeface="JetBrains Mono"/>
              <a:sym typeface="JetBrains Mono"/>
            </a:endParaRPr>
          </a:p>
          <a:p>
            <a:pPr indent="0" lvl="0" marL="0" marR="914400" rtl="0" algn="l">
              <a:lnSpc>
                <a:spcPct val="115000"/>
              </a:lnSpc>
              <a:spcBef>
                <a:spcPts val="0"/>
              </a:spcBef>
              <a:spcAft>
                <a:spcPts val="0"/>
              </a:spcAft>
              <a:buNone/>
            </a:pPr>
            <a:r>
              <a:rPr lang="en">
                <a:solidFill>
                  <a:schemeClr val="dk1"/>
                </a:solidFill>
                <a:latin typeface="JetBrains Mono"/>
                <a:ea typeface="JetBrains Mono"/>
                <a:cs typeface="JetBrains Mono"/>
                <a:sym typeface="JetBrains Mono"/>
              </a:rPr>
              <a:t>   LinkedHashMap&lt;</a:t>
            </a:r>
            <a:r>
              <a:rPr lang="en">
                <a:solidFill>
                  <a:srgbClr val="20999D"/>
                </a:solidFill>
                <a:latin typeface="JetBrains Mono"/>
                <a:ea typeface="JetBrains Mono"/>
                <a:cs typeface="JetBrains Mono"/>
                <a:sym typeface="JetBrains Mono"/>
              </a:rPr>
              <a:t>K</a:t>
            </a:r>
            <a:r>
              <a:rPr lang="en">
                <a:solidFill>
                  <a:schemeClr val="dk1"/>
                </a:solidFill>
                <a:latin typeface="JetBrains Mono"/>
                <a:ea typeface="JetBrains Mono"/>
                <a:cs typeface="JetBrains Mono"/>
                <a:sym typeface="JetBrains Mono"/>
              </a:rPr>
              <a:t>, </a:t>
            </a:r>
            <a:r>
              <a:rPr lang="en">
                <a:solidFill>
                  <a:srgbClr val="20999D"/>
                </a:solidFill>
                <a:latin typeface="JetBrains Mono"/>
                <a:ea typeface="JetBrains Mono"/>
                <a:cs typeface="JetBrains Mono"/>
                <a:sym typeface="JetBrains Mono"/>
              </a:rPr>
              <a:t>V</a:t>
            </a:r>
            <a:r>
              <a:rPr lang="en">
                <a:solidFill>
                  <a:schemeClr val="dk1"/>
                </a:solidFill>
                <a:latin typeface="JetBrains Mono"/>
                <a:ea typeface="JetBrains Mono"/>
                <a:cs typeface="JetBrains Mono"/>
                <a:sym typeface="JetBrains Mono"/>
              </a:rPr>
              <a:t>&gt;(</a:t>
            </a:r>
            <a:r>
              <a:rPr i="1" lang="en">
                <a:solidFill>
                  <a:schemeClr val="dk1"/>
                </a:solidFill>
                <a:latin typeface="JetBrains Mono"/>
                <a:ea typeface="JetBrains Mono"/>
                <a:cs typeface="JetBrains Mono"/>
                <a:sym typeface="JetBrains Mono"/>
              </a:rPr>
              <a:t>mapCapacity</a:t>
            </a:r>
            <a:r>
              <a:rPr lang="en">
                <a:solidFill>
                  <a:schemeClr val="dk1"/>
                </a:solidFill>
                <a:latin typeface="JetBrains Mono"/>
                <a:ea typeface="JetBrains Mono"/>
                <a:cs typeface="JetBrains Mono"/>
                <a:sym typeface="JetBrains Mono"/>
              </a:rPr>
              <a:t>(pairs.</a:t>
            </a:r>
            <a:r>
              <a:rPr b="1" lang="en">
                <a:solidFill>
                  <a:srgbClr val="660E7A"/>
                </a:solidFill>
                <a:latin typeface="JetBrains Mono"/>
                <a:ea typeface="JetBrains Mono"/>
                <a:cs typeface="JetBrains Mono"/>
                <a:sym typeface="JetBrains Mono"/>
              </a:rPr>
              <a:t>size</a:t>
            </a:r>
            <a:r>
              <a:rPr lang="en">
                <a:solidFill>
                  <a:schemeClr val="dk1"/>
                </a:solidFill>
                <a:latin typeface="JetBrains Mono"/>
                <a:ea typeface="JetBrains Mono"/>
                <a:cs typeface="JetBrains Mono"/>
                <a:sym typeface="JetBrains Mono"/>
              </a:rPr>
              <a:t>)).</a:t>
            </a:r>
            <a:r>
              <a:rPr i="1" lang="en">
                <a:solidFill>
                  <a:schemeClr val="dk1"/>
                </a:solidFill>
                <a:latin typeface="JetBrains Mono"/>
                <a:ea typeface="JetBrains Mono"/>
                <a:cs typeface="JetBrains Mono"/>
                <a:sym typeface="JetBrains Mono"/>
              </a:rPr>
              <a:t>apply </a:t>
            </a:r>
            <a:r>
              <a:rPr b="1" lang="en">
                <a:solidFill>
                  <a:schemeClr val="dk1"/>
                </a:solidFill>
                <a:latin typeface="JetBrains Mono"/>
                <a:ea typeface="JetBrains Mono"/>
                <a:cs typeface="JetBrains Mono"/>
                <a:sym typeface="JetBrains Mono"/>
              </a:rPr>
              <a:t>{ </a:t>
            </a:r>
            <a:r>
              <a:rPr i="1" lang="en">
                <a:solidFill>
                  <a:schemeClr val="dk1"/>
                </a:solidFill>
                <a:latin typeface="JetBrains Mono"/>
                <a:ea typeface="JetBrains Mono"/>
                <a:cs typeface="JetBrains Mono"/>
                <a:sym typeface="JetBrains Mono"/>
              </a:rPr>
              <a:t>putAll</a:t>
            </a:r>
            <a:r>
              <a:rPr lang="en">
                <a:solidFill>
                  <a:schemeClr val="dk1"/>
                </a:solidFill>
                <a:latin typeface="JetBrains Mono"/>
                <a:ea typeface="JetBrains Mono"/>
                <a:cs typeface="JetBrains Mono"/>
                <a:sym typeface="JetBrains Mono"/>
              </a:rPr>
              <a:t>(pairs) </a:t>
            </a:r>
            <a:r>
              <a:rPr b="1" lang="en">
                <a:solidFill>
                  <a:schemeClr val="dk1"/>
                </a:solidFill>
                <a:latin typeface="JetBrains Mono"/>
                <a:ea typeface="JetBrains Mono"/>
                <a:cs typeface="JetBrains Mono"/>
                <a:sym typeface="JetBrains Mono"/>
              </a:rPr>
              <a:t>}</a:t>
            </a:r>
            <a:endParaRPr b="1">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t/>
            </a:r>
            <a:endParaRPr b="1">
              <a:solidFill>
                <a:srgbClr val="000080"/>
              </a:solidFill>
            </a:endParaRPr>
          </a:p>
          <a:p>
            <a:pPr indent="0" lvl="0" marL="0" marR="914400" rtl="0" algn="l">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What is the difference? You may notice that both functions rely on </a:t>
            </a:r>
            <a:r>
              <a:rPr lang="en">
                <a:solidFill>
                  <a:schemeClr val="dk1"/>
                </a:solidFill>
                <a:latin typeface="JetBrains Mono"/>
                <a:ea typeface="JetBrains Mono"/>
                <a:cs typeface="JetBrains Mono"/>
                <a:sym typeface="JetBrains Mono"/>
              </a:rPr>
              <a:t>LinkedhashMap</a:t>
            </a:r>
            <a:r>
              <a:rPr lang="en">
                <a:solidFill>
                  <a:schemeClr val="dk1"/>
                </a:solidFill>
                <a:latin typeface="Open Sans"/>
                <a:ea typeface="Open Sans"/>
                <a:cs typeface="Open Sans"/>
                <a:sym typeface="Open Sans"/>
              </a:rPr>
              <a:t>; however, their signatures are different. </a:t>
            </a:r>
            <a:r>
              <a:rPr lang="en">
                <a:solidFill>
                  <a:schemeClr val="dk1"/>
                </a:solidFill>
                <a:latin typeface="JetBrains Mono"/>
                <a:ea typeface="JetBrains Mono"/>
                <a:cs typeface="JetBrains Mono"/>
                <a:sym typeface="JetBrains Mono"/>
              </a:rPr>
              <a:t>mapOf</a:t>
            </a:r>
            <a:r>
              <a:rPr lang="en">
                <a:solidFill>
                  <a:schemeClr val="dk1"/>
                </a:solidFill>
                <a:latin typeface="Open Sans"/>
                <a:ea typeface="Open Sans"/>
                <a:cs typeface="Open Sans"/>
                <a:sym typeface="Open Sans"/>
              </a:rPr>
              <a:t> returns the </a:t>
            </a:r>
            <a:r>
              <a:rPr lang="en">
                <a:solidFill>
                  <a:schemeClr val="dk1"/>
                </a:solidFill>
                <a:latin typeface="JetBrains Mono"/>
                <a:ea typeface="JetBrains Mono"/>
                <a:cs typeface="JetBrains Mono"/>
                <a:sym typeface="JetBrains Mono"/>
              </a:rPr>
              <a:t>Map</a:t>
            </a:r>
            <a:r>
              <a:rPr lang="en">
                <a:solidFill>
                  <a:schemeClr val="dk1"/>
                </a:solidFill>
                <a:latin typeface="Raleway"/>
                <a:ea typeface="Raleway"/>
                <a:cs typeface="Raleway"/>
                <a:sym typeface="Raleway"/>
              </a:rPr>
              <a:t> </a:t>
            </a:r>
            <a:r>
              <a:rPr lang="en">
                <a:solidFill>
                  <a:schemeClr val="dk1"/>
                </a:solidFill>
                <a:latin typeface="Open Sans"/>
                <a:ea typeface="Open Sans"/>
                <a:cs typeface="Open Sans"/>
                <a:sym typeface="Open Sans"/>
              </a:rPr>
              <a:t>type whereas </a:t>
            </a:r>
            <a:r>
              <a:rPr lang="en">
                <a:solidFill>
                  <a:schemeClr val="dk1"/>
                </a:solidFill>
                <a:latin typeface="JetBrains Mono"/>
                <a:ea typeface="JetBrains Mono"/>
                <a:cs typeface="JetBrains Mono"/>
                <a:sym typeface="JetBrains Mono"/>
              </a:rPr>
              <a:t>mutableMapOf </a:t>
            </a:r>
            <a:r>
              <a:rPr lang="en">
                <a:solidFill>
                  <a:schemeClr val="dk1"/>
                </a:solidFill>
                <a:latin typeface="Open Sans"/>
                <a:ea typeface="Open Sans"/>
                <a:cs typeface="Open Sans"/>
                <a:sym typeface="Open Sans"/>
              </a:rPr>
              <a:t>returns</a:t>
            </a:r>
            <a:r>
              <a:rPr lang="en">
                <a:solidFill>
                  <a:schemeClr val="dk1"/>
                </a:solidFill>
                <a:latin typeface="JetBrains Mono"/>
                <a:ea typeface="JetBrains Mono"/>
                <a:cs typeface="JetBrains Mono"/>
                <a:sym typeface="JetBrains Mono"/>
              </a:rPr>
              <a:t> MutableMap</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Remember </a:t>
            </a:r>
            <a:r>
              <a:rPr lang="en">
                <a:solidFill>
                  <a:schemeClr val="dk1"/>
                </a:solidFill>
                <a:latin typeface="Open Sans"/>
                <a:ea typeface="Open Sans"/>
                <a:cs typeface="Open Sans"/>
                <a:sym typeface="Open Sans"/>
              </a:rPr>
              <a:t>what we said</a:t>
            </a:r>
            <a:r>
              <a:rPr lang="en">
                <a:solidFill>
                  <a:schemeClr val="dk1"/>
                </a:solidFill>
                <a:latin typeface="Open Sans"/>
                <a:ea typeface="Open Sans"/>
                <a:cs typeface="Open Sans"/>
                <a:sym typeface="Open Sans"/>
              </a:rPr>
              <a:t> about explicit casts and collection implementations; both methods create mutable collections under the hood. If you create a collection using the </a:t>
            </a:r>
            <a:r>
              <a:rPr lang="en">
                <a:solidFill>
                  <a:schemeClr val="dk1"/>
                </a:solidFill>
                <a:latin typeface="JetBrains Mono"/>
                <a:ea typeface="JetBrains Mono"/>
                <a:cs typeface="JetBrains Mono"/>
                <a:sym typeface="JetBrains Mono"/>
              </a:rPr>
              <a:t>mapOf()</a:t>
            </a:r>
            <a:r>
              <a:rPr lang="en">
                <a:solidFill>
                  <a:schemeClr val="dk1"/>
                </a:solidFill>
                <a:latin typeface="Open Sans"/>
                <a:ea typeface="Open Sans"/>
                <a:cs typeface="Open Sans"/>
                <a:sym typeface="Open Sans"/>
              </a:rPr>
              <a:t> method, you can explicitly cast that collection to a mutable type and modify elements. No compile-time errors will occur. </a:t>
            </a:r>
            <a:endParaRPr>
              <a:solidFill>
                <a:schemeClr val="dk1"/>
              </a:solidFill>
              <a:latin typeface="Open Sans"/>
              <a:ea typeface="Open Sans"/>
              <a:cs typeface="Open Sans"/>
              <a:sym typeface="Open Sans"/>
            </a:endParaRPr>
          </a:p>
          <a:p>
            <a:pPr indent="0" lvl="0" marL="0" marR="914400" rtl="0" algn="l">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marR="914400" rtl="0" algn="l">
              <a:lnSpc>
                <a:spcPct val="150000"/>
              </a:lnSpc>
              <a:spcBef>
                <a:spcPts val="50"/>
              </a:spcBef>
              <a:spcAft>
                <a:spcPts val="0"/>
              </a:spcAft>
              <a:buClr>
                <a:schemeClr val="dk1"/>
              </a:buClr>
              <a:buSzPts val="1100"/>
              <a:buChar char="●"/>
            </a:pPr>
            <a:r>
              <a:rPr lang="en">
                <a:solidFill>
                  <a:schemeClr val="dk1"/>
                </a:solidFill>
                <a:latin typeface="Open Sans"/>
                <a:ea typeface="Open Sans"/>
                <a:cs typeface="Open Sans"/>
                <a:sym typeface="Open Sans"/>
              </a:rPr>
              <a:t>Kotlin Standard Library. emptyMap – </a:t>
            </a:r>
            <a:r>
              <a:rPr lang="en" u="sng">
                <a:solidFill>
                  <a:srgbClr val="FF318B"/>
                </a:solidFill>
                <a:latin typeface="Open Sans"/>
                <a:ea typeface="Open Sans"/>
                <a:cs typeface="Open Sans"/>
                <a:sym typeface="Open Sans"/>
              </a:rPr>
              <a:t>https://kotlinlang.org/api/latest/jvm/stdlib/kotlin.collections/empty-map.html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marR="914400" rtl="0" algn="l">
              <a:lnSpc>
                <a:spcPct val="150000"/>
              </a:lnSpc>
              <a:spcBef>
                <a:spcPts val="105"/>
              </a:spcBef>
              <a:spcAft>
                <a:spcPts val="0"/>
              </a:spcAft>
              <a:buClr>
                <a:schemeClr val="dk1"/>
              </a:buClr>
              <a:buSzPts val="1100"/>
              <a:buChar char="●"/>
            </a:pPr>
            <a:r>
              <a:rPr lang="en">
                <a:solidFill>
                  <a:schemeClr val="dk1"/>
                </a:solidFill>
                <a:latin typeface="Open Sans"/>
                <a:ea typeface="Open Sans"/>
                <a:cs typeface="Open Sans"/>
                <a:sym typeface="Open Sans"/>
              </a:rPr>
              <a:t>Kotlin Standard Library. mapOf – </a:t>
            </a:r>
            <a:r>
              <a:rPr lang="en" u="sng">
                <a:solidFill>
                  <a:srgbClr val="FF318B"/>
                </a:solidFill>
                <a:latin typeface="Open Sans"/>
                <a:ea typeface="Open Sans"/>
                <a:cs typeface="Open Sans"/>
                <a:sym typeface="Open Sans"/>
              </a:rPr>
              <a:t>https://kotlinlang.org/api/latest/jvm/stdlib/kotlin.collections/map-of.html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marR="914400" rtl="0" algn="l">
              <a:lnSpc>
                <a:spcPct val="150000"/>
              </a:lnSpc>
              <a:spcBef>
                <a:spcPts val="105"/>
              </a:spcBef>
              <a:spcAft>
                <a:spcPts val="0"/>
              </a:spcAft>
              <a:buClr>
                <a:schemeClr val="dk1"/>
              </a:buClr>
              <a:buSzPts val="1100"/>
              <a:buChar char="●"/>
            </a:pPr>
            <a:r>
              <a:rPr lang="en">
                <a:solidFill>
                  <a:schemeClr val="dk1"/>
                </a:solidFill>
                <a:latin typeface="Open Sans"/>
                <a:ea typeface="Open Sans"/>
                <a:cs typeface="Open Sans"/>
                <a:sym typeface="Open Sans"/>
              </a:rPr>
              <a:t>Kotlin Standard Library. mutableMapOf – </a:t>
            </a:r>
            <a:r>
              <a:rPr lang="en" u="sng">
                <a:solidFill>
                  <a:srgbClr val="FF318B"/>
                </a:solidFill>
                <a:latin typeface="Open Sans"/>
                <a:ea typeface="Open Sans"/>
                <a:cs typeface="Open Sans"/>
                <a:sym typeface="Open Sans"/>
              </a:rPr>
              <a:t>https://kotlinlang.org/api/latest/jvm/stdlib/kotlin.collections/mutable-map-of.html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marR="914400" rtl="0" algn="l">
              <a:lnSpc>
                <a:spcPct val="150000"/>
              </a:lnSpc>
              <a:spcBef>
                <a:spcPts val="10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9fdf32a2df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9fdf32a2d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None/>
            </a:pPr>
            <a:r>
              <a:rPr lang="en">
                <a:solidFill>
                  <a:schemeClr val="dk1"/>
                </a:solidFill>
                <a:latin typeface="Open Sans"/>
                <a:ea typeface="Open Sans"/>
                <a:cs typeface="Open Sans"/>
                <a:sym typeface="Open Sans"/>
              </a:rPr>
              <a:t>In addition to the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Set</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Map </a:t>
            </a:r>
            <a:r>
              <a:rPr lang="en">
                <a:solidFill>
                  <a:schemeClr val="dk1"/>
                </a:solidFill>
                <a:latin typeface="Open Sans"/>
                <a:ea typeface="Open Sans"/>
                <a:cs typeface="Open Sans"/>
                <a:sym typeface="Open Sans"/>
              </a:rPr>
              <a:t>collection types, there is also </a:t>
            </a:r>
            <a:r>
              <a:rPr lang="en">
                <a:solidFill>
                  <a:schemeClr val="dk1"/>
                </a:solidFill>
                <a:latin typeface="JetBrains Mono"/>
                <a:ea typeface="JetBrains Mono"/>
                <a:cs typeface="JetBrains Mono"/>
                <a:sym typeface="JetBrains Mono"/>
              </a:rPr>
              <a:t>Array</a:t>
            </a:r>
            <a:r>
              <a:rPr lang="en">
                <a:solidFill>
                  <a:schemeClr val="dk1"/>
                </a:solidFill>
                <a:latin typeface="Open Sans"/>
                <a:ea typeface="Open Sans"/>
                <a:cs typeface="Open Sans"/>
                <a:sym typeface="Open Sans"/>
              </a:rPr>
              <a:t>. It is not actually a collection, as it does not implement </a:t>
            </a:r>
            <a:r>
              <a:rPr lang="en">
                <a:solidFill>
                  <a:schemeClr val="dk1"/>
                </a:solidFill>
                <a:latin typeface="JetBrains Mono"/>
                <a:ea typeface="JetBrains Mono"/>
                <a:cs typeface="JetBrains Mono"/>
                <a:sym typeface="JetBrains Mono"/>
              </a:rPr>
              <a:t>Collection</a:t>
            </a:r>
            <a:r>
              <a:rPr lang="en">
                <a:solidFill>
                  <a:schemeClr val="dk1"/>
                </a:solidFill>
                <a:latin typeface="Open Sans"/>
                <a:ea typeface="Open Sans"/>
                <a:cs typeface="Open Sans"/>
                <a:sym typeface="Open Sans"/>
              </a:rPr>
              <a:t> or </a:t>
            </a:r>
            <a:r>
              <a:rPr lang="en">
                <a:solidFill>
                  <a:schemeClr val="dk1"/>
                </a:solidFill>
                <a:latin typeface="JetBrains Mono"/>
                <a:ea typeface="JetBrains Mono"/>
                <a:cs typeface="JetBrains Mono"/>
                <a:sym typeface="JetBrains Mono"/>
              </a:rPr>
              <a:t>Iterable</a:t>
            </a:r>
            <a:r>
              <a:rPr lang="en">
                <a:solidFill>
                  <a:schemeClr val="dk1"/>
                </a:solidFill>
                <a:latin typeface="Open Sans"/>
                <a:ea typeface="Open Sans"/>
                <a:cs typeface="Open Sans"/>
                <a:sym typeface="Open Sans"/>
              </a:rPr>
              <a:t> interfaces; however, it provides the </a:t>
            </a:r>
            <a:r>
              <a:rPr lang="en">
                <a:solidFill>
                  <a:schemeClr val="dk1"/>
                </a:solidFill>
                <a:latin typeface="JetBrains Mono"/>
                <a:ea typeface="JetBrains Mono"/>
                <a:cs typeface="JetBrains Mono"/>
                <a:sym typeface="JetBrains Mono"/>
              </a:rPr>
              <a:t>iterator()</a:t>
            </a:r>
            <a:r>
              <a:rPr lang="en">
                <a:solidFill>
                  <a:schemeClr val="dk1"/>
                </a:solidFill>
                <a:latin typeface="Open Sans"/>
                <a:ea typeface="Open Sans"/>
                <a:cs typeface="Open Sans"/>
                <a:sym typeface="Open Sans"/>
              </a:rPr>
              <a:t> method for obtaining an iterator. This means its elements can be looped over with a </a:t>
            </a:r>
            <a:r>
              <a:rPr lang="en">
                <a:solidFill>
                  <a:schemeClr val="dk1"/>
                </a:solidFill>
                <a:latin typeface="JetBrains Mono"/>
                <a:ea typeface="JetBrains Mono"/>
                <a:cs typeface="JetBrains Mono"/>
                <a:sym typeface="JetBrains Mono"/>
              </a:rPr>
              <a:t>for</a:t>
            </a:r>
            <a:r>
              <a:rPr lang="en">
                <a:solidFill>
                  <a:schemeClr val="dk1"/>
                </a:solidFill>
                <a:latin typeface="Open Sans"/>
                <a:ea typeface="Open Sans"/>
                <a:cs typeface="Open Sans"/>
                <a:sym typeface="Open Sans"/>
              </a:rPr>
              <a:t> loop, for example: </a:t>
            </a:r>
            <a:endParaRPr>
              <a:solidFill>
                <a:schemeClr val="dk1"/>
              </a:solidFill>
              <a:latin typeface="Open Sans"/>
              <a:ea typeface="Open Sans"/>
              <a:cs typeface="Open Sans"/>
              <a:sym typeface="Open Sans"/>
            </a:endParaRPr>
          </a:p>
          <a:p>
            <a:pPr indent="0" lvl="0" marL="0" marR="914400" rtl="0" algn="l">
              <a:lnSpc>
                <a:spcPct val="150000"/>
              </a:lnSpc>
              <a:spcBef>
                <a:spcPts val="121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array = </a:t>
            </a:r>
            <a:r>
              <a:rPr i="1" lang="en">
                <a:solidFill>
                  <a:schemeClr val="dk1"/>
                </a:solidFill>
                <a:latin typeface="JetBrains Mono"/>
                <a:ea typeface="JetBrains Mono"/>
                <a:cs typeface="JetBrains Mono"/>
                <a:sym typeface="JetBrains Mono"/>
              </a:rPr>
              <a:t>arrayOf</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3</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for </a:t>
            </a:r>
            <a:r>
              <a:rPr lang="en">
                <a:solidFill>
                  <a:schemeClr val="dk1"/>
                </a:solidFill>
                <a:latin typeface="JetBrains Mono"/>
                <a:ea typeface="JetBrains Mono"/>
                <a:cs typeface="JetBrains Mono"/>
                <a:sym typeface="JetBrains Mono"/>
              </a:rPr>
              <a:t>(item </a:t>
            </a:r>
            <a:r>
              <a:rPr b="1" lang="en">
                <a:solidFill>
                  <a:srgbClr val="000080"/>
                </a:solidFill>
                <a:latin typeface="JetBrains Mono"/>
                <a:ea typeface="JetBrains Mono"/>
                <a:cs typeface="JetBrains Mono"/>
                <a:sym typeface="JetBrains Mono"/>
              </a:rPr>
              <a:t>in </a:t>
            </a:r>
            <a:r>
              <a:rPr lang="en">
                <a:solidFill>
                  <a:schemeClr val="dk1"/>
                </a:solidFill>
                <a:latin typeface="JetBrains Mono"/>
                <a:ea typeface="JetBrains Mono"/>
                <a:cs typeface="JetBrains Mono"/>
                <a:sym typeface="JetBrains Mono"/>
              </a:rPr>
              <a:t>array) {</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chemeClr val="dk1"/>
                </a:solidFill>
                <a:latin typeface="JetBrains Mono"/>
                <a:ea typeface="JetBrains Mono"/>
                <a:cs typeface="JetBrains Mono"/>
                <a:sym typeface="JetBrains Mono"/>
              </a:rPr>
              <a:t>print</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 Array item: </a:t>
            </a:r>
            <a:r>
              <a:rPr b="1" lang="en">
                <a:solidFill>
                  <a:srgbClr val="00008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item</a:t>
            </a:r>
            <a:r>
              <a:rPr b="1" lang="en">
                <a:solidFill>
                  <a:srgbClr val="00800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Open Sans"/>
              <a:ea typeface="Open Sans"/>
              <a:cs typeface="Open Sans"/>
              <a:sym typeface="Open Sans"/>
            </a:endParaRPr>
          </a:p>
          <a:p>
            <a:pPr indent="0" lvl="0" marL="0" marR="914400" rtl="0" algn="l">
              <a:lnSpc>
                <a:spcPct val="150000"/>
              </a:lnSpc>
              <a:spcBef>
                <a:spcPts val="0"/>
              </a:spcBef>
              <a:spcAft>
                <a:spcPts val="0"/>
              </a:spcAft>
              <a:buNone/>
            </a:pPr>
            <a:r>
              <a:rPr lang="en">
                <a:solidFill>
                  <a:schemeClr val="dk1"/>
                </a:solidFill>
                <a:latin typeface="Open Sans"/>
                <a:ea typeface="Open Sans"/>
                <a:cs typeface="Open Sans"/>
                <a:sym typeface="Open Sans"/>
              </a:rPr>
              <a:t>In the example above, we also use </a:t>
            </a:r>
            <a:r>
              <a:rPr i="1" lang="en">
                <a:solidFill>
                  <a:schemeClr val="dk1"/>
                </a:solidFill>
                <a:latin typeface="JetBrains Mono"/>
                <a:ea typeface="JetBrains Mono"/>
                <a:cs typeface="JetBrains Mono"/>
                <a:sym typeface="JetBrains Mono"/>
              </a:rPr>
              <a:t>arrayOf</a:t>
            </a:r>
            <a:r>
              <a:rPr lang="en">
                <a:solidFill>
                  <a:schemeClr val="dk1"/>
                </a:solidFill>
                <a:latin typeface="Open Sans"/>
                <a:ea typeface="Open Sans"/>
                <a:cs typeface="Open Sans"/>
                <a:sym typeface="Open Sans"/>
              </a:rPr>
              <a:t>, which is another helper that allows you to easily create an array of given items. </a:t>
            </a:r>
            <a:r>
              <a:rPr lang="en">
                <a:solidFill>
                  <a:schemeClr val="dk1"/>
                </a:solidFill>
                <a:latin typeface="JetBrains Mono"/>
                <a:ea typeface="JetBrains Mono"/>
                <a:cs typeface="JetBrains Mono"/>
                <a:sym typeface="JetBrains Mono"/>
              </a:rPr>
              <a:t>Array</a:t>
            </a:r>
            <a:r>
              <a:rPr lang="en">
                <a:solidFill>
                  <a:schemeClr val="dk1"/>
                </a:solidFill>
                <a:latin typeface="Open Sans"/>
                <a:ea typeface="Open Sans"/>
                <a:cs typeface="Open Sans"/>
                <a:sym typeface="Open Sans"/>
              </a:rPr>
              <a:t> has fixed size and is mutable</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marR="914400" rtl="0" algn="l">
              <a:lnSpc>
                <a:spcPct val="150000"/>
              </a:lnSpc>
              <a:spcBef>
                <a:spcPts val="1160"/>
              </a:spcBef>
              <a:spcAft>
                <a:spcPts val="0"/>
              </a:spcAft>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98450" lvl="0" marL="457200" marR="914400" rtl="0" algn="l">
              <a:lnSpc>
                <a:spcPct val="150000"/>
              </a:lnSpc>
              <a:spcBef>
                <a:spcPts val="45"/>
              </a:spcBef>
              <a:spcAft>
                <a:spcPts val="0"/>
              </a:spcAft>
              <a:buSzPts val="1100"/>
              <a:buFont typeface="Open Sans"/>
              <a:buChar char="●"/>
            </a:pPr>
            <a:r>
              <a:rPr lang="en">
                <a:solidFill>
                  <a:schemeClr val="dk1"/>
                </a:solidFill>
                <a:latin typeface="Open Sans"/>
                <a:ea typeface="Open Sans"/>
                <a:cs typeface="Open Sans"/>
                <a:sym typeface="Open Sans"/>
              </a:rPr>
              <a:t>Kotlin Arrays – </a:t>
            </a:r>
            <a:r>
              <a:rPr lang="en" u="sng">
                <a:solidFill>
                  <a:srgbClr val="FF318B"/>
                </a:solidFill>
                <a:latin typeface="Open Sans"/>
                <a:ea typeface="Open Sans"/>
                <a:cs typeface="Open Sans"/>
                <a:sym typeface="Open Sans"/>
              </a:rPr>
              <a:t>https://kotlinlang.org/docs/arrays.html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98450" lvl="0" marL="457200" marR="914400" rtl="0" algn="l">
              <a:lnSpc>
                <a:spcPct val="150000"/>
              </a:lnSpc>
              <a:spcBef>
                <a:spcPts val="0"/>
              </a:spcBef>
              <a:spcAft>
                <a:spcPts val="0"/>
              </a:spcAft>
              <a:buSzPts val="1100"/>
              <a:buFont typeface="Open Sans"/>
              <a:buChar char="●"/>
            </a:pPr>
            <a:r>
              <a:rPr lang="en">
                <a:solidFill>
                  <a:schemeClr val="dk1"/>
                </a:solidFill>
                <a:latin typeface="Open Sans"/>
                <a:ea typeface="Open Sans"/>
                <a:cs typeface="Open Sans"/>
                <a:sym typeface="Open Sans"/>
              </a:rPr>
              <a:t>Kotlin Standard Library. arrayOf – </a:t>
            </a:r>
            <a:r>
              <a:rPr lang="en" u="sng">
                <a:solidFill>
                  <a:srgbClr val="FF318B"/>
                </a:solidFill>
                <a:latin typeface="Open Sans"/>
                <a:ea typeface="Open Sans"/>
                <a:cs typeface="Open Sans"/>
                <a:sym typeface="Open Sans"/>
              </a:rPr>
              <a:t>https://kotlinlang.org/api/latest/jvm/stdlib/kotlin/array-of.html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marR="914400" rtl="0" algn="l">
              <a:lnSpc>
                <a:spcPct val="150000"/>
              </a:lnSpc>
              <a:spcBef>
                <a:spcPts val="55"/>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9fdf32a2df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9fdf32a2df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These classes have no inheritance relation to the </a:t>
            </a:r>
            <a:r>
              <a:rPr lang="en">
                <a:solidFill>
                  <a:schemeClr val="dk1"/>
                </a:solidFill>
                <a:latin typeface="JetBrains Mono"/>
                <a:ea typeface="JetBrains Mono"/>
                <a:cs typeface="JetBrains Mono"/>
                <a:sym typeface="JetBrains Mono"/>
              </a:rPr>
              <a:t>Array</a:t>
            </a:r>
            <a:r>
              <a:rPr lang="en">
                <a:solidFill>
                  <a:schemeClr val="dk1"/>
                </a:solidFill>
                <a:latin typeface="Open Sans"/>
                <a:ea typeface="Open Sans"/>
                <a:cs typeface="Open Sans"/>
                <a:sym typeface="Open Sans"/>
              </a:rPr>
              <a:t> class, but they have the same set of methods and properties. Each of them also has a corresponding factory function </a:t>
            </a:r>
            <a:endParaRPr>
              <a:solidFill>
                <a:schemeClr val="dk1"/>
              </a:solidFill>
              <a:latin typeface="Open Sans"/>
              <a:ea typeface="Open Sans"/>
              <a:cs typeface="Open Sans"/>
              <a:sym typeface="Open Sans"/>
            </a:endParaRPr>
          </a:p>
          <a:p>
            <a:pPr indent="0" lvl="0" marL="0" rtl="0" algn="just">
              <a:lnSpc>
                <a:spcPct val="150000"/>
              </a:lnSpc>
              <a:spcBef>
                <a:spcPts val="1125"/>
              </a:spcBef>
              <a:spcAft>
                <a:spcPts val="0"/>
              </a:spcAft>
              <a:buClr>
                <a:schemeClr val="dk1"/>
              </a:buClr>
              <a:buSzPts val="1100"/>
              <a:buFont typeface="Arial"/>
              <a:buNone/>
            </a:pPr>
            <a:r>
              <a:rPr lang="en">
                <a:solidFill>
                  <a:schemeClr val="dk1"/>
                </a:solidFill>
                <a:latin typeface="Open Sans"/>
                <a:ea typeface="Open Sans"/>
                <a:cs typeface="Open Sans"/>
                <a:sym typeface="Open Sans"/>
              </a:rPr>
              <a:t>As we know, there are now primitive data types in Kotlin – not, however, under the hood. There are also implementations of primitive type-specific arrays in Kotlin, like </a:t>
            </a:r>
            <a:r>
              <a:rPr lang="en">
                <a:solidFill>
                  <a:schemeClr val="dk1"/>
                </a:solidFill>
                <a:latin typeface="JetBrains Mono"/>
                <a:ea typeface="JetBrains Mono"/>
                <a:cs typeface="JetBrains Mono"/>
                <a:sym typeface="JetBrains Mono"/>
              </a:rPr>
              <a:t>IntArray</a:t>
            </a:r>
            <a:r>
              <a:rPr lang="en">
                <a:solidFill>
                  <a:schemeClr val="dk1"/>
                </a:solidFill>
                <a:latin typeface="Open Sans"/>
                <a:ea typeface="Open Sans"/>
                <a:cs typeface="Open Sans"/>
                <a:sym typeface="Open Sans"/>
              </a:rPr>
              <a:t> or </a:t>
            </a:r>
            <a:r>
              <a:rPr lang="en">
                <a:solidFill>
                  <a:schemeClr val="dk1"/>
                </a:solidFill>
                <a:latin typeface="JetBrains Mono"/>
                <a:ea typeface="JetBrains Mono"/>
                <a:cs typeface="JetBrains Mono"/>
                <a:sym typeface="JetBrains Mono"/>
              </a:rPr>
              <a:t>ByteArray</a:t>
            </a:r>
            <a:r>
              <a:rPr lang="en">
                <a:solidFill>
                  <a:schemeClr val="dk1"/>
                </a:solidFill>
                <a:latin typeface="Open Sans"/>
                <a:ea typeface="Open Sans"/>
                <a:cs typeface="Open Sans"/>
                <a:sym typeface="Open Sans"/>
              </a:rPr>
              <a:t>, which are useful when targeting the JVM platform (Hello, Kotlin Multiplatform!).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Why do we need primitive data type arrays? Well, imagine we need to keep 10 IDs (of the</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Int</a:t>
            </a:r>
            <a:r>
              <a:rPr lang="en">
                <a:solidFill>
                  <a:schemeClr val="dk1"/>
                </a:solidFill>
                <a:latin typeface="Open Sans"/>
                <a:ea typeface="Open Sans"/>
                <a:cs typeface="Open Sans"/>
                <a:sym typeface="Open Sans"/>
              </a:rPr>
              <a:t> type</a:t>
            </a:r>
            <a:r>
              <a:rPr lang="en">
                <a:solidFill>
                  <a:schemeClr val="dk1"/>
                </a:solidFill>
                <a:latin typeface="Open Sans"/>
                <a:ea typeface="Open Sans"/>
                <a:cs typeface="Open Sans"/>
                <a:sym typeface="Open Sans"/>
              </a:rPr>
              <a:t>) in memory. We probably won’t notice any difference between using a list or an array. But what if we have tens of millions of IDs? Try to create a collection of 10 million items and then a similar array. There is a pretty huge difference in both memory consumption and performance. As you can see, the choice between collections and arrays is important in performance-critical processing and applications. You can reproduce the example above with a profiler enabled to analyze memory consumption.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50"/>
              </a:spcBef>
              <a:spcAft>
                <a:spcPts val="0"/>
              </a:spcAft>
              <a:buClr>
                <a:schemeClr val="dk1"/>
              </a:buClr>
              <a:buSzPts val="1100"/>
              <a:buChar char="●"/>
            </a:pPr>
            <a:r>
              <a:rPr lang="en">
                <a:solidFill>
                  <a:schemeClr val="dk1"/>
                </a:solidFill>
                <a:latin typeface="Open Sans"/>
                <a:ea typeface="Open Sans"/>
                <a:cs typeface="Open Sans"/>
                <a:sym typeface="Open Sans"/>
              </a:rPr>
              <a:t>Kotlin Academy. Effective Kotlin: Consider Arrays with primitives for performance critical processing – </a:t>
            </a:r>
            <a:r>
              <a:rPr lang="en" u="sng">
                <a:solidFill>
                  <a:srgbClr val="FF318B"/>
                </a:solidFill>
                <a:latin typeface="Open Sans"/>
                <a:ea typeface="Open Sans"/>
                <a:cs typeface="Open Sans"/>
                <a:sym typeface="Open Sans"/>
              </a:rPr>
              <a:t>https://blog.kotlin-academy.com/effective-kotlin-use-arrays-with-primitives-for-performance-critical-processing-297283ed1f90</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05"/>
              </a:spcBef>
              <a:spcAft>
                <a:spcPts val="0"/>
              </a:spcAft>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9fdf32a2df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9fdf32a2df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One more way to get a set of elements is to create a range. Kotlin provides the “</a:t>
            </a:r>
            <a:r>
              <a:rPr lang="en">
                <a:solidFill>
                  <a:schemeClr val="dk1"/>
                </a:solidFill>
                <a:latin typeface="JetBrains Mono"/>
                <a:ea typeface="JetBrains Mono"/>
                <a:cs typeface="JetBrains Mono"/>
                <a:sym typeface="JetBrains Mono"/>
              </a:rPr>
              <a:t>..</a:t>
            </a:r>
            <a:r>
              <a:rPr lang="en">
                <a:solidFill>
                  <a:schemeClr val="dk1"/>
                </a:solidFill>
              </a:rPr>
              <a:t>”</a:t>
            </a:r>
            <a:r>
              <a:rPr lang="en">
                <a:solidFill>
                  <a:schemeClr val="dk1"/>
                </a:solidFill>
                <a:latin typeface="Open Sans"/>
                <a:ea typeface="Open Sans"/>
                <a:cs typeface="Open Sans"/>
                <a:sym typeface="Open Sans"/>
              </a:rPr>
              <a:t> operator to do so. Integral data type ranges (e.g. </a:t>
            </a:r>
            <a:r>
              <a:rPr lang="en">
                <a:solidFill>
                  <a:schemeClr val="dk1"/>
                </a:solidFill>
                <a:latin typeface="JetBrains Mono"/>
                <a:ea typeface="JetBrains Mono"/>
                <a:cs typeface="JetBrains Mono"/>
                <a:sym typeface="JetBrains Mono"/>
              </a:rPr>
              <a:t>Int</a:t>
            </a:r>
            <a:r>
              <a:rPr lang="en">
                <a:solidFill>
                  <a:schemeClr val="dk1"/>
                </a:solidFill>
                <a:latin typeface="Open Sans"/>
                <a:ea typeface="Open Sans"/>
                <a:cs typeface="Open Sans"/>
                <a:sym typeface="Open Sans"/>
              </a:rPr>
              <a:t> or </a:t>
            </a:r>
            <a:r>
              <a:rPr lang="en">
                <a:solidFill>
                  <a:schemeClr val="dk1"/>
                </a:solidFill>
                <a:latin typeface="JetBrains Mono"/>
                <a:ea typeface="JetBrains Mono"/>
                <a:cs typeface="JetBrains Mono"/>
                <a:sym typeface="JetBrains Mono"/>
              </a:rPr>
              <a:t>Long</a:t>
            </a:r>
            <a:r>
              <a:rPr lang="en">
                <a:solidFill>
                  <a:schemeClr val="dk1"/>
                </a:solidFill>
                <a:latin typeface="Open Sans"/>
                <a:ea typeface="Open Sans"/>
                <a:cs typeface="Open Sans"/>
                <a:sym typeface="Open Sans"/>
              </a:rPr>
              <a:t>) have an extra feature: They can be iterated over, as demonstrated on the slide. Such ranges are also called progressions. </a:t>
            </a:r>
            <a:endParaRPr>
              <a:solidFill>
                <a:schemeClr val="dk1"/>
              </a:solidFill>
              <a:latin typeface="Open Sans"/>
              <a:ea typeface="Open Sans"/>
              <a:cs typeface="Open Sans"/>
              <a:sym typeface="Open Sans"/>
            </a:endParaRPr>
          </a:p>
          <a:p>
            <a:pPr indent="0" lvl="0" marL="0" marR="91440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We can also check whether a given item is within the range, for example: </a:t>
            </a:r>
            <a:endParaRPr>
              <a:solidFill>
                <a:schemeClr val="dk1"/>
              </a:solidFill>
              <a:latin typeface="Open Sans"/>
              <a:ea typeface="Open Sans"/>
              <a:cs typeface="Open Sans"/>
              <a:sym typeface="Open Sans"/>
            </a:endParaRPr>
          </a:p>
          <a:p>
            <a:pPr indent="0" lvl="0" marL="0" rtl="0" algn="l">
              <a:lnSpc>
                <a:spcPct val="150000"/>
              </a:lnSpc>
              <a:spcBef>
                <a:spcPts val="945"/>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intRange = </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10</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5 </a:t>
            </a:r>
            <a:r>
              <a:rPr b="1" lang="en">
                <a:solidFill>
                  <a:srgbClr val="000080"/>
                </a:solidFill>
                <a:latin typeface="JetBrains Mono"/>
                <a:ea typeface="JetBrains Mono"/>
                <a:cs typeface="JetBrains Mono"/>
                <a:sym typeface="JetBrains Mono"/>
              </a:rPr>
              <a:t>in </a:t>
            </a:r>
            <a:r>
              <a:rPr lang="en">
                <a:solidFill>
                  <a:schemeClr val="dk1"/>
                </a:solidFill>
                <a:latin typeface="JetBrains Mono"/>
                <a:ea typeface="JetBrains Mono"/>
                <a:cs typeface="JetBrains Mono"/>
                <a:sym typeface="JetBrains Mono"/>
              </a:rPr>
              <a:t>intRange)</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marR="91440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Here,</a:t>
            </a:r>
            <a:r>
              <a:rPr b="1" lang="en">
                <a:solidFill>
                  <a:srgbClr val="000080"/>
                </a:solidFill>
              </a:rPr>
              <a:t> </a:t>
            </a:r>
            <a:r>
              <a:rPr b="1" lang="en">
                <a:solidFill>
                  <a:srgbClr val="000080"/>
                </a:solidFill>
                <a:latin typeface="JetBrains Mono"/>
                <a:ea typeface="JetBrains Mono"/>
                <a:cs typeface="JetBrains Mono"/>
                <a:sym typeface="JetBrains Mono"/>
              </a:rPr>
              <a:t>in</a:t>
            </a:r>
            <a:r>
              <a:rPr lang="en">
                <a:solidFill>
                  <a:schemeClr val="dk1"/>
                </a:solidFill>
                <a:latin typeface="Open Sans"/>
                <a:ea typeface="Open Sans"/>
                <a:cs typeface="Open Sans"/>
                <a:sym typeface="Open Sans"/>
              </a:rPr>
              <a:t> checks whether </a:t>
            </a:r>
            <a:r>
              <a:rPr lang="en">
                <a:solidFill>
                  <a:schemeClr val="dk1"/>
                </a:solidFill>
                <a:latin typeface="JetBrains Mono"/>
                <a:ea typeface="JetBrains Mono"/>
                <a:cs typeface="JetBrains Mono"/>
                <a:sym typeface="JetBrains Mono"/>
              </a:rPr>
              <a:t>intRange</a:t>
            </a:r>
            <a:r>
              <a:rPr lang="en">
                <a:solidFill>
                  <a:schemeClr val="dk1"/>
                </a:solidFill>
                <a:latin typeface="Open Sans"/>
                <a:ea typeface="Open Sans"/>
                <a:cs typeface="Open Sans"/>
                <a:sym typeface="Open Sans"/>
              </a:rPr>
              <a:t> contains the element </a:t>
            </a:r>
            <a:r>
              <a:rPr lang="en">
                <a:solidFill>
                  <a:srgbClr val="0000FF"/>
                </a:solidFill>
                <a:latin typeface="JetBrains Mono"/>
                <a:ea typeface="JetBrains Mono"/>
                <a:cs typeface="JetBrains Mono"/>
                <a:sym typeface="JetBrains Mono"/>
              </a:rPr>
              <a:t>5</a:t>
            </a:r>
            <a:r>
              <a:rPr lang="en">
                <a:solidFill>
                  <a:schemeClr val="dk1"/>
                </a:solidFill>
                <a:latin typeface="Open Sans"/>
                <a:ea typeface="Open Sans"/>
                <a:cs typeface="Open Sans"/>
                <a:sym typeface="Open Sans"/>
              </a:rPr>
              <a:t>.</a:t>
            </a:r>
            <a:r>
              <a:rPr b="1" lang="en">
                <a:solidFill>
                  <a:srgbClr val="000080"/>
                </a:solidFill>
                <a:latin typeface="Open Sans"/>
                <a:ea typeface="Open Sans"/>
                <a:cs typeface="Open Sans"/>
                <a:sym typeface="Open Sans"/>
              </a:rPr>
              <a:t> </a:t>
            </a:r>
            <a:endParaRPr>
              <a:solidFill>
                <a:schemeClr val="dk1"/>
              </a:solidFill>
            </a:endParaRPr>
          </a:p>
          <a:p>
            <a:pPr indent="0" lvl="0" marL="0" marR="914400" rtl="0" algn="just">
              <a:lnSpc>
                <a:spcPct val="150000"/>
              </a:lnSpc>
              <a:spcBef>
                <a:spcPts val="58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marR="914400" rtl="0" algn="l">
              <a:lnSpc>
                <a:spcPct val="150000"/>
              </a:lnSpc>
              <a:spcBef>
                <a:spcPts val="55"/>
              </a:spcBef>
              <a:spcAft>
                <a:spcPts val="0"/>
              </a:spcAft>
              <a:buClr>
                <a:schemeClr val="dk1"/>
              </a:buClr>
              <a:buSzPts val="1100"/>
              <a:buChar char="●"/>
            </a:pPr>
            <a:r>
              <a:rPr lang="en">
                <a:solidFill>
                  <a:schemeClr val="dk1"/>
                </a:solidFill>
                <a:latin typeface="Open Sans"/>
                <a:ea typeface="Open Sans"/>
                <a:cs typeface="Open Sans"/>
                <a:sym typeface="Open Sans"/>
              </a:rPr>
              <a:t>Ranges and Progressions – </a:t>
            </a:r>
            <a:r>
              <a:rPr lang="en" u="sng">
                <a:solidFill>
                  <a:srgbClr val="FF318B"/>
                </a:solidFill>
                <a:latin typeface="Open Sans"/>
                <a:ea typeface="Open Sans"/>
                <a:cs typeface="Open Sans"/>
                <a:sym typeface="Open Sans"/>
              </a:rPr>
              <a:t>https://kotlinlang.org/docs/ranges.html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10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9fdf32a2df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9fdf32a2df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One more type to discuss is </a:t>
            </a:r>
            <a:r>
              <a:rPr lang="en">
                <a:solidFill>
                  <a:schemeClr val="dk1"/>
                </a:solidFill>
                <a:latin typeface="JetBrains Mono"/>
                <a:ea typeface="JetBrains Mono"/>
                <a:cs typeface="JetBrains Mono"/>
                <a:sym typeface="JetBrains Mono"/>
              </a:rPr>
              <a:t>Sequence</a:t>
            </a:r>
            <a:r>
              <a:rPr lang="en">
                <a:solidFill>
                  <a:schemeClr val="dk1"/>
                </a:solidFill>
                <a:latin typeface="Open Sans"/>
                <a:ea typeface="Open Sans"/>
                <a:cs typeface="Open Sans"/>
                <a:sym typeface="Open Sans"/>
              </a:rPr>
              <a:t>. </a:t>
            </a:r>
            <a:r>
              <a:rPr lang="en">
                <a:solidFill>
                  <a:srgbClr val="19191B"/>
                </a:solidFill>
                <a:latin typeface="Open Sans"/>
                <a:ea typeface="Open Sans"/>
                <a:cs typeface="Open Sans"/>
                <a:sym typeface="Open Sans"/>
              </a:rPr>
              <a:t>Unlike collections, sequences don't contain elements. Instead, they produce them while iterating. </a:t>
            </a:r>
            <a:endParaRPr>
              <a:solidFill>
                <a:schemeClr val="dk1"/>
              </a:solidFill>
              <a:latin typeface="Open Sans"/>
              <a:ea typeface="Open Sans"/>
              <a:cs typeface="Open Sans"/>
              <a:sym typeface="Open Sans"/>
            </a:endParaRPr>
          </a:p>
          <a:p>
            <a:pPr indent="0" lvl="0" marL="0" rtl="0" algn="l">
              <a:lnSpc>
                <a:spcPct val="150000"/>
              </a:lnSpc>
              <a:spcBef>
                <a:spcPts val="1155"/>
              </a:spcBef>
              <a:spcAft>
                <a:spcPts val="0"/>
              </a:spcAft>
              <a:buClr>
                <a:schemeClr val="dk1"/>
              </a:buClr>
              <a:buSzPts val="1100"/>
              <a:buFont typeface="Arial"/>
              <a:buNone/>
            </a:pPr>
            <a:r>
              <a:rPr lang="en">
                <a:solidFill>
                  <a:srgbClr val="19191B"/>
                </a:solidFill>
                <a:latin typeface="Open Sans"/>
                <a:ea typeface="Open Sans"/>
                <a:cs typeface="Open Sans"/>
                <a:sym typeface="Open Sans"/>
              </a:rPr>
              <a:t>If we have a look at the </a:t>
            </a:r>
            <a:r>
              <a:rPr lang="en">
                <a:solidFill>
                  <a:schemeClr val="dk1"/>
                </a:solidFill>
                <a:latin typeface="JetBrains Mono"/>
                <a:ea typeface="JetBrains Mono"/>
                <a:cs typeface="JetBrains Mono"/>
                <a:sym typeface="JetBrains Mono"/>
              </a:rPr>
              <a:t>Sequence</a:t>
            </a:r>
            <a:r>
              <a:rPr lang="en">
                <a:solidFill>
                  <a:srgbClr val="19191B"/>
                </a:solidFill>
                <a:latin typeface="Open Sans"/>
                <a:ea typeface="Open Sans"/>
                <a:cs typeface="Open Sans"/>
                <a:sym typeface="Open Sans"/>
              </a:rPr>
              <a:t> interface, we will </a:t>
            </a:r>
            <a:r>
              <a:rPr lang="en">
                <a:solidFill>
                  <a:srgbClr val="19191B"/>
                </a:solidFill>
                <a:latin typeface="Open Sans"/>
                <a:ea typeface="Open Sans"/>
                <a:cs typeface="Open Sans"/>
                <a:sym typeface="Open Sans"/>
              </a:rPr>
              <a:t>see only one method declared:  </a:t>
            </a:r>
            <a:r>
              <a:rPr lang="en">
                <a:solidFill>
                  <a:srgbClr val="19191B"/>
                </a:solidFill>
                <a:latin typeface="JetBrains Mono"/>
                <a:ea typeface="JetBrains Mono"/>
                <a:cs typeface="JetBrains Mono"/>
                <a:sym typeface="JetBrains Mono"/>
              </a:rPr>
              <a:t>operator fun </a:t>
            </a:r>
            <a:r>
              <a:rPr lang="en">
                <a:solidFill>
                  <a:schemeClr val="dk1"/>
                </a:solidFill>
                <a:latin typeface="JetBrains Mono"/>
                <a:ea typeface="JetBrains Mono"/>
                <a:cs typeface="JetBrains Mono"/>
                <a:sym typeface="JetBrains Mono"/>
              </a:rPr>
              <a:t>iterator()</a:t>
            </a:r>
            <a:r>
              <a:rPr lang="en">
                <a:solidFill>
                  <a:srgbClr val="19191B"/>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1155"/>
              </a:spcBef>
              <a:spcAft>
                <a:spcPts val="0"/>
              </a:spcAft>
              <a:buClr>
                <a:schemeClr val="dk1"/>
              </a:buClr>
              <a:buSzPts val="1100"/>
              <a:buFont typeface="Arial"/>
              <a:buNone/>
            </a:pPr>
            <a:r>
              <a:rPr lang="en">
                <a:solidFill>
                  <a:schemeClr val="dk1"/>
                </a:solidFill>
                <a:latin typeface="Open Sans"/>
                <a:ea typeface="Open Sans"/>
                <a:cs typeface="Open Sans"/>
                <a:sym typeface="Open Sans"/>
              </a:rPr>
              <a:t>Sequences offer the same functions as </a:t>
            </a:r>
            <a:r>
              <a:rPr lang="en">
                <a:solidFill>
                  <a:schemeClr val="dk1"/>
                </a:solidFill>
                <a:latin typeface="JetBrains Mono"/>
                <a:ea typeface="JetBrains Mono"/>
                <a:cs typeface="JetBrains Mono"/>
                <a:sym typeface="JetBrains Mono"/>
              </a:rPr>
              <a:t>Iterable</a:t>
            </a:r>
            <a:r>
              <a:rPr lang="en">
                <a:solidFill>
                  <a:schemeClr val="dk1"/>
                </a:solidFill>
                <a:latin typeface="Open Sans"/>
                <a:ea typeface="Open Sans"/>
                <a:cs typeface="Open Sans"/>
                <a:sym typeface="Open Sans"/>
              </a:rPr>
              <a:t> but implement another approach to multi-step collection processing. </a:t>
            </a:r>
            <a:endParaRPr>
              <a:solidFill>
                <a:schemeClr val="dk1"/>
              </a:solidFill>
              <a:latin typeface="Open Sans"/>
              <a:ea typeface="Open Sans"/>
              <a:cs typeface="Open Sans"/>
              <a:sym typeface="Open Sans"/>
            </a:endParaRPr>
          </a:p>
          <a:p>
            <a:pPr indent="0" lvl="0" marL="0" rtl="0" algn="l">
              <a:lnSpc>
                <a:spcPct val="150000"/>
              </a:lnSpc>
              <a:spcBef>
                <a:spcPts val="1095"/>
              </a:spcBef>
              <a:spcAft>
                <a:spcPts val="0"/>
              </a:spcAft>
              <a:buClr>
                <a:schemeClr val="dk1"/>
              </a:buClr>
              <a:buSzPts val="1100"/>
              <a:buFont typeface="Arial"/>
              <a:buNone/>
            </a:pPr>
            <a:r>
              <a:rPr lang="en">
                <a:solidFill>
                  <a:srgbClr val="19191B"/>
                </a:solidFill>
                <a:latin typeface="Open Sans"/>
                <a:ea typeface="Open Sans"/>
                <a:cs typeface="Open Sans"/>
                <a:sym typeface="Open Sans"/>
              </a:rPr>
              <a:t>Multi-step processing of sequences is executed lazily when possible, meaning that the actual computing happens only when the result of the whole processing chain is requested. </a:t>
            </a:r>
            <a:endParaRPr>
              <a:solidFill>
                <a:schemeClr val="dk1"/>
              </a:solidFill>
              <a:latin typeface="Open Sans"/>
              <a:ea typeface="Open Sans"/>
              <a:cs typeface="Open Sans"/>
              <a:sym typeface="Open Sans"/>
            </a:endParaRPr>
          </a:p>
          <a:p>
            <a:pPr indent="0" lvl="0" marL="0" rtl="0" algn="just">
              <a:lnSpc>
                <a:spcPct val="150000"/>
              </a:lnSpc>
              <a:spcBef>
                <a:spcPts val="115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55"/>
              </a:spcBef>
              <a:spcAft>
                <a:spcPts val="0"/>
              </a:spcAft>
              <a:buClr>
                <a:schemeClr val="dk1"/>
              </a:buClr>
              <a:buSzPts val="1100"/>
              <a:buChar char="●"/>
            </a:pPr>
            <a:r>
              <a:rPr lang="en">
                <a:solidFill>
                  <a:schemeClr val="dk1"/>
                </a:solidFill>
                <a:latin typeface="Open Sans"/>
                <a:ea typeface="Open Sans"/>
                <a:cs typeface="Open Sans"/>
                <a:sym typeface="Open Sans"/>
              </a:rPr>
              <a:t>Sequences – </a:t>
            </a:r>
            <a:r>
              <a:rPr lang="en" u="sng">
                <a:solidFill>
                  <a:srgbClr val="FF318B"/>
                </a:solidFill>
                <a:latin typeface="Open Sans"/>
                <a:ea typeface="Open Sans"/>
                <a:cs typeface="Open Sans"/>
                <a:sym typeface="Open Sans"/>
              </a:rPr>
              <a:t>https://kotlinlang.org/docs/sequences.html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05"/>
              </a:spcBef>
              <a:spcAft>
                <a:spcPts val="0"/>
              </a:spcAft>
              <a:buClr>
                <a:schemeClr val="dk1"/>
              </a:buClr>
              <a:buSzPts val="1100"/>
              <a:buChar char="●"/>
            </a:pPr>
            <a:r>
              <a:rPr lang="en">
                <a:solidFill>
                  <a:schemeClr val="dk1"/>
                </a:solidFill>
                <a:latin typeface="Open Sans"/>
                <a:ea typeface="Open Sans"/>
                <a:cs typeface="Open Sans"/>
                <a:sym typeface="Open Sans"/>
              </a:rPr>
              <a:t>Kotlin Sequences. The story of lazy collection operations – </a:t>
            </a:r>
            <a:r>
              <a:rPr lang="en" u="sng">
                <a:solidFill>
                  <a:srgbClr val="FF318B"/>
                </a:solidFill>
                <a:latin typeface="Open Sans"/>
                <a:ea typeface="Open Sans"/>
                <a:cs typeface="Open Sans"/>
                <a:sym typeface="Open Sans"/>
              </a:rPr>
              <a:t>https://medium.com/android-news/kotlin-sequences-ac6dc7c883d3</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05"/>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9fdf32a2df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9fdf32a2df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are multiple helpers (or builders) for creating sequences in the Kotlin Standard Library</a:t>
            </a:r>
            <a:r>
              <a:rPr lang="en">
                <a:solidFill>
                  <a:schemeClr val="dk1"/>
                </a:solidFill>
                <a:latin typeface="Open Sans"/>
                <a:ea typeface="Open Sans"/>
                <a:cs typeface="Open Sans"/>
                <a:sym typeface="Open Sans"/>
              </a:rPr>
              <a:t>. Consider the following example: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marR="914400" rtl="0" algn="l">
              <a:lnSpc>
                <a:spcPct val="150000"/>
              </a:lnSpc>
              <a:spcBef>
                <a:spcPts val="92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sequence4 = </a:t>
            </a:r>
            <a:r>
              <a:rPr i="1" lang="en">
                <a:solidFill>
                  <a:schemeClr val="dk1"/>
                </a:solidFill>
                <a:latin typeface="JetBrains Mono"/>
                <a:ea typeface="JetBrains Mono"/>
                <a:cs typeface="JetBrains Mono"/>
                <a:sym typeface="JetBrains Mono"/>
              </a:rPr>
              <a:t>sequence </a:t>
            </a:r>
            <a:r>
              <a:rPr b="1" lang="en">
                <a:solidFill>
                  <a:schemeClr val="dk1"/>
                </a:solidFill>
                <a:latin typeface="JetBrains Mono"/>
                <a:ea typeface="JetBrains Mono"/>
                <a:cs typeface="JetBrains Mono"/>
                <a:sym typeface="JetBrains Mono"/>
              </a:rPr>
              <a:t>{</a:t>
            </a:r>
            <a:endParaRPr b="1">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b="1" lang="en">
                <a:solidFill>
                  <a:schemeClr val="dk1"/>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yield(</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yieldAll(</a:t>
            </a:r>
            <a:r>
              <a:rPr i="1" lang="en">
                <a:solidFill>
                  <a:schemeClr val="dk1"/>
                </a:solidFill>
                <a:latin typeface="JetBrains Mono"/>
                <a:ea typeface="JetBrains Mono"/>
                <a:cs typeface="JetBrains Mono"/>
                <a:sym typeface="JetBrains Mono"/>
              </a:rPr>
              <a:t>listOf</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3</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b="1" lang="en">
                <a:solidFill>
                  <a:schemeClr val="dk1"/>
                </a:solidFill>
                <a:latin typeface="JetBrains Mono"/>
                <a:ea typeface="JetBrains Mono"/>
                <a:cs typeface="JetBrains Mono"/>
                <a:sym typeface="JetBrains Mono"/>
              </a:rPr>
              <a:t>}</a:t>
            </a:r>
            <a:endParaRPr b="1">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t/>
            </a:r>
            <a:endParaRPr b="1">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i="1" lang="en">
                <a:solidFill>
                  <a:schemeClr val="dk1"/>
                </a:solidFill>
                <a:latin typeface="JetBrains Mono"/>
                <a:ea typeface="JetBrains Mono"/>
                <a:cs typeface="JetBrains Mono"/>
                <a:sym typeface="JetBrains Mono"/>
              </a:rPr>
              <a:t>print</a:t>
            </a:r>
            <a:r>
              <a:rPr lang="en">
                <a:solidFill>
                  <a:schemeClr val="dk1"/>
                </a:solidFill>
                <a:latin typeface="JetBrains Mono"/>
                <a:ea typeface="JetBrains Mono"/>
                <a:cs typeface="JetBrains Mono"/>
                <a:sym typeface="JetBrains Mono"/>
              </a:rPr>
              <a:t>(sequence4.</a:t>
            </a:r>
            <a:r>
              <a:rPr i="1" lang="en">
                <a:solidFill>
                  <a:schemeClr val="dk1"/>
                </a:solidFill>
                <a:latin typeface="JetBrains Mono"/>
                <a:ea typeface="JetBrains Mono"/>
                <a:cs typeface="JetBrains Mono"/>
                <a:sym typeface="JetBrains Mono"/>
              </a:rPr>
              <a:t>take</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a:t>
            </a:r>
            <a:r>
              <a:rPr i="1" lang="en">
                <a:solidFill>
                  <a:schemeClr val="dk1"/>
                </a:solidFill>
                <a:latin typeface="JetBrains Mono"/>
                <a:ea typeface="JetBrains Mono"/>
                <a:cs typeface="JetBrains Mono"/>
                <a:sym typeface="JetBrains Mono"/>
              </a:rPr>
              <a:t>toList</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1155"/>
              </a:spcAft>
              <a:buClr>
                <a:schemeClr val="dk1"/>
              </a:buClr>
              <a:buSzPts val="1100"/>
              <a:buFont typeface="Arial"/>
              <a:buNone/>
            </a:pPr>
            <a:r>
              <a:rPr lang="en">
                <a:solidFill>
                  <a:schemeClr val="dk1"/>
                </a:solidFill>
                <a:latin typeface="Open Sans"/>
                <a:ea typeface="Open Sans"/>
                <a:cs typeface="Open Sans"/>
                <a:sym typeface="Open Sans"/>
              </a:rPr>
              <a:t>If only one item is taken, will </a:t>
            </a:r>
            <a:r>
              <a:rPr lang="en">
                <a:solidFill>
                  <a:schemeClr val="dk1"/>
                </a:solidFill>
                <a:latin typeface="JetBrains Mono"/>
                <a:ea typeface="JetBrains Mono"/>
                <a:cs typeface="JetBrains Mono"/>
                <a:sym typeface="JetBrains Mono"/>
              </a:rPr>
              <a:t>yieldAll</a:t>
            </a:r>
            <a:r>
              <a:rPr lang="en">
                <a:solidFill>
                  <a:schemeClr val="dk1"/>
                </a:solidFill>
                <a:latin typeface="Open Sans"/>
                <a:ea typeface="Open Sans"/>
                <a:cs typeface="Open Sans"/>
                <a:sym typeface="Open Sans"/>
              </a:rPr>
              <a:t> be invoked? As we said, </a:t>
            </a:r>
            <a:r>
              <a:rPr lang="en">
                <a:solidFill>
                  <a:srgbClr val="19191B"/>
                </a:solidFill>
                <a:latin typeface="Open Sans"/>
                <a:ea typeface="Open Sans"/>
                <a:cs typeface="Open Sans"/>
                <a:sym typeface="Open Sans"/>
              </a:rPr>
              <a:t>multi-step processing of sequences is executed lazily. In this example only</a:t>
            </a:r>
            <a:r>
              <a:rPr b="1"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yield(</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a:t>
            </a:r>
            <a:r>
              <a:rPr lang="en">
                <a:solidFill>
                  <a:schemeClr val="dk1"/>
                </a:solidFill>
                <a:latin typeface="Open Sans"/>
                <a:ea typeface="Open Sans"/>
                <a:cs typeface="Open Sans"/>
                <a:sym typeface="Open Sans"/>
              </a:rPr>
              <a:t> </a:t>
            </a:r>
            <a:r>
              <a:rPr lang="en">
                <a:solidFill>
                  <a:srgbClr val="19191B"/>
                </a:solidFill>
                <a:latin typeface="Open Sans"/>
                <a:ea typeface="Open Sans"/>
                <a:cs typeface="Open Sans"/>
                <a:sym typeface="Open Sans"/>
              </a:rPr>
              <a:t>is invoked.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9fdf32a2df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9fdf32a2df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Why do we need sequences? Consider the examples presented on the slide. </a:t>
            </a:r>
            <a:endParaRPr>
              <a:solidFill>
                <a:schemeClr val="dk1"/>
              </a:solidFill>
              <a:latin typeface="Open Sans"/>
              <a:ea typeface="Open Sans"/>
              <a:cs typeface="Open Sans"/>
              <a:sym typeface="Open Sans"/>
            </a:endParaRPr>
          </a:p>
          <a:p>
            <a:pPr indent="-158750" lvl="0" marL="149225" marR="91440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We have a string message, and we need to: </a:t>
            </a:r>
            <a:endParaRPr>
              <a:solidFill>
                <a:schemeClr val="dk1"/>
              </a:solidFill>
              <a:latin typeface="Open Sans"/>
              <a:ea typeface="Open Sans"/>
              <a:cs typeface="Open Sans"/>
              <a:sym typeface="Open Sans"/>
            </a:endParaRPr>
          </a:p>
          <a:p>
            <a:pPr indent="-158750" lvl="0" marL="149225" marR="914400" rtl="0" algn="just">
              <a:lnSpc>
                <a:spcPct val="150000"/>
              </a:lnSpc>
              <a:spcBef>
                <a:spcPts val="60"/>
              </a:spcBef>
              <a:spcAft>
                <a:spcPts val="0"/>
              </a:spcAft>
              <a:buClr>
                <a:schemeClr val="dk1"/>
              </a:buClr>
              <a:buSzPts val="1100"/>
              <a:buFont typeface="Arial"/>
              <a:buNone/>
            </a:pPr>
            <a:r>
              <a:rPr lang="en">
                <a:solidFill>
                  <a:schemeClr val="dk1"/>
                </a:solidFill>
              </a:rPr>
              <a:t>● </a:t>
            </a:r>
            <a:r>
              <a:rPr lang="en">
                <a:solidFill>
                  <a:schemeClr val="dk1"/>
                </a:solidFill>
                <a:latin typeface="Open Sans"/>
                <a:ea typeface="Open Sans"/>
                <a:cs typeface="Open Sans"/>
                <a:sym typeface="Open Sans"/>
              </a:rPr>
              <a:t>Select </a:t>
            </a:r>
            <a:r>
              <a:rPr lang="en">
                <a:solidFill>
                  <a:schemeClr val="dk1"/>
                </a:solidFill>
                <a:latin typeface="Open Sans"/>
                <a:ea typeface="Open Sans"/>
                <a:cs typeface="Open Sans"/>
                <a:sym typeface="Open Sans"/>
              </a:rPr>
              <a:t>words with at least </a:t>
            </a:r>
            <a:r>
              <a:rPr lang="en">
                <a:solidFill>
                  <a:schemeClr val="dk1"/>
                </a:solidFill>
                <a:latin typeface="Open Sans"/>
                <a:ea typeface="Open Sans"/>
                <a:cs typeface="Open Sans"/>
                <a:sym typeface="Open Sans"/>
              </a:rPr>
              <a:t>4</a:t>
            </a:r>
            <a:r>
              <a:rPr lang="en">
                <a:solidFill>
                  <a:schemeClr val="dk1"/>
                </a:solidFill>
                <a:latin typeface="Open Sans"/>
                <a:ea typeface="Open Sans"/>
                <a:cs typeface="Open Sans"/>
                <a:sym typeface="Open Sans"/>
              </a:rPr>
              <a:t> chars. </a:t>
            </a:r>
            <a:endParaRPr>
              <a:solidFill>
                <a:schemeClr val="dk1"/>
              </a:solidFill>
              <a:latin typeface="Open Sans"/>
              <a:ea typeface="Open Sans"/>
              <a:cs typeface="Open Sans"/>
              <a:sym typeface="Open Sans"/>
            </a:endParaRPr>
          </a:p>
          <a:p>
            <a:pPr indent="-6350" lvl="0" marL="6350" marR="914400" rtl="0" algn="just">
              <a:lnSpc>
                <a:spcPct val="150000"/>
              </a:lnSpc>
              <a:spcBef>
                <a:spcPts val="60"/>
              </a:spcBef>
              <a:spcAft>
                <a:spcPts val="0"/>
              </a:spcAft>
              <a:buClr>
                <a:schemeClr val="dk1"/>
              </a:buClr>
              <a:buSzPts val="1100"/>
              <a:buFont typeface="Arial"/>
              <a:buNone/>
            </a:pPr>
            <a:r>
              <a:rPr lang="en">
                <a:solidFill>
                  <a:schemeClr val="dk1"/>
                </a:solidFill>
              </a:rPr>
              <a:t>● </a:t>
            </a:r>
            <a:r>
              <a:rPr lang="en">
                <a:solidFill>
                  <a:schemeClr val="dk1"/>
                </a:solidFill>
                <a:latin typeface="Open Sans"/>
                <a:ea typeface="Open Sans"/>
                <a:cs typeface="Open Sans"/>
                <a:sym typeface="Open Sans"/>
              </a:rPr>
              <a:t>Calculate the lengths of first N words</a:t>
            </a:r>
            <a:r>
              <a:rPr lang="en">
                <a:solidFill>
                  <a:schemeClr val="dk1"/>
                </a:solidFill>
                <a:latin typeface="Open Sans"/>
                <a:ea typeface="Open Sans"/>
                <a:cs typeface="Open Sans"/>
                <a:sym typeface="Open Sans"/>
              </a:rPr>
              <a:t> selected</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marR="91440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If we use the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collection type, we will go through the whole message and calculate every word length. Try running the code to make sure it works as expected. </a:t>
            </a:r>
            <a:endParaRPr>
              <a:solidFill>
                <a:schemeClr val="dk1"/>
              </a:solidFill>
              <a:latin typeface="Open Sans"/>
              <a:ea typeface="Open Sans"/>
              <a:cs typeface="Open Sans"/>
              <a:sym typeface="Open Sans"/>
            </a:endParaRPr>
          </a:p>
          <a:p>
            <a:pPr indent="0" lvl="0" marL="0" marR="914400" rtl="0" algn="just">
              <a:lnSpc>
                <a:spcPct val="150000"/>
              </a:lnSpc>
              <a:spcBef>
                <a:spcPts val="109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just">
              <a:lnSpc>
                <a:spcPct val="150000"/>
              </a:lnSpc>
              <a:spcBef>
                <a:spcPts val="109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1095"/>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a7afd9763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a7afd9763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Here is a schematic representation of our implementation. You’ll see that we calculate the length of every word with at least 4 letters. So we invoked </a:t>
            </a:r>
            <a:r>
              <a:rPr lang="en">
                <a:solidFill>
                  <a:schemeClr val="dk1"/>
                </a:solidFill>
                <a:latin typeface="JetBrains Mono"/>
                <a:ea typeface="JetBrains Mono"/>
                <a:cs typeface="JetBrains Mono"/>
                <a:sym typeface="JetBrains Mono"/>
              </a:rPr>
              <a:t>.length</a:t>
            </a:r>
            <a:r>
              <a:rPr lang="en">
                <a:solidFill>
                  <a:schemeClr val="dk1"/>
                </a:solidFill>
                <a:latin typeface="Open Sans"/>
                <a:ea typeface="Open Sans"/>
                <a:cs typeface="Open Sans"/>
                <a:sym typeface="Open Sans"/>
              </a:rPr>
              <a:t> 5 times but, in the end, we needed only 4 answers. So it seems we have unused </a:t>
            </a:r>
            <a:r>
              <a:rPr lang="en">
                <a:solidFill>
                  <a:schemeClr val="dk1"/>
                </a:solidFill>
                <a:latin typeface="JetBrains Mono"/>
                <a:ea typeface="JetBrains Mono"/>
                <a:cs typeface="JetBrains Mono"/>
                <a:sym typeface="JetBrains Mono"/>
              </a:rPr>
              <a:t>length</a:t>
            </a:r>
            <a:r>
              <a:rPr lang="en">
                <a:solidFill>
                  <a:schemeClr val="dk1"/>
                </a:solidFill>
                <a:latin typeface="Open Sans"/>
                <a:ea typeface="Open Sans"/>
                <a:cs typeface="Open Sans"/>
                <a:sym typeface="Open Sans"/>
              </a:rPr>
              <a:t> invocation results. </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t/>
            </a:r>
            <a:endParaRPr sz="80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9fdf32a2df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9fdf32a2df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Now let’s try to re-implement our solution using sequences. The concept is the same: Filter the words first, then calculate their lengths.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Try running this code. What difference do we see? </a:t>
            </a:r>
            <a:endParaRPr>
              <a:solidFill>
                <a:schemeClr val="dk1"/>
              </a:solidFill>
              <a:latin typeface="Open Sans"/>
              <a:ea typeface="Open Sans"/>
              <a:cs typeface="Open Sans"/>
              <a:sym typeface="Open Sans"/>
            </a:endParaRPr>
          </a:p>
          <a:p>
            <a:pPr indent="0" lvl="0" marL="0" rtl="0" algn="l">
              <a:lnSpc>
                <a:spcPct val="150000"/>
              </a:lnSpc>
              <a:spcBef>
                <a:spcPts val="109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19fdf32a2d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19fdf32a2d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Kotlin Standard Library provides a wide set of tools for working with collections. As mentioned earlier, collections contain objects. But what types of objects? We may think of having different types of collection implementations for different types, e.g. </a:t>
            </a:r>
            <a:r>
              <a:rPr lang="en">
                <a:solidFill>
                  <a:schemeClr val="dk1"/>
                </a:solidFill>
                <a:latin typeface="JetBrains Mono"/>
                <a:ea typeface="JetBrains Mono"/>
                <a:cs typeface="JetBrains Mono"/>
                <a:sym typeface="JetBrains Mono"/>
              </a:rPr>
              <a:t>IntList</a:t>
            </a:r>
            <a:r>
              <a:rPr lang="en">
                <a:solidFill>
                  <a:schemeClr val="dk1"/>
                </a:solidFill>
                <a:latin typeface="Open Sans"/>
                <a:ea typeface="Open Sans"/>
                <a:cs typeface="Open Sans"/>
                <a:sym typeface="Open Sans"/>
              </a:rPr>
              <a:t> or </a:t>
            </a:r>
            <a:r>
              <a:rPr lang="en">
                <a:solidFill>
                  <a:schemeClr val="dk1"/>
                </a:solidFill>
                <a:latin typeface="JetBrains Mono"/>
                <a:ea typeface="JetBrains Mono"/>
                <a:cs typeface="JetBrains Mono"/>
                <a:sym typeface="JetBrains Mono"/>
              </a:rPr>
              <a:t>StringList</a:t>
            </a:r>
            <a:r>
              <a:rPr lang="en">
                <a:solidFill>
                  <a:schemeClr val="dk1"/>
                </a:solidFill>
                <a:latin typeface="Open Sans"/>
                <a:ea typeface="Open Sans"/>
                <a:cs typeface="Open Sans"/>
                <a:sym typeface="Open Sans"/>
              </a:rPr>
              <a:t>. As established in our previous lesson about generics,</a:t>
            </a:r>
            <a:r>
              <a:rPr lang="en">
                <a:solidFill>
                  <a:schemeClr val="dk1"/>
                </a:solidFill>
                <a:latin typeface="Open Sans"/>
                <a:ea typeface="Open Sans"/>
                <a:cs typeface="Open Sans"/>
                <a:sym typeface="Open Sans"/>
              </a:rPr>
              <a:t> using</a:t>
            </a:r>
            <a:r>
              <a:rPr lang="en">
                <a:solidFill>
                  <a:schemeClr val="dk1"/>
                </a:solidFill>
                <a:latin typeface="Open Sans"/>
                <a:ea typeface="Open Sans"/>
                <a:cs typeface="Open Sans"/>
                <a:sym typeface="Open Sans"/>
              </a:rPr>
              <a:t> collection interfaces and generics together works really well. In terms of collections, this means that, for example,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may be used to store either </a:t>
            </a:r>
            <a:r>
              <a:rPr lang="en">
                <a:solidFill>
                  <a:schemeClr val="dk1"/>
                </a:solidFill>
                <a:latin typeface="JetBrains Mono"/>
                <a:ea typeface="JetBrains Mono"/>
                <a:cs typeface="JetBrains Mono"/>
                <a:sym typeface="JetBrains Mono"/>
              </a:rPr>
              <a:t>Int</a:t>
            </a:r>
            <a:r>
              <a:rPr lang="en">
                <a:solidFill>
                  <a:schemeClr val="dk1"/>
                </a:solidFill>
                <a:latin typeface="Open Sans"/>
                <a:ea typeface="Open Sans"/>
                <a:cs typeface="Open Sans"/>
                <a:sym typeface="Open Sans"/>
              </a:rPr>
              <a:t> or </a:t>
            </a:r>
            <a:r>
              <a:rPr lang="en">
                <a:solidFill>
                  <a:schemeClr val="dk1"/>
                </a:solidFill>
                <a:latin typeface="JetBrains Mono"/>
                <a:ea typeface="JetBrains Mono"/>
                <a:cs typeface="JetBrains Mono"/>
                <a:sym typeface="JetBrains Mono"/>
              </a:rPr>
              <a:t>String</a:t>
            </a:r>
            <a:r>
              <a:rPr lang="en">
                <a:solidFill>
                  <a:schemeClr val="dk1"/>
                </a:solidFill>
                <a:latin typeface="Open Sans"/>
                <a:ea typeface="Open Sans"/>
                <a:cs typeface="Open Sans"/>
                <a:sym typeface="Open Sans"/>
              </a:rPr>
              <a:t> or any other custom data type thanks to generics. </a:t>
            </a:r>
            <a:endParaRPr>
              <a:solidFill>
                <a:schemeClr val="dk1"/>
              </a:solidFill>
              <a:latin typeface="Open Sans"/>
              <a:ea typeface="Open Sans"/>
              <a:cs typeface="Open Sans"/>
              <a:sym typeface="Open Sans"/>
            </a:endParaRPr>
          </a:p>
          <a:p>
            <a:pPr indent="0" lvl="0" marL="0" rtl="0" algn="l">
              <a:lnSpc>
                <a:spcPct val="150000"/>
              </a:lnSpc>
              <a:spcBef>
                <a:spcPts val="1095"/>
              </a:spcBef>
              <a:spcAft>
                <a:spcPts val="0"/>
              </a:spcAft>
              <a:buClr>
                <a:schemeClr val="dk1"/>
              </a:buClr>
              <a:buSzPts val="1100"/>
              <a:buFont typeface="Arial"/>
              <a:buNone/>
            </a:pPr>
            <a:r>
              <a:rPr i="1" lang="en">
                <a:solidFill>
                  <a:schemeClr val="dk1"/>
                </a:solidFill>
                <a:latin typeface="Open Sans"/>
                <a:ea typeface="Open Sans"/>
                <a:cs typeface="Open Sans"/>
                <a:sym typeface="Open Sans"/>
              </a:rPr>
              <a:t>(optional) Default collections suit our needs most of the time. However, in some specific applications you may encounter performance and memory effectiveness issues, for example due to boxing/unboxing. We may be able to find some type-specific collection implementations or implement our own, however, they may be incompatible with standard interfaces. For example, take a look at </a:t>
            </a:r>
            <a:r>
              <a:rPr i="1" lang="en">
                <a:solidFill>
                  <a:schemeClr val="dk1"/>
                </a:solidFill>
                <a:latin typeface="JetBrains Mono"/>
                <a:ea typeface="JetBrains Mono"/>
                <a:cs typeface="JetBrains Mono"/>
                <a:sym typeface="JetBrains Mono"/>
              </a:rPr>
              <a:t>TIntArrayList</a:t>
            </a:r>
            <a:r>
              <a:rPr i="1" lang="en">
                <a:solidFill>
                  <a:schemeClr val="dk1"/>
                </a:solidFill>
                <a:latin typeface="Open Sans"/>
                <a:ea typeface="Open Sans"/>
                <a:cs typeface="Open Sans"/>
                <a:sym typeface="Open Sans"/>
              </a:rPr>
              <a:t>, linked below</a:t>
            </a:r>
            <a:r>
              <a:rPr i="1"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just">
              <a:lnSpc>
                <a:spcPct val="150000"/>
              </a:lnSpc>
              <a:spcBef>
                <a:spcPts val="112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50"/>
              </a:spcBef>
              <a:spcAft>
                <a:spcPts val="0"/>
              </a:spcAft>
              <a:buClr>
                <a:schemeClr val="dk1"/>
              </a:buClr>
              <a:buSzPts val="1100"/>
              <a:buChar char="●"/>
            </a:pPr>
            <a:r>
              <a:rPr lang="en">
                <a:solidFill>
                  <a:schemeClr val="dk1"/>
                </a:solidFill>
                <a:latin typeface="Open Sans"/>
                <a:ea typeface="Open Sans"/>
                <a:cs typeface="Open Sans"/>
                <a:sym typeface="Open Sans"/>
              </a:rPr>
              <a:t>Kotlin Collections Overview – </a:t>
            </a:r>
            <a:r>
              <a:rPr lang="en" u="sng">
                <a:solidFill>
                  <a:srgbClr val="FF318B"/>
                </a:solidFill>
                <a:latin typeface="Open Sans"/>
                <a:ea typeface="Open Sans"/>
                <a:cs typeface="Open Sans"/>
                <a:sym typeface="Open Sans"/>
              </a:rPr>
              <a:t>https://kotlinlang.org/docs/collections-overview.html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05"/>
              </a:spcBef>
              <a:spcAft>
                <a:spcPts val="0"/>
              </a:spcAft>
              <a:buClr>
                <a:schemeClr val="dk1"/>
              </a:buClr>
              <a:buSzPts val="1100"/>
              <a:buChar char="●"/>
            </a:pPr>
            <a:r>
              <a:rPr lang="en">
                <a:solidFill>
                  <a:schemeClr val="dk1"/>
                </a:solidFill>
                <a:latin typeface="Open Sans"/>
                <a:ea typeface="Open Sans"/>
                <a:cs typeface="Open Sans"/>
                <a:sym typeface="Open Sans"/>
              </a:rPr>
              <a:t>Diving into Kotlin Collections – </a:t>
            </a:r>
            <a:r>
              <a:rPr lang="en" u="sng">
                <a:solidFill>
                  <a:srgbClr val="FF318B"/>
                </a:solidFill>
                <a:latin typeface="Open Sans"/>
                <a:ea typeface="Open Sans"/>
                <a:cs typeface="Open Sans"/>
                <a:sym typeface="Open Sans"/>
              </a:rPr>
              <a:t>https://dev.to/kotlin/diving-into-kotlin-collections-587o</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05"/>
              </a:spcBef>
              <a:spcAft>
                <a:spcPts val="0"/>
              </a:spcAft>
              <a:buClr>
                <a:schemeClr val="dk1"/>
              </a:buClr>
              <a:buSzPts val="1100"/>
              <a:buChar char="●"/>
            </a:pPr>
            <a:r>
              <a:rPr lang="en">
                <a:solidFill>
                  <a:schemeClr val="dk1"/>
                </a:solidFill>
                <a:latin typeface="Open Sans"/>
                <a:ea typeface="Open Sans"/>
                <a:cs typeface="Open Sans"/>
                <a:sym typeface="Open Sans"/>
              </a:rPr>
              <a:t>Kotlin Discuss. Performance question related to boxing and interface implementation – </a:t>
            </a:r>
            <a:r>
              <a:rPr lang="en" u="sng">
                <a:solidFill>
                  <a:srgbClr val="FF318B"/>
                </a:solidFill>
                <a:latin typeface="Open Sans"/>
                <a:ea typeface="Open Sans"/>
                <a:cs typeface="Open Sans"/>
                <a:sym typeface="Open Sans"/>
              </a:rPr>
              <a:t>https://discuss.kotlinlang.org/t/performance-question-related-to-boxing-and-interface-implementation/17387</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05"/>
              </a:spcBef>
              <a:spcAft>
                <a:spcPts val="0"/>
              </a:spcAft>
              <a:buClr>
                <a:schemeClr val="dk1"/>
              </a:buClr>
              <a:buSzPts val="1100"/>
              <a:buChar char="●"/>
            </a:pPr>
            <a:r>
              <a:rPr lang="en">
                <a:solidFill>
                  <a:schemeClr val="dk1"/>
                </a:solidFill>
                <a:latin typeface="Open Sans"/>
                <a:ea typeface="Open Sans"/>
                <a:cs typeface="Open Sans"/>
                <a:sym typeface="Open Sans"/>
              </a:rPr>
              <a:t>Performance Comparison of Primitive Lists – </a:t>
            </a:r>
            <a:r>
              <a:rPr lang="en" u="sng">
                <a:solidFill>
                  <a:srgbClr val="FF318B"/>
                </a:solidFill>
                <a:latin typeface="Open Sans"/>
                <a:ea typeface="Open Sans"/>
                <a:cs typeface="Open Sans"/>
                <a:sym typeface="Open Sans"/>
              </a:rPr>
              <a:t>https://www.baeldung.com/java-list-primitive-performance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05"/>
              </a:spcBef>
              <a:spcAft>
                <a:spcPts val="105"/>
              </a:spcAft>
              <a:buClr>
                <a:schemeClr val="dk1"/>
              </a:buClr>
              <a:buSzPts val="1100"/>
              <a:buChar char="●"/>
            </a:pPr>
            <a:r>
              <a:rPr lang="en">
                <a:solidFill>
                  <a:schemeClr val="dk1"/>
                </a:solidFill>
                <a:latin typeface="Open Sans"/>
                <a:ea typeface="Open Sans"/>
                <a:cs typeface="Open Sans"/>
                <a:sym typeface="Open Sans"/>
              </a:rPr>
              <a:t>Trove – </a:t>
            </a:r>
            <a:r>
              <a:rPr lang="en" u="sng">
                <a:solidFill>
                  <a:srgbClr val="FF318B"/>
                </a:solidFill>
                <a:latin typeface="Open Sans"/>
                <a:ea typeface="Open Sans"/>
                <a:cs typeface="Open Sans"/>
                <a:sym typeface="Open Sans"/>
              </a:rPr>
              <a:t>https://trove4j.sourceforge.net/javadocs/gnu/trove/list/array/TIntArrayList.html</a:t>
            </a:r>
            <a:endParaRPr>
              <a:latin typeface="Open Sans"/>
              <a:ea typeface="Open Sans"/>
              <a:cs typeface="Open Sans"/>
              <a:sym typeface="Open San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a7afd9763d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a7afd9763d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Here, we’re not looping over the whole </a:t>
            </a:r>
            <a:r>
              <a:rPr lang="en">
                <a:solidFill>
                  <a:schemeClr val="dk1"/>
                </a:solidFill>
                <a:latin typeface="Open Sans"/>
                <a:ea typeface="Open Sans"/>
                <a:cs typeface="Open Sans"/>
                <a:sym typeface="Open Sans"/>
              </a:rPr>
              <a:t>sentence </a:t>
            </a:r>
            <a:r>
              <a:rPr lang="en">
                <a:solidFill>
                  <a:schemeClr val="dk1"/>
                </a:solidFill>
                <a:latin typeface="Open Sans"/>
                <a:ea typeface="Open Sans"/>
                <a:cs typeface="Open Sans"/>
                <a:sym typeface="Open Sans"/>
              </a:rPr>
              <a:t>– we do iterations to get only the required result.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1095"/>
              </a:spcAft>
              <a:buClr>
                <a:schemeClr val="dk1"/>
              </a:buClr>
              <a:buSzPts val="1100"/>
              <a:buFont typeface="Arial"/>
              <a:buNone/>
            </a:pPr>
            <a:r>
              <a:rPr lang="en">
                <a:solidFill>
                  <a:schemeClr val="dk1"/>
                </a:solidFill>
                <a:latin typeface="Open Sans"/>
                <a:ea typeface="Open Sans"/>
                <a:cs typeface="Open Sans"/>
                <a:sym typeface="Open Sans"/>
              </a:rPr>
              <a:t>As we said, sequences are lazy, so their</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multi-step iterations are executed lazily. </a:t>
            </a:r>
            <a:endParaRPr>
              <a:solidFill>
                <a:schemeClr val="dk1"/>
              </a:solidFill>
              <a:latin typeface="Open Sans"/>
              <a:ea typeface="Open Sans"/>
              <a:cs typeface="Open Sans"/>
              <a:sym typeface="Open San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9fdf32a2df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9fdf32a2df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We’ve studied multiple collection data types, arrays, sequences, and ranges/progressions. Every type has multiple “built-in” (declared in the interface) methods. But remember there are also Kotlin extensions. The Kotlin Standard Library provides us with many helper functions for working with collections and other data types.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If you feel you need some custom logic, check the Kotlin Standard Library extensions first, as what you need has probably already been implemented.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can take a quick look through the standard library documentation to get a sense of how many helpers have already been implemented – possibly hundreds. Let’s reuse them whenever possible.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0" lvl="0" marL="155575" rtl="0" algn="l">
              <a:lnSpc>
                <a:spcPct val="150000"/>
              </a:lnSpc>
              <a:spcBef>
                <a:spcPts val="50"/>
              </a:spcBef>
              <a:spcAft>
                <a:spcPts val="105"/>
              </a:spcAft>
              <a:buClr>
                <a:schemeClr val="dk1"/>
              </a:buClr>
              <a:buSzPts val="1100"/>
              <a:buFont typeface="Arial"/>
              <a:buNone/>
            </a:pPr>
            <a:r>
              <a:rPr lang="en">
                <a:solidFill>
                  <a:schemeClr val="dk1"/>
                </a:solidFill>
              </a:rPr>
              <a:t>● </a:t>
            </a:r>
            <a:r>
              <a:rPr lang="en">
                <a:solidFill>
                  <a:schemeClr val="dk1"/>
                </a:solidFill>
                <a:latin typeface="Open Sans"/>
                <a:ea typeface="Open Sans"/>
                <a:cs typeface="Open Sans"/>
                <a:sym typeface="Open Sans"/>
              </a:rPr>
              <a:t>Kotlin Standard Library. Collections – </a:t>
            </a:r>
            <a:r>
              <a:rPr lang="en" u="sng">
                <a:solidFill>
                  <a:srgbClr val="FF318B"/>
                </a:solidFill>
                <a:latin typeface="Open Sans"/>
                <a:ea typeface="Open Sans"/>
                <a:cs typeface="Open Sans"/>
                <a:sym typeface="Open Sans"/>
              </a:rPr>
              <a:t>https://kotlinlang.org/api/latest/jvm/stdlib/kotlin.collections/</a:t>
            </a:r>
            <a:r>
              <a:rPr lang="en">
                <a:solidFill>
                  <a:schemeClr val="dk1"/>
                </a:solidFill>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4342f067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24342f067c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latin typeface="Open Sans"/>
                <a:ea typeface="Open Sans"/>
                <a:cs typeface="Open Sans"/>
                <a:sym typeface="Open Sans"/>
              </a:rPr>
              <a:t>Because we have a list, we can also get a sorted copy. We can choose a comparable attribute of the list’s element to sort by. In our example, we use </a:t>
            </a:r>
            <a:r>
              <a:rPr lang="en">
                <a:latin typeface="Open Sans"/>
                <a:ea typeface="Open Sans"/>
                <a:cs typeface="Open Sans"/>
                <a:sym typeface="Open Sans"/>
              </a:rPr>
              <a:t>the second value in the pair consisting of a word and its count.</a:t>
            </a:r>
            <a:endParaRPr>
              <a:latin typeface="Open Sans"/>
              <a:ea typeface="Open Sans"/>
              <a:cs typeface="Open Sans"/>
              <a:sym typeface="Open San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72c0df22f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g172c0df22f4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9fdf32a2d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9fdf32a2d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438525"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slide presents the collection type hierarchy. You may notice there are </a:t>
            </a:r>
            <a:r>
              <a:rPr lang="en">
                <a:solidFill>
                  <a:schemeClr val="dk1"/>
                </a:solidFill>
                <a:latin typeface="Open Sans"/>
                <a:ea typeface="Open Sans"/>
                <a:cs typeface="Open Sans"/>
                <a:sym typeface="Open Sans"/>
              </a:rPr>
              <a:t>mutable</a:t>
            </a:r>
            <a:r>
              <a:rPr lang="en">
                <a:solidFill>
                  <a:schemeClr val="dk1"/>
                </a:solidFill>
                <a:latin typeface="Open Sans"/>
                <a:ea typeface="Open Sans"/>
                <a:cs typeface="Open Sans"/>
                <a:sym typeface="Open Sans"/>
              </a:rPr>
              <a:t> subtypes for every collection type. Mutable interfaces extend corresponding read-only ones with write operations like </a:t>
            </a:r>
            <a:r>
              <a:rPr i="1" lang="en">
                <a:solidFill>
                  <a:schemeClr val="dk1"/>
                </a:solidFill>
                <a:latin typeface="Open Sans"/>
                <a:ea typeface="Open Sans"/>
                <a:cs typeface="Open Sans"/>
                <a:sym typeface="Open Sans"/>
              </a:rPr>
              <a:t>add</a:t>
            </a:r>
            <a:r>
              <a:rPr lang="en">
                <a:solidFill>
                  <a:schemeClr val="dk1"/>
                </a:solidFill>
                <a:latin typeface="Open Sans"/>
                <a:ea typeface="Open Sans"/>
                <a:cs typeface="Open Sans"/>
                <a:sym typeface="Open Sans"/>
              </a:rPr>
              <a:t> or </a:t>
            </a:r>
            <a:r>
              <a:rPr i="1" lang="en">
                <a:solidFill>
                  <a:schemeClr val="dk1"/>
                </a:solidFill>
                <a:latin typeface="Open Sans"/>
                <a:ea typeface="Open Sans"/>
                <a:cs typeface="Open Sans"/>
                <a:sym typeface="Open Sans"/>
              </a:rPr>
              <a:t>remove</a:t>
            </a:r>
            <a:r>
              <a:rPr lang="en">
                <a:solidFill>
                  <a:schemeClr val="dk1"/>
                </a:solidFill>
                <a:latin typeface="Open Sans"/>
                <a:ea typeface="Open Sans"/>
                <a:cs typeface="Open Sans"/>
                <a:sym typeface="Open Sans"/>
              </a:rPr>
              <a:t>. (optional) That can be tricky, as both read-only and mutable interfaces may be backed by the same implementation. For example, if we try to compile this code, we will get compile-time error: </a:t>
            </a:r>
            <a:endParaRPr>
              <a:solidFill>
                <a:schemeClr val="dk1"/>
              </a:solidFill>
              <a:latin typeface="Open Sans"/>
              <a:ea typeface="Open Sans"/>
              <a:cs typeface="Open Sans"/>
              <a:sym typeface="Open Sans"/>
            </a:endParaRPr>
          </a:p>
          <a:p>
            <a:pPr indent="0" lvl="0" marL="0" rtl="0" algn="l">
              <a:lnSpc>
                <a:spcPct val="150000"/>
              </a:lnSpc>
              <a:spcBef>
                <a:spcPts val="69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myList = </a:t>
            </a:r>
            <a:r>
              <a:rPr i="1" lang="en">
                <a:solidFill>
                  <a:schemeClr val="dk1"/>
                </a:solidFill>
                <a:latin typeface="JetBrains Mono"/>
                <a:ea typeface="JetBrains Mono"/>
                <a:cs typeface="JetBrains Mono"/>
                <a:sym typeface="JetBrains Mono"/>
              </a:rPr>
              <a:t>listOf</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3</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(myList[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myList[</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 </a:t>
            </a:r>
            <a:r>
              <a:rPr lang="en">
                <a:solidFill>
                  <a:srgbClr val="0000FF"/>
                </a:solidFill>
                <a:latin typeface="JetBrains Mono"/>
                <a:ea typeface="JetBrains Mono"/>
                <a:cs typeface="JetBrains Mono"/>
                <a:sym typeface="JetBrains Mono"/>
              </a:rPr>
              <a:t>100</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for </a:t>
            </a:r>
            <a:r>
              <a:rPr lang="en">
                <a:solidFill>
                  <a:schemeClr val="dk1"/>
                </a:solidFill>
                <a:latin typeface="JetBrains Mono"/>
                <a:ea typeface="JetBrains Mono"/>
                <a:cs typeface="JetBrains Mono"/>
                <a:sym typeface="JetBrains Mono"/>
              </a:rPr>
              <a:t>(e </a:t>
            </a:r>
            <a:r>
              <a:rPr b="1" lang="en">
                <a:solidFill>
                  <a:srgbClr val="000080"/>
                </a:solidFill>
                <a:latin typeface="JetBrains Mono"/>
                <a:ea typeface="JetBrains Mono"/>
                <a:cs typeface="JetBrains Mono"/>
                <a:sym typeface="JetBrains Mono"/>
              </a:rPr>
              <a:t>in </a:t>
            </a:r>
            <a:r>
              <a:rPr lang="en">
                <a:solidFill>
                  <a:schemeClr val="dk1"/>
                </a:solidFill>
                <a:latin typeface="JetBrains Mono"/>
                <a:ea typeface="JetBrains Mono"/>
                <a:cs typeface="JetBrains Mono"/>
                <a:sym typeface="JetBrains Mono"/>
              </a:rPr>
              <a:t>myList) </a:t>
            </a: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"Value: </a:t>
            </a:r>
            <a:r>
              <a:rPr b="1" lang="en">
                <a:solidFill>
                  <a:srgbClr val="00008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e</a:t>
            </a:r>
            <a:r>
              <a:rPr b="1" lang="en">
                <a:solidFill>
                  <a:srgbClr val="00800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marR="6464935"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snippet above </a:t>
            </a:r>
            <a:r>
              <a:rPr lang="en">
                <a:solidFill>
                  <a:schemeClr val="dk1"/>
                </a:solidFill>
                <a:latin typeface="JetBrains Mono"/>
                <a:ea typeface="JetBrains Mono"/>
                <a:cs typeface="JetBrains Mono"/>
                <a:sym typeface="JetBrains Mono"/>
              </a:rPr>
              <a:t>listOf</a:t>
            </a:r>
            <a:r>
              <a:rPr lang="en">
                <a:solidFill>
                  <a:schemeClr val="dk1"/>
                </a:solidFill>
                <a:latin typeface="Open Sans"/>
                <a:ea typeface="Open Sans"/>
                <a:cs typeface="Open Sans"/>
                <a:sym typeface="Open Sans"/>
              </a:rPr>
              <a:t> is a Kotlin Standard Library helper method for easily creating a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collection (notice that there it is a read-only variant, not a mutable one). To make it work, we can simply change </a:t>
            </a:r>
            <a:r>
              <a:rPr lang="en">
                <a:solidFill>
                  <a:schemeClr val="dk1"/>
                </a:solidFill>
                <a:latin typeface="JetBrains Mono"/>
                <a:ea typeface="JetBrains Mono"/>
                <a:cs typeface="JetBrains Mono"/>
                <a:sym typeface="JetBrains Mono"/>
              </a:rPr>
              <a:t>listOf</a:t>
            </a:r>
            <a:r>
              <a:rPr lang="en">
                <a:solidFill>
                  <a:schemeClr val="dk1"/>
                </a:solidFill>
                <a:latin typeface="Open Sans"/>
                <a:ea typeface="Open Sans"/>
                <a:cs typeface="Open Sans"/>
                <a:sym typeface="Open Sans"/>
              </a:rPr>
              <a:t> to </a:t>
            </a:r>
            <a:r>
              <a:rPr lang="en">
                <a:solidFill>
                  <a:schemeClr val="dk1"/>
                </a:solidFill>
                <a:latin typeface="JetBrains Mono"/>
                <a:ea typeface="JetBrains Mono"/>
                <a:cs typeface="JetBrains Mono"/>
                <a:sym typeface="JetBrains Mono"/>
              </a:rPr>
              <a:t>mutableListOf </a:t>
            </a:r>
            <a:r>
              <a:rPr lang="en">
                <a:solidFill>
                  <a:schemeClr val="dk1"/>
                </a:solidFill>
                <a:latin typeface="Open Sans"/>
                <a:ea typeface="Open Sans"/>
                <a:cs typeface="Open Sans"/>
                <a:sym typeface="Open Sans"/>
              </a:rPr>
              <a:t>to get a mutable collection: </a:t>
            </a:r>
            <a:endParaRPr>
              <a:solidFill>
                <a:schemeClr val="dk1"/>
              </a:solidFill>
              <a:latin typeface="Open Sans"/>
              <a:ea typeface="Open Sans"/>
              <a:cs typeface="Open Sans"/>
              <a:sym typeface="Open Sans"/>
            </a:endParaRPr>
          </a:p>
          <a:p>
            <a:pPr indent="0" lvl="0" marL="0" rtl="0" algn="l">
              <a:lnSpc>
                <a:spcPct val="150000"/>
              </a:lnSpc>
              <a:spcBef>
                <a:spcPts val="915"/>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myList = </a:t>
            </a:r>
            <a:r>
              <a:rPr i="1" lang="en">
                <a:solidFill>
                  <a:schemeClr val="dk1"/>
                </a:solidFill>
                <a:latin typeface="JetBrains Mono"/>
                <a:ea typeface="JetBrains Mono"/>
                <a:cs typeface="JetBrains Mono"/>
                <a:sym typeface="JetBrains Mono"/>
              </a:rPr>
              <a:t>mutableListOf</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3</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(myList[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myList[</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 </a:t>
            </a:r>
            <a:r>
              <a:rPr lang="en">
                <a:solidFill>
                  <a:srgbClr val="0000FF"/>
                </a:solidFill>
                <a:latin typeface="JetBrains Mono"/>
                <a:ea typeface="JetBrains Mono"/>
                <a:cs typeface="JetBrains Mono"/>
                <a:sym typeface="JetBrains Mono"/>
              </a:rPr>
              <a:t>100</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for </a:t>
            </a:r>
            <a:r>
              <a:rPr lang="en">
                <a:solidFill>
                  <a:schemeClr val="dk1"/>
                </a:solidFill>
                <a:latin typeface="JetBrains Mono"/>
                <a:ea typeface="JetBrains Mono"/>
                <a:cs typeface="JetBrains Mono"/>
                <a:sym typeface="JetBrains Mono"/>
              </a:rPr>
              <a:t>(e </a:t>
            </a:r>
            <a:r>
              <a:rPr b="1" lang="en">
                <a:solidFill>
                  <a:srgbClr val="000080"/>
                </a:solidFill>
                <a:latin typeface="JetBrains Mono"/>
                <a:ea typeface="JetBrains Mono"/>
                <a:cs typeface="JetBrains Mono"/>
                <a:sym typeface="JetBrains Mono"/>
              </a:rPr>
              <a:t>in </a:t>
            </a:r>
            <a:r>
              <a:rPr lang="en">
                <a:solidFill>
                  <a:schemeClr val="dk1"/>
                </a:solidFill>
                <a:latin typeface="JetBrains Mono"/>
                <a:ea typeface="JetBrains Mono"/>
                <a:cs typeface="JetBrains Mono"/>
                <a:sym typeface="JetBrains Mono"/>
              </a:rPr>
              <a:t>myList) </a:t>
            </a: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"Value: </a:t>
            </a:r>
            <a:r>
              <a:rPr b="1" lang="en">
                <a:solidFill>
                  <a:srgbClr val="00008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e</a:t>
            </a:r>
            <a:r>
              <a:rPr b="1" lang="en">
                <a:solidFill>
                  <a:srgbClr val="00800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Now consider this example. Do you think it would compile? If so, would it work smoothly? </a:t>
            </a:r>
            <a:endParaRPr>
              <a:solidFill>
                <a:schemeClr val="dk1"/>
              </a:solidFill>
              <a:latin typeface="Open Sans"/>
              <a:ea typeface="Open Sans"/>
              <a:cs typeface="Open Sans"/>
              <a:sym typeface="Open Sans"/>
            </a:endParaRPr>
          </a:p>
          <a:p>
            <a:pPr indent="0" lvl="0" marL="0" rtl="0" algn="l">
              <a:lnSpc>
                <a:spcPct val="150000"/>
              </a:lnSpc>
              <a:spcBef>
                <a:spcPts val="945"/>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myList = </a:t>
            </a:r>
            <a:r>
              <a:rPr i="1" lang="en">
                <a:solidFill>
                  <a:schemeClr val="dk1"/>
                </a:solidFill>
                <a:latin typeface="JetBrains Mono"/>
                <a:ea typeface="JetBrains Mono"/>
                <a:cs typeface="JetBrains Mono"/>
                <a:sym typeface="JetBrains Mono"/>
              </a:rPr>
              <a:t>listOf</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3</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(myList </a:t>
            </a:r>
            <a:r>
              <a:rPr b="1" lang="en">
                <a:solidFill>
                  <a:srgbClr val="000080"/>
                </a:solidFill>
                <a:latin typeface="JetBrains Mono"/>
                <a:ea typeface="JetBrains Mono"/>
                <a:cs typeface="JetBrains Mono"/>
                <a:sym typeface="JetBrains Mono"/>
              </a:rPr>
              <a:t>as </a:t>
            </a:r>
            <a:r>
              <a:rPr lang="en">
                <a:solidFill>
                  <a:schemeClr val="dk1"/>
                </a:solidFill>
                <a:latin typeface="JetBrains Mono"/>
                <a:ea typeface="JetBrains Mono"/>
                <a:cs typeface="JetBrains Mono"/>
                <a:sym typeface="JetBrains Mono"/>
              </a:rPr>
              <a:t>MutableList)[</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 </a:t>
            </a:r>
            <a:r>
              <a:rPr lang="en">
                <a:solidFill>
                  <a:srgbClr val="0000FF"/>
                </a:solidFill>
                <a:latin typeface="JetBrains Mono"/>
                <a:ea typeface="JetBrains Mono"/>
                <a:cs typeface="JetBrains Mono"/>
                <a:sym typeface="JetBrains Mono"/>
              </a:rPr>
              <a:t>100</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for </a:t>
            </a:r>
            <a:r>
              <a:rPr lang="en">
                <a:solidFill>
                  <a:schemeClr val="dk1"/>
                </a:solidFill>
                <a:latin typeface="JetBrains Mono"/>
                <a:ea typeface="JetBrains Mono"/>
                <a:cs typeface="JetBrains Mono"/>
                <a:sym typeface="JetBrains Mono"/>
              </a:rPr>
              <a:t>(e </a:t>
            </a:r>
            <a:r>
              <a:rPr b="1" lang="en">
                <a:solidFill>
                  <a:srgbClr val="000080"/>
                </a:solidFill>
                <a:latin typeface="JetBrains Mono"/>
                <a:ea typeface="JetBrains Mono"/>
                <a:cs typeface="JetBrains Mono"/>
                <a:sym typeface="JetBrains Mono"/>
              </a:rPr>
              <a:t>in </a:t>
            </a:r>
            <a:r>
              <a:rPr lang="en">
                <a:solidFill>
                  <a:schemeClr val="dk1"/>
                </a:solidFill>
                <a:latin typeface="JetBrains Mono"/>
                <a:ea typeface="JetBrains Mono"/>
                <a:cs typeface="JetBrains Mono"/>
                <a:sym typeface="JetBrains Mono"/>
              </a:rPr>
              <a:t>myList) </a:t>
            </a: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"Value: </a:t>
            </a:r>
            <a:r>
              <a:rPr b="1" lang="en">
                <a:solidFill>
                  <a:srgbClr val="00008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e</a:t>
            </a:r>
            <a:r>
              <a:rPr b="1" lang="en">
                <a:solidFill>
                  <a:srgbClr val="00800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answer is yes – it will compile and work without any errors. That’s because both read-only and mutable lists have the same implementation. Be careful to</a:t>
            </a:r>
            <a:r>
              <a:rPr lang="en">
                <a:solidFill>
                  <a:schemeClr val="dk1"/>
                </a:solidFill>
                <a:latin typeface="Open Sans"/>
                <a:ea typeface="Open Sans"/>
                <a:cs typeface="Open Sans"/>
                <a:sym typeface="Open Sans"/>
              </a:rPr>
              <a:t> avoid explicit unsafe type casts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0" lvl="0" marL="155575" rtl="0" algn="l">
              <a:lnSpc>
                <a:spcPct val="150000"/>
              </a:lnSpc>
              <a:spcBef>
                <a:spcPts val="50"/>
              </a:spcBef>
              <a:spcAft>
                <a:spcPts val="0"/>
              </a:spcAft>
              <a:buClr>
                <a:schemeClr val="dk1"/>
              </a:buClr>
              <a:buSzPts val="1100"/>
              <a:buFont typeface="Arial"/>
              <a:buNone/>
            </a:pPr>
            <a:r>
              <a:rPr lang="en">
                <a:solidFill>
                  <a:schemeClr val="dk1"/>
                </a:solidFill>
              </a:rPr>
              <a:t>● </a:t>
            </a:r>
            <a:r>
              <a:rPr lang="en">
                <a:solidFill>
                  <a:schemeClr val="dk1"/>
                </a:solidFill>
                <a:latin typeface="Open Sans"/>
                <a:ea typeface="Open Sans"/>
                <a:cs typeface="Open Sans"/>
                <a:sym typeface="Open Sans"/>
              </a:rPr>
              <a:t>Collection Types – </a:t>
            </a:r>
            <a:r>
              <a:rPr lang="en" u="sng">
                <a:solidFill>
                  <a:srgbClr val="FF318B"/>
                </a:solidFill>
                <a:latin typeface="Open Sans"/>
                <a:ea typeface="Open Sans"/>
                <a:cs typeface="Open Sans"/>
                <a:sym typeface="Open Sans"/>
              </a:rPr>
              <a:t>https://kotlinlang.org/docs/collections-overview.html#collection-types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10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a7afd976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a7afd976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2083"/>
              </a:lnSpc>
              <a:spcBef>
                <a:spcPts val="0"/>
              </a:spcBef>
              <a:spcAft>
                <a:spcPts val="1095"/>
              </a:spcAft>
              <a:buClr>
                <a:schemeClr val="dk1"/>
              </a:buClr>
              <a:buSzPts val="1100"/>
              <a:buFont typeface="Arial"/>
              <a:buNone/>
            </a:pPr>
            <a:r>
              <a:rPr lang="en">
                <a:solidFill>
                  <a:schemeClr val="dk1"/>
                </a:solidFill>
                <a:latin typeface="Open Sans"/>
                <a:ea typeface="Open Sans"/>
                <a:cs typeface="Open Sans"/>
                <a:sym typeface="Open Sans"/>
              </a:rPr>
              <a:t>Let’s have a look at one more type-hierarchy</a:t>
            </a:r>
            <a:r>
              <a:rPr lang="en">
                <a:solidFill>
                  <a:schemeClr val="dk1"/>
                </a:solidFill>
                <a:latin typeface="Open Sans"/>
                <a:ea typeface="Open Sans"/>
                <a:cs typeface="Open Sans"/>
                <a:sym typeface="Open Sans"/>
              </a:rPr>
              <a:t> representation</a:t>
            </a:r>
            <a:r>
              <a:rPr lang="en">
                <a:solidFill>
                  <a:schemeClr val="dk1"/>
                </a:solidFill>
                <a:latin typeface="Open Sans"/>
                <a:ea typeface="Open Sans"/>
                <a:cs typeface="Open Sans"/>
                <a:sym typeface="Open Sans"/>
              </a:rPr>
              <a:t>. Again we see both read-only and mutable variants. </a:t>
            </a:r>
            <a:endParaRPr>
              <a:latin typeface="Open Sans"/>
              <a:ea typeface="Open Sans"/>
              <a:cs typeface="Open Sans"/>
              <a:sym typeface="Open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9fdf32a2d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9fdf32a2d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we saw on the previous slide, the </a:t>
            </a:r>
            <a:r>
              <a:rPr lang="en">
                <a:solidFill>
                  <a:schemeClr val="dk1"/>
                </a:solidFill>
                <a:latin typeface="JetBrains Mono"/>
                <a:ea typeface="JetBrains Mono"/>
                <a:cs typeface="JetBrains Mono"/>
                <a:sym typeface="JetBrains Mono"/>
              </a:rPr>
              <a:t>Iterable</a:t>
            </a:r>
            <a:r>
              <a:rPr lang="en">
                <a:solidFill>
                  <a:schemeClr val="dk1"/>
                </a:solidFill>
                <a:latin typeface="Open Sans"/>
                <a:ea typeface="Open Sans"/>
                <a:cs typeface="Open Sans"/>
                <a:sym typeface="Open Sans"/>
              </a:rPr>
              <a:t> type is at the top of the collections type hierarchy. This means that all collections in the Kotlin Standard Library are iterable.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What does “iterable” mean?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Iterating </a:t>
            </a:r>
            <a:r>
              <a:rPr lang="en">
                <a:solidFill>
                  <a:schemeClr val="dk1"/>
                </a:solidFill>
                <a:latin typeface="Open Sans"/>
                <a:ea typeface="Open Sans"/>
                <a:cs typeface="Open Sans"/>
                <a:sym typeface="Open Sans"/>
              </a:rPr>
              <a:t>is the technical term for looping, so iterable collections are collections that can be looped over, for instance by using a</a:t>
            </a:r>
            <a:r>
              <a:rPr lang="en">
                <a:solidFill>
                  <a:schemeClr val="dk1"/>
                </a:solidFill>
                <a:latin typeface="Open Sans"/>
                <a:ea typeface="Open Sans"/>
                <a:cs typeface="Open Sans"/>
                <a:sym typeface="Open Sans"/>
              </a:rPr>
              <a:t> </a:t>
            </a:r>
            <a:r>
              <a:rPr b="1" lang="en">
                <a:solidFill>
                  <a:srgbClr val="000080"/>
                </a:solidFill>
                <a:latin typeface="JetBrains Mono"/>
                <a:ea typeface="JetBrains Mono"/>
                <a:cs typeface="JetBrains Mono"/>
                <a:sym typeface="JetBrains Mono"/>
              </a:rPr>
              <a:t>for</a:t>
            </a:r>
            <a:r>
              <a:rPr lang="en">
                <a:solidFill>
                  <a:schemeClr val="dk1"/>
                </a:solidFill>
                <a:latin typeface="Open Sans"/>
                <a:ea typeface="Open Sans"/>
                <a:cs typeface="Open Sans"/>
                <a:sym typeface="Open Sans"/>
              </a:rPr>
              <a:t>-loop. </a:t>
            </a:r>
            <a:r>
              <a:rPr lang="en">
                <a:solidFill>
                  <a:schemeClr val="dk1"/>
                </a:solidFill>
                <a:latin typeface="Open Sans"/>
                <a:ea typeface="Open Sans"/>
                <a:cs typeface="Open Sans"/>
                <a:sym typeface="Open Sans"/>
              </a:rPr>
              <a:t>Here is a brief example: </a:t>
            </a:r>
            <a:endParaRPr>
              <a:solidFill>
                <a:schemeClr val="dk1"/>
              </a:solidFill>
              <a:latin typeface="Open Sans"/>
              <a:ea typeface="Open Sans"/>
              <a:cs typeface="Open Sans"/>
              <a:sym typeface="Open Sans"/>
            </a:endParaRPr>
          </a:p>
          <a:p>
            <a:pPr indent="0" lvl="0" marL="0" rtl="0" algn="l">
              <a:lnSpc>
                <a:spcPct val="150000"/>
              </a:lnSpc>
              <a:spcBef>
                <a:spcPts val="945"/>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myList = </a:t>
            </a:r>
            <a:r>
              <a:rPr i="1" lang="en">
                <a:solidFill>
                  <a:schemeClr val="dk1"/>
                </a:solidFill>
                <a:latin typeface="JetBrains Mono"/>
                <a:ea typeface="JetBrains Mono"/>
                <a:cs typeface="JetBrains Mono"/>
                <a:sym typeface="JetBrains Mono"/>
              </a:rPr>
              <a:t>listOf</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3</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for </a:t>
            </a:r>
            <a:r>
              <a:rPr lang="en">
                <a:solidFill>
                  <a:schemeClr val="dk1"/>
                </a:solidFill>
                <a:latin typeface="JetBrains Mono"/>
                <a:ea typeface="JetBrains Mono"/>
                <a:cs typeface="JetBrains Mono"/>
                <a:sym typeface="JetBrains Mono"/>
              </a:rPr>
              <a:t>(item </a:t>
            </a:r>
            <a:r>
              <a:rPr b="1" lang="en">
                <a:solidFill>
                  <a:srgbClr val="000080"/>
                </a:solidFill>
                <a:latin typeface="JetBrains Mono"/>
                <a:ea typeface="JetBrains Mono"/>
                <a:cs typeface="JetBrains Mono"/>
                <a:sym typeface="JetBrains Mono"/>
              </a:rPr>
              <a:t>in </a:t>
            </a:r>
            <a:r>
              <a:rPr lang="en">
                <a:solidFill>
                  <a:schemeClr val="dk1"/>
                </a:solidFill>
                <a:latin typeface="JetBrains Mono"/>
                <a:ea typeface="JetBrains Mono"/>
                <a:cs typeface="JetBrains Mono"/>
                <a:sym typeface="JetBrains Mono"/>
              </a:rPr>
              <a:t>myList)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"Mylist item </a:t>
            </a:r>
            <a:r>
              <a:rPr b="1" lang="en">
                <a:solidFill>
                  <a:srgbClr val="00008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item</a:t>
            </a:r>
            <a:r>
              <a:rPr b="1" lang="en">
                <a:solidFill>
                  <a:srgbClr val="00800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a:t>
            </a:r>
            <a:endParaRPr b="1">
              <a:solidFill>
                <a:srgbClr val="000080"/>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you can see in the code snippet presented on the slide, the </a:t>
            </a:r>
            <a:r>
              <a:rPr lang="en">
                <a:solidFill>
                  <a:schemeClr val="dk1"/>
                </a:solidFill>
                <a:latin typeface="JetBrains Mono"/>
                <a:ea typeface="JetBrains Mono"/>
                <a:cs typeface="JetBrains Mono"/>
                <a:sym typeface="JetBrains Mono"/>
              </a:rPr>
              <a:t>Iterable</a:t>
            </a:r>
            <a:r>
              <a:rPr lang="en">
                <a:solidFill>
                  <a:schemeClr val="dk1"/>
                </a:solidFill>
                <a:latin typeface="Open Sans"/>
                <a:ea typeface="Open Sans"/>
                <a:cs typeface="Open Sans"/>
                <a:sym typeface="Open Sans"/>
              </a:rPr>
              <a:t> interface has the </a:t>
            </a:r>
            <a:r>
              <a:rPr lang="en">
                <a:solidFill>
                  <a:schemeClr val="dk1"/>
                </a:solidFill>
                <a:latin typeface="JetBrains Mono"/>
                <a:ea typeface="JetBrains Mono"/>
                <a:cs typeface="JetBrains Mono"/>
                <a:sym typeface="JetBrains Mono"/>
              </a:rPr>
              <a:t>iterator</a:t>
            </a:r>
            <a:r>
              <a:rPr lang="en">
                <a:solidFill>
                  <a:schemeClr val="dk1"/>
                </a:solidFill>
                <a:latin typeface="Open Sans"/>
                <a:ea typeface="Open Sans"/>
                <a:cs typeface="Open Sans"/>
                <a:sym typeface="Open Sans"/>
              </a:rPr>
              <a:t> method and its signature contains the </a:t>
            </a:r>
            <a:r>
              <a:rPr lang="en">
                <a:solidFill>
                  <a:schemeClr val="dk1"/>
                </a:solidFill>
                <a:latin typeface="JetBrains Mono"/>
                <a:ea typeface="JetBrains Mono"/>
                <a:cs typeface="JetBrains Mono"/>
                <a:sym typeface="JetBrains Mono"/>
              </a:rPr>
              <a:t>operator</a:t>
            </a:r>
            <a:r>
              <a:rPr lang="en">
                <a:solidFill>
                  <a:schemeClr val="dk1"/>
                </a:solidFill>
                <a:latin typeface="Open Sans"/>
                <a:ea typeface="Open Sans"/>
                <a:cs typeface="Open Sans"/>
                <a:sym typeface="Open Sans"/>
              </a:rPr>
              <a:t> keyword (remember Kotlin conventions).  What’s the difference between the </a:t>
            </a:r>
            <a:r>
              <a:rPr lang="en">
                <a:solidFill>
                  <a:schemeClr val="dk1"/>
                </a:solidFill>
                <a:latin typeface="JetBrains Mono"/>
                <a:ea typeface="JetBrains Mono"/>
                <a:cs typeface="JetBrains Mono"/>
                <a:sym typeface="JetBrains Mono"/>
              </a:rPr>
              <a:t>Iterator</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Iterable </a:t>
            </a:r>
            <a:r>
              <a:rPr lang="en">
                <a:solidFill>
                  <a:schemeClr val="dk1"/>
                </a:solidFill>
                <a:latin typeface="Open Sans"/>
                <a:ea typeface="Open Sans"/>
                <a:cs typeface="Open Sans"/>
                <a:sym typeface="Open Sans"/>
              </a:rPr>
              <a:t>interfaces? The </a:t>
            </a:r>
            <a:r>
              <a:rPr lang="en">
                <a:solidFill>
                  <a:schemeClr val="dk1"/>
                </a:solidFill>
                <a:latin typeface="JetBrains Mono"/>
                <a:ea typeface="JetBrains Mono"/>
                <a:cs typeface="JetBrains Mono"/>
                <a:sym typeface="JetBrains Mono"/>
              </a:rPr>
              <a:t>Iterable </a:t>
            </a:r>
            <a:r>
              <a:rPr lang="en">
                <a:solidFill>
                  <a:schemeClr val="dk1"/>
                </a:solidFill>
                <a:latin typeface="Open Sans"/>
                <a:ea typeface="Open Sans"/>
                <a:cs typeface="Open Sans"/>
                <a:sym typeface="Open Sans"/>
              </a:rPr>
              <a:t>interface represents a data structure that can be iterated (looped) over, while</a:t>
            </a:r>
            <a:r>
              <a:rPr lang="en">
                <a:solidFill>
                  <a:schemeClr val="dk1"/>
                </a:solidFill>
                <a:latin typeface="Open Sans"/>
                <a:ea typeface="Open Sans"/>
                <a:cs typeface="Open Sans"/>
                <a:sym typeface="Open Sans"/>
              </a:rPr>
              <a:t> the </a:t>
            </a:r>
            <a:r>
              <a:rPr lang="en">
                <a:solidFill>
                  <a:schemeClr val="dk1"/>
                </a:solidFill>
                <a:latin typeface="JetBrains Mono"/>
                <a:ea typeface="JetBrains Mono"/>
                <a:cs typeface="JetBrains Mono"/>
                <a:sym typeface="JetBrains Mono"/>
              </a:rPr>
              <a:t>Iterator</a:t>
            </a:r>
            <a:r>
              <a:rPr lang="en">
                <a:solidFill>
                  <a:schemeClr val="dk1"/>
                </a:solidFill>
                <a:latin typeface="Open Sans"/>
                <a:ea typeface="Open Sans"/>
                <a:cs typeface="Open Sans"/>
                <a:sym typeface="Open Sans"/>
              </a:rPr>
              <a:t> interface </a:t>
            </a:r>
            <a:r>
              <a:rPr lang="en">
                <a:solidFill>
                  <a:schemeClr val="dk1"/>
                </a:solidFill>
                <a:latin typeface="Open Sans"/>
                <a:ea typeface="Open Sans"/>
                <a:cs typeface="Open Sans"/>
                <a:sym typeface="Open Sans"/>
              </a:rPr>
              <a:t> provides methods</a:t>
            </a:r>
            <a:r>
              <a:rPr lang="en">
                <a:solidFill>
                  <a:schemeClr val="dk1"/>
                </a:solidFill>
                <a:latin typeface="Open Sans"/>
                <a:ea typeface="Open Sans"/>
                <a:cs typeface="Open Sans"/>
                <a:sym typeface="Open Sans"/>
              </a:rPr>
              <a:t> to retrieve elements from the collection while iterating.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5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Collections. Iterators – </a:t>
            </a:r>
            <a:r>
              <a:rPr lang="en" u="sng">
                <a:solidFill>
                  <a:srgbClr val="FF318B"/>
                </a:solidFill>
                <a:latin typeface="Open Sans"/>
                <a:ea typeface="Open Sans"/>
                <a:cs typeface="Open Sans"/>
                <a:sym typeface="Open Sans"/>
              </a:rPr>
              <a:t>https://kotlinlang.org/docs/iterators.html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05"/>
              </a:spcBef>
              <a:spcAft>
                <a:spcPts val="105"/>
              </a:spcAft>
              <a:buClr>
                <a:schemeClr val="dk1"/>
              </a:buClr>
              <a:buSzPts val="1100"/>
              <a:buFont typeface="Open Sans"/>
              <a:buChar char="●"/>
            </a:pPr>
            <a:r>
              <a:rPr lang="en">
                <a:solidFill>
                  <a:schemeClr val="dk1"/>
                </a:solidFill>
                <a:latin typeface="Open Sans"/>
                <a:ea typeface="Open Sans"/>
                <a:cs typeface="Open Sans"/>
                <a:sym typeface="Open Sans"/>
              </a:rPr>
              <a:t>Iterator vs Iterable – </a:t>
            </a:r>
            <a:r>
              <a:rPr lang="en" u="sng">
                <a:solidFill>
                  <a:srgbClr val="FF318B"/>
                </a:solidFill>
                <a:latin typeface="Open Sans"/>
                <a:ea typeface="Open Sans"/>
                <a:cs typeface="Open Sans"/>
                <a:sym typeface="Open Sans"/>
              </a:rPr>
              <a:t>https://www.baeldung.com/java-iterator-vs-iterable</a:t>
            </a:r>
            <a:endParaRPr>
              <a:latin typeface="Open Sans"/>
              <a:ea typeface="Open Sans"/>
              <a:cs typeface="Open Sans"/>
              <a:sym typeface="Ope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9fdf32a2d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9fdf32a2d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a:t>
            </a:r>
            <a:r>
              <a:rPr b="1" lang="en">
                <a:solidFill>
                  <a:srgbClr val="000080"/>
                </a:solidFill>
              </a:rPr>
              <a:t> </a:t>
            </a:r>
            <a:r>
              <a:rPr b="1" lang="en">
                <a:solidFill>
                  <a:srgbClr val="000080"/>
                </a:solidFill>
                <a:latin typeface="JetBrains Mono"/>
                <a:ea typeface="JetBrains Mono"/>
                <a:cs typeface="JetBrains Mono"/>
                <a:sym typeface="JetBrains Mono"/>
              </a:rPr>
              <a:t>while</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loop may also be used to iterate over iterable collections. You may obtain an iterator explicitly and use the </a:t>
            </a:r>
            <a:r>
              <a:rPr lang="en">
                <a:solidFill>
                  <a:schemeClr val="dk1"/>
                </a:solidFill>
                <a:latin typeface="JetBrains Mono"/>
                <a:ea typeface="JetBrains Mono"/>
                <a:cs typeface="JetBrains Mono"/>
                <a:sym typeface="JetBrains Mono"/>
              </a:rPr>
              <a:t>hasNext()</a:t>
            </a:r>
            <a:r>
              <a:rPr lang="en">
                <a:solidFill>
                  <a:schemeClr val="dk1"/>
                </a:solidFill>
                <a:latin typeface="Open Sans"/>
                <a:ea typeface="Open Sans"/>
                <a:cs typeface="Open Sans"/>
                <a:sym typeface="Open Sans"/>
              </a:rPr>
              <a:t> method alongside a </a:t>
            </a:r>
            <a:r>
              <a:rPr b="1" lang="en">
                <a:solidFill>
                  <a:srgbClr val="000080"/>
                </a:solidFill>
                <a:latin typeface="JetBrains Mono"/>
                <a:ea typeface="JetBrains Mono"/>
                <a:cs typeface="JetBrains Mono"/>
                <a:sym typeface="JetBrains Mono"/>
              </a:rPr>
              <a:t>while</a:t>
            </a:r>
            <a:r>
              <a:rPr lang="en">
                <a:solidFill>
                  <a:schemeClr val="dk1"/>
                </a:solidFill>
                <a:latin typeface="Open Sans"/>
                <a:ea typeface="Open Sans"/>
                <a:cs typeface="Open Sans"/>
                <a:sym typeface="Open Sans"/>
              </a:rPr>
              <a:t> loop to loop through the items. The </a:t>
            </a:r>
            <a:r>
              <a:rPr lang="en">
                <a:solidFill>
                  <a:schemeClr val="dk1"/>
                </a:solidFill>
                <a:latin typeface="JetBrains Mono"/>
                <a:ea typeface="JetBrains Mono"/>
                <a:cs typeface="JetBrains Mono"/>
                <a:sym typeface="JetBrains Mono"/>
              </a:rPr>
              <a:t>hasNext() </a:t>
            </a:r>
            <a:r>
              <a:rPr lang="en">
                <a:solidFill>
                  <a:schemeClr val="dk1"/>
                </a:solidFill>
                <a:latin typeface="Open Sans"/>
                <a:ea typeface="Open Sans"/>
                <a:cs typeface="Open Sans"/>
                <a:sym typeface="Open Sans"/>
              </a:rPr>
              <a:t>and </a:t>
            </a:r>
            <a:r>
              <a:rPr lang="en">
                <a:solidFill>
                  <a:schemeClr val="dk1"/>
                </a:solidFill>
                <a:latin typeface="JetBrains Mono"/>
                <a:ea typeface="JetBrains Mono"/>
                <a:cs typeface="JetBrains Mono"/>
                <a:sym typeface="JetBrains Mono"/>
              </a:rPr>
              <a:t>next()</a:t>
            </a:r>
            <a:r>
              <a:rPr lang="en">
                <a:solidFill>
                  <a:schemeClr val="dk1"/>
                </a:solidFill>
                <a:latin typeface="Open Sans"/>
                <a:ea typeface="Open Sans"/>
                <a:cs typeface="Open Sans"/>
                <a:sym typeface="Open Sans"/>
              </a:rPr>
              <a:t> methods are the ones declared in the </a:t>
            </a:r>
            <a:r>
              <a:rPr lang="en">
                <a:solidFill>
                  <a:schemeClr val="dk1"/>
                </a:solidFill>
                <a:latin typeface="Open Sans"/>
                <a:ea typeface="Open Sans"/>
                <a:cs typeface="Open Sans"/>
                <a:sym typeface="Open Sans"/>
              </a:rPr>
              <a:t>Iterator </a:t>
            </a:r>
            <a:r>
              <a:rPr lang="en">
                <a:solidFill>
                  <a:schemeClr val="dk1"/>
                </a:solidFill>
                <a:latin typeface="Open Sans"/>
                <a:ea typeface="Open Sans"/>
                <a:cs typeface="Open Sans"/>
                <a:sym typeface="Open Sans"/>
              </a:rPr>
              <a:t>interface. Let’s take a look at the interface:</a:t>
            </a:r>
            <a:r>
              <a:rPr b="1" lang="en">
                <a:solidFill>
                  <a:srgbClr val="000080"/>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950"/>
              </a:spcBef>
              <a:spcAft>
                <a:spcPts val="0"/>
              </a:spcAft>
              <a:buNone/>
            </a:pPr>
            <a:r>
              <a:rPr i="1" lang="en">
                <a:solidFill>
                  <a:srgbClr val="808080"/>
                </a:solidFill>
                <a:latin typeface="JetBrains Mono"/>
                <a:ea typeface="JetBrains Mono"/>
                <a:cs typeface="JetBrains Mono"/>
                <a:sym typeface="JetBrains Mono"/>
              </a:rPr>
              <a:t>/**</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Returns the next element in the iteration.</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public operator fun </a:t>
            </a:r>
            <a:r>
              <a:rPr lang="en">
                <a:solidFill>
                  <a:schemeClr val="dk1"/>
                </a:solidFill>
                <a:latin typeface="JetBrains Mono"/>
                <a:ea typeface="JetBrains Mono"/>
                <a:cs typeface="JetBrains Mono"/>
                <a:sym typeface="JetBrains Mono"/>
              </a:rPr>
              <a:t>next(): </a:t>
            </a:r>
            <a:r>
              <a:rPr lang="en">
                <a:solidFill>
                  <a:srgbClr val="20999D"/>
                </a:solidFill>
                <a:latin typeface="JetBrains Mono"/>
                <a:ea typeface="JetBrains Mono"/>
                <a:cs typeface="JetBrains Mono"/>
                <a:sym typeface="JetBrains Mono"/>
              </a:rPr>
              <a:t>T</a:t>
            </a:r>
            <a:endParaRPr>
              <a:solidFill>
                <a:srgbClr val="20999D"/>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rgbClr val="20999D"/>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Returns `true` if the iteration has more elements.</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public operator fun </a:t>
            </a:r>
            <a:r>
              <a:rPr lang="en">
                <a:solidFill>
                  <a:schemeClr val="dk1"/>
                </a:solidFill>
                <a:latin typeface="JetBrains Mono"/>
                <a:ea typeface="JetBrains Mono"/>
                <a:cs typeface="JetBrains Mono"/>
                <a:sym typeface="JetBrains Mono"/>
              </a:rPr>
              <a:t>hasNext(): Boolean</a:t>
            </a:r>
            <a:endParaRPr i="1">
              <a:solidFill>
                <a:srgbClr val="80808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9fdf32a2d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9fdf32a2d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Remember </a:t>
            </a:r>
            <a:r>
              <a:rPr lang="en">
                <a:solidFill>
                  <a:schemeClr val="dk1"/>
                </a:solidFill>
                <a:latin typeface="Open Sans"/>
                <a:ea typeface="Open Sans"/>
                <a:cs typeface="Open Sans"/>
                <a:sym typeface="Open Sans"/>
              </a:rPr>
              <a:t>the collection type hierarchy we saw on previous slides? It also included the</a:t>
            </a:r>
            <a:r>
              <a:rPr lang="en">
                <a:solidFill>
                  <a:schemeClr val="dk1"/>
                </a:solidFill>
                <a:latin typeface="Raleway"/>
                <a:ea typeface="Raleway"/>
                <a:cs typeface="Raleway"/>
                <a:sym typeface="Raleway"/>
              </a:rPr>
              <a:t> </a:t>
            </a:r>
            <a:r>
              <a:rPr lang="en">
                <a:solidFill>
                  <a:schemeClr val="dk1"/>
                </a:solidFill>
                <a:latin typeface="JetBrains Mono"/>
                <a:ea typeface="JetBrains Mono"/>
                <a:cs typeface="JetBrains Mono"/>
                <a:sym typeface="JetBrains Mono"/>
              </a:rPr>
              <a:t>MutableIterator</a:t>
            </a:r>
            <a:r>
              <a:rPr lang="en">
                <a:solidFill>
                  <a:schemeClr val="dk1"/>
                </a:solidFill>
                <a:latin typeface="Open Sans"/>
                <a:ea typeface="Open Sans"/>
                <a:cs typeface="Open Sans"/>
                <a:sym typeface="Open Sans"/>
              </a:rPr>
              <a:t> interface. What is the difference? Have a look at this interface declaration: </a:t>
            </a:r>
            <a:endParaRPr>
              <a:solidFill>
                <a:schemeClr val="dk1"/>
              </a:solidFill>
              <a:latin typeface="Open Sans"/>
              <a:ea typeface="Open Sans"/>
              <a:cs typeface="Open Sans"/>
              <a:sym typeface="Open Sans"/>
            </a:endParaRPr>
          </a:p>
          <a:p>
            <a:pPr indent="0" lvl="0" marL="0" rtl="0" algn="l">
              <a:lnSpc>
                <a:spcPct val="150000"/>
              </a:lnSpc>
              <a:spcBef>
                <a:spcPts val="805"/>
              </a:spcBef>
              <a:spcAft>
                <a:spcPts val="0"/>
              </a:spcAft>
              <a:buNone/>
            </a:pPr>
            <a:r>
              <a:rPr i="1" lang="en">
                <a:solidFill>
                  <a:srgbClr val="808080"/>
                </a:solidFill>
                <a:latin typeface="JetBrains Mono"/>
                <a:ea typeface="JetBrains Mono"/>
                <a:cs typeface="JetBrains Mono"/>
                <a:sym typeface="JetBrains Mono"/>
              </a:rPr>
              <a:t>/**</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An iterator over a mutable collection. Provides the ability to remove elements while iterating.</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a:t>
            </a:r>
            <a:r>
              <a:rPr b="1" i="1" lang="en">
                <a:solidFill>
                  <a:srgbClr val="808080"/>
                </a:solidFill>
                <a:latin typeface="JetBrains Mono"/>
                <a:ea typeface="JetBrains Mono"/>
                <a:cs typeface="JetBrains Mono"/>
                <a:sym typeface="JetBrains Mono"/>
              </a:rPr>
              <a:t>@see </a:t>
            </a:r>
            <a:r>
              <a:rPr b="1" i="1" lang="en">
                <a:solidFill>
                  <a:srgbClr val="3D3D3D"/>
                </a:solidFill>
                <a:latin typeface="JetBrains Mono"/>
                <a:ea typeface="JetBrains Mono"/>
                <a:cs typeface="JetBrains Mono"/>
                <a:sym typeface="JetBrains Mono"/>
              </a:rPr>
              <a:t>MutableCollection.iterator</a:t>
            </a:r>
            <a:endParaRPr b="1" i="1">
              <a:solidFill>
                <a:srgbClr val="3D3D3D"/>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public interface </a:t>
            </a:r>
            <a:r>
              <a:rPr lang="en">
                <a:solidFill>
                  <a:schemeClr val="dk1"/>
                </a:solidFill>
                <a:latin typeface="JetBrains Mono"/>
                <a:ea typeface="JetBrains Mono"/>
                <a:cs typeface="JetBrains Mono"/>
                <a:sym typeface="JetBrains Mono"/>
              </a:rPr>
              <a:t>MutableIterator&lt;</a:t>
            </a:r>
            <a:r>
              <a:rPr b="1" lang="en">
                <a:solidFill>
                  <a:srgbClr val="000080"/>
                </a:solidFill>
                <a:latin typeface="JetBrains Mono"/>
                <a:ea typeface="JetBrains Mono"/>
                <a:cs typeface="JetBrains Mono"/>
                <a:sym typeface="JetBrains Mono"/>
              </a:rPr>
              <a:t>out </a:t>
            </a:r>
            <a:r>
              <a:rPr lang="en">
                <a:solidFill>
                  <a:srgbClr val="20999D"/>
                </a:solidFill>
                <a:latin typeface="JetBrains Mono"/>
                <a:ea typeface="JetBrains Mono"/>
                <a:cs typeface="JetBrains Mono"/>
                <a:sym typeface="JetBrains Mono"/>
              </a:rPr>
              <a:t>T</a:t>
            </a:r>
            <a:r>
              <a:rPr lang="en">
                <a:solidFill>
                  <a:schemeClr val="dk1"/>
                </a:solidFill>
                <a:latin typeface="JetBrains Mono"/>
                <a:ea typeface="JetBrains Mono"/>
                <a:cs typeface="JetBrains Mono"/>
                <a:sym typeface="JetBrains Mono"/>
              </a:rPr>
              <a:t>&gt; : Iterator&lt;</a:t>
            </a:r>
            <a:r>
              <a:rPr lang="en">
                <a:solidFill>
                  <a:srgbClr val="20999D"/>
                </a:solidFill>
                <a:latin typeface="JetBrains Mono"/>
                <a:ea typeface="JetBrains Mono"/>
                <a:cs typeface="JetBrains Mono"/>
                <a:sym typeface="JetBrains Mono"/>
              </a:rPr>
              <a:t>T</a:t>
            </a:r>
            <a:r>
              <a:rPr lang="en">
                <a:solidFill>
                  <a:schemeClr val="dk1"/>
                </a:solidFill>
                <a:latin typeface="JetBrains Mono"/>
                <a:ea typeface="JetBrains Mono"/>
                <a:cs typeface="JetBrains Mono"/>
                <a:sym typeface="JetBrains Mono"/>
              </a:rPr>
              <a:t>&gt;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rgbClr val="808080"/>
                </a:solidFill>
                <a:latin typeface="JetBrains Mono"/>
                <a:ea typeface="JetBrains Mono"/>
                <a:cs typeface="JetBrains Mono"/>
                <a:sym typeface="JetBrains Mono"/>
              </a:rPr>
              <a:t>/**</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 Removes from the underlying collection the last element returned by this iterator.</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public fun </a:t>
            </a:r>
            <a:r>
              <a:rPr lang="en">
                <a:solidFill>
                  <a:schemeClr val="dk1"/>
                </a:solidFill>
                <a:latin typeface="JetBrains Mono"/>
                <a:ea typeface="JetBrains Mono"/>
                <a:cs typeface="JetBrains Mono"/>
                <a:sym typeface="JetBrains Mono"/>
              </a:rPr>
              <a:t>remove(): Unit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None/>
            </a:pPr>
            <a:r>
              <a:rPr lang="en">
                <a:solidFill>
                  <a:schemeClr val="dk1"/>
                </a:solidFill>
                <a:latin typeface="Open Sans"/>
                <a:ea typeface="Open Sans"/>
                <a:cs typeface="Open Sans"/>
                <a:sym typeface="Open Sans"/>
              </a:rPr>
              <a:t>You can see that </a:t>
            </a:r>
            <a:r>
              <a:rPr lang="en">
                <a:solidFill>
                  <a:schemeClr val="dk1"/>
                </a:solidFill>
                <a:latin typeface="JetBrains Mono"/>
                <a:ea typeface="JetBrains Mono"/>
                <a:cs typeface="JetBrains Mono"/>
                <a:sym typeface="JetBrains Mono"/>
              </a:rPr>
              <a:t>MutableIterator</a:t>
            </a:r>
            <a:r>
              <a:rPr lang="en">
                <a:solidFill>
                  <a:schemeClr val="dk1"/>
                </a:solidFill>
                <a:latin typeface="Open Sans"/>
                <a:ea typeface="Open Sans"/>
                <a:cs typeface="Open Sans"/>
                <a:sym typeface="Open Sans"/>
              </a:rPr>
              <a:t> extends the </a:t>
            </a:r>
            <a:r>
              <a:rPr lang="en">
                <a:solidFill>
                  <a:schemeClr val="dk1"/>
                </a:solidFill>
                <a:latin typeface="JetBrains Mono"/>
                <a:ea typeface="JetBrains Mono"/>
                <a:cs typeface="JetBrains Mono"/>
                <a:sym typeface="JetBrains Mono"/>
              </a:rPr>
              <a:t>Iterator</a:t>
            </a:r>
            <a:r>
              <a:rPr lang="en">
                <a:solidFill>
                  <a:schemeClr val="dk1"/>
                </a:solidFill>
                <a:latin typeface="Open Sans"/>
                <a:ea typeface="Open Sans"/>
                <a:cs typeface="Open Sans"/>
                <a:sym typeface="Open Sans"/>
              </a:rPr>
              <a:t> interface and introduces an extra </a:t>
            </a:r>
            <a:r>
              <a:rPr lang="en">
                <a:solidFill>
                  <a:schemeClr val="dk1"/>
                </a:solidFill>
                <a:latin typeface="JetBrains Mono"/>
                <a:ea typeface="JetBrains Mono"/>
                <a:cs typeface="JetBrains Mono"/>
                <a:sym typeface="JetBrains Mono"/>
              </a:rPr>
              <a:t>remove()</a:t>
            </a:r>
            <a:r>
              <a:rPr lang="en">
                <a:solidFill>
                  <a:schemeClr val="dk1"/>
                </a:solidFill>
                <a:latin typeface="Open Sans"/>
                <a:ea typeface="Open Sans"/>
                <a:cs typeface="Open Sans"/>
                <a:sym typeface="Open Sans"/>
              </a:rPr>
              <a:t> method so that you can remove items while looping over them, as in the example code above.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0" lvl="0" marL="0" rtl="0" algn="l">
              <a:lnSpc>
                <a:spcPct val="150000"/>
              </a:lnSpc>
              <a:spcBef>
                <a:spcPts val="40"/>
              </a:spcBef>
              <a:spcAft>
                <a:spcPts val="105"/>
              </a:spcAft>
              <a:buNone/>
            </a:pPr>
            <a:r>
              <a:rPr lang="en">
                <a:solidFill>
                  <a:schemeClr val="dk1"/>
                </a:solidFill>
                <a:latin typeface="Open Sans"/>
                <a:ea typeface="Open Sans"/>
                <a:cs typeface="Open Sans"/>
                <a:sym typeface="Open Sans"/>
              </a:rPr>
              <a:t>Kotlin Standard Library. MutableIterator – </a:t>
            </a:r>
            <a:r>
              <a:rPr lang="en" u="sng">
                <a:solidFill>
                  <a:srgbClr val="FF318B"/>
                </a:solidFill>
                <a:latin typeface="Open Sans"/>
                <a:ea typeface="Open Sans"/>
                <a:cs typeface="Open Sans"/>
                <a:sym typeface="Open Sans"/>
              </a:rPr>
              <a:t>https://kotlinlang.org/api/latest/jvm/stdlib/kotlin.collections/-mutable-iterator/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9fdf32a2d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9fdf32a2d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word “mutable” has appeared multiple times, but what does it mean in terms of collections? Well, it means that a collection may be modified after its creation. For example, items can be added or removed. Read-only collections (or immutable ones) cannot be modified once they are created.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Every collection type prefixed with </a:t>
            </a:r>
            <a:r>
              <a:rPr i="1" lang="en">
                <a:solidFill>
                  <a:schemeClr val="dk1"/>
                </a:solidFill>
                <a:latin typeface="Open Sans"/>
                <a:ea typeface="Open Sans"/>
                <a:cs typeface="Open Sans"/>
                <a:sym typeface="Open Sans"/>
              </a:rPr>
              <a:t>mutable</a:t>
            </a:r>
            <a:r>
              <a:rPr lang="en">
                <a:solidFill>
                  <a:schemeClr val="dk1"/>
                </a:solidFill>
                <a:latin typeface="Open Sans"/>
                <a:ea typeface="Open Sans"/>
                <a:cs typeface="Open Sans"/>
                <a:sym typeface="Open Sans"/>
              </a:rPr>
              <a:t> implements </a:t>
            </a:r>
            <a:r>
              <a:rPr lang="en">
                <a:solidFill>
                  <a:schemeClr val="dk1"/>
                </a:solidFill>
                <a:latin typeface="JetBrains Mono"/>
                <a:ea typeface="JetBrains Mono"/>
                <a:cs typeface="JetBrains Mono"/>
                <a:sym typeface="JetBrains Mono"/>
              </a:rPr>
              <a:t>MutableCollection</a:t>
            </a:r>
            <a:r>
              <a:rPr lang="en">
                <a:solidFill>
                  <a:schemeClr val="dk1"/>
                </a:solidFill>
                <a:latin typeface="Open Sans"/>
                <a:ea typeface="Open Sans"/>
                <a:cs typeface="Open Sans"/>
                <a:sym typeface="Open Sans"/>
              </a:rPr>
              <a:t>, which itself extends </a:t>
            </a:r>
            <a:r>
              <a:rPr lang="en">
                <a:solidFill>
                  <a:schemeClr val="dk1"/>
                </a:solidFill>
                <a:latin typeface="JetBrains Mono"/>
                <a:ea typeface="JetBrains Mono"/>
                <a:cs typeface="JetBrains Mono"/>
                <a:sym typeface="JetBrains Mono"/>
              </a:rPr>
              <a:t>MutableIterable</a:t>
            </a:r>
            <a:r>
              <a:rPr lang="en">
                <a:solidFill>
                  <a:schemeClr val="dk1"/>
                </a:solidFill>
                <a:latin typeface="Open Sans"/>
                <a:ea typeface="Open Sans"/>
                <a:cs typeface="Open Sans"/>
                <a:sym typeface="Open Sans"/>
              </a:rPr>
              <a:t>, as </a:t>
            </a:r>
            <a:r>
              <a:rPr lang="en">
                <a:solidFill>
                  <a:schemeClr val="dk1"/>
                </a:solidFill>
                <a:latin typeface="Open Sans"/>
                <a:ea typeface="Open Sans"/>
                <a:cs typeface="Open Sans"/>
                <a:sym typeface="Open Sans"/>
              </a:rPr>
              <a:t>established</a:t>
            </a:r>
            <a:r>
              <a:rPr lang="en">
                <a:solidFill>
                  <a:schemeClr val="dk1"/>
                </a:solidFill>
                <a:latin typeface="Open Sans"/>
                <a:ea typeface="Open Sans"/>
                <a:cs typeface="Open Sans"/>
                <a:sym typeface="Open Sans"/>
              </a:rPr>
              <a:t> by the collection type hierarchy.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1" marL="322580" rtl="0" algn="l">
              <a:lnSpc>
                <a:spcPct val="150000"/>
              </a:lnSpc>
              <a:spcBef>
                <a:spcPts val="50"/>
              </a:spcBef>
              <a:spcAft>
                <a:spcPts val="0"/>
              </a:spcAft>
              <a:buClr>
                <a:schemeClr val="dk1"/>
              </a:buClr>
              <a:buSzPts val="1100"/>
              <a:buChar char="●"/>
            </a:pPr>
            <a:r>
              <a:rPr lang="en">
                <a:solidFill>
                  <a:schemeClr val="dk1"/>
                </a:solidFill>
                <a:latin typeface="Open Sans"/>
                <a:ea typeface="Open Sans"/>
                <a:cs typeface="Open Sans"/>
                <a:sym typeface="Open Sans"/>
              </a:rPr>
              <a:t>Kotlin Standard Library. MutableCollection – </a:t>
            </a:r>
            <a:r>
              <a:rPr lang="en" u="sng">
                <a:solidFill>
                  <a:srgbClr val="FF318B"/>
                </a:solidFill>
                <a:latin typeface="Open Sans"/>
                <a:ea typeface="Open Sans"/>
                <a:cs typeface="Open Sans"/>
                <a:sym typeface="Open Sans"/>
              </a:rPr>
              <a:t>https://kotlinlang.org/api/latest/jvm/stdlib/kotlin.collections/-mutable-collection/</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6350" lvl="0" marL="6350" rtl="0" algn="l">
              <a:lnSpc>
                <a:spcPct val="107916"/>
              </a:lnSpc>
              <a:spcBef>
                <a:spcPts val="105"/>
              </a:spcBef>
              <a:spcAft>
                <a:spcPts val="0"/>
              </a:spcAft>
              <a:buClr>
                <a:schemeClr val="dk1"/>
              </a:buClr>
              <a:buSzPts val="1100"/>
              <a:buFont typeface="Arial"/>
              <a:buNone/>
            </a:pPr>
            <a:r>
              <a:t/>
            </a:r>
            <a:endParaRPr sz="650">
              <a:solidFill>
                <a:schemeClr val="dk1"/>
              </a:solidFill>
              <a:latin typeface="Open Sans"/>
              <a:ea typeface="Open Sans"/>
              <a:cs typeface="Open Sans"/>
              <a:sym typeface="Open Sans"/>
            </a:endParaRPr>
          </a:p>
          <a:p>
            <a:pPr indent="0" lvl="0" marL="0" rtl="0" algn="l">
              <a:lnSpc>
                <a:spcPct val="115000"/>
              </a:lnSpc>
              <a:spcBef>
                <a:spcPts val="105"/>
              </a:spcBef>
              <a:spcAft>
                <a:spcPts val="0"/>
              </a:spcAft>
              <a:buNone/>
            </a:pPr>
            <a:r>
              <a:rPr lang="en">
                <a:solidFill>
                  <a:schemeClr val="dk1"/>
                </a:solidFill>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000"/>
        </a:solidFill>
      </p:bgPr>
    </p:bg>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a:noFill/>
          <a:ln>
            <a:noFill/>
          </a:ln>
        </p:spPr>
        <p:txBody>
          <a:bodyPr anchorCtr="0" anchor="ctr" bIns="91425" lIns="0" spcFirstLastPara="1" rIns="0"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1" name="Google Shape;11;p2"/>
          <p:cNvPicPr preferRelativeResize="0"/>
          <p:nvPr/>
        </p:nvPicPr>
        <p:blipFill rotWithShape="1">
          <a:blip r:embed="rId2">
            <a:alphaModFix/>
          </a:blip>
          <a:srcRect b="20590" l="25105" r="1077" t="18582"/>
          <a:stretch/>
        </p:blipFill>
        <p:spPr>
          <a:xfrm rot="-720009">
            <a:off x="4471046" y="-44961"/>
            <a:ext cx="5499357" cy="45332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
        <p:nvSpPr>
          <p:cNvPr id="14" name="Google Shape;14;p3"/>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
        <p:nvSpPr>
          <p:cNvPr id="15" name="Google Shape;15;p3"/>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indent="-317500" lvl="1" marL="9144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indent="-317500" lvl="2" marL="13716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indent="-317500" lvl="3" marL="18288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indent="-317500" lvl="4" marL="22860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indent="-317500" lvl="5" marL="27432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indent="-317500" lvl="6" marL="32004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indent="-317500" lvl="7" marL="36576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indent="-317500" lvl="8" marL="4114800" algn="l">
              <a:lnSpc>
                <a:spcPct val="115000"/>
              </a:lnSpc>
              <a:spcBef>
                <a:spcPts val="600"/>
              </a:spcBef>
              <a:spcAft>
                <a:spcPts val="600"/>
              </a:spcAft>
              <a:buClr>
                <a:schemeClr val="dk1"/>
              </a:buClr>
              <a:buSzPts val="1400"/>
              <a:buFont typeface="Open Sans"/>
              <a:buChar char="■"/>
              <a:defRPr sz="1400">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Lots of code">
  <p:cSld name="CUSTOM_4_1">
    <p:spTree>
      <p:nvGrpSpPr>
        <p:cNvPr id="16" name="Shape 16"/>
        <p:cNvGrpSpPr/>
        <p:nvPr/>
      </p:nvGrpSpPr>
      <p:grpSpPr>
        <a:xfrm>
          <a:off x="0" y="0"/>
          <a:ext cx="0" cy="0"/>
          <a:chOff x="0" y="0"/>
          <a:chExt cx="0" cy="0"/>
        </a:xfrm>
      </p:grpSpPr>
      <p:sp>
        <p:nvSpPr>
          <p:cNvPr id="17" name="Google Shape;17;p4"/>
          <p:cNvSpPr txBox="1"/>
          <p:nvPr>
            <p:ph idx="1" type="body"/>
          </p:nvPr>
        </p:nvSpPr>
        <p:spPr>
          <a:xfrm>
            <a:off x="292608" y="1335024"/>
            <a:ext cx="8326800" cy="2853000"/>
          </a:xfrm>
          <a:prstGeom prst="rect">
            <a:avLst/>
          </a:prstGeom>
          <a:noFill/>
          <a:ln>
            <a:noFill/>
          </a:ln>
        </p:spPr>
        <p:txBody>
          <a:bodyPr anchorCtr="0" anchor="t" bIns="0" lIns="0" spcFirstLastPara="1" rIns="0" wrap="square" tIns="146300">
            <a:noAutofit/>
          </a:bodyPr>
          <a:lstStyle>
            <a:lvl1pPr indent="-279400" lvl="0" marL="457200" algn="l">
              <a:lnSpc>
                <a:spcPct val="115000"/>
              </a:lnSpc>
              <a:spcBef>
                <a:spcPts val="0"/>
              </a:spcBef>
              <a:spcAft>
                <a:spcPts val="0"/>
              </a:spcAft>
              <a:buSzPts val="800"/>
              <a:buFont typeface="JetBrains Mono"/>
              <a:buChar char="●"/>
              <a:defRPr sz="800">
                <a:latin typeface="JetBrains Mono"/>
                <a:ea typeface="JetBrains Mono"/>
                <a:cs typeface="JetBrains Mono"/>
                <a:sym typeface="JetBrains Mono"/>
              </a:defRPr>
            </a:lvl1pPr>
            <a:lvl2pPr indent="-279400" lvl="1" marL="9144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2pPr>
            <a:lvl3pPr indent="-279400" lvl="2" marL="13716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3pPr>
            <a:lvl4pPr indent="-279400" lvl="3" marL="18288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4pPr>
            <a:lvl5pPr indent="-279400" lvl="4" marL="22860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5pPr>
            <a:lvl6pPr indent="-279400" lvl="5" marL="27432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6pPr>
            <a:lvl7pPr indent="-279400" lvl="6" marL="32004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7pPr>
            <a:lvl8pPr indent="-279400" lvl="7" marL="36576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8pPr>
            <a:lvl9pPr indent="-279400" lvl="8" marL="4114800" algn="l">
              <a:lnSpc>
                <a:spcPct val="115000"/>
              </a:lnSpc>
              <a:spcBef>
                <a:spcPts val="600"/>
              </a:spcBef>
              <a:spcAft>
                <a:spcPts val="600"/>
              </a:spcAft>
              <a:buSzPts val="800"/>
              <a:buFont typeface="JetBrains Mono"/>
              <a:buChar char="■"/>
              <a:defRPr sz="800">
                <a:latin typeface="JetBrains Mono"/>
                <a:ea typeface="JetBrains Mono"/>
                <a:cs typeface="JetBrains Mono"/>
                <a:sym typeface="JetBrains Mono"/>
              </a:defRPr>
            </a:lvl9pPr>
          </a:lstStyle>
          <a:p/>
        </p:txBody>
      </p:sp>
      <p:sp>
        <p:nvSpPr>
          <p:cNvPr id="18" name="Google Shape;18;p4"/>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Text and header 1">
  <p:cSld name="CUSTOM_7_2">
    <p:spTree>
      <p:nvGrpSpPr>
        <p:cNvPr id="19" name="Shape 19"/>
        <p:cNvGrpSpPr/>
        <p:nvPr/>
      </p:nvGrpSpPr>
      <p:grpSpPr>
        <a:xfrm>
          <a:off x="0" y="0"/>
          <a:ext cx="0" cy="0"/>
          <a:chOff x="0" y="0"/>
          <a:chExt cx="0" cy="0"/>
        </a:xfrm>
      </p:grpSpPr>
      <p:sp>
        <p:nvSpPr>
          <p:cNvPr id="20" name="Google Shape;20;p5"/>
          <p:cNvSpPr txBox="1"/>
          <p:nvPr>
            <p:ph idx="1" type="body"/>
          </p:nvPr>
        </p:nvSpPr>
        <p:spPr>
          <a:xfrm>
            <a:off x="292608" y="1335024"/>
            <a:ext cx="8328900" cy="23958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600"/>
              </a:spcBef>
              <a:spcAft>
                <a:spcPts val="0"/>
              </a:spcAft>
              <a:buSzPts val="1400"/>
              <a:buChar char="○"/>
              <a:defRPr/>
            </a:lvl2pPr>
            <a:lvl3pPr indent="-317500" lvl="2" marL="1371600" algn="l">
              <a:lnSpc>
                <a:spcPct val="115000"/>
              </a:lnSpc>
              <a:spcBef>
                <a:spcPts val="600"/>
              </a:spcBef>
              <a:spcAft>
                <a:spcPts val="0"/>
              </a:spcAft>
              <a:buSzPts val="1400"/>
              <a:buChar char="■"/>
              <a:defRPr/>
            </a:lvl3pPr>
            <a:lvl4pPr indent="-317500" lvl="3" marL="1828800" algn="l">
              <a:lnSpc>
                <a:spcPct val="115000"/>
              </a:lnSpc>
              <a:spcBef>
                <a:spcPts val="600"/>
              </a:spcBef>
              <a:spcAft>
                <a:spcPts val="0"/>
              </a:spcAft>
              <a:buSzPts val="1400"/>
              <a:buChar char="●"/>
              <a:defRPr/>
            </a:lvl4pPr>
            <a:lvl5pPr indent="-317500" lvl="4" marL="2286000" algn="l">
              <a:lnSpc>
                <a:spcPct val="115000"/>
              </a:lnSpc>
              <a:spcBef>
                <a:spcPts val="600"/>
              </a:spcBef>
              <a:spcAft>
                <a:spcPts val="0"/>
              </a:spcAft>
              <a:buSzPts val="1400"/>
              <a:buChar char="○"/>
              <a:defRPr/>
            </a:lvl5pPr>
            <a:lvl6pPr indent="-317500" lvl="5" marL="2743200" algn="l">
              <a:lnSpc>
                <a:spcPct val="115000"/>
              </a:lnSpc>
              <a:spcBef>
                <a:spcPts val="600"/>
              </a:spcBef>
              <a:spcAft>
                <a:spcPts val="0"/>
              </a:spcAft>
              <a:buSzPts val="1400"/>
              <a:buChar char="■"/>
              <a:defRPr/>
            </a:lvl6pPr>
            <a:lvl7pPr indent="-317500" lvl="6" marL="3200400" algn="l">
              <a:lnSpc>
                <a:spcPct val="115000"/>
              </a:lnSpc>
              <a:spcBef>
                <a:spcPts val="600"/>
              </a:spcBef>
              <a:spcAft>
                <a:spcPts val="0"/>
              </a:spcAft>
              <a:buSzPts val="1400"/>
              <a:buChar char="●"/>
              <a:defRPr/>
            </a:lvl7pPr>
            <a:lvl8pPr indent="-317500" lvl="7" marL="3657600" algn="l">
              <a:lnSpc>
                <a:spcPct val="115000"/>
              </a:lnSpc>
              <a:spcBef>
                <a:spcPts val="600"/>
              </a:spcBef>
              <a:spcAft>
                <a:spcPts val="0"/>
              </a:spcAft>
              <a:buSzPts val="1400"/>
              <a:buChar char="○"/>
              <a:defRPr/>
            </a:lvl8pPr>
            <a:lvl9pPr indent="-317500" lvl="8" marL="4114800" algn="l">
              <a:lnSpc>
                <a:spcPct val="115000"/>
              </a:lnSpc>
              <a:spcBef>
                <a:spcPts val="600"/>
              </a:spcBef>
              <a:spcAft>
                <a:spcPts val="600"/>
              </a:spcAft>
              <a:buSzPts val="1400"/>
              <a:buChar char="■"/>
              <a:defRPr/>
            </a:lvl9pPr>
          </a:lstStyle>
          <a:p/>
        </p:txBody>
      </p:sp>
      <p:sp>
        <p:nvSpPr>
          <p:cNvPr id="21" name="Google Shape;21;p5"/>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de">
  <p:cSld name="CUSTOM_4">
    <p:spTree>
      <p:nvGrpSpPr>
        <p:cNvPr id="22" name="Shape 22"/>
        <p:cNvGrpSpPr/>
        <p:nvPr/>
      </p:nvGrpSpPr>
      <p:grpSpPr>
        <a:xfrm>
          <a:off x="0" y="0"/>
          <a:ext cx="0" cy="0"/>
          <a:chOff x="0" y="0"/>
          <a:chExt cx="0" cy="0"/>
        </a:xfrm>
      </p:grpSpPr>
      <p:sp>
        <p:nvSpPr>
          <p:cNvPr id="23" name="Google Shape;23;p6"/>
          <p:cNvSpPr txBox="1"/>
          <p:nvPr>
            <p:ph idx="1" type="body"/>
          </p:nvPr>
        </p:nvSpPr>
        <p:spPr>
          <a:xfrm>
            <a:off x="292608" y="1335024"/>
            <a:ext cx="8328900" cy="23775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Font typeface="JetBrains Mono"/>
              <a:buChar char="●"/>
              <a:defRPr>
                <a:latin typeface="JetBrains Mono"/>
                <a:ea typeface="JetBrains Mono"/>
                <a:cs typeface="JetBrains Mono"/>
                <a:sym typeface="JetBrains Mono"/>
              </a:defRPr>
            </a:lvl1pPr>
            <a:lvl2pPr indent="-317500" lvl="1" marL="9144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2pPr>
            <a:lvl3pPr indent="-317500" lvl="2" marL="13716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3pPr>
            <a:lvl4pPr indent="-317500" lvl="3" marL="18288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4pPr>
            <a:lvl5pPr indent="-317500" lvl="4" marL="22860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5pPr>
            <a:lvl6pPr indent="-317500" lvl="5" marL="27432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6pPr>
            <a:lvl7pPr indent="-317500" lvl="6" marL="32004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7pPr>
            <a:lvl8pPr indent="-317500" lvl="7" marL="36576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8pPr>
            <a:lvl9pPr indent="-317500" lvl="8" marL="4114800" algn="l">
              <a:lnSpc>
                <a:spcPct val="115000"/>
              </a:lnSpc>
              <a:spcBef>
                <a:spcPts val="600"/>
              </a:spcBef>
              <a:spcAft>
                <a:spcPts val="600"/>
              </a:spcAft>
              <a:buSzPts val="1400"/>
              <a:buFont typeface="JetBrains Mono"/>
              <a:buChar char="■"/>
              <a:defRPr>
                <a:latin typeface="JetBrains Mono"/>
                <a:ea typeface="JetBrains Mono"/>
                <a:cs typeface="JetBrains Mono"/>
                <a:sym typeface="JetBrains Mono"/>
              </a:defRPr>
            </a:lvl9pPr>
          </a:lstStyle>
          <a:p/>
        </p:txBody>
      </p:sp>
      <p:sp>
        <p:nvSpPr>
          <p:cNvPr id="24" name="Google Shape;24;p6"/>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Main point">
  <p:cSld name="CUSTOM_5">
    <p:spTree>
      <p:nvGrpSpPr>
        <p:cNvPr id="25" name="Shape 25"/>
        <p:cNvGrpSpPr/>
        <p:nvPr/>
      </p:nvGrpSpPr>
      <p:grpSpPr>
        <a:xfrm>
          <a:off x="0" y="0"/>
          <a:ext cx="0" cy="0"/>
          <a:chOff x="0" y="0"/>
          <a:chExt cx="0" cy="0"/>
        </a:xfrm>
      </p:grpSpPr>
      <p:sp>
        <p:nvSpPr>
          <p:cNvPr id="26" name="Google Shape;26;p7"/>
          <p:cNvSpPr txBox="1"/>
          <p:nvPr>
            <p:ph type="title"/>
          </p:nvPr>
        </p:nvSpPr>
        <p:spPr>
          <a:xfrm>
            <a:off x="411475" y="1626682"/>
            <a:ext cx="8321100" cy="1664400"/>
          </a:xfrm>
          <a:prstGeom prst="rect">
            <a:avLst/>
          </a:prstGeom>
          <a:noFill/>
          <a:ln>
            <a:noFill/>
          </a:ln>
        </p:spPr>
        <p:txBody>
          <a:bodyPr anchorCtr="0" anchor="ctr" bIns="91425" lIns="0" spcFirstLastPara="1" rIns="0" wrap="square" tIns="91425">
            <a:noAutofit/>
          </a:bodyPr>
          <a:lstStyle>
            <a:lvl1pPr lvl="0" algn="ctr">
              <a:lnSpc>
                <a:spcPct val="85000"/>
              </a:lnSpc>
              <a:spcBef>
                <a:spcPts val="0"/>
              </a:spcBef>
              <a:spcAft>
                <a:spcPts val="0"/>
              </a:spcAft>
              <a:buSzPts val="3300"/>
              <a:buNone/>
              <a:defRPr/>
            </a:lvl1pPr>
            <a:lvl2pPr lvl="1" algn="ctr">
              <a:lnSpc>
                <a:spcPct val="85000"/>
              </a:lnSpc>
              <a:spcBef>
                <a:spcPts val="0"/>
              </a:spcBef>
              <a:spcAft>
                <a:spcPts val="0"/>
              </a:spcAft>
              <a:buSzPts val="3300"/>
              <a:buNone/>
              <a:defRPr/>
            </a:lvl2pPr>
            <a:lvl3pPr lvl="2" algn="ctr">
              <a:lnSpc>
                <a:spcPct val="85000"/>
              </a:lnSpc>
              <a:spcBef>
                <a:spcPts val="0"/>
              </a:spcBef>
              <a:spcAft>
                <a:spcPts val="0"/>
              </a:spcAft>
              <a:buSzPts val="3300"/>
              <a:buNone/>
              <a:defRPr/>
            </a:lvl3pPr>
            <a:lvl4pPr lvl="3" algn="ctr">
              <a:lnSpc>
                <a:spcPct val="85000"/>
              </a:lnSpc>
              <a:spcBef>
                <a:spcPts val="0"/>
              </a:spcBef>
              <a:spcAft>
                <a:spcPts val="0"/>
              </a:spcAft>
              <a:buSzPts val="3300"/>
              <a:buNone/>
              <a:defRPr/>
            </a:lvl4pPr>
            <a:lvl5pPr lvl="4" algn="ctr">
              <a:lnSpc>
                <a:spcPct val="85000"/>
              </a:lnSpc>
              <a:spcBef>
                <a:spcPts val="0"/>
              </a:spcBef>
              <a:spcAft>
                <a:spcPts val="0"/>
              </a:spcAft>
              <a:buSzPts val="3300"/>
              <a:buNone/>
              <a:defRPr/>
            </a:lvl5pPr>
            <a:lvl6pPr lvl="5" algn="ctr">
              <a:lnSpc>
                <a:spcPct val="85000"/>
              </a:lnSpc>
              <a:spcBef>
                <a:spcPts val="0"/>
              </a:spcBef>
              <a:spcAft>
                <a:spcPts val="0"/>
              </a:spcAft>
              <a:buSzPts val="3300"/>
              <a:buNone/>
              <a:defRPr/>
            </a:lvl6pPr>
            <a:lvl7pPr lvl="6" algn="ctr">
              <a:lnSpc>
                <a:spcPct val="85000"/>
              </a:lnSpc>
              <a:spcBef>
                <a:spcPts val="0"/>
              </a:spcBef>
              <a:spcAft>
                <a:spcPts val="0"/>
              </a:spcAft>
              <a:buSzPts val="3300"/>
              <a:buNone/>
              <a:defRPr/>
            </a:lvl7pPr>
            <a:lvl8pPr lvl="7" algn="ctr">
              <a:lnSpc>
                <a:spcPct val="85000"/>
              </a:lnSpc>
              <a:spcBef>
                <a:spcPts val="0"/>
              </a:spcBef>
              <a:spcAft>
                <a:spcPts val="0"/>
              </a:spcAft>
              <a:buSzPts val="3300"/>
              <a:buNone/>
              <a:defRPr/>
            </a:lvl8pPr>
            <a:lvl9pPr lvl="8" algn="ctr">
              <a:lnSpc>
                <a:spcPct val="85000"/>
              </a:lnSpc>
              <a:spcBef>
                <a:spcPts val="0"/>
              </a:spcBef>
              <a:spcAft>
                <a:spcPts val="0"/>
              </a:spcAft>
              <a:buSzPts val="33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Text slide">
  <p:cSld name="CUSTOM_7_1">
    <p:spTree>
      <p:nvGrpSpPr>
        <p:cNvPr id="27" name="Shape 27"/>
        <p:cNvGrpSpPr/>
        <p:nvPr/>
      </p:nvGrpSpPr>
      <p:grpSpPr>
        <a:xfrm>
          <a:off x="0" y="0"/>
          <a:ext cx="0" cy="0"/>
          <a:chOff x="0" y="0"/>
          <a:chExt cx="0" cy="0"/>
        </a:xfrm>
      </p:grpSpPr>
      <p:sp>
        <p:nvSpPr>
          <p:cNvPr id="28" name="Google Shape;28;p8"/>
          <p:cNvSpPr txBox="1"/>
          <p:nvPr>
            <p:ph idx="1" type="body"/>
          </p:nvPr>
        </p:nvSpPr>
        <p:spPr>
          <a:xfrm>
            <a:off x="292600" y="292598"/>
            <a:ext cx="8328900" cy="44859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600"/>
              </a:spcBef>
              <a:spcAft>
                <a:spcPts val="0"/>
              </a:spcAft>
              <a:buSzPts val="1400"/>
              <a:buChar char="○"/>
              <a:defRPr/>
            </a:lvl2pPr>
            <a:lvl3pPr indent="-317500" lvl="2" marL="1371600" algn="l">
              <a:lnSpc>
                <a:spcPct val="115000"/>
              </a:lnSpc>
              <a:spcBef>
                <a:spcPts val="600"/>
              </a:spcBef>
              <a:spcAft>
                <a:spcPts val="0"/>
              </a:spcAft>
              <a:buSzPts val="1400"/>
              <a:buChar char="■"/>
              <a:defRPr/>
            </a:lvl3pPr>
            <a:lvl4pPr indent="-317500" lvl="3" marL="1828800" algn="l">
              <a:lnSpc>
                <a:spcPct val="115000"/>
              </a:lnSpc>
              <a:spcBef>
                <a:spcPts val="600"/>
              </a:spcBef>
              <a:spcAft>
                <a:spcPts val="0"/>
              </a:spcAft>
              <a:buSzPts val="1400"/>
              <a:buChar char="●"/>
              <a:defRPr/>
            </a:lvl4pPr>
            <a:lvl5pPr indent="-317500" lvl="4" marL="2286000" algn="l">
              <a:lnSpc>
                <a:spcPct val="115000"/>
              </a:lnSpc>
              <a:spcBef>
                <a:spcPts val="600"/>
              </a:spcBef>
              <a:spcAft>
                <a:spcPts val="0"/>
              </a:spcAft>
              <a:buSzPts val="1400"/>
              <a:buChar char="○"/>
              <a:defRPr/>
            </a:lvl5pPr>
            <a:lvl6pPr indent="-317500" lvl="5" marL="2743200" algn="l">
              <a:lnSpc>
                <a:spcPct val="115000"/>
              </a:lnSpc>
              <a:spcBef>
                <a:spcPts val="600"/>
              </a:spcBef>
              <a:spcAft>
                <a:spcPts val="0"/>
              </a:spcAft>
              <a:buSzPts val="1400"/>
              <a:buChar char="■"/>
              <a:defRPr/>
            </a:lvl6pPr>
            <a:lvl7pPr indent="-317500" lvl="6" marL="3200400" algn="l">
              <a:lnSpc>
                <a:spcPct val="115000"/>
              </a:lnSpc>
              <a:spcBef>
                <a:spcPts val="600"/>
              </a:spcBef>
              <a:spcAft>
                <a:spcPts val="0"/>
              </a:spcAft>
              <a:buSzPts val="1400"/>
              <a:buChar char="●"/>
              <a:defRPr/>
            </a:lvl7pPr>
            <a:lvl8pPr indent="-317500" lvl="7" marL="3657600" algn="l">
              <a:lnSpc>
                <a:spcPct val="115000"/>
              </a:lnSpc>
              <a:spcBef>
                <a:spcPts val="600"/>
              </a:spcBef>
              <a:spcAft>
                <a:spcPts val="0"/>
              </a:spcAft>
              <a:buSzPts val="1400"/>
              <a:buChar char="○"/>
              <a:defRPr/>
            </a:lvl8pPr>
            <a:lvl9pPr indent="-317500" lvl="8" marL="4114800" algn="l">
              <a:lnSpc>
                <a:spcPct val="115000"/>
              </a:lnSpc>
              <a:spcBef>
                <a:spcPts val="600"/>
              </a:spcBef>
              <a:spcAft>
                <a:spcPts val="60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29" name="Shape 29"/>
        <p:cNvGrpSpPr/>
        <p:nvPr/>
      </p:nvGrpSpPr>
      <p:grpSpPr>
        <a:xfrm>
          <a:off x="0" y="0"/>
          <a:ext cx="0" cy="0"/>
          <a:chOff x="0" y="0"/>
          <a:chExt cx="0" cy="0"/>
        </a:xfrm>
      </p:grpSpPr>
      <p:sp>
        <p:nvSpPr>
          <p:cNvPr id="30" name="Google Shape;30;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1" name="Google Shape;31;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2" name="Google Shape;3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Lots of code 1">
  <p:cSld name="CUSTOM_4_1_1">
    <p:spTree>
      <p:nvGrpSpPr>
        <p:cNvPr id="33" name="Shape 33"/>
        <p:cNvGrpSpPr/>
        <p:nvPr/>
      </p:nvGrpSpPr>
      <p:grpSpPr>
        <a:xfrm>
          <a:off x="0" y="0"/>
          <a:ext cx="0" cy="0"/>
          <a:chOff x="0" y="0"/>
          <a:chExt cx="0" cy="0"/>
        </a:xfrm>
      </p:grpSpPr>
      <p:sp>
        <p:nvSpPr>
          <p:cNvPr id="34" name="Google Shape;34;p10"/>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lvl1pPr indent="-279400" lvl="0" marL="457200" rtl="0">
              <a:spcBef>
                <a:spcPts val="0"/>
              </a:spcBef>
              <a:spcAft>
                <a:spcPts val="0"/>
              </a:spcAft>
              <a:buSzPts val="800"/>
              <a:buFont typeface="JetBrains Mono"/>
              <a:buChar char="●"/>
              <a:defRPr sz="800">
                <a:latin typeface="JetBrains Mono"/>
                <a:ea typeface="JetBrains Mono"/>
                <a:cs typeface="JetBrains Mono"/>
                <a:sym typeface="JetBrains Mono"/>
              </a:defRPr>
            </a:lvl1pPr>
            <a:lvl2pPr indent="-279400" lvl="1" marL="914400" rtl="0">
              <a:spcBef>
                <a:spcPts val="600"/>
              </a:spcBef>
              <a:spcAft>
                <a:spcPts val="0"/>
              </a:spcAft>
              <a:buSzPts val="800"/>
              <a:buFont typeface="JetBrains Mono"/>
              <a:buChar char="○"/>
              <a:defRPr sz="800">
                <a:latin typeface="JetBrains Mono"/>
                <a:ea typeface="JetBrains Mono"/>
                <a:cs typeface="JetBrains Mono"/>
                <a:sym typeface="JetBrains Mono"/>
              </a:defRPr>
            </a:lvl2pPr>
            <a:lvl3pPr indent="-279400" lvl="2" marL="1371600" rtl="0">
              <a:spcBef>
                <a:spcPts val="600"/>
              </a:spcBef>
              <a:spcAft>
                <a:spcPts val="0"/>
              </a:spcAft>
              <a:buSzPts val="800"/>
              <a:buFont typeface="JetBrains Mono"/>
              <a:buChar char="■"/>
              <a:defRPr sz="800">
                <a:latin typeface="JetBrains Mono"/>
                <a:ea typeface="JetBrains Mono"/>
                <a:cs typeface="JetBrains Mono"/>
                <a:sym typeface="JetBrains Mono"/>
              </a:defRPr>
            </a:lvl3pPr>
            <a:lvl4pPr indent="-279400" lvl="3" marL="1828800" rtl="0">
              <a:spcBef>
                <a:spcPts val="600"/>
              </a:spcBef>
              <a:spcAft>
                <a:spcPts val="0"/>
              </a:spcAft>
              <a:buSzPts val="800"/>
              <a:buFont typeface="JetBrains Mono"/>
              <a:buChar char="●"/>
              <a:defRPr sz="800">
                <a:latin typeface="JetBrains Mono"/>
                <a:ea typeface="JetBrains Mono"/>
                <a:cs typeface="JetBrains Mono"/>
                <a:sym typeface="JetBrains Mono"/>
              </a:defRPr>
            </a:lvl4pPr>
            <a:lvl5pPr indent="-279400" lvl="4" marL="2286000" rtl="0">
              <a:spcBef>
                <a:spcPts val="600"/>
              </a:spcBef>
              <a:spcAft>
                <a:spcPts val="0"/>
              </a:spcAft>
              <a:buSzPts val="800"/>
              <a:buFont typeface="JetBrains Mono"/>
              <a:buChar char="○"/>
              <a:defRPr sz="800">
                <a:latin typeface="JetBrains Mono"/>
                <a:ea typeface="JetBrains Mono"/>
                <a:cs typeface="JetBrains Mono"/>
                <a:sym typeface="JetBrains Mono"/>
              </a:defRPr>
            </a:lvl5pPr>
            <a:lvl6pPr indent="-279400" lvl="5" marL="2743200" rtl="0">
              <a:spcBef>
                <a:spcPts val="600"/>
              </a:spcBef>
              <a:spcAft>
                <a:spcPts val="0"/>
              </a:spcAft>
              <a:buSzPts val="800"/>
              <a:buFont typeface="JetBrains Mono"/>
              <a:buChar char="■"/>
              <a:defRPr sz="800">
                <a:latin typeface="JetBrains Mono"/>
                <a:ea typeface="JetBrains Mono"/>
                <a:cs typeface="JetBrains Mono"/>
                <a:sym typeface="JetBrains Mono"/>
              </a:defRPr>
            </a:lvl6pPr>
            <a:lvl7pPr indent="-279400" lvl="6" marL="3200400" rtl="0">
              <a:spcBef>
                <a:spcPts val="600"/>
              </a:spcBef>
              <a:spcAft>
                <a:spcPts val="0"/>
              </a:spcAft>
              <a:buSzPts val="800"/>
              <a:buFont typeface="JetBrains Mono"/>
              <a:buChar char="●"/>
              <a:defRPr sz="800">
                <a:latin typeface="JetBrains Mono"/>
                <a:ea typeface="JetBrains Mono"/>
                <a:cs typeface="JetBrains Mono"/>
                <a:sym typeface="JetBrains Mono"/>
              </a:defRPr>
            </a:lvl7pPr>
            <a:lvl8pPr indent="-279400" lvl="7" marL="3657600" rtl="0">
              <a:spcBef>
                <a:spcPts val="600"/>
              </a:spcBef>
              <a:spcAft>
                <a:spcPts val="0"/>
              </a:spcAft>
              <a:buSzPts val="800"/>
              <a:buFont typeface="JetBrains Mono"/>
              <a:buChar char="○"/>
              <a:defRPr sz="800">
                <a:latin typeface="JetBrains Mono"/>
                <a:ea typeface="JetBrains Mono"/>
                <a:cs typeface="JetBrains Mono"/>
                <a:sym typeface="JetBrains Mono"/>
              </a:defRPr>
            </a:lvl8pPr>
            <a:lvl9pPr indent="-279400" lvl="8" marL="4114800" rtl="0">
              <a:spcBef>
                <a:spcPts val="600"/>
              </a:spcBef>
              <a:spcAft>
                <a:spcPts val="600"/>
              </a:spcAft>
              <a:buSzPts val="800"/>
              <a:buFont typeface="JetBrains Mono"/>
              <a:buChar char="■"/>
              <a:defRPr sz="800">
                <a:latin typeface="JetBrains Mono"/>
                <a:ea typeface="JetBrains Mono"/>
                <a:cs typeface="JetBrains Mono"/>
                <a:sym typeface="JetBrains Mono"/>
              </a:defRPr>
            </a:lvl9pPr>
          </a:lstStyle>
          <a:p/>
        </p:txBody>
      </p:sp>
      <p:sp>
        <p:nvSpPr>
          <p:cNvPr id="35" name="Google Shape;35;p1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1pPr>
            <a:lvl2pPr lvl="1"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2pPr>
            <a:lvl3pPr lvl="2"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3pPr>
            <a:lvl4pPr lvl="3"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4pPr>
            <a:lvl5pPr lvl="4"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5pPr>
            <a:lvl6pPr lvl="5"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6pPr>
            <a:lvl7pPr lvl="6"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7pPr>
            <a:lvl8pPr lvl="7"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8pPr>
            <a:lvl9pPr lvl="8"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9pPr>
          </a:lstStyle>
          <a:p/>
        </p:txBody>
      </p:sp>
      <p:sp>
        <p:nvSpPr>
          <p:cNvPr id="7" name="Google Shape;7;p1"/>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600"/>
              </a:spcBef>
              <a:spcAft>
                <a:spcPts val="60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183880" y="4114800"/>
            <a:ext cx="548700" cy="393600"/>
          </a:xfrm>
          <a:prstGeom prst="rect">
            <a:avLst/>
          </a:prstGeom>
          <a:noFill/>
          <a:ln>
            <a:noFill/>
          </a:ln>
        </p:spPr>
        <p:txBody>
          <a:bodyPr anchorCtr="0" anchor="ctr" bIns="91425" lIns="0" spcFirstLastPara="1" rIns="0"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32">
          <p15:clr>
            <a:srgbClr val="EA4335"/>
          </p15:clr>
        </p15:guide>
        <p15:guide id="2" pos="259">
          <p15:clr>
            <a:srgbClr val="EA4335"/>
          </p15:clr>
        </p15:guide>
        <p15:guide id="3" pos="1037">
          <p15:clr>
            <a:srgbClr val="EA4335"/>
          </p15:clr>
        </p15:guide>
        <p15:guide id="4" pos="1152">
          <p15:clr>
            <a:srgbClr val="EA4335"/>
          </p15:clr>
        </p15:guide>
        <p15:guide id="5" pos="1930">
          <p15:clr>
            <a:srgbClr val="EA4335"/>
          </p15:clr>
        </p15:guide>
        <p15:guide id="6" pos="2045">
          <p15:clr>
            <a:srgbClr val="EA4335"/>
          </p15:clr>
        </p15:guide>
        <p15:guide id="7" pos="2822">
          <p15:clr>
            <a:srgbClr val="EA4335"/>
          </p15:clr>
        </p15:guide>
        <p15:guide id="8" pos="2938">
          <p15:clr>
            <a:srgbClr val="EA4335"/>
          </p15:clr>
        </p15:guide>
        <p15:guide id="9" pos="3715">
          <p15:clr>
            <a:srgbClr val="EA4335"/>
          </p15:clr>
        </p15:guide>
        <p15:guide id="10" pos="3830">
          <p15:clr>
            <a:srgbClr val="EA4335"/>
          </p15:clr>
        </p15:guide>
        <p15:guide id="11" pos="4608">
          <p15:clr>
            <a:srgbClr val="EA4335"/>
          </p15:clr>
        </p15:guide>
        <p15:guide id="12" pos="4723">
          <p15:clr>
            <a:srgbClr val="EA4335"/>
          </p15:clr>
        </p15:guide>
        <p15:guide id="13" pos="5501">
          <p15:clr>
            <a:srgbClr val="EA4335"/>
          </p15:clr>
        </p15:guide>
        <p15:guide id="14" orient="horz" pos="582">
          <p15:clr>
            <a:srgbClr val="EA4335"/>
          </p15:clr>
        </p15:guide>
        <p15:guide id="15" orient="horz" pos="732">
          <p15:clr>
            <a:srgbClr val="EA4335"/>
          </p15:clr>
        </p15:guide>
        <p15:guide id="16" orient="horz" pos="881">
          <p15:clr>
            <a:srgbClr val="EA4335"/>
          </p15:clr>
        </p15:guide>
        <p15:guide id="17" orient="horz" pos="1031">
          <p15:clr>
            <a:srgbClr val="EA4335"/>
          </p15:clr>
        </p15:guide>
        <p15:guide id="18" orient="horz" pos="1181">
          <p15:clr>
            <a:srgbClr val="EA4335"/>
          </p15:clr>
        </p15:guide>
        <p15:guide id="19" orient="horz" pos="1331">
          <p15:clr>
            <a:srgbClr val="EA4335"/>
          </p15:clr>
        </p15:guide>
        <p15:guide id="20" orient="horz" pos="1480">
          <p15:clr>
            <a:srgbClr val="EA4335"/>
          </p15:clr>
        </p15:guide>
        <p15:guide id="21" orient="horz" pos="1630">
          <p15:clr>
            <a:srgbClr val="EA4335"/>
          </p15:clr>
        </p15:guide>
        <p15:guide id="22" orient="horz" pos="1780">
          <p15:clr>
            <a:srgbClr val="EA4335"/>
          </p15:clr>
        </p15:guide>
        <p15:guide id="23" orient="horz" pos="1930">
          <p15:clr>
            <a:srgbClr val="EA4335"/>
          </p15:clr>
        </p15:guide>
        <p15:guide id="24" orient="horz" pos="2079">
          <p15:clr>
            <a:srgbClr val="EA4335"/>
          </p15:clr>
        </p15:guide>
        <p15:guide id="25" orient="horz" pos="2229">
          <p15:clr>
            <a:srgbClr val="EA4335"/>
          </p15:clr>
        </p15:guide>
        <p15:guide id="26" orient="horz" pos="2379">
          <p15:clr>
            <a:srgbClr val="EA4335"/>
          </p15:clr>
        </p15:guide>
        <p15:guide id="27" orient="horz" pos="2529">
          <p15:clr>
            <a:srgbClr val="EA4335"/>
          </p15:clr>
        </p15:guide>
        <p15:guide id="28" orient="horz" pos="26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twitter.com/kotl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hyperlink" Target="https://twitter.com/kotli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11"/>
          <p:cNvSpPr txBox="1"/>
          <p:nvPr/>
        </p:nvSpPr>
        <p:spPr>
          <a:xfrm>
            <a:off x="901978" y="1003425"/>
            <a:ext cx="7275000" cy="190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sz="4800">
                <a:solidFill>
                  <a:srgbClr val="FFFFFF"/>
                </a:solidFill>
                <a:latin typeface="Inter"/>
                <a:ea typeface="Inter"/>
                <a:cs typeface="Inter"/>
                <a:sym typeface="Inter"/>
              </a:rPr>
              <a:t>Collections </a:t>
            </a:r>
            <a:endParaRPr sz="4800">
              <a:solidFill>
                <a:srgbClr val="FFFFFF"/>
              </a:solidFill>
              <a:latin typeface="Inter"/>
              <a:ea typeface="Inter"/>
              <a:cs typeface="Inter"/>
              <a:sym typeface="Inter"/>
            </a:endParaRPr>
          </a:p>
          <a:p>
            <a:pPr indent="0" lvl="0" marL="0" marR="0" rtl="0" algn="l">
              <a:lnSpc>
                <a:spcPct val="100000"/>
              </a:lnSpc>
              <a:spcBef>
                <a:spcPts val="0"/>
              </a:spcBef>
              <a:spcAft>
                <a:spcPts val="0"/>
              </a:spcAft>
              <a:buClr>
                <a:schemeClr val="dk1"/>
              </a:buClr>
              <a:buSzPts val="1100"/>
              <a:buFont typeface="Arial"/>
              <a:buNone/>
            </a:pPr>
            <a:r>
              <a:rPr lang="en" sz="4800">
                <a:solidFill>
                  <a:srgbClr val="FFFFFF"/>
                </a:solidFill>
                <a:latin typeface="Inter"/>
                <a:ea typeface="Inter"/>
                <a:cs typeface="Inter"/>
                <a:sym typeface="Inter"/>
              </a:rPr>
              <a:t>and Co.</a:t>
            </a:r>
            <a:endParaRPr sz="4800">
              <a:solidFill>
                <a:srgbClr val="FFFFFF"/>
              </a:solidFill>
              <a:latin typeface="Inter"/>
              <a:ea typeface="Inter"/>
              <a:cs typeface="Inter"/>
              <a:sym typeface="Inter"/>
            </a:endParaRPr>
          </a:p>
        </p:txBody>
      </p:sp>
      <p:pic>
        <p:nvPicPr>
          <p:cNvPr id="41" name="Google Shape;41;p11"/>
          <p:cNvPicPr preferRelativeResize="0"/>
          <p:nvPr/>
        </p:nvPicPr>
        <p:blipFill>
          <a:blip r:embed="rId3">
            <a:alphaModFix/>
          </a:blip>
          <a:stretch>
            <a:fillRect/>
          </a:stretch>
        </p:blipFill>
        <p:spPr>
          <a:xfrm>
            <a:off x="315075" y="332279"/>
            <a:ext cx="596400" cy="298200"/>
          </a:xfrm>
          <a:prstGeom prst="rect">
            <a:avLst/>
          </a:prstGeom>
          <a:noFill/>
          <a:ln>
            <a:noFill/>
          </a:ln>
        </p:spPr>
      </p:pic>
      <p:sp>
        <p:nvSpPr>
          <p:cNvPr id="42" name="Google Shape;42;p11"/>
          <p:cNvSpPr txBox="1"/>
          <p:nvPr/>
        </p:nvSpPr>
        <p:spPr>
          <a:xfrm>
            <a:off x="923472" y="257347"/>
            <a:ext cx="2563800" cy="2982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rgbClr val="000000"/>
              </a:buClr>
              <a:buSzPts val="1100"/>
              <a:buFont typeface="Arial"/>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43" name="Google Shape;43;p11">
            <a:hlinkClick r:id="rId4"/>
          </p:cNvPr>
          <p:cNvSpPr txBox="1"/>
          <p:nvPr/>
        </p:nvSpPr>
        <p:spPr>
          <a:xfrm>
            <a:off x="2388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B7B7B7"/>
                </a:solidFill>
                <a:latin typeface="Inter"/>
                <a:ea typeface="Inter"/>
                <a:cs typeface="Inter"/>
                <a:sym typeface="Inter"/>
              </a:rPr>
              <a:t>@kotlin</a:t>
            </a:r>
            <a:endParaRPr sz="1700">
              <a:solidFill>
                <a:srgbClr val="B7B7B7"/>
              </a:solidFill>
              <a:latin typeface="Inter"/>
              <a:ea typeface="Inter"/>
              <a:cs typeface="Inter"/>
              <a:sym typeface="Inter"/>
            </a:endParaRPr>
          </a:p>
        </p:txBody>
      </p:sp>
      <p:sp>
        <p:nvSpPr>
          <p:cNvPr id="44" name="Google Shape;44;p11"/>
          <p:cNvSpPr txBox="1"/>
          <p:nvPr/>
        </p:nvSpPr>
        <p:spPr>
          <a:xfrm>
            <a:off x="1079350" y="4469150"/>
            <a:ext cx="39678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B7B7B7"/>
                </a:solidFill>
                <a:latin typeface="Inter"/>
                <a:ea typeface="Inter"/>
                <a:cs typeface="Inter"/>
                <a:sym typeface="Inter"/>
              </a:rPr>
              <a:t>|  Developed by JetBrains </a:t>
            </a:r>
            <a:endParaRPr sz="1700">
              <a:solidFill>
                <a:srgbClr val="B7B7B7"/>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If you create a mutable collection, you </a:t>
            </a:r>
            <a:r>
              <a:rPr b="1" lang="en" sz="1400">
                <a:latin typeface="Open Sans"/>
                <a:ea typeface="Open Sans"/>
                <a:cs typeface="Open Sans"/>
                <a:sym typeface="Open Sans"/>
              </a:rPr>
              <a:t>cannot</a:t>
            </a:r>
            <a:r>
              <a:rPr lang="en" sz="1400">
                <a:latin typeface="Open Sans"/>
                <a:ea typeface="Open Sans"/>
                <a:cs typeface="Open Sans"/>
                <a:sym typeface="Open Sans"/>
              </a:rPr>
              <a:t> reassign the </a:t>
            </a:r>
            <a:r>
              <a:rPr lang="en" sz="1400"/>
              <a:t>val</a:t>
            </a:r>
            <a:r>
              <a:rPr lang="en" sz="1400">
                <a:latin typeface="Open Sans"/>
                <a:ea typeface="Open Sans"/>
                <a:cs typeface="Open Sans"/>
                <a:sym typeface="Open Sans"/>
              </a:rPr>
              <a:t> variable.</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4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400">
                <a:solidFill>
                  <a:srgbClr val="3F51B5"/>
                </a:solidFill>
              </a:rPr>
              <a:t>val</a:t>
            </a:r>
            <a:r>
              <a:rPr lang="en" sz="1400">
                <a:solidFill>
                  <a:srgbClr val="37474F"/>
                </a:solidFill>
              </a:rPr>
              <a:t> mutableCollection = </a:t>
            </a:r>
            <a:r>
              <a:rPr i="1" lang="en" sz="1400">
                <a:solidFill>
                  <a:srgbClr val="37474F"/>
                </a:solidFill>
              </a:rPr>
              <a:t>mutableListOf</a:t>
            </a:r>
            <a:r>
              <a:rPr lang="en" sz="1400">
                <a:solidFill>
                  <a:srgbClr val="37474F"/>
                </a:solidFill>
              </a:rPr>
              <a:t>(</a:t>
            </a:r>
            <a:r>
              <a:rPr lang="en" sz="1400">
                <a:solidFill>
                  <a:srgbClr val="0B5394"/>
                </a:solidFill>
              </a:rPr>
              <a:t>1</a:t>
            </a:r>
            <a:r>
              <a:rPr lang="en" sz="1400">
                <a:solidFill>
                  <a:srgbClr val="37474F"/>
                </a:solidFill>
              </a:rPr>
              <a:t>, </a:t>
            </a:r>
            <a:r>
              <a:rPr lang="en" sz="1400">
                <a:solidFill>
                  <a:srgbClr val="0B5394"/>
                </a:solidFill>
              </a:rPr>
              <a:t>2</a:t>
            </a:r>
            <a:r>
              <a:rPr lang="en" sz="1400">
                <a:solidFill>
                  <a:srgbClr val="37474F"/>
                </a:solidFill>
              </a:rPr>
              <a:t>, </a:t>
            </a:r>
            <a:r>
              <a:rPr lang="en" sz="1400">
                <a:solidFill>
                  <a:srgbClr val="0B5394"/>
                </a:solidFill>
              </a:rPr>
              <a:t>3</a:t>
            </a:r>
            <a:r>
              <a:rPr lang="en" sz="1400">
                <a:solidFill>
                  <a:srgbClr val="37474F"/>
                </a:solidFill>
              </a:rPr>
              <a:t>)</a:t>
            </a:r>
            <a:endParaRPr sz="14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400">
                <a:solidFill>
                  <a:srgbClr val="37474F"/>
                </a:solidFill>
              </a:rPr>
              <a:t>mutableCollection.add(</a:t>
            </a:r>
            <a:r>
              <a:rPr lang="en" sz="1400">
                <a:solidFill>
                  <a:srgbClr val="0B5394"/>
                </a:solidFill>
              </a:rPr>
              <a:t>4</a:t>
            </a:r>
            <a:r>
              <a:rPr lang="en" sz="1400">
                <a:solidFill>
                  <a:srgbClr val="37474F"/>
                </a:solidFill>
              </a:rPr>
              <a:t>) </a:t>
            </a:r>
            <a:r>
              <a:rPr lang="en" sz="1400">
                <a:solidFill>
                  <a:srgbClr val="666666"/>
                </a:solidFill>
              </a:rPr>
              <a:t>// </a:t>
            </a:r>
            <a:r>
              <a:rPr lang="en" sz="1400">
                <a:solidFill>
                  <a:srgbClr val="38761D"/>
                </a:solidFill>
              </a:rPr>
              <a:t>OK</a:t>
            </a:r>
            <a:endParaRPr sz="1400">
              <a:solidFill>
                <a:srgbClr val="38761D"/>
              </a:solidFill>
            </a:endParaRPr>
          </a:p>
          <a:p>
            <a:pPr indent="0" lvl="0" marL="0" rtl="0" algn="l">
              <a:lnSpc>
                <a:spcPct val="115000"/>
              </a:lnSpc>
              <a:spcBef>
                <a:spcPts val="400"/>
              </a:spcBef>
              <a:spcAft>
                <a:spcPts val="0"/>
              </a:spcAft>
              <a:buClr>
                <a:schemeClr val="dk1"/>
              </a:buClr>
              <a:buSzPts val="1800"/>
              <a:buFont typeface="Arial"/>
              <a:buNone/>
            </a:pPr>
            <a:r>
              <a:rPr lang="en" sz="1400">
                <a:solidFill>
                  <a:srgbClr val="37474F"/>
                </a:solidFill>
              </a:rPr>
              <a:t>mutableCollection = </a:t>
            </a:r>
            <a:r>
              <a:rPr i="1" lang="en" sz="1400">
                <a:solidFill>
                  <a:srgbClr val="37474F"/>
                </a:solidFill>
              </a:rPr>
              <a:t>mutableListOf</a:t>
            </a:r>
            <a:r>
              <a:rPr lang="en" sz="1400">
                <a:solidFill>
                  <a:srgbClr val="37474F"/>
                </a:solidFill>
              </a:rPr>
              <a:t>(</a:t>
            </a:r>
            <a:r>
              <a:rPr lang="en" sz="1400">
                <a:solidFill>
                  <a:srgbClr val="0B5394"/>
                </a:solidFill>
              </a:rPr>
              <a:t>4</a:t>
            </a:r>
            <a:r>
              <a:rPr lang="en" sz="1400">
                <a:solidFill>
                  <a:srgbClr val="37474F"/>
                </a:solidFill>
              </a:rPr>
              <a:t>, </a:t>
            </a:r>
            <a:r>
              <a:rPr lang="en" sz="1400">
                <a:solidFill>
                  <a:srgbClr val="0B5394"/>
                </a:solidFill>
              </a:rPr>
              <a:t>5</a:t>
            </a:r>
            <a:r>
              <a:rPr lang="en" sz="1400">
                <a:solidFill>
                  <a:srgbClr val="37474F"/>
                </a:solidFill>
              </a:rPr>
              <a:t>, </a:t>
            </a:r>
            <a:r>
              <a:rPr lang="en" sz="1400">
                <a:solidFill>
                  <a:srgbClr val="0B5394"/>
                </a:solidFill>
              </a:rPr>
              <a:t>6</a:t>
            </a:r>
            <a:r>
              <a:rPr lang="en" sz="1400">
                <a:solidFill>
                  <a:srgbClr val="37474F"/>
                </a:solidFill>
              </a:rPr>
              <a:t>) </a:t>
            </a:r>
            <a:r>
              <a:rPr lang="en" sz="1400">
                <a:solidFill>
                  <a:srgbClr val="666666"/>
                </a:solidFill>
              </a:rPr>
              <a:t>// </a:t>
            </a:r>
            <a:r>
              <a:rPr lang="en" sz="1400">
                <a:solidFill>
                  <a:srgbClr val="990000"/>
                </a:solidFill>
              </a:rPr>
              <a:t>ERROR: Val cannot be reassigned</a:t>
            </a:r>
            <a:endParaRPr sz="1400">
              <a:solidFill>
                <a:srgbClr val="990000"/>
              </a:solidFill>
            </a:endParaRPr>
          </a:p>
          <a:p>
            <a:pPr indent="0" lvl="0" marL="0" rtl="0" algn="l">
              <a:lnSpc>
                <a:spcPct val="115000"/>
              </a:lnSpc>
              <a:spcBef>
                <a:spcPts val="400"/>
              </a:spcBef>
              <a:spcAft>
                <a:spcPts val="0"/>
              </a:spcAft>
              <a:buClr>
                <a:schemeClr val="dk1"/>
              </a:buClr>
              <a:buSzPts val="1800"/>
              <a:buFont typeface="Arial"/>
              <a:buNone/>
            </a:pPr>
            <a:r>
              <a:t/>
            </a:r>
            <a:endParaRPr sz="1400">
              <a:solidFill>
                <a:srgbClr val="990000"/>
              </a:solidFill>
            </a:endParaRPr>
          </a:p>
          <a:p>
            <a:pPr indent="0" lvl="0" marL="0" rtl="0" algn="l">
              <a:lnSpc>
                <a:spcPct val="115000"/>
              </a:lnSpc>
              <a:spcBef>
                <a:spcPts val="400"/>
              </a:spcBef>
              <a:spcAft>
                <a:spcPts val="0"/>
              </a:spcAft>
              <a:buClr>
                <a:schemeClr val="dk1"/>
              </a:buClr>
              <a:buSzPts val="1800"/>
              <a:buFont typeface="Arial"/>
              <a:buNone/>
            </a:pPr>
            <a:r>
              <a:rPr lang="en" sz="1400">
                <a:latin typeface="Open Sans"/>
                <a:ea typeface="Open Sans"/>
                <a:cs typeface="Open Sans"/>
                <a:sym typeface="Open Sans"/>
              </a:rPr>
              <a:t>But you can reassign var.</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400">
              <a:solidFill>
                <a:srgbClr val="990000"/>
              </a:solidFill>
            </a:endParaRPr>
          </a:p>
          <a:p>
            <a:pPr indent="0" lvl="0" marL="0" rtl="0" algn="l">
              <a:lnSpc>
                <a:spcPct val="115000"/>
              </a:lnSpc>
              <a:spcBef>
                <a:spcPts val="400"/>
              </a:spcBef>
              <a:spcAft>
                <a:spcPts val="0"/>
              </a:spcAft>
              <a:buClr>
                <a:schemeClr val="dk1"/>
              </a:buClr>
              <a:buSzPts val="1800"/>
              <a:buFont typeface="Arial"/>
              <a:buNone/>
            </a:pPr>
            <a:r>
              <a:rPr lang="en" sz="1400">
                <a:solidFill>
                  <a:srgbClr val="3F51B5"/>
                </a:solidFill>
              </a:rPr>
              <a:t>var</a:t>
            </a:r>
            <a:r>
              <a:rPr lang="en" sz="1400">
                <a:solidFill>
                  <a:srgbClr val="37474F"/>
                </a:solidFill>
              </a:rPr>
              <a:t> mutableCollection = </a:t>
            </a:r>
            <a:r>
              <a:rPr i="1" lang="en" sz="1400">
                <a:solidFill>
                  <a:srgbClr val="37474F"/>
                </a:solidFill>
              </a:rPr>
              <a:t>mutableListOf</a:t>
            </a:r>
            <a:r>
              <a:rPr lang="en" sz="1400">
                <a:solidFill>
                  <a:srgbClr val="37474F"/>
                </a:solidFill>
              </a:rPr>
              <a:t>(</a:t>
            </a:r>
            <a:r>
              <a:rPr lang="en" sz="1400">
                <a:solidFill>
                  <a:srgbClr val="0B5394"/>
                </a:solidFill>
              </a:rPr>
              <a:t>1</a:t>
            </a:r>
            <a:r>
              <a:rPr lang="en" sz="1400">
                <a:solidFill>
                  <a:srgbClr val="37474F"/>
                </a:solidFill>
              </a:rPr>
              <a:t>, </a:t>
            </a:r>
            <a:r>
              <a:rPr lang="en" sz="1400">
                <a:solidFill>
                  <a:srgbClr val="0B5394"/>
                </a:solidFill>
              </a:rPr>
              <a:t>2</a:t>
            </a:r>
            <a:r>
              <a:rPr lang="en" sz="1400">
                <a:solidFill>
                  <a:srgbClr val="37474F"/>
                </a:solidFill>
              </a:rPr>
              <a:t>, </a:t>
            </a:r>
            <a:r>
              <a:rPr lang="en" sz="1400">
                <a:solidFill>
                  <a:srgbClr val="0B5394"/>
                </a:solidFill>
              </a:rPr>
              <a:t>3</a:t>
            </a:r>
            <a:r>
              <a:rPr lang="en" sz="1400">
                <a:solidFill>
                  <a:srgbClr val="37474F"/>
                </a:solidFill>
              </a:rPr>
              <a:t>)</a:t>
            </a:r>
            <a:endParaRPr sz="14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400">
                <a:solidFill>
                  <a:srgbClr val="37474F"/>
                </a:solidFill>
              </a:rPr>
              <a:t>mutableCollection.add(</a:t>
            </a:r>
            <a:r>
              <a:rPr lang="en" sz="1400">
                <a:solidFill>
                  <a:srgbClr val="0B5394"/>
                </a:solidFill>
              </a:rPr>
              <a:t>4</a:t>
            </a:r>
            <a:r>
              <a:rPr lang="en" sz="1400">
                <a:solidFill>
                  <a:srgbClr val="37474F"/>
                </a:solidFill>
              </a:rPr>
              <a:t>) </a:t>
            </a:r>
            <a:r>
              <a:rPr lang="en" sz="1400">
                <a:solidFill>
                  <a:srgbClr val="666666"/>
                </a:solidFill>
              </a:rPr>
              <a:t>// </a:t>
            </a:r>
            <a:r>
              <a:rPr lang="en" sz="1400">
                <a:solidFill>
                  <a:srgbClr val="38761D"/>
                </a:solidFill>
              </a:rPr>
              <a:t>OK</a:t>
            </a:r>
            <a:endParaRPr sz="1400">
              <a:solidFill>
                <a:srgbClr val="38761D"/>
              </a:solidFill>
            </a:endParaRPr>
          </a:p>
          <a:p>
            <a:pPr indent="0" lvl="0" marL="0" rtl="0" algn="l">
              <a:lnSpc>
                <a:spcPct val="115000"/>
              </a:lnSpc>
              <a:spcBef>
                <a:spcPts val="400"/>
              </a:spcBef>
              <a:spcAft>
                <a:spcPts val="400"/>
              </a:spcAft>
              <a:buClr>
                <a:schemeClr val="dk1"/>
              </a:buClr>
              <a:buSzPts val="1800"/>
              <a:buFont typeface="Arial"/>
              <a:buNone/>
            </a:pPr>
            <a:r>
              <a:rPr lang="en" sz="1400">
                <a:solidFill>
                  <a:srgbClr val="37474F"/>
                </a:solidFill>
              </a:rPr>
              <a:t>mutableCollection = </a:t>
            </a:r>
            <a:r>
              <a:rPr i="1" lang="en" sz="1400">
                <a:solidFill>
                  <a:srgbClr val="37474F"/>
                </a:solidFill>
              </a:rPr>
              <a:t>mutableListOf</a:t>
            </a:r>
            <a:r>
              <a:rPr lang="en" sz="1400">
                <a:solidFill>
                  <a:srgbClr val="37474F"/>
                </a:solidFill>
              </a:rPr>
              <a:t>(</a:t>
            </a:r>
            <a:r>
              <a:rPr lang="en" sz="1400">
                <a:solidFill>
                  <a:srgbClr val="0B5394"/>
                </a:solidFill>
              </a:rPr>
              <a:t>4</a:t>
            </a:r>
            <a:r>
              <a:rPr lang="en" sz="1400">
                <a:solidFill>
                  <a:srgbClr val="37474F"/>
                </a:solidFill>
              </a:rPr>
              <a:t>, </a:t>
            </a:r>
            <a:r>
              <a:rPr lang="en" sz="1400">
                <a:solidFill>
                  <a:srgbClr val="0B5394"/>
                </a:solidFill>
              </a:rPr>
              <a:t>5</a:t>
            </a:r>
            <a:r>
              <a:rPr lang="en" sz="1400">
                <a:solidFill>
                  <a:srgbClr val="37474F"/>
                </a:solidFill>
              </a:rPr>
              <a:t>, </a:t>
            </a:r>
            <a:r>
              <a:rPr lang="en" sz="1400">
                <a:solidFill>
                  <a:srgbClr val="0B5394"/>
                </a:solidFill>
              </a:rPr>
              <a:t>6</a:t>
            </a:r>
            <a:r>
              <a:rPr lang="en" sz="1400">
                <a:solidFill>
                  <a:srgbClr val="37474F"/>
                </a:solidFill>
              </a:rPr>
              <a:t>) </a:t>
            </a:r>
            <a:r>
              <a:rPr lang="en" sz="1400">
                <a:solidFill>
                  <a:srgbClr val="666666"/>
                </a:solidFill>
              </a:rPr>
              <a:t>// </a:t>
            </a:r>
            <a:r>
              <a:rPr lang="en" sz="1400">
                <a:solidFill>
                  <a:srgbClr val="38761D"/>
                </a:solidFill>
              </a:rPr>
              <a:t>OK</a:t>
            </a:r>
            <a:endParaRPr sz="1400"/>
          </a:p>
        </p:txBody>
      </p:sp>
      <p:sp>
        <p:nvSpPr>
          <p:cNvPr id="119" name="Google Shape;119;p2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Mutable Collection != Mutable Variable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The anatomy of a collection</a:t>
            </a:r>
            <a:endParaRPr/>
          </a:p>
        </p:txBody>
      </p:sp>
      <p:sp>
        <p:nvSpPr>
          <p:cNvPr id="125" name="Google Shape;125;p21"/>
          <p:cNvSpPr/>
          <p:nvPr/>
        </p:nvSpPr>
        <p:spPr>
          <a:xfrm>
            <a:off x="2044850" y="2647950"/>
            <a:ext cx="4749600" cy="457200"/>
          </a:xfrm>
          <a:prstGeom prst="roundRect">
            <a:avLst>
              <a:gd fmla="val 16667" name="adj"/>
            </a:avLst>
          </a:prstGeom>
          <a:solidFill>
            <a:srgbClr val="E8E8E8"/>
          </a:solidFill>
          <a:ln cap="flat" cmpd="sng" w="19050">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3F51B5"/>
                </a:solidFill>
                <a:latin typeface="JetBrains Mono"/>
                <a:ea typeface="JetBrains Mono"/>
                <a:cs typeface="JetBrains Mono"/>
                <a:sym typeface="JetBrains Mono"/>
              </a:rPr>
              <a:t>interface</a:t>
            </a:r>
            <a:r>
              <a:rPr lang="en">
                <a:solidFill>
                  <a:srgbClr val="37474F"/>
                </a:solidFill>
                <a:latin typeface="JetBrains Mono"/>
                <a:ea typeface="JetBrains Mono"/>
                <a:cs typeface="JetBrains Mono"/>
                <a:sym typeface="JetBrains Mono"/>
              </a:rPr>
              <a:t> List&lt;</a:t>
            </a:r>
            <a:r>
              <a:rPr lang="en">
                <a:solidFill>
                  <a:srgbClr val="3F51B5"/>
                </a:solidFill>
                <a:latin typeface="JetBrains Mono"/>
                <a:ea typeface="JetBrains Mono"/>
                <a:cs typeface="JetBrains Mono"/>
                <a:sym typeface="JetBrains Mono"/>
              </a:rPr>
              <a:t>out</a:t>
            </a:r>
            <a:r>
              <a:rPr lang="en">
                <a:solidFill>
                  <a:srgbClr val="37474F"/>
                </a:solidFill>
                <a:latin typeface="JetBrains Mono"/>
                <a:ea typeface="JetBrains Mono"/>
                <a:cs typeface="JetBrains Mono"/>
                <a:sym typeface="JetBrains Mono"/>
              </a:rPr>
              <a:t> E&gt;: </a:t>
            </a:r>
            <a:r>
              <a:rPr lang="en">
                <a:solidFill>
                  <a:srgbClr val="3D85C6"/>
                </a:solidFill>
                <a:latin typeface="JetBrains Mono"/>
                <a:ea typeface="JetBrains Mono"/>
                <a:cs typeface="JetBrains Mono"/>
                <a:sym typeface="JetBrains Mono"/>
              </a:rPr>
              <a:t>Collection</a:t>
            </a:r>
            <a:r>
              <a:rPr lang="en">
                <a:solidFill>
                  <a:srgbClr val="37474F"/>
                </a:solidFill>
                <a:latin typeface="JetBrains Mono"/>
                <a:ea typeface="JetBrains Mono"/>
                <a:cs typeface="JetBrains Mono"/>
                <a:sym typeface="JetBrains Mono"/>
              </a:rPr>
              <a:t>&lt;E&gt;</a:t>
            </a:r>
            <a:endParaRPr>
              <a:latin typeface="JetBrains Mono"/>
              <a:ea typeface="JetBrains Mono"/>
              <a:cs typeface="JetBrains Mono"/>
              <a:sym typeface="JetBrains Mono"/>
            </a:endParaRPr>
          </a:p>
        </p:txBody>
      </p:sp>
      <p:sp>
        <p:nvSpPr>
          <p:cNvPr id="126" name="Google Shape;126;p21"/>
          <p:cNvSpPr txBox="1"/>
          <p:nvPr/>
        </p:nvSpPr>
        <p:spPr>
          <a:xfrm>
            <a:off x="791738" y="1767325"/>
            <a:ext cx="1207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i="0" lang="en" sz="1400" u="none" cap="none" strike="noStrike">
                <a:solidFill>
                  <a:schemeClr val="dk1"/>
                </a:solidFill>
                <a:latin typeface="Open Sans"/>
                <a:ea typeface="Open Sans"/>
                <a:cs typeface="Open Sans"/>
                <a:sym typeface="Open Sans"/>
              </a:rPr>
              <a:t>Abstraction</a:t>
            </a:r>
            <a:endParaRPr i="0" sz="1400" u="none" cap="none" strike="noStrike">
              <a:solidFill>
                <a:schemeClr val="dk1"/>
              </a:solidFill>
              <a:latin typeface="Open Sans"/>
              <a:ea typeface="Open Sans"/>
              <a:cs typeface="Open Sans"/>
              <a:sym typeface="Open Sans"/>
            </a:endParaRPr>
          </a:p>
        </p:txBody>
      </p:sp>
      <p:sp>
        <p:nvSpPr>
          <p:cNvPr id="127" name="Google Shape;127;p21"/>
          <p:cNvSpPr txBox="1"/>
          <p:nvPr/>
        </p:nvSpPr>
        <p:spPr>
          <a:xfrm>
            <a:off x="2862750" y="1435350"/>
            <a:ext cx="2798400" cy="6480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400"/>
              <a:buFont typeface="Arial"/>
              <a:buNone/>
            </a:pPr>
            <a:r>
              <a:rPr i="0" lang="en" sz="1400" u="none" cap="none" strike="noStrike">
                <a:solidFill>
                  <a:schemeClr val="dk1"/>
                </a:solidFill>
                <a:latin typeface="Open Sans"/>
                <a:ea typeface="Open Sans"/>
                <a:cs typeface="Open Sans"/>
                <a:sym typeface="Open Sans"/>
              </a:rPr>
              <a:t>Projection. Accepts all inheriting types as elements.</a:t>
            </a:r>
            <a:endParaRPr i="0" sz="1400" u="none" cap="none" strike="noStrike">
              <a:solidFill>
                <a:schemeClr val="dk1"/>
              </a:solidFill>
              <a:latin typeface="Open Sans"/>
              <a:ea typeface="Open Sans"/>
              <a:cs typeface="Open Sans"/>
              <a:sym typeface="Open Sans"/>
            </a:endParaRPr>
          </a:p>
        </p:txBody>
      </p:sp>
      <p:sp>
        <p:nvSpPr>
          <p:cNvPr id="128" name="Google Shape;128;p21"/>
          <p:cNvSpPr txBox="1"/>
          <p:nvPr/>
        </p:nvSpPr>
        <p:spPr>
          <a:xfrm>
            <a:off x="6964725" y="1767325"/>
            <a:ext cx="1492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i="0" lang="en" sz="1400" u="none" cap="none" strike="noStrike">
                <a:solidFill>
                  <a:schemeClr val="dk1"/>
                </a:solidFill>
                <a:latin typeface="Open Sans"/>
                <a:ea typeface="Open Sans"/>
                <a:cs typeface="Open Sans"/>
                <a:sym typeface="Open Sans"/>
              </a:rPr>
              <a:t>Parent generic</a:t>
            </a:r>
            <a:endParaRPr i="0" sz="1400" u="none" cap="none" strike="noStrike">
              <a:solidFill>
                <a:schemeClr val="dk1"/>
              </a:solidFill>
              <a:latin typeface="Open Sans"/>
              <a:ea typeface="Open Sans"/>
              <a:cs typeface="Open Sans"/>
              <a:sym typeface="Open Sans"/>
            </a:endParaRPr>
          </a:p>
        </p:txBody>
      </p:sp>
      <p:sp>
        <p:nvSpPr>
          <p:cNvPr id="129" name="Google Shape;129;p21"/>
          <p:cNvSpPr txBox="1"/>
          <p:nvPr/>
        </p:nvSpPr>
        <p:spPr>
          <a:xfrm>
            <a:off x="791738" y="3583425"/>
            <a:ext cx="1207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i="0" lang="en" sz="1400" u="none" cap="none" strike="noStrike">
                <a:solidFill>
                  <a:schemeClr val="dk1"/>
                </a:solidFill>
                <a:latin typeface="Open Sans"/>
                <a:ea typeface="Open Sans"/>
                <a:cs typeface="Open Sans"/>
                <a:sym typeface="Open Sans"/>
              </a:rPr>
              <a:t>Type name</a:t>
            </a:r>
            <a:endParaRPr i="0" sz="1400" u="none" cap="none" strike="noStrike">
              <a:solidFill>
                <a:schemeClr val="dk1"/>
              </a:solidFill>
              <a:latin typeface="Open Sans"/>
              <a:ea typeface="Open Sans"/>
              <a:cs typeface="Open Sans"/>
              <a:sym typeface="Open Sans"/>
            </a:endParaRPr>
          </a:p>
        </p:txBody>
      </p:sp>
      <p:sp>
        <p:nvSpPr>
          <p:cNvPr id="130" name="Google Shape;130;p21"/>
          <p:cNvSpPr txBox="1"/>
          <p:nvPr/>
        </p:nvSpPr>
        <p:spPr>
          <a:xfrm>
            <a:off x="3585450" y="3583425"/>
            <a:ext cx="1961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i="0" lang="en" sz="1400" u="none" cap="none" strike="noStrike">
                <a:solidFill>
                  <a:schemeClr val="dk1"/>
                </a:solidFill>
                <a:latin typeface="Open Sans"/>
                <a:ea typeface="Open Sans"/>
                <a:cs typeface="Open Sans"/>
                <a:sym typeface="Open Sans"/>
              </a:rPr>
              <a:t>Generic type name</a:t>
            </a:r>
            <a:endParaRPr i="0" sz="1400" u="none" cap="none" strike="noStrike">
              <a:solidFill>
                <a:schemeClr val="dk1"/>
              </a:solidFill>
              <a:latin typeface="Open Sans"/>
              <a:ea typeface="Open Sans"/>
              <a:cs typeface="Open Sans"/>
              <a:sym typeface="Open Sans"/>
            </a:endParaRPr>
          </a:p>
        </p:txBody>
      </p:sp>
      <p:sp>
        <p:nvSpPr>
          <p:cNvPr id="131" name="Google Shape;131;p21"/>
          <p:cNvSpPr txBox="1"/>
          <p:nvPr/>
        </p:nvSpPr>
        <p:spPr>
          <a:xfrm>
            <a:off x="6801163" y="3507225"/>
            <a:ext cx="1851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i="0" lang="en" sz="1400" u="none" cap="none" strike="noStrike">
                <a:solidFill>
                  <a:schemeClr val="dk1"/>
                </a:solidFill>
                <a:latin typeface="Open Sans"/>
                <a:ea typeface="Open Sans"/>
                <a:cs typeface="Open Sans"/>
                <a:sym typeface="Open Sans"/>
              </a:rPr>
              <a:t>Parent type name</a:t>
            </a:r>
            <a:endParaRPr i="0" sz="1400" u="none" cap="none" strike="noStrike">
              <a:solidFill>
                <a:schemeClr val="dk1"/>
              </a:solidFill>
              <a:latin typeface="Open Sans"/>
              <a:ea typeface="Open Sans"/>
              <a:cs typeface="Open Sans"/>
              <a:sym typeface="Open Sans"/>
            </a:endParaRPr>
          </a:p>
        </p:txBody>
      </p:sp>
      <p:cxnSp>
        <p:nvCxnSpPr>
          <p:cNvPr id="132" name="Google Shape;132;p21"/>
          <p:cNvCxnSpPr>
            <a:stCxn id="127" idx="2"/>
            <a:endCxn id="125" idx="0"/>
          </p:cNvCxnSpPr>
          <p:nvPr/>
        </p:nvCxnSpPr>
        <p:spPr>
          <a:xfrm>
            <a:off x="4261950" y="2083350"/>
            <a:ext cx="157800" cy="564600"/>
          </a:xfrm>
          <a:prstGeom prst="straightConnector1">
            <a:avLst/>
          </a:prstGeom>
          <a:noFill/>
          <a:ln cap="flat" cmpd="sng" w="19050">
            <a:solidFill>
              <a:schemeClr val="dk1"/>
            </a:solidFill>
            <a:prstDash val="solid"/>
            <a:round/>
            <a:headEnd len="sm" w="sm" type="none"/>
            <a:tailEnd len="med" w="med" type="triangle"/>
          </a:ln>
        </p:spPr>
      </p:cxnSp>
      <p:cxnSp>
        <p:nvCxnSpPr>
          <p:cNvPr id="133" name="Google Shape;133;p21"/>
          <p:cNvCxnSpPr/>
          <p:nvPr/>
        </p:nvCxnSpPr>
        <p:spPr>
          <a:xfrm flipH="1" rot="10800000">
            <a:off x="4566300" y="3181425"/>
            <a:ext cx="5700" cy="478200"/>
          </a:xfrm>
          <a:prstGeom prst="straightConnector1">
            <a:avLst/>
          </a:prstGeom>
          <a:noFill/>
          <a:ln cap="flat" cmpd="sng" w="19050">
            <a:solidFill>
              <a:schemeClr val="dk1"/>
            </a:solidFill>
            <a:prstDash val="solid"/>
            <a:round/>
            <a:headEnd len="sm" w="sm" type="none"/>
            <a:tailEnd len="med" w="med" type="triangle"/>
          </a:ln>
        </p:spPr>
      </p:cxnSp>
      <p:cxnSp>
        <p:nvCxnSpPr>
          <p:cNvPr id="134" name="Google Shape;134;p21"/>
          <p:cNvCxnSpPr>
            <a:stCxn id="126" idx="3"/>
          </p:cNvCxnSpPr>
          <p:nvPr/>
        </p:nvCxnSpPr>
        <p:spPr>
          <a:xfrm>
            <a:off x="1998938" y="1967425"/>
            <a:ext cx="1060800" cy="650700"/>
          </a:xfrm>
          <a:prstGeom prst="curvedConnector3">
            <a:avLst>
              <a:gd fmla="val 104708" name="adj1"/>
            </a:avLst>
          </a:prstGeom>
          <a:noFill/>
          <a:ln cap="flat" cmpd="sng" w="19050">
            <a:solidFill>
              <a:schemeClr val="dk1"/>
            </a:solidFill>
            <a:prstDash val="solid"/>
            <a:round/>
            <a:headEnd len="med" w="med" type="none"/>
            <a:tailEnd len="med" w="med" type="triangle"/>
          </a:ln>
        </p:spPr>
      </p:cxnSp>
      <p:cxnSp>
        <p:nvCxnSpPr>
          <p:cNvPr id="135" name="Google Shape;135;p21"/>
          <p:cNvCxnSpPr/>
          <p:nvPr/>
        </p:nvCxnSpPr>
        <p:spPr>
          <a:xfrm flipH="1" rot="10800000">
            <a:off x="1998938" y="3032925"/>
            <a:ext cx="1741500" cy="750600"/>
          </a:xfrm>
          <a:prstGeom prst="curvedConnector3">
            <a:avLst>
              <a:gd fmla="val 93321" name="adj1"/>
            </a:avLst>
          </a:prstGeom>
          <a:noFill/>
          <a:ln cap="flat" cmpd="sng" w="19050">
            <a:solidFill>
              <a:schemeClr val="dk1"/>
            </a:solidFill>
            <a:prstDash val="solid"/>
            <a:round/>
            <a:headEnd len="med" w="med" type="none"/>
            <a:tailEnd len="med" w="med" type="triangle"/>
          </a:ln>
        </p:spPr>
      </p:cxnSp>
      <p:cxnSp>
        <p:nvCxnSpPr>
          <p:cNvPr id="136" name="Google Shape;136;p21"/>
          <p:cNvCxnSpPr>
            <a:stCxn id="131" idx="1"/>
          </p:cNvCxnSpPr>
          <p:nvPr/>
        </p:nvCxnSpPr>
        <p:spPr>
          <a:xfrm rot="10800000">
            <a:off x="6229663" y="3024525"/>
            <a:ext cx="571500" cy="682800"/>
          </a:xfrm>
          <a:prstGeom prst="curvedConnector2">
            <a:avLst/>
          </a:prstGeom>
          <a:noFill/>
          <a:ln cap="flat" cmpd="sng" w="19050">
            <a:solidFill>
              <a:schemeClr val="dk1"/>
            </a:solidFill>
            <a:prstDash val="solid"/>
            <a:round/>
            <a:headEnd len="med" w="med" type="none"/>
            <a:tailEnd len="med" w="med" type="triangle"/>
          </a:ln>
        </p:spPr>
      </p:cxnSp>
      <p:cxnSp>
        <p:nvCxnSpPr>
          <p:cNvPr id="137" name="Google Shape;137;p21"/>
          <p:cNvCxnSpPr>
            <a:stCxn id="128" idx="1"/>
          </p:cNvCxnSpPr>
          <p:nvPr/>
        </p:nvCxnSpPr>
        <p:spPr>
          <a:xfrm flipH="1">
            <a:off x="5367225" y="1967425"/>
            <a:ext cx="1597500" cy="648900"/>
          </a:xfrm>
          <a:prstGeom prst="curvedConnector3">
            <a:avLst>
              <a:gd fmla="val 95883" name="adj1"/>
            </a:avLst>
          </a:prstGeom>
          <a:noFill/>
          <a:ln cap="flat" cmpd="sng" w="19050">
            <a:solidFill>
              <a:schemeClr val="dk1"/>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The anatomy of a c</a:t>
            </a:r>
            <a:r>
              <a:rPr lang="en"/>
              <a:t>ollection</a:t>
            </a:r>
            <a:endParaRPr/>
          </a:p>
        </p:txBody>
      </p:sp>
      <p:sp>
        <p:nvSpPr>
          <p:cNvPr id="143" name="Google Shape;143;p22"/>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t>Each collection has several </a:t>
            </a:r>
            <a:r>
              <a:rPr b="1" lang="en" sz="1100"/>
              <a:t>base</a:t>
            </a:r>
            <a:r>
              <a:rPr lang="en" sz="1100"/>
              <a:t> methods:</a:t>
            </a:r>
            <a:endParaRPr sz="1100"/>
          </a:p>
          <a:p>
            <a:pPr indent="0" lvl="0" marL="0" rtl="0" algn="l">
              <a:lnSpc>
                <a:spcPct val="115000"/>
              </a:lnSpc>
              <a:spcBef>
                <a:spcPts val="400"/>
              </a:spcBef>
              <a:spcAft>
                <a:spcPts val="0"/>
              </a:spcAft>
              <a:buNone/>
            </a:pPr>
            <a:r>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public</a:t>
            </a: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interface</a:t>
            </a:r>
            <a:r>
              <a:rPr lang="en" sz="1100">
                <a:solidFill>
                  <a:srgbClr val="37474F"/>
                </a:solidFill>
                <a:latin typeface="JetBrains Mono"/>
                <a:ea typeface="JetBrains Mono"/>
                <a:cs typeface="JetBrains Mono"/>
                <a:sym typeface="JetBrains Mono"/>
              </a:rPr>
              <a:t> Collection&lt;</a:t>
            </a:r>
            <a:r>
              <a:rPr lang="en" sz="1100">
                <a:solidFill>
                  <a:srgbClr val="3F51B5"/>
                </a:solidFill>
                <a:latin typeface="JetBrains Mono"/>
                <a:ea typeface="JetBrains Mono"/>
                <a:cs typeface="JetBrains Mono"/>
                <a:sym typeface="JetBrains Mono"/>
              </a:rPr>
              <a:t>out</a:t>
            </a:r>
            <a:r>
              <a:rPr lang="en" sz="1100">
                <a:solidFill>
                  <a:srgbClr val="37474F"/>
                </a:solidFill>
                <a:latin typeface="JetBrains Mono"/>
                <a:ea typeface="JetBrains Mono"/>
                <a:cs typeface="JetBrains Mono"/>
                <a:sym typeface="JetBrains Mono"/>
              </a:rPr>
              <a:t> E&gt; : Iterable&lt;E&gt;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public</a:t>
            </a: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val</a:t>
            </a:r>
            <a:r>
              <a:rPr lang="en" sz="1100">
                <a:solidFill>
                  <a:srgbClr val="37474F"/>
                </a:solidFill>
                <a:latin typeface="JetBrains Mono"/>
                <a:ea typeface="JetBrains Mono"/>
                <a:cs typeface="JetBrains Mono"/>
                <a:sym typeface="JetBrains Mono"/>
              </a:rPr>
              <a:t> size: Int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public</a:t>
            </a: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37474F"/>
                </a:solidFill>
                <a:latin typeface="JetBrains Mono"/>
                <a:ea typeface="JetBrains Mono"/>
                <a:cs typeface="JetBrains Mono"/>
                <a:sym typeface="JetBrains Mono"/>
              </a:rPr>
              <a:t> isEmpty(): Boolean</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public</a:t>
            </a: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operator</a:t>
            </a: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37474F"/>
                </a:solidFill>
                <a:latin typeface="JetBrains Mono"/>
                <a:ea typeface="JetBrains Mono"/>
                <a:cs typeface="JetBrains Mono"/>
                <a:sym typeface="JetBrains Mono"/>
              </a:rPr>
              <a:t> contains(element: </a:t>
            </a:r>
            <a:r>
              <a:rPr lang="en" sz="1100">
                <a:solidFill>
                  <a:srgbClr val="808000"/>
                </a:solidFill>
                <a:latin typeface="JetBrains Mono"/>
                <a:ea typeface="JetBrains Mono"/>
                <a:cs typeface="JetBrains Mono"/>
                <a:sym typeface="JetBrains Mono"/>
              </a:rPr>
              <a:t>@UnsafeVariance</a:t>
            </a:r>
            <a:r>
              <a:rPr lang="en" sz="1100">
                <a:solidFill>
                  <a:srgbClr val="37474F"/>
                </a:solidFill>
                <a:latin typeface="JetBrains Mono"/>
                <a:ea typeface="JetBrains Mono"/>
                <a:cs typeface="JetBrains Mono"/>
                <a:sym typeface="JetBrains Mono"/>
              </a:rPr>
              <a:t> E): Boolean</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public</a:t>
            </a: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37474F"/>
                </a:solidFill>
                <a:latin typeface="JetBrains Mono"/>
                <a:ea typeface="JetBrains Mono"/>
                <a:cs typeface="JetBrains Mono"/>
                <a:sym typeface="JetBrains Mono"/>
              </a:rPr>
              <a:t> containsAll(elements: Collection&lt;</a:t>
            </a:r>
            <a:r>
              <a:rPr lang="en" sz="1100">
                <a:solidFill>
                  <a:srgbClr val="808000"/>
                </a:solidFill>
                <a:latin typeface="JetBrains Mono"/>
                <a:ea typeface="JetBrains Mono"/>
                <a:cs typeface="JetBrains Mono"/>
                <a:sym typeface="JetBrains Mono"/>
              </a:rPr>
              <a:t>@UnsafeVariance</a:t>
            </a:r>
            <a:r>
              <a:rPr lang="en" sz="1100">
                <a:solidFill>
                  <a:srgbClr val="37474F"/>
                </a:solidFill>
                <a:latin typeface="JetBrains Mono"/>
                <a:ea typeface="JetBrains Mono"/>
                <a:cs typeface="JetBrains Mono"/>
                <a:sym typeface="JetBrains Mono"/>
              </a:rPr>
              <a:t> E&gt;): Boolean</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7474F"/>
                </a:solidFill>
                <a:latin typeface="JetBrains Mono"/>
                <a:ea typeface="JetBrains Mono"/>
                <a:cs typeface="JetBrains Mono"/>
                <a:sym typeface="JetBrains Mono"/>
              </a:rPr>
              <a: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400"/>
              </a:spcAft>
              <a:buNone/>
            </a:pPr>
            <a:r>
              <a:rPr lang="en" sz="1100">
                <a:solidFill>
                  <a:srgbClr val="37474F"/>
                </a:solidFill>
                <a:latin typeface="JetBrains Mono"/>
                <a:ea typeface="JetBrains Mono"/>
                <a:cs typeface="JetBrains Mono"/>
                <a:sym typeface="JetBrains Mono"/>
              </a:rPr>
              <a:t>}</a:t>
            </a:r>
            <a:endParaRPr sz="1100">
              <a:latin typeface="JetBrains Mono"/>
              <a:ea typeface="JetBrains Mono"/>
              <a:cs typeface="JetBrains Mono"/>
              <a:sym typeface="JetBrains Mono"/>
            </a:endParaRPr>
          </a:p>
        </p:txBody>
      </p:sp>
      <p:cxnSp>
        <p:nvCxnSpPr>
          <p:cNvPr id="144" name="Google Shape;144;p22"/>
          <p:cNvCxnSpPr>
            <a:endCxn id="145" idx="1"/>
          </p:cNvCxnSpPr>
          <p:nvPr/>
        </p:nvCxnSpPr>
        <p:spPr>
          <a:xfrm flipH="1" rot="10800000">
            <a:off x="3319600" y="2719613"/>
            <a:ext cx="1485000" cy="3300"/>
          </a:xfrm>
          <a:prstGeom prst="straightConnector1">
            <a:avLst/>
          </a:prstGeom>
          <a:noFill/>
          <a:ln cap="flat" cmpd="sng" w="19050">
            <a:solidFill>
              <a:schemeClr val="accent4"/>
            </a:solidFill>
            <a:prstDash val="solid"/>
            <a:round/>
            <a:headEnd len="med" w="med" type="triangle"/>
            <a:tailEnd len="sm" w="sm" type="none"/>
          </a:ln>
        </p:spPr>
      </p:cxnSp>
      <p:sp>
        <p:nvSpPr>
          <p:cNvPr id="145" name="Google Shape;145;p22"/>
          <p:cNvSpPr txBox="1"/>
          <p:nvPr/>
        </p:nvSpPr>
        <p:spPr>
          <a:xfrm>
            <a:off x="4804600" y="2519513"/>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i="0" lang="en" sz="1400" u="none" cap="none" strike="noStrike">
                <a:solidFill>
                  <a:schemeClr val="dk1"/>
                </a:solidFill>
                <a:latin typeface="Open Sans"/>
                <a:ea typeface="Open Sans"/>
                <a:cs typeface="Open Sans"/>
                <a:sym typeface="Open Sans"/>
              </a:rPr>
              <a:t>Use this instead of </a:t>
            </a:r>
            <a:r>
              <a:rPr i="0" lang="en" sz="1400" u="none" cap="none" strike="noStrike">
                <a:solidFill>
                  <a:schemeClr val="dk1"/>
                </a:solidFill>
                <a:latin typeface="JetBrains Mono"/>
                <a:ea typeface="JetBrains Mono"/>
                <a:cs typeface="JetBrains Mono"/>
                <a:sym typeface="JetBrains Mono"/>
              </a:rPr>
              <a:t>size == 0</a:t>
            </a:r>
            <a:endParaRPr i="0" sz="1400" u="none" cap="none" strike="noStrike">
              <a:solidFill>
                <a:schemeClr val="dk1"/>
              </a:solidFill>
              <a:latin typeface="JetBrains Mono"/>
              <a:ea typeface="JetBrains Mono"/>
              <a:cs typeface="JetBrains Mono"/>
              <a:sym typeface="JetBrains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The anatomy of a collection</a:t>
            </a:r>
            <a:endParaRPr/>
          </a:p>
        </p:txBody>
      </p:sp>
      <p:sp>
        <p:nvSpPr>
          <p:cNvPr id="151" name="Google Shape;151;p23"/>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a:latin typeface="Raleway"/>
                <a:ea typeface="Raleway"/>
                <a:cs typeface="Raleway"/>
                <a:sym typeface="Raleway"/>
              </a:rPr>
              <a:t>Actually there are </a:t>
            </a:r>
            <a:r>
              <a:rPr b="1" lang="en">
                <a:latin typeface="Raleway"/>
                <a:ea typeface="Raleway"/>
                <a:cs typeface="Raleway"/>
                <a:sym typeface="Raleway"/>
              </a:rPr>
              <a:t>many</a:t>
            </a:r>
            <a:r>
              <a:rPr lang="en">
                <a:latin typeface="Raleway"/>
                <a:ea typeface="Raleway"/>
                <a:cs typeface="Raleway"/>
                <a:sym typeface="Raleway"/>
              </a:rPr>
              <a:t> extensions:</a:t>
            </a:r>
            <a:endParaRPr i="1" sz="1000">
              <a:highlight>
                <a:schemeClr val="lt1"/>
              </a:highlight>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200">
                <a:solidFill>
                  <a:srgbClr val="3F51B5"/>
                </a:solidFill>
                <a:latin typeface="JetBrains Mono"/>
                <a:ea typeface="JetBrains Mono"/>
                <a:cs typeface="JetBrains Mono"/>
                <a:sym typeface="JetBrains Mono"/>
              </a:rPr>
              <a:t>public val </a:t>
            </a:r>
            <a:r>
              <a:rPr lang="en" sz="1200">
                <a:solidFill>
                  <a:srgbClr val="37474F"/>
                </a:solidFill>
                <a:latin typeface="JetBrains Mono"/>
                <a:ea typeface="JetBrains Mono"/>
                <a:cs typeface="JetBrains Mono"/>
                <a:sym typeface="JetBrains Mono"/>
              </a:rPr>
              <a:t>Collection&lt;*&gt;.</a:t>
            </a:r>
            <a:r>
              <a:rPr lang="en" sz="1200">
                <a:solidFill>
                  <a:srgbClr val="660E7A"/>
                </a:solidFill>
                <a:latin typeface="JetBrains Mono"/>
                <a:ea typeface="JetBrains Mono"/>
                <a:cs typeface="JetBrains Mono"/>
                <a:sym typeface="JetBrains Mono"/>
              </a:rPr>
              <a:t>indices</a:t>
            </a:r>
            <a:r>
              <a:rPr lang="en" sz="1200">
                <a:solidFill>
                  <a:srgbClr val="37474F"/>
                </a:solidFill>
                <a:latin typeface="JetBrains Mono"/>
                <a:ea typeface="JetBrains Mono"/>
                <a:cs typeface="JetBrains Mono"/>
                <a:sym typeface="JetBrains Mono"/>
              </a:rPr>
              <a:t>: IntRange</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200">
                <a:solidFill>
                  <a:srgbClr val="37474F"/>
                </a:solidFill>
                <a:latin typeface="JetBrains Mono"/>
                <a:ea typeface="JetBrains Mono"/>
                <a:cs typeface="JetBrains Mono"/>
                <a:sym typeface="JetBrains Mono"/>
              </a:rPr>
              <a:t>    </a:t>
            </a:r>
            <a:r>
              <a:rPr lang="en" sz="1200">
                <a:solidFill>
                  <a:srgbClr val="3F51B5"/>
                </a:solidFill>
                <a:latin typeface="JetBrains Mono"/>
                <a:ea typeface="JetBrains Mono"/>
                <a:cs typeface="JetBrains Mono"/>
                <a:sym typeface="JetBrains Mono"/>
              </a:rPr>
              <a:t>get</a:t>
            </a:r>
            <a:r>
              <a:rPr lang="en" sz="1200">
                <a:solidFill>
                  <a:srgbClr val="37474F"/>
                </a:solidFill>
                <a:latin typeface="JetBrains Mono"/>
                <a:ea typeface="JetBrains Mono"/>
                <a:cs typeface="JetBrains Mono"/>
                <a:sym typeface="JetBrains Mono"/>
              </a:rPr>
              <a:t>() = 0..</a:t>
            </a:r>
            <a:r>
              <a:rPr lang="en" sz="1200">
                <a:solidFill>
                  <a:srgbClr val="660E7A"/>
                </a:solidFill>
                <a:latin typeface="JetBrains Mono"/>
                <a:ea typeface="JetBrains Mono"/>
                <a:cs typeface="JetBrains Mono"/>
                <a:sym typeface="JetBrains Mono"/>
              </a:rPr>
              <a:t>size</a:t>
            </a:r>
            <a:r>
              <a:rPr lang="en" sz="1200">
                <a:solidFill>
                  <a:srgbClr val="37474F"/>
                </a:solidFill>
                <a:latin typeface="JetBrains Mono"/>
                <a:ea typeface="JetBrains Mono"/>
                <a:cs typeface="JetBrains Mono"/>
                <a:sym typeface="JetBrains Mono"/>
              </a:rPr>
              <a:t> - 1</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200">
              <a:solidFill>
                <a:srgbClr val="3F51B5"/>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200">
                <a:solidFill>
                  <a:srgbClr val="3F51B5"/>
                </a:solidFill>
                <a:latin typeface="JetBrains Mono"/>
                <a:ea typeface="JetBrains Mono"/>
                <a:cs typeface="JetBrains Mono"/>
                <a:sym typeface="JetBrains Mono"/>
              </a:rPr>
              <a:t>public val </a:t>
            </a:r>
            <a:r>
              <a:rPr lang="en" sz="1200">
                <a:solidFill>
                  <a:srgbClr val="37474F"/>
                </a:solidFill>
                <a:latin typeface="JetBrains Mono"/>
                <a:ea typeface="JetBrains Mono"/>
                <a:cs typeface="JetBrains Mono"/>
                <a:sym typeface="JetBrains Mono"/>
              </a:rPr>
              <a:t>&lt;T&gt; List&lt;T&gt;.</a:t>
            </a:r>
            <a:r>
              <a:rPr lang="en" sz="1200">
                <a:solidFill>
                  <a:srgbClr val="660E7A"/>
                </a:solidFill>
                <a:latin typeface="JetBrains Mono"/>
                <a:ea typeface="JetBrains Mono"/>
                <a:cs typeface="JetBrains Mono"/>
                <a:sym typeface="JetBrains Mono"/>
              </a:rPr>
              <a:t>lastIndex</a:t>
            </a:r>
            <a:r>
              <a:rPr lang="en" sz="1200">
                <a:solidFill>
                  <a:srgbClr val="37474F"/>
                </a:solidFill>
                <a:latin typeface="JetBrains Mono"/>
                <a:ea typeface="JetBrains Mono"/>
                <a:cs typeface="JetBrains Mono"/>
                <a:sym typeface="JetBrains Mono"/>
              </a:rPr>
              <a:t>: Int</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200">
                <a:solidFill>
                  <a:srgbClr val="37474F"/>
                </a:solidFill>
                <a:latin typeface="JetBrains Mono"/>
                <a:ea typeface="JetBrains Mono"/>
                <a:cs typeface="JetBrains Mono"/>
                <a:sym typeface="JetBrains Mono"/>
              </a:rPr>
              <a:t>    </a:t>
            </a:r>
            <a:r>
              <a:rPr lang="en" sz="1200">
                <a:solidFill>
                  <a:srgbClr val="3F51B5"/>
                </a:solidFill>
                <a:latin typeface="JetBrains Mono"/>
                <a:ea typeface="JetBrains Mono"/>
                <a:cs typeface="JetBrains Mono"/>
                <a:sym typeface="JetBrains Mono"/>
              </a:rPr>
              <a:t>get</a:t>
            </a:r>
            <a:r>
              <a:rPr lang="en" sz="1200">
                <a:solidFill>
                  <a:srgbClr val="37474F"/>
                </a:solidFill>
                <a:latin typeface="JetBrains Mono"/>
                <a:ea typeface="JetBrains Mono"/>
                <a:cs typeface="JetBrains Mono"/>
                <a:sym typeface="JetBrains Mono"/>
              </a:rPr>
              <a:t>() = </a:t>
            </a:r>
            <a:r>
              <a:rPr lang="en" sz="1200">
                <a:solidFill>
                  <a:srgbClr val="3F51B5"/>
                </a:solidFill>
                <a:latin typeface="JetBrains Mono"/>
                <a:ea typeface="JetBrains Mono"/>
                <a:cs typeface="JetBrains Mono"/>
                <a:sym typeface="JetBrains Mono"/>
              </a:rPr>
              <a:t>this</a:t>
            </a:r>
            <a:r>
              <a:rPr lang="en" sz="1200">
                <a:solidFill>
                  <a:srgbClr val="37474F"/>
                </a:solidFill>
                <a:latin typeface="JetBrains Mono"/>
                <a:ea typeface="JetBrains Mono"/>
                <a:cs typeface="JetBrains Mono"/>
                <a:sym typeface="JetBrains Mono"/>
              </a:rPr>
              <a:t>.</a:t>
            </a:r>
            <a:r>
              <a:rPr lang="en" sz="1200">
                <a:solidFill>
                  <a:srgbClr val="660E7A"/>
                </a:solidFill>
                <a:latin typeface="JetBrains Mono"/>
                <a:ea typeface="JetBrains Mono"/>
                <a:cs typeface="JetBrains Mono"/>
                <a:sym typeface="JetBrains Mono"/>
              </a:rPr>
              <a:t>size</a:t>
            </a:r>
            <a:r>
              <a:rPr lang="en" sz="1200">
                <a:solidFill>
                  <a:srgbClr val="37474F"/>
                </a:solidFill>
                <a:latin typeface="JetBrains Mono"/>
                <a:ea typeface="JetBrains Mono"/>
                <a:cs typeface="JetBrains Mono"/>
                <a:sym typeface="JetBrains Mono"/>
              </a:rPr>
              <a:t> - 1</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200">
              <a:solidFill>
                <a:srgbClr val="3F51B5"/>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200">
                <a:solidFill>
                  <a:srgbClr val="3F51B5"/>
                </a:solidFill>
                <a:latin typeface="JetBrains Mono"/>
                <a:ea typeface="JetBrains Mono"/>
                <a:cs typeface="JetBrains Mono"/>
                <a:sym typeface="JetBrains Mono"/>
              </a:rPr>
              <a:t>public inline fun </a:t>
            </a:r>
            <a:r>
              <a:rPr lang="en" sz="1200">
                <a:solidFill>
                  <a:srgbClr val="37474F"/>
                </a:solidFill>
                <a:latin typeface="JetBrains Mono"/>
                <a:ea typeface="JetBrains Mono"/>
                <a:cs typeface="JetBrains Mono"/>
                <a:sym typeface="JetBrains Mono"/>
              </a:rPr>
              <a:t>&lt;T&gt; Collection&lt;T&gt;.isNotEmpty(): Boolean = !isEmpty()</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200">
              <a:solidFill>
                <a:srgbClr val="3F51B5"/>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200">
                <a:solidFill>
                  <a:srgbClr val="37474F"/>
                </a:solidFill>
                <a:latin typeface="JetBrains Mono"/>
                <a:ea typeface="JetBrains Mono"/>
                <a:cs typeface="JetBrains Mono"/>
                <a:sym typeface="JetBrains Mono"/>
              </a:rPr>
              <a:t>...</a:t>
            </a:r>
            <a:endParaRPr sz="1200">
              <a:solidFill>
                <a:srgbClr val="3F51B5"/>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400"/>
              </a:spcAft>
              <a:buNone/>
            </a:pPr>
            <a:r>
              <a:t/>
            </a:r>
            <a:endParaRPr sz="1100"/>
          </a:p>
        </p:txBody>
      </p:sp>
      <p:sp>
        <p:nvSpPr>
          <p:cNvPr id="152" name="Google Shape;152;p23"/>
          <p:cNvSpPr txBox="1"/>
          <p:nvPr/>
        </p:nvSpPr>
        <p:spPr>
          <a:xfrm>
            <a:off x="4815165" y="1751314"/>
            <a:ext cx="4216500" cy="723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i="0" lang="en" sz="1400" u="none" cap="none" strike="noStrike">
                <a:solidFill>
                  <a:schemeClr val="dk1"/>
                </a:solidFill>
                <a:latin typeface="Open Sans"/>
                <a:ea typeface="Open Sans"/>
                <a:cs typeface="Open Sans"/>
                <a:sym typeface="Open Sans"/>
              </a:rPr>
              <a:t>Convenient to use in loops:</a:t>
            </a:r>
            <a:endParaRPr i="0" sz="1400" u="none" cap="none" strike="noStrike">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1400"/>
              <a:buFont typeface="Arial"/>
              <a:buNone/>
            </a:pPr>
            <a:r>
              <a:rPr i="0" lang="en" sz="1400" u="none" cap="none" strike="noStrike">
                <a:solidFill>
                  <a:srgbClr val="3F51B5"/>
                </a:solidFill>
                <a:latin typeface="JetBrains Mono"/>
                <a:ea typeface="JetBrains Mono"/>
                <a:cs typeface="JetBrains Mono"/>
                <a:sym typeface="JetBrains Mono"/>
              </a:rPr>
              <a:t>for</a:t>
            </a:r>
            <a:r>
              <a:rPr i="0" lang="en" sz="1400" u="none" cap="none" strike="noStrike">
                <a:solidFill>
                  <a:srgbClr val="37474F"/>
                </a:solidFill>
                <a:latin typeface="JetBrains Mono"/>
                <a:ea typeface="JetBrains Mono"/>
                <a:cs typeface="JetBrains Mono"/>
                <a:sym typeface="JetBrains Mono"/>
              </a:rPr>
              <a:t> (i </a:t>
            </a:r>
            <a:r>
              <a:rPr i="0" lang="en" sz="1400" u="none" cap="none" strike="noStrike">
                <a:solidFill>
                  <a:srgbClr val="3F51B5"/>
                </a:solidFill>
                <a:latin typeface="JetBrains Mono"/>
                <a:ea typeface="JetBrains Mono"/>
                <a:cs typeface="JetBrains Mono"/>
                <a:sym typeface="JetBrains Mono"/>
              </a:rPr>
              <a:t>in</a:t>
            </a:r>
            <a:r>
              <a:rPr i="0" lang="en" sz="1400" u="none" cap="none" strike="noStrike">
                <a:solidFill>
                  <a:srgbClr val="37474F"/>
                </a:solidFill>
                <a:latin typeface="JetBrains Mono"/>
                <a:ea typeface="JetBrains Mono"/>
                <a:cs typeface="JetBrains Mono"/>
                <a:sym typeface="JetBrains Mono"/>
              </a:rPr>
              <a:t> collection.indices) { ... }</a:t>
            </a:r>
            <a:endParaRPr i="0" sz="1400" u="none" cap="none" strike="noStrike">
              <a:solidFill>
                <a:srgbClr val="595959"/>
              </a:solidFill>
              <a:latin typeface="JetBrains Mono"/>
              <a:ea typeface="JetBrains Mono"/>
              <a:cs typeface="JetBrains Mono"/>
              <a:sym typeface="JetBrains Mono"/>
            </a:endParaRPr>
          </a:p>
        </p:txBody>
      </p:sp>
      <p:cxnSp>
        <p:nvCxnSpPr>
          <p:cNvPr id="153" name="Google Shape;153;p23"/>
          <p:cNvCxnSpPr>
            <a:stCxn id="152" idx="1"/>
          </p:cNvCxnSpPr>
          <p:nvPr/>
        </p:nvCxnSpPr>
        <p:spPr>
          <a:xfrm rot="10800000">
            <a:off x="4372065" y="2102764"/>
            <a:ext cx="443100" cy="10200"/>
          </a:xfrm>
          <a:prstGeom prst="straightConnector1">
            <a:avLst/>
          </a:prstGeom>
          <a:noFill/>
          <a:ln cap="flat" cmpd="sng" w="19050">
            <a:solidFill>
              <a:schemeClr val="accent4"/>
            </a:solidFill>
            <a:prstDash val="solid"/>
            <a:round/>
            <a:headEnd len="sm" w="sm" type="none"/>
            <a:tailEnd len="med" w="med" type="triangle"/>
          </a:ln>
        </p:spPr>
      </p:cxnSp>
      <p:sp>
        <p:nvSpPr>
          <p:cNvPr id="154" name="Google Shape;154;p23"/>
          <p:cNvSpPr txBox="1"/>
          <p:nvPr/>
        </p:nvSpPr>
        <p:spPr>
          <a:xfrm>
            <a:off x="2842100" y="4372700"/>
            <a:ext cx="300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i="0" lang="en" sz="1400" u="none" cap="none" strike="noStrike">
                <a:solidFill>
                  <a:schemeClr val="dk1"/>
                </a:solidFill>
                <a:latin typeface="Open Sans"/>
                <a:ea typeface="Open Sans"/>
                <a:cs typeface="Open Sans"/>
                <a:sym typeface="Open Sans"/>
              </a:rPr>
              <a:t>Use this instead of </a:t>
            </a:r>
            <a:r>
              <a:rPr i="0" lang="en" sz="1400" u="none" cap="none" strike="noStrike">
                <a:solidFill>
                  <a:schemeClr val="dk1"/>
                </a:solidFill>
                <a:latin typeface="JetBrains Mono"/>
                <a:ea typeface="JetBrains Mono"/>
                <a:cs typeface="JetBrains Mono"/>
                <a:sym typeface="JetBrains Mono"/>
              </a:rPr>
              <a:t>size != 0</a:t>
            </a:r>
            <a:endParaRPr i="0" sz="1400" u="none" cap="none" strike="noStrike">
              <a:solidFill>
                <a:schemeClr val="dk1"/>
              </a:solidFill>
              <a:latin typeface="JetBrains Mono"/>
              <a:ea typeface="JetBrains Mono"/>
              <a:cs typeface="JetBrains Mono"/>
              <a:sym typeface="JetBrains Mono"/>
            </a:endParaRPr>
          </a:p>
        </p:txBody>
      </p:sp>
      <p:cxnSp>
        <p:nvCxnSpPr>
          <p:cNvPr id="155" name="Google Shape;155;p23"/>
          <p:cNvCxnSpPr>
            <a:stCxn id="154" idx="0"/>
          </p:cNvCxnSpPr>
          <p:nvPr/>
        </p:nvCxnSpPr>
        <p:spPr>
          <a:xfrm rot="10800000">
            <a:off x="4338800" y="4012400"/>
            <a:ext cx="3300" cy="360300"/>
          </a:xfrm>
          <a:prstGeom prst="straightConnector1">
            <a:avLst/>
          </a:prstGeom>
          <a:noFill/>
          <a:ln cap="flat" cmpd="sng" w="19050">
            <a:solidFill>
              <a:schemeClr val="accent4"/>
            </a:solidFill>
            <a:prstDash val="solid"/>
            <a:round/>
            <a:headEnd len="sm" w="sm"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Сollections under the hood: List</a:t>
            </a:r>
            <a:endParaRPr/>
          </a:p>
        </p:txBody>
      </p:sp>
      <p:sp>
        <p:nvSpPr>
          <p:cNvPr id="161" name="Google Shape;161;p24"/>
          <p:cNvSpPr txBox="1"/>
          <p:nvPr>
            <p:ph idx="1" type="body"/>
          </p:nvPr>
        </p:nvSpPr>
        <p:spPr>
          <a:xfrm>
            <a:off x="292600" y="1335025"/>
            <a:ext cx="5444700" cy="21222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interface</a:t>
            </a:r>
            <a:r>
              <a:rPr lang="en" sz="1100">
                <a:solidFill>
                  <a:srgbClr val="595959"/>
                </a:solidFill>
                <a:latin typeface="JetBrains Mono"/>
                <a:ea typeface="JetBrains Mono"/>
                <a:cs typeface="JetBrains Mono"/>
                <a:sym typeface="JetBrains Mono"/>
              </a:rPr>
              <a:t> List&lt;</a:t>
            </a:r>
            <a:r>
              <a:rPr lang="en" sz="1100">
                <a:solidFill>
                  <a:srgbClr val="3F51B5"/>
                </a:solidFill>
                <a:latin typeface="JetBrains Mono"/>
                <a:ea typeface="JetBrains Mono"/>
                <a:cs typeface="JetBrains Mono"/>
                <a:sym typeface="JetBrains Mono"/>
              </a:rPr>
              <a:t>out</a:t>
            </a:r>
            <a:r>
              <a:rPr lang="en" sz="1100">
                <a:solidFill>
                  <a:srgbClr val="595959"/>
                </a:solidFill>
                <a:latin typeface="JetBrains Mono"/>
                <a:ea typeface="JetBrains Mono"/>
                <a:cs typeface="JetBrains Mono"/>
                <a:sym typeface="JetBrains Mono"/>
              </a:rPr>
              <a:t> E&gt; : Collection&lt;E&gt;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8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operator</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get(index: Int): E</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8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8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indexOf(element: </a:t>
            </a:r>
            <a:r>
              <a:rPr lang="en" sz="1100">
                <a:solidFill>
                  <a:srgbClr val="808000"/>
                </a:solidFill>
                <a:latin typeface="JetBrains Mono"/>
                <a:ea typeface="JetBrains Mono"/>
                <a:cs typeface="JetBrains Mono"/>
                <a:sym typeface="JetBrains Mono"/>
              </a:rPr>
              <a:t>@UnsafeVariance</a:t>
            </a:r>
            <a:r>
              <a:rPr lang="en" sz="1100">
                <a:solidFill>
                  <a:srgbClr val="595959"/>
                </a:solidFill>
                <a:latin typeface="JetBrains Mono"/>
                <a:ea typeface="JetBrains Mono"/>
                <a:cs typeface="JetBrains Mono"/>
                <a:sym typeface="JetBrains Mono"/>
              </a:rPr>
              <a:t> E): Int</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8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lastIndexOf(element: </a:t>
            </a:r>
            <a:r>
              <a:rPr lang="en" sz="1100">
                <a:solidFill>
                  <a:srgbClr val="808000"/>
                </a:solidFill>
                <a:latin typeface="JetBrains Mono"/>
                <a:ea typeface="JetBrains Mono"/>
                <a:cs typeface="JetBrains Mono"/>
                <a:sym typeface="JetBrains Mono"/>
              </a:rPr>
              <a:t>@UnsafeVariance</a:t>
            </a:r>
            <a:r>
              <a:rPr lang="en" sz="1100">
                <a:solidFill>
                  <a:srgbClr val="595959"/>
                </a:solidFill>
                <a:latin typeface="JetBrains Mono"/>
                <a:ea typeface="JetBrains Mono"/>
                <a:cs typeface="JetBrains Mono"/>
                <a:sym typeface="JetBrains Mono"/>
              </a:rPr>
              <a:t> E): Int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8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8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subList(fromIndex: Int, toIndex: Int): List&lt;E&gt;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8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8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8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800"/>
              </a:spcBef>
              <a:spcAft>
                <a:spcPts val="800"/>
              </a:spcAft>
              <a:buNone/>
            </a:pPr>
            <a:r>
              <a:t/>
            </a:r>
            <a:endParaRPr sz="1100">
              <a:latin typeface="JetBrains Mono"/>
              <a:ea typeface="JetBrains Mono"/>
              <a:cs typeface="JetBrains Mono"/>
              <a:sym typeface="JetBrains Mono"/>
            </a:endParaRPr>
          </a:p>
        </p:txBody>
      </p:sp>
      <p:sp>
        <p:nvSpPr>
          <p:cNvPr id="162" name="Google Shape;162;p24"/>
          <p:cNvSpPr txBox="1"/>
          <p:nvPr/>
        </p:nvSpPr>
        <p:spPr>
          <a:xfrm>
            <a:off x="6080125" y="3693475"/>
            <a:ext cx="3068400" cy="1522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i="0" lang="en" sz="1100" u="none" cap="none" strike="noStrike">
                <a:solidFill>
                  <a:schemeClr val="dk1"/>
                </a:solidFill>
                <a:latin typeface="Open Sans"/>
                <a:ea typeface="Open Sans"/>
                <a:cs typeface="Open Sans"/>
                <a:sym typeface="Open Sans"/>
              </a:rPr>
              <a:t>Make a </a:t>
            </a:r>
            <a:r>
              <a:rPr b="1" i="0" lang="en" sz="1100" u="none" cap="none" strike="noStrike">
                <a:solidFill>
                  <a:schemeClr val="dk1"/>
                </a:solidFill>
                <a:latin typeface="Open Sans"/>
                <a:ea typeface="Open Sans"/>
                <a:cs typeface="Open Sans"/>
                <a:sym typeface="Open Sans"/>
              </a:rPr>
              <a:t>referenced</a:t>
            </a:r>
            <a:r>
              <a:rPr i="0" lang="en" sz="1100" u="none" cap="none" strike="noStrike">
                <a:solidFill>
                  <a:schemeClr val="dk1"/>
                </a:solidFill>
                <a:latin typeface="Open Sans"/>
                <a:ea typeface="Open Sans"/>
                <a:cs typeface="Open Sans"/>
                <a:sym typeface="Open Sans"/>
              </a:rPr>
              <a:t> copy:</a:t>
            </a:r>
            <a:endParaRPr i="0" sz="1100" u="none" cap="none" strike="noStrike">
              <a:solidFill>
                <a:schemeClr val="dk1"/>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rPr i="0" lang="en" sz="1100" u="none" cap="none" strike="noStrike">
                <a:solidFill>
                  <a:srgbClr val="3F51B5"/>
                </a:solidFill>
                <a:latin typeface="JetBrains Mono"/>
                <a:ea typeface="JetBrains Mono"/>
                <a:cs typeface="JetBrains Mono"/>
                <a:sym typeface="JetBrains Mono"/>
              </a:rPr>
              <a:t>val</a:t>
            </a:r>
            <a:r>
              <a:rPr i="0" lang="en" sz="1100" u="none" cap="none" strike="noStrike">
                <a:solidFill>
                  <a:srgbClr val="595959"/>
                </a:solidFill>
                <a:latin typeface="JetBrains Mono"/>
                <a:ea typeface="JetBrains Mono"/>
                <a:cs typeface="JetBrains Mono"/>
                <a:sym typeface="JetBrains Mono"/>
              </a:rPr>
              <a:t> list1 = mutableListOf(1, 2, 3)</a:t>
            </a:r>
            <a:endParaRPr i="0" sz="1100" u="none" cap="none" strike="noStrike">
              <a:solidFill>
                <a:srgbClr val="595959"/>
              </a:solidFill>
              <a:latin typeface="JetBrains Mono"/>
              <a:ea typeface="JetBrains Mono"/>
              <a:cs typeface="JetBrains Mono"/>
              <a:sym typeface="JetBrains Mono"/>
            </a:endParaRPr>
          </a:p>
          <a:p>
            <a:pPr indent="0" lvl="0" marL="0" marR="0" rtl="0" algn="l">
              <a:lnSpc>
                <a:spcPct val="115000"/>
              </a:lnSpc>
              <a:spcBef>
                <a:spcPts val="0"/>
              </a:spcBef>
              <a:spcAft>
                <a:spcPts val="0"/>
              </a:spcAft>
              <a:buClr>
                <a:srgbClr val="000000"/>
              </a:buClr>
              <a:buSzPts val="1200"/>
              <a:buFont typeface="Arial"/>
              <a:buNone/>
            </a:pPr>
            <a:r>
              <a:rPr i="0" lang="en" sz="1100" u="none" cap="none" strike="noStrike">
                <a:solidFill>
                  <a:srgbClr val="3F51B5"/>
                </a:solidFill>
                <a:latin typeface="JetBrains Mono"/>
                <a:ea typeface="JetBrains Mono"/>
                <a:cs typeface="JetBrains Mono"/>
                <a:sym typeface="JetBrains Mono"/>
              </a:rPr>
              <a:t>val</a:t>
            </a:r>
            <a:r>
              <a:rPr i="0" lang="en" sz="1100" u="none" cap="none" strike="noStrike">
                <a:solidFill>
                  <a:srgbClr val="595959"/>
                </a:solidFill>
                <a:latin typeface="JetBrains Mono"/>
                <a:ea typeface="JetBrains Mono"/>
                <a:cs typeface="JetBrains Mono"/>
                <a:sym typeface="JetBrains Mono"/>
              </a:rPr>
              <a:t> list2 = list1.subList(0, 1)</a:t>
            </a:r>
            <a:endParaRPr i="0" sz="1100" u="none" cap="none" strike="noStrike">
              <a:solidFill>
                <a:srgbClr val="595959"/>
              </a:solidFill>
              <a:latin typeface="JetBrains Mono"/>
              <a:ea typeface="JetBrains Mono"/>
              <a:cs typeface="JetBrains Mono"/>
              <a:sym typeface="JetBrains Mono"/>
            </a:endParaRPr>
          </a:p>
          <a:p>
            <a:pPr indent="0" lvl="0" marL="0" marR="0" rtl="0" algn="l">
              <a:lnSpc>
                <a:spcPct val="115000"/>
              </a:lnSpc>
              <a:spcBef>
                <a:spcPts val="0"/>
              </a:spcBef>
              <a:spcAft>
                <a:spcPts val="0"/>
              </a:spcAft>
              <a:buClr>
                <a:srgbClr val="000000"/>
              </a:buClr>
              <a:buSzPts val="1200"/>
              <a:buFont typeface="Arial"/>
              <a:buNone/>
            </a:pPr>
            <a:r>
              <a:rPr i="0" lang="en" sz="1100" u="none" cap="none" strike="noStrike">
                <a:solidFill>
                  <a:srgbClr val="595959"/>
                </a:solidFill>
                <a:latin typeface="JetBrains Mono"/>
                <a:ea typeface="JetBrains Mono"/>
                <a:cs typeface="JetBrains Mono"/>
                <a:sym typeface="JetBrains Mono"/>
              </a:rPr>
              <a:t>list1[0] += 1</a:t>
            </a:r>
            <a:endParaRPr i="0" sz="1100" u="none" cap="none" strike="noStrike">
              <a:solidFill>
                <a:srgbClr val="595959"/>
              </a:solidFill>
              <a:latin typeface="JetBrains Mono"/>
              <a:ea typeface="JetBrains Mono"/>
              <a:cs typeface="JetBrains Mono"/>
              <a:sym typeface="JetBrains Mono"/>
            </a:endParaRPr>
          </a:p>
          <a:p>
            <a:pPr indent="0" lvl="0" marL="0" marR="0" rtl="0" algn="l">
              <a:lnSpc>
                <a:spcPct val="115000"/>
              </a:lnSpc>
              <a:spcBef>
                <a:spcPts val="0"/>
              </a:spcBef>
              <a:spcAft>
                <a:spcPts val="0"/>
              </a:spcAft>
              <a:buClr>
                <a:srgbClr val="000000"/>
              </a:buClr>
              <a:buSzPts val="1200"/>
              <a:buFont typeface="Arial"/>
              <a:buNone/>
            </a:pPr>
            <a:r>
              <a:rPr i="0" lang="en" sz="1100" u="none" cap="none" strike="noStrike">
                <a:solidFill>
                  <a:srgbClr val="595959"/>
                </a:solidFill>
                <a:latin typeface="JetBrains Mono"/>
                <a:ea typeface="JetBrains Mono"/>
                <a:cs typeface="JetBrains Mono"/>
                <a:sym typeface="JetBrains Mono"/>
              </a:rPr>
              <a:t>println(list1) </a:t>
            </a:r>
            <a:r>
              <a:rPr i="0" lang="en" sz="1100" u="none" cap="none" strike="noStrike">
                <a:solidFill>
                  <a:srgbClr val="666666"/>
                </a:solidFill>
                <a:latin typeface="JetBrains Mono"/>
                <a:ea typeface="JetBrains Mono"/>
                <a:cs typeface="JetBrains Mono"/>
                <a:sym typeface="JetBrains Mono"/>
              </a:rPr>
              <a:t>// [2, 2, 3]</a:t>
            </a:r>
            <a:endParaRPr i="0" sz="1100" u="none" cap="none" strike="noStrike">
              <a:solidFill>
                <a:srgbClr val="666666"/>
              </a:solidFill>
              <a:latin typeface="JetBrains Mono"/>
              <a:ea typeface="JetBrains Mono"/>
              <a:cs typeface="JetBrains Mono"/>
              <a:sym typeface="JetBrains Mono"/>
            </a:endParaRPr>
          </a:p>
          <a:p>
            <a:pPr indent="0" lvl="0" marL="0" marR="0" rtl="0" algn="l">
              <a:lnSpc>
                <a:spcPct val="115000"/>
              </a:lnSpc>
              <a:spcBef>
                <a:spcPts val="0"/>
              </a:spcBef>
              <a:spcAft>
                <a:spcPts val="0"/>
              </a:spcAft>
              <a:buClr>
                <a:srgbClr val="000000"/>
              </a:buClr>
              <a:buSzPts val="1200"/>
              <a:buFont typeface="Arial"/>
              <a:buNone/>
            </a:pPr>
            <a:r>
              <a:rPr i="0" lang="en" sz="1100" u="none" cap="none" strike="noStrike">
                <a:solidFill>
                  <a:srgbClr val="595959"/>
                </a:solidFill>
                <a:latin typeface="JetBrains Mono"/>
                <a:ea typeface="JetBrains Mono"/>
                <a:cs typeface="JetBrains Mono"/>
                <a:sym typeface="JetBrains Mono"/>
              </a:rPr>
              <a:t>println(list2) </a:t>
            </a:r>
            <a:r>
              <a:rPr i="0" lang="en" sz="1100" u="none" cap="none" strike="noStrike">
                <a:solidFill>
                  <a:srgbClr val="666666"/>
                </a:solidFill>
                <a:latin typeface="JetBrains Mono"/>
                <a:ea typeface="JetBrains Mono"/>
                <a:cs typeface="JetBrains Mono"/>
                <a:sym typeface="JetBrains Mono"/>
              </a:rPr>
              <a:t>// [2]</a:t>
            </a:r>
            <a:endParaRPr i="0" sz="1100" u="none" cap="none" strike="noStrike">
              <a:solidFill>
                <a:srgbClr val="666666"/>
              </a:solidFill>
              <a:latin typeface="JetBrains Mono"/>
              <a:ea typeface="JetBrains Mono"/>
              <a:cs typeface="JetBrains Mono"/>
              <a:sym typeface="JetBrains Mono"/>
            </a:endParaRPr>
          </a:p>
          <a:p>
            <a:pPr indent="0" lvl="0" marL="0" marR="0" rtl="0" algn="l">
              <a:lnSpc>
                <a:spcPct val="115000"/>
              </a:lnSpc>
              <a:spcBef>
                <a:spcPts val="0"/>
              </a:spcBef>
              <a:spcAft>
                <a:spcPts val="0"/>
              </a:spcAft>
              <a:buClr>
                <a:srgbClr val="000000"/>
              </a:buClr>
              <a:buSzPts val="1200"/>
              <a:buFont typeface="Arial"/>
              <a:buNone/>
            </a:pPr>
            <a:r>
              <a:t/>
            </a:r>
            <a:endParaRPr i="0" sz="1100" u="none" cap="none" strike="noStrike">
              <a:solidFill>
                <a:srgbClr val="595959"/>
              </a:solidFill>
              <a:latin typeface="JetBrains Mono"/>
              <a:ea typeface="JetBrains Mono"/>
              <a:cs typeface="JetBrains Mono"/>
              <a:sym typeface="JetBrains Mono"/>
            </a:endParaRPr>
          </a:p>
        </p:txBody>
      </p:sp>
      <p:cxnSp>
        <p:nvCxnSpPr>
          <p:cNvPr id="163" name="Google Shape;163;p24"/>
          <p:cNvCxnSpPr/>
          <p:nvPr/>
        </p:nvCxnSpPr>
        <p:spPr>
          <a:xfrm>
            <a:off x="4103725" y="1791850"/>
            <a:ext cx="1803000" cy="0"/>
          </a:xfrm>
          <a:prstGeom prst="straightConnector1">
            <a:avLst/>
          </a:prstGeom>
          <a:noFill/>
          <a:ln cap="flat" cmpd="sng" w="19050">
            <a:solidFill>
              <a:schemeClr val="accent4"/>
            </a:solidFill>
            <a:prstDash val="solid"/>
            <a:round/>
            <a:headEnd len="med" w="med" type="triangle"/>
            <a:tailEnd len="sm" w="sm" type="none"/>
          </a:ln>
        </p:spPr>
      </p:cxnSp>
      <p:sp>
        <p:nvSpPr>
          <p:cNvPr id="164" name="Google Shape;164;p24"/>
          <p:cNvSpPr txBox="1"/>
          <p:nvPr/>
        </p:nvSpPr>
        <p:spPr>
          <a:xfrm>
            <a:off x="6010367" y="1591750"/>
            <a:ext cx="40491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i="0" lang="en" sz="1100" u="none" cap="none" strike="noStrike">
                <a:solidFill>
                  <a:schemeClr val="dk1"/>
                </a:solidFill>
                <a:latin typeface="Open Sans"/>
                <a:ea typeface="Open Sans"/>
                <a:cs typeface="Open Sans"/>
                <a:sym typeface="Open Sans"/>
              </a:rPr>
              <a:t>Convenient to use with []: </a:t>
            </a:r>
            <a:r>
              <a:rPr b="0" i="0" lang="en" sz="1100" u="none" cap="none" strike="noStrike">
                <a:solidFill>
                  <a:schemeClr val="dk1"/>
                </a:solidFill>
                <a:latin typeface="JetBrains Mono"/>
                <a:ea typeface="JetBrains Mono"/>
                <a:cs typeface="JetBrains Mono"/>
                <a:sym typeface="JetBrains Mono"/>
              </a:rPr>
              <a:t>collection[2]</a:t>
            </a:r>
            <a:endParaRPr b="0" i="0" sz="1100" u="none" cap="none" strike="noStrike">
              <a:solidFill>
                <a:schemeClr val="dk1"/>
              </a:solidFill>
              <a:latin typeface="Arial"/>
              <a:ea typeface="Arial"/>
              <a:cs typeface="Arial"/>
              <a:sym typeface="Arial"/>
            </a:endParaRPr>
          </a:p>
        </p:txBody>
      </p:sp>
      <p:cxnSp>
        <p:nvCxnSpPr>
          <p:cNvPr id="165" name="Google Shape;165;p24"/>
          <p:cNvCxnSpPr>
            <a:stCxn id="162" idx="1"/>
            <a:endCxn id="166" idx="2"/>
          </p:cNvCxnSpPr>
          <p:nvPr/>
        </p:nvCxnSpPr>
        <p:spPr>
          <a:xfrm rot="10800000">
            <a:off x="1966825" y="3409975"/>
            <a:ext cx="4113300" cy="1044600"/>
          </a:xfrm>
          <a:prstGeom prst="curvedConnector2">
            <a:avLst/>
          </a:prstGeom>
          <a:noFill/>
          <a:ln cap="flat" cmpd="sng" w="19050">
            <a:solidFill>
              <a:schemeClr val="accent4"/>
            </a:solidFill>
            <a:prstDash val="solid"/>
            <a:round/>
            <a:headEnd len="med" w="med" type="none"/>
            <a:tailEnd len="med" w="med" type="triangle"/>
          </a:ln>
        </p:spPr>
      </p:cxnSp>
      <p:sp>
        <p:nvSpPr>
          <p:cNvPr id="166" name="Google Shape;166;p24"/>
          <p:cNvSpPr/>
          <p:nvPr/>
        </p:nvSpPr>
        <p:spPr>
          <a:xfrm>
            <a:off x="1895400" y="3352800"/>
            <a:ext cx="142800" cy="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Сollections under the hood: List</a:t>
            </a:r>
            <a:endParaRPr/>
          </a:p>
        </p:txBody>
      </p:sp>
      <p:sp>
        <p:nvSpPr>
          <p:cNvPr id="172" name="Google Shape;172;p25"/>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t>To create a new list you can use special </a:t>
            </a:r>
            <a:r>
              <a:rPr b="1" lang="en" sz="1100"/>
              <a:t>builders </a:t>
            </a:r>
            <a:r>
              <a:rPr lang="en" sz="1100"/>
              <a:t>(by default </a:t>
            </a:r>
            <a:r>
              <a:rPr lang="en" sz="1100">
                <a:latin typeface="JetBrains Mono"/>
                <a:ea typeface="JetBrains Mono"/>
                <a:cs typeface="JetBrains Mono"/>
                <a:sym typeface="JetBrains Mono"/>
              </a:rPr>
              <a:t>ArrayList</a:t>
            </a:r>
            <a:r>
              <a:rPr lang="en" sz="1100"/>
              <a:t>):</a:t>
            </a:r>
            <a:endParaRPr sz="1100"/>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list1 = </a:t>
            </a:r>
            <a:r>
              <a:rPr i="1" lang="en" sz="1100">
                <a:solidFill>
                  <a:srgbClr val="595959"/>
                </a:solidFill>
                <a:latin typeface="JetBrains Mono"/>
                <a:ea typeface="JetBrains Mono"/>
                <a:cs typeface="JetBrains Mono"/>
                <a:sym typeface="JetBrains Mono"/>
              </a:rPr>
              <a:t>emptyList</a:t>
            </a:r>
            <a:r>
              <a:rPr lang="en" sz="1100">
                <a:solidFill>
                  <a:srgbClr val="595959"/>
                </a:solidFill>
                <a:latin typeface="JetBrains Mono"/>
                <a:ea typeface="JetBrains Mono"/>
                <a:cs typeface="JetBrains Mono"/>
                <a:sym typeface="JetBrains Mono"/>
              </a:rPr>
              <a:t>&lt;Int&gt;() </a:t>
            </a:r>
            <a:r>
              <a:rPr lang="en" sz="1100">
                <a:solidFill>
                  <a:srgbClr val="666666"/>
                </a:solidFill>
                <a:latin typeface="JetBrains Mono"/>
                <a:ea typeface="JetBrains Mono"/>
                <a:cs typeface="JetBrains Mono"/>
                <a:sym typeface="JetBrains Mono"/>
              </a:rPr>
              <a:t>// Builds the internal object EmptyList</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list2 = </a:t>
            </a:r>
            <a:r>
              <a:rPr i="1" lang="en" sz="1100">
                <a:solidFill>
                  <a:srgbClr val="595959"/>
                </a:solidFill>
                <a:latin typeface="JetBrains Mono"/>
                <a:ea typeface="JetBrains Mono"/>
                <a:cs typeface="JetBrains Mono"/>
                <a:sym typeface="JetBrains Mono"/>
              </a:rPr>
              <a:t>listOf</a:t>
            </a:r>
            <a:r>
              <a:rPr lang="en" sz="1100">
                <a:solidFill>
                  <a:srgbClr val="595959"/>
                </a:solidFill>
                <a:latin typeface="JetBrains Mono"/>
                <a:ea typeface="JetBrains Mono"/>
                <a:cs typeface="JetBrains Mono"/>
                <a:sym typeface="JetBrains Mono"/>
              </a:rPr>
              <a:t>&lt;Int&gt;() </a:t>
            </a:r>
            <a:r>
              <a:rPr lang="en" sz="1100">
                <a:solidFill>
                  <a:srgbClr val="666666"/>
                </a:solidFill>
                <a:latin typeface="JetBrains Mono"/>
                <a:ea typeface="JetBrains Mono"/>
                <a:cs typeface="JetBrains Mono"/>
                <a:sym typeface="JetBrains Mono"/>
              </a:rPr>
              <a:t>// Calls </a:t>
            </a:r>
            <a:r>
              <a:rPr i="1" lang="en" sz="1100">
                <a:solidFill>
                  <a:srgbClr val="666666"/>
                </a:solidFill>
                <a:latin typeface="JetBrains Mono"/>
                <a:ea typeface="JetBrains Mono"/>
                <a:cs typeface="JetBrains Mono"/>
                <a:sym typeface="JetBrains Mono"/>
              </a:rPr>
              <a:t>emptyList</a:t>
            </a:r>
            <a:r>
              <a:rPr lang="en" sz="1100">
                <a:solidFill>
                  <a:srgbClr val="666666"/>
                </a:solidFill>
                <a:latin typeface="JetBrains Mono"/>
                <a:ea typeface="JetBrains Mono"/>
                <a:cs typeface="JetBrains Mono"/>
                <a:sym typeface="JetBrains Mono"/>
              </a:rPr>
              <a:t>()</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list3 = </a:t>
            </a:r>
            <a:r>
              <a:rPr i="1" lang="en" sz="1100">
                <a:solidFill>
                  <a:srgbClr val="595959"/>
                </a:solidFill>
                <a:latin typeface="JetBrains Mono"/>
                <a:ea typeface="JetBrains Mono"/>
                <a:cs typeface="JetBrains Mono"/>
                <a:sym typeface="JetBrains Mono"/>
              </a:rPr>
              <a:t>listOf</a:t>
            </a:r>
            <a:r>
              <a:rPr lang="en" sz="1100">
                <a:solidFill>
                  <a:srgbClr val="595959"/>
                </a:solidFill>
                <a:latin typeface="JetBrains Mono"/>
                <a:ea typeface="JetBrains Mono"/>
                <a:cs typeface="JetBrains Mono"/>
                <a:sym typeface="JetBrains Mono"/>
              </a:rPr>
              <a:t>(1, 2, 3) </a:t>
            </a:r>
            <a:r>
              <a:rPr lang="en" sz="1100">
                <a:solidFill>
                  <a:srgbClr val="666666"/>
                </a:solidFill>
                <a:latin typeface="JetBrains Mono"/>
                <a:ea typeface="JetBrains Mono"/>
                <a:cs typeface="JetBrains Mono"/>
                <a:sym typeface="JetBrains Mono"/>
              </a:rPr>
              <a:t>// The type can be inferred</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list4 = </a:t>
            </a:r>
            <a:r>
              <a:rPr i="1" lang="en" sz="1100">
                <a:solidFill>
                  <a:srgbClr val="595959"/>
                </a:solidFill>
                <a:latin typeface="JetBrains Mono"/>
                <a:ea typeface="JetBrains Mono"/>
                <a:cs typeface="JetBrains Mono"/>
                <a:sym typeface="JetBrains Mono"/>
              </a:rPr>
              <a:t>mutableListOf</a:t>
            </a:r>
            <a:r>
              <a:rPr lang="en" sz="1100">
                <a:solidFill>
                  <a:srgbClr val="595959"/>
                </a:solidFill>
                <a:latin typeface="JetBrains Mono"/>
                <a:ea typeface="JetBrains Mono"/>
                <a:cs typeface="JetBrains Mono"/>
                <a:sym typeface="JetBrains Mono"/>
              </a:rPr>
              <a:t>&lt;Int&gt;() </a:t>
            </a:r>
            <a:r>
              <a:rPr lang="en" sz="1100">
                <a:solidFill>
                  <a:srgbClr val="666666"/>
                </a:solidFill>
                <a:latin typeface="JetBrains Mono"/>
                <a:ea typeface="JetBrains Mono"/>
                <a:cs typeface="JetBrains Mono"/>
                <a:sym typeface="JetBrains Mono"/>
              </a:rPr>
              <a:t>// But better: ArrayList&lt;Int&gt;()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list5 = </a:t>
            </a:r>
            <a:r>
              <a:rPr i="1" lang="en" sz="1100">
                <a:solidFill>
                  <a:srgbClr val="595959"/>
                </a:solidFill>
                <a:latin typeface="JetBrains Mono"/>
                <a:ea typeface="JetBrains Mono"/>
                <a:cs typeface="JetBrains Mono"/>
                <a:sym typeface="JetBrains Mono"/>
              </a:rPr>
              <a:t>mutableListOf</a:t>
            </a:r>
            <a:r>
              <a:rPr lang="en" sz="1100">
                <a:solidFill>
                  <a:srgbClr val="595959"/>
                </a:solidFill>
                <a:latin typeface="JetBrains Mono"/>
                <a:ea typeface="JetBrains Mono"/>
                <a:cs typeface="JetBrains Mono"/>
                <a:sym typeface="JetBrains Mono"/>
              </a:rPr>
              <a:t>(1, 2, 3) </a:t>
            </a:r>
            <a:r>
              <a:rPr lang="en" sz="1100">
                <a:solidFill>
                  <a:srgbClr val="666666"/>
                </a:solidFill>
                <a:latin typeface="JetBrains Mono"/>
                <a:ea typeface="JetBrains Mono"/>
                <a:cs typeface="JetBrains Mono"/>
                <a:sym typeface="JetBrains Mono"/>
              </a:rPr>
              <a:t>// The type can be inferred</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val</a:t>
            </a:r>
            <a:r>
              <a:rPr lang="en" sz="1100">
                <a:solidFill>
                  <a:srgbClr val="666666"/>
                </a:solidFill>
                <a:latin typeface="JetBrains Mono"/>
                <a:ea typeface="JetBrains Mono"/>
                <a:cs typeface="JetBrains Mono"/>
                <a:sym typeface="JetBrains Mono"/>
              </a:rPr>
              <a:t> </a:t>
            </a:r>
            <a:r>
              <a:rPr lang="en" sz="1100">
                <a:solidFill>
                  <a:srgbClr val="595959"/>
                </a:solidFill>
                <a:latin typeface="JetBrains Mono"/>
                <a:ea typeface="JetBrains Mono"/>
                <a:cs typeface="JetBrains Mono"/>
                <a:sym typeface="JetBrains Mono"/>
              </a:rPr>
              <a:t>list6 = </a:t>
            </a:r>
            <a:r>
              <a:rPr i="1" lang="en" sz="1100">
                <a:solidFill>
                  <a:srgbClr val="595959"/>
                </a:solidFill>
                <a:latin typeface="JetBrains Mono"/>
                <a:ea typeface="JetBrains Mono"/>
                <a:cs typeface="JetBrains Mono"/>
                <a:sym typeface="JetBrains Mono"/>
              </a:rPr>
              <a:t>buildList</a:t>
            </a: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666666"/>
                </a:solidFill>
                <a:latin typeface="JetBrains Mono"/>
                <a:ea typeface="JetBrains Mono"/>
                <a:cs typeface="JetBrains Mono"/>
                <a:sym typeface="JetBrains Mono"/>
              </a:rPr>
              <a:t>// constructs MutableList&lt;Int&gt;</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add(5)</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addAll(0, listOf(1, 2, 3))</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400"/>
              </a:spcAft>
              <a:buNone/>
            </a:pPr>
            <a:r>
              <a:t/>
            </a:r>
            <a:endParaRPr sz="1100">
              <a:solidFill>
                <a:srgbClr val="3F51B5"/>
              </a:solidFill>
              <a:latin typeface="JetBrains Mono"/>
              <a:ea typeface="JetBrains Mono"/>
              <a:cs typeface="JetBrains Mono"/>
              <a:sym typeface="JetBrains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Сollections under the hood: Set</a:t>
            </a:r>
            <a:endParaRPr/>
          </a:p>
        </p:txBody>
      </p:sp>
      <p:sp>
        <p:nvSpPr>
          <p:cNvPr id="178" name="Google Shape;178;p26"/>
          <p:cNvSpPr txBox="1"/>
          <p:nvPr>
            <p:ph idx="1" type="body"/>
          </p:nvPr>
        </p:nvSpPr>
        <p:spPr>
          <a:xfrm>
            <a:off x="334600" y="1352050"/>
            <a:ext cx="8419800" cy="3509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interface</a:t>
            </a:r>
            <a:r>
              <a:rPr lang="en" sz="1100">
                <a:solidFill>
                  <a:srgbClr val="595959"/>
                </a:solidFill>
                <a:latin typeface="JetBrains Mono"/>
                <a:ea typeface="JetBrains Mono"/>
                <a:cs typeface="JetBrains Mono"/>
                <a:sym typeface="JetBrains Mono"/>
              </a:rPr>
              <a:t> Set&lt;</a:t>
            </a:r>
            <a:r>
              <a:rPr lang="en" sz="1100">
                <a:solidFill>
                  <a:srgbClr val="3F51B5"/>
                </a:solidFill>
                <a:latin typeface="JetBrains Mono"/>
                <a:ea typeface="JetBrains Mono"/>
                <a:cs typeface="JetBrains Mono"/>
                <a:sym typeface="JetBrains Mono"/>
              </a:rPr>
              <a:t>out</a:t>
            </a:r>
            <a:r>
              <a:rPr lang="en" sz="1100">
                <a:solidFill>
                  <a:srgbClr val="595959"/>
                </a:solidFill>
                <a:latin typeface="JetBrains Mono"/>
                <a:ea typeface="JetBrains Mono"/>
                <a:cs typeface="JetBrains Mono"/>
                <a:sym typeface="JetBrains Mono"/>
              </a:rPr>
              <a:t> E&gt; : Collection&lt;E&gt;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abstract</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size: Int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abstract</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contains(element: </a:t>
            </a:r>
            <a:r>
              <a:rPr lang="en" sz="1100">
                <a:solidFill>
                  <a:srgbClr val="808000"/>
                </a:solidFill>
                <a:latin typeface="JetBrains Mono"/>
                <a:ea typeface="JetBrains Mono"/>
                <a:cs typeface="JetBrains Mono"/>
                <a:sym typeface="JetBrains Mono"/>
              </a:rPr>
              <a:t>@UnsafeVariance </a:t>
            </a:r>
            <a:r>
              <a:rPr lang="en" sz="1100">
                <a:solidFill>
                  <a:srgbClr val="595959"/>
                </a:solidFill>
                <a:latin typeface="JetBrains Mono"/>
                <a:ea typeface="JetBrains Mono"/>
                <a:cs typeface="JetBrains Mono"/>
                <a:sym typeface="JetBrains Mono"/>
              </a:rPr>
              <a:t>E): Boolean</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abstract</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containsAll(collection: Collection&lt;E&gt;): Boolean</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abstract</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isEmpty(): Boolean </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abstract</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iterator(): Iterator&lt;E&gt;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t>A generic unordered collection of elements that does not support duplicate elements.</a:t>
            </a:r>
            <a:endParaRPr sz="1100"/>
          </a:p>
          <a:p>
            <a:pPr indent="0" lvl="0" marL="0" rtl="0" algn="l">
              <a:lnSpc>
                <a:spcPct val="115000"/>
              </a:lnSpc>
              <a:spcBef>
                <a:spcPts val="400"/>
              </a:spcBef>
              <a:spcAft>
                <a:spcPts val="0"/>
              </a:spcAft>
              <a:buClr>
                <a:schemeClr val="dk1"/>
              </a:buClr>
              <a:buSzPts val="1800"/>
              <a:buFont typeface="Arial"/>
              <a:buNone/>
            </a:pPr>
            <a:r>
              <a:rPr lang="en" sz="1100"/>
              <a:t>It compares objects via the equals method instead of checking if the objects are the </a:t>
            </a:r>
            <a:r>
              <a:rPr i="1" lang="en" sz="1100"/>
              <a:t>same</a:t>
            </a:r>
            <a:r>
              <a:rPr i="1" lang="en" sz="1100"/>
              <a:t>.</a:t>
            </a:r>
            <a:endParaRPr i="1" sz="1100"/>
          </a:p>
          <a:p>
            <a:pPr indent="0" lvl="0" marL="0" rtl="0" algn="l">
              <a:lnSpc>
                <a:spcPct val="115000"/>
              </a:lnSpc>
              <a:spcBef>
                <a:spcPts val="400"/>
              </a:spcBef>
              <a:spcAft>
                <a:spcPts val="0"/>
              </a:spcAft>
              <a:buClr>
                <a:schemeClr val="dk1"/>
              </a:buClr>
              <a:buSzPts val="1800"/>
              <a:buFont typeface="Arial"/>
              <a:buNone/>
            </a:pPr>
            <a:r>
              <a:t/>
            </a:r>
            <a:endParaRPr sz="1100"/>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400"/>
              </a:spcAft>
              <a:buNone/>
            </a:pPr>
            <a:r>
              <a:t/>
            </a:r>
            <a:endParaRPr sz="1100">
              <a:latin typeface="JetBrains Mono"/>
              <a:ea typeface="JetBrains Mono"/>
              <a:cs typeface="JetBrains Mono"/>
              <a:sym typeface="JetBrains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Сollections under the hood: Set</a:t>
            </a:r>
            <a:endParaRPr/>
          </a:p>
        </p:txBody>
      </p:sp>
      <p:sp>
        <p:nvSpPr>
          <p:cNvPr id="184" name="Google Shape;184;p27"/>
          <p:cNvSpPr txBox="1"/>
          <p:nvPr>
            <p:ph idx="1" type="body"/>
          </p:nvPr>
        </p:nvSpPr>
        <p:spPr>
          <a:xfrm>
            <a:off x="334600" y="1352050"/>
            <a:ext cx="8419800" cy="3509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class</a:t>
            </a:r>
            <a:r>
              <a:rPr lang="en" sz="1100">
                <a:solidFill>
                  <a:srgbClr val="595959"/>
                </a:solidFill>
                <a:latin typeface="JetBrains Mono"/>
                <a:ea typeface="JetBrains Mono"/>
                <a:cs typeface="JetBrains Mono"/>
                <a:sym typeface="JetBrains Mono"/>
              </a:rPr>
              <a:t> A(</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primary: Int,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secondary: Int)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class</a:t>
            </a:r>
            <a:r>
              <a:rPr lang="en" sz="1100">
                <a:solidFill>
                  <a:srgbClr val="595959"/>
                </a:solidFill>
                <a:latin typeface="JetBrains Mono"/>
                <a:ea typeface="JetBrains Mono"/>
                <a:cs typeface="JetBrains Mono"/>
                <a:sym typeface="JetBrains Mono"/>
              </a:rPr>
              <a:t> B(</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primary: Int,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secondary: Int)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override</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hashCode(): Int = primary</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override</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equals(other: Any?) = primary == (other </a:t>
            </a:r>
            <a:r>
              <a:rPr lang="en" sz="1100">
                <a:solidFill>
                  <a:srgbClr val="3F51B5"/>
                </a:solidFill>
                <a:latin typeface="JetBrains Mono"/>
                <a:ea typeface="JetBrains Mono"/>
                <a:cs typeface="JetBrains Mono"/>
                <a:sym typeface="JetBrains Mono"/>
              </a:rPr>
              <a:t>as</a:t>
            </a:r>
            <a:r>
              <a:rPr lang="en" sz="1100">
                <a:solidFill>
                  <a:srgbClr val="595959"/>
                </a:solidFill>
                <a:latin typeface="JetBrains Mono"/>
                <a:ea typeface="JetBrains Mono"/>
                <a:cs typeface="JetBrains Mono"/>
                <a:sym typeface="JetBrains Mono"/>
              </a:rPr>
              <a:t>? B)?.primary</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main()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a = A(1,1)</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b = A(1,2)</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set = setOf(a, b)</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println(set) </a:t>
            </a:r>
            <a:r>
              <a:rPr lang="en" sz="1100">
                <a:solidFill>
                  <a:srgbClr val="666666"/>
                </a:solidFill>
                <a:latin typeface="JetBrains Mono"/>
                <a:ea typeface="JetBrains Mono"/>
                <a:cs typeface="JetBrains Mono"/>
                <a:sym typeface="JetBrains Mono"/>
              </a:rPr>
              <a:t>// two elements</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400"/>
              </a:spcAft>
              <a:buClr>
                <a:schemeClr val="dk1"/>
              </a:buClr>
              <a:buSzPts val="1800"/>
              <a:buFont typeface="Arial"/>
              <a:buNone/>
            </a:pPr>
            <a:r>
              <a:rPr lang="en" sz="1100">
                <a:solidFill>
                  <a:srgbClr val="595959"/>
                </a:solidFill>
                <a:latin typeface="JetBrains Mono"/>
                <a:ea typeface="JetBrains Mono"/>
                <a:cs typeface="JetBrains Mono"/>
                <a:sym typeface="JetBrains Mono"/>
              </a:rPr>
              <a:t>}</a:t>
            </a:r>
            <a:endParaRPr sz="1100">
              <a:solidFill>
                <a:srgbClr val="3F51B5"/>
              </a:solidFill>
              <a:latin typeface="JetBrains Mono"/>
              <a:ea typeface="JetBrains Mono"/>
              <a:cs typeface="JetBrains Mono"/>
              <a:sym typeface="JetBrains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Сollections under the hood: Set</a:t>
            </a:r>
            <a:endParaRPr/>
          </a:p>
        </p:txBody>
      </p:sp>
      <p:sp>
        <p:nvSpPr>
          <p:cNvPr id="190" name="Google Shape;190;p28"/>
          <p:cNvSpPr txBox="1"/>
          <p:nvPr>
            <p:ph idx="1" type="body"/>
          </p:nvPr>
        </p:nvSpPr>
        <p:spPr>
          <a:xfrm>
            <a:off x="334600" y="1352050"/>
            <a:ext cx="8419800" cy="3509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3F51B5"/>
                </a:solidFill>
                <a:latin typeface="JetBrains Mono"/>
                <a:ea typeface="JetBrains Mono"/>
                <a:cs typeface="JetBrains Mono"/>
                <a:sym typeface="JetBrains Mono"/>
              </a:rPr>
              <a:t>class</a:t>
            </a:r>
            <a:r>
              <a:rPr lang="en" sz="1100">
                <a:solidFill>
                  <a:srgbClr val="595959"/>
                </a:solidFill>
                <a:latin typeface="JetBrains Mono"/>
                <a:ea typeface="JetBrains Mono"/>
                <a:cs typeface="JetBrains Mono"/>
                <a:sym typeface="JetBrains Mono"/>
              </a:rPr>
              <a:t> A(</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primary: Int,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secondary: Int)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class</a:t>
            </a:r>
            <a:r>
              <a:rPr lang="en" sz="1100">
                <a:solidFill>
                  <a:srgbClr val="595959"/>
                </a:solidFill>
                <a:latin typeface="JetBrains Mono"/>
                <a:ea typeface="JetBrains Mono"/>
                <a:cs typeface="JetBrains Mono"/>
                <a:sym typeface="JetBrains Mono"/>
              </a:rPr>
              <a:t> B(</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primary: Int,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secondary: Int)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override</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hashCode(): Int = primary</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override</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equals(other: Any?) = primary == (other </a:t>
            </a:r>
            <a:r>
              <a:rPr lang="en" sz="1100">
                <a:solidFill>
                  <a:srgbClr val="3F51B5"/>
                </a:solidFill>
                <a:latin typeface="JetBrains Mono"/>
                <a:ea typeface="JetBrains Mono"/>
                <a:cs typeface="JetBrains Mono"/>
                <a:sym typeface="JetBrains Mono"/>
              </a:rPr>
              <a:t>as</a:t>
            </a:r>
            <a:r>
              <a:rPr lang="en" sz="1100">
                <a:solidFill>
                  <a:srgbClr val="595959"/>
                </a:solidFill>
                <a:latin typeface="JetBrains Mono"/>
                <a:ea typeface="JetBrains Mono"/>
                <a:cs typeface="JetBrains Mono"/>
                <a:sym typeface="JetBrains Mono"/>
              </a:rPr>
              <a:t>? B)?.primary</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main()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a = </a:t>
            </a:r>
            <a:r>
              <a:rPr lang="en" sz="1100">
                <a:solidFill>
                  <a:srgbClr val="990000"/>
                </a:solidFill>
                <a:latin typeface="JetBrains Mono"/>
                <a:ea typeface="JetBrains Mono"/>
                <a:cs typeface="JetBrains Mono"/>
                <a:sym typeface="JetBrains Mono"/>
              </a:rPr>
              <a:t>B</a:t>
            </a:r>
            <a:r>
              <a:rPr lang="en" sz="1100">
                <a:solidFill>
                  <a:srgbClr val="595959"/>
                </a:solidFill>
                <a:latin typeface="JetBrains Mono"/>
                <a:ea typeface="JetBrains Mono"/>
                <a:cs typeface="JetBrains Mono"/>
                <a:sym typeface="JetBrains Mono"/>
              </a:rPr>
              <a:t>(1,1)</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b = </a:t>
            </a:r>
            <a:r>
              <a:rPr lang="en" sz="1100">
                <a:solidFill>
                  <a:srgbClr val="990000"/>
                </a:solidFill>
                <a:latin typeface="JetBrains Mono"/>
                <a:ea typeface="JetBrains Mono"/>
                <a:cs typeface="JetBrains Mono"/>
                <a:sym typeface="JetBrains Mono"/>
              </a:rPr>
              <a:t>B</a:t>
            </a:r>
            <a:r>
              <a:rPr lang="en" sz="1100">
                <a:solidFill>
                  <a:srgbClr val="595959"/>
                </a:solidFill>
                <a:latin typeface="JetBrains Mono"/>
                <a:ea typeface="JetBrains Mono"/>
                <a:cs typeface="JetBrains Mono"/>
                <a:sym typeface="JetBrains Mono"/>
              </a:rPr>
              <a:t>(1,2)</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set = setOf(a, b)</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println(set) </a:t>
            </a:r>
            <a:r>
              <a:rPr lang="en" sz="1100">
                <a:solidFill>
                  <a:srgbClr val="666666"/>
                </a:solidFill>
                <a:latin typeface="JetBrains Mono"/>
                <a:ea typeface="JetBrains Mono"/>
                <a:cs typeface="JetBrains Mono"/>
                <a:sym typeface="JetBrains Mono"/>
              </a:rPr>
              <a:t>// only one element</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400"/>
              </a:spcAft>
              <a:buNone/>
            </a:pPr>
            <a:r>
              <a:rPr lang="en" sz="1100">
                <a:solidFill>
                  <a:srgbClr val="595959"/>
                </a:solidFill>
                <a:latin typeface="JetBrains Mono"/>
                <a:ea typeface="JetBrains Mono"/>
                <a:cs typeface="JetBrains Mono"/>
                <a:sym typeface="JetBrains Mono"/>
              </a:rPr>
              <a:t>}</a:t>
            </a:r>
            <a:endParaRPr sz="1100">
              <a:solidFill>
                <a:srgbClr val="3F51B5"/>
              </a:solidFill>
              <a:latin typeface="JetBrains Mono"/>
              <a:ea typeface="JetBrains Mono"/>
              <a:cs typeface="JetBrains Mono"/>
              <a:sym typeface="JetBrains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Сollections under the hood: Set</a:t>
            </a:r>
            <a:endParaRPr/>
          </a:p>
        </p:txBody>
      </p:sp>
      <p:sp>
        <p:nvSpPr>
          <p:cNvPr id="196" name="Google Shape;196;p29"/>
          <p:cNvSpPr txBox="1"/>
          <p:nvPr>
            <p:ph idx="1" type="body"/>
          </p:nvPr>
        </p:nvSpPr>
        <p:spPr>
          <a:xfrm>
            <a:off x="334600" y="1352050"/>
            <a:ext cx="8419800" cy="3509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t>To create a new set you can use special </a:t>
            </a:r>
            <a:r>
              <a:rPr b="1" lang="en" sz="1100"/>
              <a:t>builders </a:t>
            </a:r>
            <a:r>
              <a:rPr lang="en" sz="1100"/>
              <a:t>(by default </a:t>
            </a:r>
            <a:r>
              <a:rPr lang="en" sz="1100">
                <a:latin typeface="JetBrains Mono"/>
                <a:ea typeface="JetBrains Mono"/>
                <a:cs typeface="JetBrains Mono"/>
                <a:sym typeface="JetBrains Mono"/>
              </a:rPr>
              <a:t>LinkedHashSet</a:t>
            </a:r>
            <a:r>
              <a:rPr lang="en" sz="1100"/>
              <a:t>):</a:t>
            </a:r>
            <a:endParaRPr sz="1100"/>
          </a:p>
          <a:p>
            <a:pPr indent="0" lvl="0" marL="0" rtl="0" algn="l">
              <a:lnSpc>
                <a:spcPct val="115000"/>
              </a:lnSpc>
              <a:spcBef>
                <a:spcPts val="400"/>
              </a:spcBef>
              <a:spcAft>
                <a:spcPts val="0"/>
              </a:spcAft>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set1 = </a:t>
            </a:r>
            <a:r>
              <a:rPr i="1" lang="en" sz="1100">
                <a:solidFill>
                  <a:srgbClr val="595959"/>
                </a:solidFill>
                <a:latin typeface="JetBrains Mono"/>
                <a:ea typeface="JetBrains Mono"/>
                <a:cs typeface="JetBrains Mono"/>
                <a:sym typeface="JetBrains Mono"/>
              </a:rPr>
              <a:t>emptySet</a:t>
            </a:r>
            <a:r>
              <a:rPr lang="en" sz="1100">
                <a:solidFill>
                  <a:srgbClr val="595959"/>
                </a:solidFill>
                <a:latin typeface="JetBrains Mono"/>
                <a:ea typeface="JetBrains Mono"/>
                <a:cs typeface="JetBrains Mono"/>
                <a:sym typeface="JetBrains Mono"/>
              </a:rPr>
              <a:t>&lt;Int&gt;() </a:t>
            </a:r>
            <a:r>
              <a:rPr lang="en" sz="1100">
                <a:solidFill>
                  <a:srgbClr val="666666"/>
                </a:solidFill>
                <a:latin typeface="JetBrains Mono"/>
                <a:ea typeface="JetBrains Mono"/>
                <a:cs typeface="JetBrains Mono"/>
                <a:sym typeface="JetBrains Mono"/>
              </a:rPr>
              <a:t>// Builds the internal object EmptySet</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set2 = </a:t>
            </a:r>
            <a:r>
              <a:rPr i="1" lang="en" sz="1100">
                <a:solidFill>
                  <a:srgbClr val="595959"/>
                </a:solidFill>
                <a:latin typeface="JetBrains Mono"/>
                <a:ea typeface="JetBrains Mono"/>
                <a:cs typeface="JetBrains Mono"/>
                <a:sym typeface="JetBrains Mono"/>
              </a:rPr>
              <a:t>setOf</a:t>
            </a:r>
            <a:r>
              <a:rPr lang="en" sz="1100">
                <a:solidFill>
                  <a:srgbClr val="595959"/>
                </a:solidFill>
                <a:latin typeface="JetBrains Mono"/>
                <a:ea typeface="JetBrains Mono"/>
                <a:cs typeface="JetBrains Mono"/>
                <a:sym typeface="JetBrains Mono"/>
              </a:rPr>
              <a:t>&lt;Int&gt;() </a:t>
            </a:r>
            <a:r>
              <a:rPr lang="en" sz="1100">
                <a:solidFill>
                  <a:srgbClr val="666666"/>
                </a:solidFill>
                <a:latin typeface="JetBrains Mono"/>
                <a:ea typeface="JetBrains Mono"/>
                <a:cs typeface="JetBrains Mono"/>
                <a:sym typeface="JetBrains Mono"/>
              </a:rPr>
              <a:t>// Calls emptySet()</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set3 = </a:t>
            </a:r>
            <a:r>
              <a:rPr i="1" lang="en" sz="1100">
                <a:solidFill>
                  <a:srgbClr val="595959"/>
                </a:solidFill>
                <a:latin typeface="JetBrains Mono"/>
                <a:ea typeface="JetBrains Mono"/>
                <a:cs typeface="JetBrains Mono"/>
                <a:sym typeface="JetBrains Mono"/>
              </a:rPr>
              <a:t>setOf</a:t>
            </a:r>
            <a:r>
              <a:rPr lang="en" sz="1100">
                <a:solidFill>
                  <a:srgbClr val="595959"/>
                </a:solidFill>
                <a:latin typeface="JetBrains Mono"/>
                <a:ea typeface="JetBrains Mono"/>
                <a:cs typeface="JetBrains Mono"/>
                <a:sym typeface="JetBrains Mono"/>
              </a:rPr>
              <a:t>(1, 2, 3) </a:t>
            </a:r>
            <a:r>
              <a:rPr lang="en" sz="1100">
                <a:solidFill>
                  <a:srgbClr val="666666"/>
                </a:solidFill>
                <a:latin typeface="JetBrains Mono"/>
                <a:ea typeface="JetBrains Mono"/>
                <a:cs typeface="JetBrains Mono"/>
                <a:sym typeface="JetBrains Mono"/>
              </a:rPr>
              <a:t>// The type can be inferred</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set4 = </a:t>
            </a:r>
            <a:r>
              <a:rPr i="1" lang="en" sz="1100">
                <a:solidFill>
                  <a:srgbClr val="595959"/>
                </a:solidFill>
                <a:latin typeface="JetBrains Mono"/>
                <a:ea typeface="JetBrains Mono"/>
                <a:cs typeface="JetBrains Mono"/>
                <a:sym typeface="JetBrains Mono"/>
              </a:rPr>
              <a:t>mutableSetOf</a:t>
            </a:r>
            <a:r>
              <a:rPr lang="en" sz="1100">
                <a:solidFill>
                  <a:srgbClr val="595959"/>
                </a:solidFill>
                <a:latin typeface="JetBrains Mono"/>
                <a:ea typeface="JetBrains Mono"/>
                <a:cs typeface="JetBrains Mono"/>
                <a:sym typeface="JetBrains Mono"/>
              </a:rPr>
              <a:t>&lt;Int&gt;() </a:t>
            </a:r>
            <a:r>
              <a:rPr lang="en" sz="1100">
                <a:solidFill>
                  <a:srgbClr val="666666"/>
                </a:solidFill>
                <a:latin typeface="JetBrains Mono"/>
                <a:ea typeface="JetBrains Mono"/>
                <a:cs typeface="JetBrains Mono"/>
                <a:sym typeface="JetBrains Mono"/>
              </a:rPr>
              <a:t>// But better: LinkedHashSet&lt;Int&gt;() or HashSet&lt;Int&gt;()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set5 = </a:t>
            </a:r>
            <a:r>
              <a:rPr i="1" lang="en" sz="1100">
                <a:solidFill>
                  <a:srgbClr val="595959"/>
                </a:solidFill>
                <a:latin typeface="JetBrains Mono"/>
                <a:ea typeface="JetBrains Mono"/>
                <a:cs typeface="JetBrains Mono"/>
                <a:sym typeface="JetBrains Mono"/>
              </a:rPr>
              <a:t>mutableSetOf</a:t>
            </a:r>
            <a:r>
              <a:rPr lang="en" sz="1100">
                <a:solidFill>
                  <a:srgbClr val="595959"/>
                </a:solidFill>
                <a:latin typeface="JetBrains Mono"/>
                <a:ea typeface="JetBrains Mono"/>
                <a:cs typeface="JetBrains Mono"/>
                <a:sym typeface="JetBrains Mono"/>
              </a:rPr>
              <a:t>(1, 2, 3) </a:t>
            </a:r>
            <a:r>
              <a:rPr lang="en" sz="1100">
                <a:solidFill>
                  <a:srgbClr val="666666"/>
                </a:solidFill>
                <a:latin typeface="JetBrains Mono"/>
                <a:ea typeface="JetBrains Mono"/>
                <a:cs typeface="JetBrains Mono"/>
                <a:sym typeface="JetBrains Mono"/>
              </a:rPr>
              <a:t>// The type can be inferred</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set6 = </a:t>
            </a:r>
            <a:r>
              <a:rPr i="1" lang="en" sz="1100">
                <a:solidFill>
                  <a:srgbClr val="595959"/>
                </a:solidFill>
                <a:latin typeface="JetBrains Mono"/>
                <a:ea typeface="JetBrains Mono"/>
                <a:cs typeface="JetBrains Mono"/>
                <a:sym typeface="JetBrains Mono"/>
              </a:rPr>
              <a:t>buildSet</a:t>
            </a: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a:t>
            </a:r>
            <a:r>
              <a:rPr lang="en" sz="1100">
                <a:solidFill>
                  <a:srgbClr val="666666"/>
                </a:solidFill>
                <a:latin typeface="JetBrains Mono"/>
                <a:ea typeface="JetBrains Mono"/>
                <a:cs typeface="JetBrains Mono"/>
                <a:sym typeface="JetBrains Mono"/>
              </a:rPr>
              <a:t>// constructs MutableSet&lt;Int&gt;</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add(5)</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addAll(listOf(1, 2, 3))</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400"/>
              </a:spcAft>
              <a:buNone/>
            </a:pPr>
            <a:r>
              <a:t/>
            </a:r>
            <a:endParaRPr sz="1100">
              <a:solidFill>
                <a:srgbClr val="3F51B5"/>
              </a:solidFill>
              <a:latin typeface="JetBrains Mono"/>
              <a:ea typeface="JetBrains Mono"/>
              <a:cs typeface="JetBrains Mono"/>
              <a:sym typeface="JetBrains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What</a:t>
            </a:r>
            <a:r>
              <a:rPr lang="en"/>
              <a:t> are they</a:t>
            </a:r>
            <a:r>
              <a:rPr lang="en"/>
              <a:t>?</a:t>
            </a:r>
            <a:endParaRPr/>
          </a:p>
        </p:txBody>
      </p:sp>
      <p:sp>
        <p:nvSpPr>
          <p:cNvPr id="50" name="Google Shape;50;p12"/>
          <p:cNvSpPr txBox="1"/>
          <p:nvPr>
            <p:ph idx="1" type="body"/>
          </p:nvPr>
        </p:nvSpPr>
        <p:spPr>
          <a:xfrm>
            <a:off x="292600" y="1335025"/>
            <a:ext cx="8419800" cy="3407400"/>
          </a:xfrm>
          <a:prstGeom prst="rect">
            <a:avLst/>
          </a:prstGeom>
        </p:spPr>
        <p:txBody>
          <a:bodyPr anchorCtr="0" anchor="t" bIns="0" lIns="0" spcFirstLastPara="1" rIns="0" wrap="square" tIns="73150">
            <a:noAutofit/>
          </a:bodyPr>
          <a:lstStyle/>
          <a:p>
            <a:pPr indent="0" lvl="0" marL="0" marR="0" rtl="0" algn="l">
              <a:lnSpc>
                <a:spcPct val="115000"/>
              </a:lnSpc>
              <a:spcBef>
                <a:spcPts val="0"/>
              </a:spcBef>
              <a:spcAft>
                <a:spcPts val="0"/>
              </a:spcAft>
              <a:buClr>
                <a:schemeClr val="dk1"/>
              </a:buClr>
              <a:buSzPts val="1100"/>
              <a:buFont typeface="Arial"/>
              <a:buNone/>
            </a:pPr>
            <a:r>
              <a:rPr lang="en"/>
              <a:t>A collection usually contains a number of objects (this number may also be zero) of the same type.  </a:t>
            </a:r>
            <a:endParaRPr/>
          </a:p>
          <a:p>
            <a:pPr indent="0" lvl="0" marL="0" marR="0" rtl="0" algn="l">
              <a:lnSpc>
                <a:spcPct val="115000"/>
              </a:lnSpc>
              <a:spcBef>
                <a:spcPts val="800"/>
              </a:spcBef>
              <a:spcAft>
                <a:spcPts val="0"/>
              </a:spcAft>
              <a:buClr>
                <a:schemeClr val="dk1"/>
              </a:buClr>
              <a:buSzPts val="1100"/>
              <a:buFont typeface="Arial"/>
              <a:buNone/>
            </a:pPr>
            <a:r>
              <a:t/>
            </a:r>
            <a:endParaRPr/>
          </a:p>
          <a:p>
            <a:pPr indent="0" lvl="0" marL="0" marR="0" rtl="0" algn="l">
              <a:lnSpc>
                <a:spcPct val="115000"/>
              </a:lnSpc>
              <a:spcBef>
                <a:spcPts val="800"/>
              </a:spcBef>
              <a:spcAft>
                <a:spcPts val="0"/>
              </a:spcAft>
              <a:buClr>
                <a:schemeClr val="dk1"/>
              </a:buClr>
              <a:buSzPts val="1100"/>
              <a:buFont typeface="Arial"/>
              <a:buNone/>
            </a:pPr>
            <a:r>
              <a:rPr lang="en"/>
              <a:t>Objects in a collection are called elements or items.  </a:t>
            </a:r>
            <a:endParaRPr sz="650"/>
          </a:p>
          <a:p>
            <a:pPr indent="0" lvl="0" marL="457200" rtl="0" algn="l">
              <a:spcBef>
                <a:spcPts val="800"/>
              </a:spcBef>
              <a:spcAft>
                <a:spcPts val="0"/>
              </a:spcAft>
              <a:buNone/>
            </a:pPr>
            <a:r>
              <a:t/>
            </a:r>
            <a:endParaRPr/>
          </a:p>
          <a:p>
            <a:pPr indent="-317500" lvl="0" marL="457200" marR="0" rtl="0" algn="l">
              <a:lnSpc>
                <a:spcPct val="115000"/>
              </a:lnSpc>
              <a:spcBef>
                <a:spcPts val="800"/>
              </a:spcBef>
              <a:spcAft>
                <a:spcPts val="0"/>
              </a:spcAft>
              <a:buSzPts val="1400"/>
              <a:buChar char="●"/>
            </a:pPr>
            <a:r>
              <a:rPr lang="en"/>
              <a:t>Lists are</a:t>
            </a:r>
            <a:r>
              <a:rPr lang="en"/>
              <a:t> ordered collection</a:t>
            </a:r>
            <a:r>
              <a:rPr lang="en"/>
              <a:t>s</a:t>
            </a:r>
            <a:r>
              <a:rPr lang="en"/>
              <a:t> with access to elements by indices – integer numbers that reflect their position. Elements can occur more than once in a list.  </a:t>
            </a:r>
            <a:endParaRPr/>
          </a:p>
          <a:p>
            <a:pPr indent="-317500" lvl="0" marL="457200" marR="0" rtl="0" algn="l">
              <a:lnSpc>
                <a:spcPct val="115000"/>
              </a:lnSpc>
              <a:spcBef>
                <a:spcPts val="0"/>
              </a:spcBef>
              <a:spcAft>
                <a:spcPts val="0"/>
              </a:spcAft>
              <a:buSzPts val="1400"/>
              <a:buChar char="●"/>
            </a:pPr>
            <a:r>
              <a:rPr lang="en"/>
              <a:t>Sets are collections of unique elements. They reflect the mathematical abstraction of </a:t>
            </a:r>
            <a:r>
              <a:rPr lang="en"/>
              <a:t>“set”</a:t>
            </a:r>
            <a:r>
              <a:rPr lang="en"/>
              <a:t>: a group of objects without duplicates.  </a:t>
            </a:r>
            <a:endParaRPr/>
          </a:p>
          <a:p>
            <a:pPr indent="-317500" lvl="0" marL="457200" marR="0" rtl="0" algn="l">
              <a:lnSpc>
                <a:spcPct val="115000"/>
              </a:lnSpc>
              <a:spcBef>
                <a:spcPts val="0"/>
              </a:spcBef>
              <a:spcAft>
                <a:spcPts val="0"/>
              </a:spcAft>
              <a:buSzPts val="1400"/>
              <a:buChar char="●"/>
            </a:pPr>
            <a:r>
              <a:rPr lang="en"/>
              <a:t>Maps (or dictionaries) are sets of key-value pairs. The keys are unique, and each of them maps to exactly one value, while the values can be duplicated. </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8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Сollections under the hood: Map</a:t>
            </a:r>
            <a:endParaRPr/>
          </a:p>
        </p:txBody>
      </p:sp>
      <p:sp>
        <p:nvSpPr>
          <p:cNvPr id="202" name="Google Shape;202;p30"/>
          <p:cNvSpPr txBox="1"/>
          <p:nvPr>
            <p:ph idx="1" type="body"/>
          </p:nvPr>
        </p:nvSpPr>
        <p:spPr>
          <a:xfrm>
            <a:off x="334600" y="1352050"/>
            <a:ext cx="8419800" cy="3509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interface</a:t>
            </a:r>
            <a:r>
              <a:rPr lang="en" sz="1100">
                <a:solidFill>
                  <a:srgbClr val="595959"/>
                </a:solidFill>
                <a:latin typeface="JetBrains Mono"/>
                <a:ea typeface="JetBrains Mono"/>
                <a:cs typeface="JetBrains Mono"/>
                <a:sym typeface="JetBrains Mono"/>
              </a:rPr>
              <a:t> Map&lt;K, </a:t>
            </a:r>
            <a:r>
              <a:rPr lang="en" sz="1100">
                <a:solidFill>
                  <a:srgbClr val="3F51B5"/>
                </a:solidFill>
                <a:latin typeface="JetBrains Mono"/>
                <a:ea typeface="JetBrains Mono"/>
                <a:cs typeface="JetBrains Mono"/>
                <a:sym typeface="JetBrains Mono"/>
              </a:rPr>
              <a:t>out</a:t>
            </a:r>
            <a:r>
              <a:rPr lang="en" sz="1100">
                <a:solidFill>
                  <a:srgbClr val="595959"/>
                </a:solidFill>
                <a:latin typeface="JetBrains Mono"/>
                <a:ea typeface="JetBrains Mono"/>
                <a:cs typeface="JetBrains Mono"/>
                <a:sym typeface="JetBrains Mono"/>
              </a:rPr>
              <a:t> V&gt;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containsKey(key: K): Boolean</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0"/>
              </a:spcBef>
              <a:spcAft>
                <a:spcPts val="0"/>
              </a:spcAft>
              <a:buNone/>
            </a:pP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containsValue(value: </a:t>
            </a:r>
            <a:r>
              <a:rPr lang="en" sz="1100">
                <a:solidFill>
                  <a:srgbClr val="808000"/>
                </a:solidFill>
                <a:latin typeface="JetBrains Mono"/>
                <a:ea typeface="JetBrains Mono"/>
                <a:cs typeface="JetBrains Mono"/>
                <a:sym typeface="JetBrains Mono"/>
              </a:rPr>
              <a:t>@UnsafeVariance</a:t>
            </a:r>
            <a:r>
              <a:rPr lang="en" sz="1100">
                <a:solidFill>
                  <a:srgbClr val="595959"/>
                </a:solidFill>
                <a:latin typeface="JetBrains Mono"/>
                <a:ea typeface="JetBrains Mono"/>
                <a:cs typeface="JetBrains Mono"/>
                <a:sym typeface="JetBrains Mono"/>
              </a:rPr>
              <a:t> V): Boolean</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0"/>
              </a:spcBef>
              <a:spcAft>
                <a:spcPts val="0"/>
              </a:spcAft>
              <a:buNone/>
            </a:pPr>
            <a:r>
              <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0"/>
              </a:spcBef>
              <a:spcAft>
                <a:spcPts val="0"/>
              </a:spcAft>
              <a:buNone/>
            </a:pP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operator</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get(key: K): V?</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0"/>
              </a:spcBef>
              <a:spcAft>
                <a:spcPts val="0"/>
              </a:spcAft>
              <a:buNone/>
            </a:pPr>
            <a:r>
              <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0"/>
              </a:spcBef>
              <a:spcAft>
                <a:spcPts val="0"/>
              </a:spcAft>
              <a:buNone/>
            </a:pP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getOrDefault(key: K, defaultValue: </a:t>
            </a:r>
            <a:r>
              <a:rPr lang="en" sz="1100">
                <a:solidFill>
                  <a:srgbClr val="808000"/>
                </a:solidFill>
                <a:latin typeface="JetBrains Mono"/>
                <a:ea typeface="JetBrains Mono"/>
                <a:cs typeface="JetBrains Mono"/>
                <a:sym typeface="JetBrains Mono"/>
              </a:rPr>
              <a:t>@UnsafeVariance</a:t>
            </a:r>
            <a:r>
              <a:rPr lang="en" sz="1100">
                <a:solidFill>
                  <a:srgbClr val="595959"/>
                </a:solidFill>
                <a:latin typeface="JetBrains Mono"/>
                <a:ea typeface="JetBrains Mono"/>
                <a:cs typeface="JetBrains Mono"/>
                <a:sym typeface="JetBrains Mono"/>
              </a:rPr>
              <a:t> V): V </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0"/>
              </a:spcBef>
              <a:spcAft>
                <a:spcPts val="0"/>
              </a:spcAft>
              <a:buNone/>
            </a:pPr>
            <a:r>
              <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0"/>
              </a:spcBef>
              <a:spcAft>
                <a:spcPts val="0"/>
              </a:spcAft>
              <a:buNone/>
            </a:pP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entries: Set&lt;Map.Entry&lt;K, V&gt;&gt;</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0"/>
              </a:spcBef>
              <a:spcAft>
                <a:spcPts val="0"/>
              </a:spcAft>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595959"/>
                </a:solidFill>
                <a:latin typeface="JetBrains Mono"/>
                <a:ea typeface="JetBrains Mono"/>
                <a:cs typeface="JetBrains Mono"/>
                <a:sym typeface="JetBrains Mono"/>
              </a:rPr>
              <a:t>}</a:t>
            </a:r>
            <a:endParaRPr sz="1100">
              <a:latin typeface="JetBrains Mono"/>
              <a:ea typeface="JetBrains Mono"/>
              <a:cs typeface="JetBrains Mono"/>
              <a:sym typeface="JetBrains Mono"/>
            </a:endParaRPr>
          </a:p>
        </p:txBody>
      </p:sp>
      <p:sp>
        <p:nvSpPr>
          <p:cNvPr id="203" name="Google Shape;203;p30"/>
          <p:cNvSpPr txBox="1"/>
          <p:nvPr/>
        </p:nvSpPr>
        <p:spPr>
          <a:xfrm>
            <a:off x="5312725" y="4276725"/>
            <a:ext cx="3660900" cy="608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i="0" lang="en" sz="1100" u="none" cap="none" strike="noStrike">
                <a:solidFill>
                  <a:schemeClr val="dk1"/>
                </a:solidFill>
                <a:latin typeface="Open Sans"/>
                <a:ea typeface="Open Sans"/>
                <a:cs typeface="Open Sans"/>
                <a:sym typeface="Open Sans"/>
              </a:rPr>
              <a:t>Convenient to use in loops:</a:t>
            </a:r>
            <a:endParaRPr i="0" sz="1100" u="none" cap="none" strike="noStrike">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1400"/>
              <a:buFont typeface="Arial"/>
              <a:buNone/>
            </a:pPr>
            <a:r>
              <a:rPr i="0" lang="en" sz="1100" u="none" cap="none" strike="noStrike">
                <a:solidFill>
                  <a:srgbClr val="3F51B5"/>
                </a:solidFill>
                <a:latin typeface="JetBrains Mono"/>
                <a:ea typeface="JetBrains Mono"/>
                <a:cs typeface="JetBrains Mono"/>
                <a:sym typeface="JetBrains Mono"/>
              </a:rPr>
              <a:t>for</a:t>
            </a:r>
            <a:r>
              <a:rPr i="0" lang="en" sz="1100" u="none" cap="none" strike="noStrike">
                <a:solidFill>
                  <a:srgbClr val="37474F"/>
                </a:solidFill>
                <a:latin typeface="JetBrains Mono"/>
                <a:ea typeface="JetBrains Mono"/>
                <a:cs typeface="JetBrains Mono"/>
                <a:sym typeface="JetBrains Mono"/>
              </a:rPr>
              <a:t> ((key, value) </a:t>
            </a:r>
            <a:r>
              <a:rPr i="0" lang="en" sz="1100" u="none" cap="none" strike="noStrike">
                <a:solidFill>
                  <a:srgbClr val="3F51B5"/>
                </a:solidFill>
                <a:latin typeface="JetBrains Mono"/>
                <a:ea typeface="JetBrains Mono"/>
                <a:cs typeface="JetBrains Mono"/>
                <a:sym typeface="JetBrains Mono"/>
              </a:rPr>
              <a:t>in</a:t>
            </a:r>
            <a:r>
              <a:rPr i="0" lang="en" sz="1100" u="none" cap="none" strike="noStrike">
                <a:solidFill>
                  <a:srgbClr val="37474F"/>
                </a:solidFill>
                <a:latin typeface="JetBrains Mono"/>
                <a:ea typeface="JetBrains Mono"/>
                <a:cs typeface="JetBrains Mono"/>
                <a:sym typeface="JetBrains Mono"/>
              </a:rPr>
              <a:t> map.entries) { ... }</a:t>
            </a:r>
            <a:endParaRPr i="0" sz="1100" u="none" cap="none" strike="noStrike">
              <a:solidFill>
                <a:srgbClr val="595959"/>
              </a:solidFill>
              <a:latin typeface="JetBrains Mono"/>
              <a:ea typeface="JetBrains Mono"/>
              <a:cs typeface="JetBrains Mono"/>
              <a:sym typeface="JetBrains Mono"/>
            </a:endParaRPr>
          </a:p>
        </p:txBody>
      </p:sp>
      <p:sp>
        <p:nvSpPr>
          <p:cNvPr id="204" name="Google Shape;204;p30"/>
          <p:cNvSpPr/>
          <p:nvPr/>
        </p:nvSpPr>
        <p:spPr>
          <a:xfrm>
            <a:off x="1895475" y="3319475"/>
            <a:ext cx="257100" cy="1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5" name="Google Shape;205;p30"/>
          <p:cNvCxnSpPr>
            <a:stCxn id="204" idx="2"/>
            <a:endCxn id="203" idx="1"/>
          </p:cNvCxnSpPr>
          <p:nvPr/>
        </p:nvCxnSpPr>
        <p:spPr>
          <a:xfrm flipH="1" rot="-5400000">
            <a:off x="3044925" y="2312975"/>
            <a:ext cx="1246800" cy="3288600"/>
          </a:xfrm>
          <a:prstGeom prst="curvedConnector2">
            <a:avLst/>
          </a:prstGeom>
          <a:noFill/>
          <a:ln cap="flat" cmpd="sng" w="19050">
            <a:solidFill>
              <a:schemeClr val="accent4"/>
            </a:solidFill>
            <a:prstDash val="solid"/>
            <a:round/>
            <a:headEnd len="med" w="med" type="triangl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Сollections under the hood: Map</a:t>
            </a:r>
            <a:endParaRPr/>
          </a:p>
        </p:txBody>
      </p:sp>
      <p:sp>
        <p:nvSpPr>
          <p:cNvPr id="211" name="Google Shape;211;p31"/>
          <p:cNvSpPr txBox="1"/>
          <p:nvPr>
            <p:ph idx="1" type="body"/>
          </p:nvPr>
        </p:nvSpPr>
        <p:spPr>
          <a:xfrm>
            <a:off x="334600" y="1352050"/>
            <a:ext cx="8419800" cy="3509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latin typeface="JetBrains Mono"/>
                <a:ea typeface="JetBrains Mono"/>
                <a:cs typeface="JetBrains Mono"/>
                <a:sym typeface="JetBrains Mono"/>
              </a:rPr>
              <a:t>To create a new map you can use special </a:t>
            </a:r>
            <a:r>
              <a:rPr b="1" lang="en" sz="1100">
                <a:latin typeface="JetBrains Mono"/>
                <a:ea typeface="JetBrains Mono"/>
                <a:cs typeface="JetBrains Mono"/>
                <a:sym typeface="JetBrains Mono"/>
              </a:rPr>
              <a:t>builders </a:t>
            </a:r>
            <a:r>
              <a:rPr lang="en" sz="1100">
                <a:latin typeface="JetBrains Mono"/>
                <a:ea typeface="JetBrains Mono"/>
                <a:cs typeface="JetBrains Mono"/>
                <a:sym typeface="JetBrains Mono"/>
              </a:rPr>
              <a:t>(by default LinkedHashMap):</a:t>
            </a:r>
            <a:endParaRPr sz="1100">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map1 = </a:t>
            </a:r>
            <a:r>
              <a:rPr i="1" lang="en" sz="1100">
                <a:solidFill>
                  <a:srgbClr val="595959"/>
                </a:solidFill>
                <a:latin typeface="JetBrains Mono"/>
                <a:ea typeface="JetBrains Mono"/>
                <a:cs typeface="JetBrains Mono"/>
                <a:sym typeface="JetBrains Mono"/>
              </a:rPr>
              <a:t>emptyMap</a:t>
            </a:r>
            <a:r>
              <a:rPr lang="en" sz="1100">
                <a:solidFill>
                  <a:srgbClr val="595959"/>
                </a:solidFill>
                <a:latin typeface="JetBrains Mono"/>
                <a:ea typeface="JetBrains Mono"/>
                <a:cs typeface="JetBrains Mono"/>
                <a:sym typeface="JetBrains Mono"/>
              </a:rPr>
              <a:t>&lt;Int, String&gt;() </a:t>
            </a:r>
            <a:r>
              <a:rPr lang="en" sz="1100">
                <a:solidFill>
                  <a:srgbClr val="666666"/>
                </a:solidFill>
                <a:latin typeface="JetBrains Mono"/>
                <a:ea typeface="JetBrains Mono"/>
                <a:cs typeface="JetBrains Mono"/>
                <a:sym typeface="JetBrains Mono"/>
              </a:rPr>
              <a:t>// Builds the internal object EmptyMap</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map2 = </a:t>
            </a:r>
            <a:r>
              <a:rPr i="1" lang="en" sz="1100">
                <a:solidFill>
                  <a:srgbClr val="595959"/>
                </a:solidFill>
                <a:latin typeface="JetBrains Mono"/>
                <a:ea typeface="JetBrains Mono"/>
                <a:cs typeface="JetBrains Mono"/>
                <a:sym typeface="JetBrains Mono"/>
              </a:rPr>
              <a:t>mapOf</a:t>
            </a:r>
            <a:r>
              <a:rPr lang="en" sz="1100">
                <a:solidFill>
                  <a:srgbClr val="595959"/>
                </a:solidFill>
                <a:latin typeface="JetBrains Mono"/>
                <a:ea typeface="JetBrains Mono"/>
                <a:cs typeface="JetBrains Mono"/>
                <a:sym typeface="JetBrains Mono"/>
              </a:rPr>
              <a:t>&lt;Int, String&gt;() </a:t>
            </a:r>
            <a:r>
              <a:rPr lang="en" sz="1100">
                <a:solidFill>
                  <a:srgbClr val="666666"/>
                </a:solidFill>
                <a:latin typeface="JetBrains Mono"/>
                <a:ea typeface="JetBrains Mono"/>
                <a:cs typeface="JetBrains Mono"/>
                <a:sym typeface="JetBrains Mono"/>
              </a:rPr>
              <a:t>// Calls emptyMap()</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map3 = </a:t>
            </a:r>
            <a:r>
              <a:rPr i="1" lang="en" sz="1100">
                <a:solidFill>
                  <a:srgbClr val="595959"/>
                </a:solidFill>
                <a:latin typeface="JetBrains Mono"/>
                <a:ea typeface="JetBrains Mono"/>
                <a:cs typeface="JetBrains Mono"/>
                <a:sym typeface="JetBrains Mono"/>
              </a:rPr>
              <a:t>mapOf</a:t>
            </a:r>
            <a:r>
              <a:rPr lang="en" sz="1100">
                <a:solidFill>
                  <a:srgbClr val="595959"/>
                </a:solidFill>
                <a:latin typeface="JetBrains Mono"/>
                <a:ea typeface="JetBrains Mono"/>
                <a:cs typeface="JetBrains Mono"/>
                <a:sym typeface="JetBrains Mono"/>
              </a:rPr>
              <a:t>(1 to </a:t>
            </a:r>
            <a:r>
              <a:rPr lang="en" sz="1100">
                <a:solidFill>
                  <a:srgbClr val="008800"/>
                </a:solidFill>
                <a:latin typeface="JetBrains Mono"/>
                <a:ea typeface="JetBrains Mono"/>
                <a:cs typeface="JetBrains Mono"/>
                <a:sym typeface="JetBrains Mono"/>
              </a:rPr>
              <a:t>"one"</a:t>
            </a:r>
            <a:r>
              <a:rPr lang="en" sz="1100">
                <a:solidFill>
                  <a:srgbClr val="595959"/>
                </a:solidFill>
                <a:latin typeface="JetBrains Mono"/>
                <a:ea typeface="JetBrains Mono"/>
                <a:cs typeface="JetBrains Mono"/>
                <a:sym typeface="JetBrains Mono"/>
              </a:rPr>
              <a:t>, 2 to </a:t>
            </a:r>
            <a:r>
              <a:rPr lang="en" sz="1100">
                <a:solidFill>
                  <a:srgbClr val="008800"/>
                </a:solidFill>
                <a:latin typeface="JetBrains Mono"/>
                <a:ea typeface="JetBrains Mono"/>
                <a:cs typeface="JetBrains Mono"/>
                <a:sym typeface="JetBrains Mono"/>
              </a:rPr>
              <a:t>"two"</a:t>
            </a:r>
            <a:r>
              <a:rPr lang="en" sz="1100">
                <a:solidFill>
                  <a:srgbClr val="595959"/>
                </a:solidFill>
                <a:latin typeface="JetBrains Mono"/>
                <a:ea typeface="JetBrains Mono"/>
                <a:cs typeface="JetBrains Mono"/>
                <a:sym typeface="JetBrains Mono"/>
              </a:rPr>
              <a:t>) </a:t>
            </a:r>
            <a:r>
              <a:rPr lang="en" sz="1100">
                <a:solidFill>
                  <a:srgbClr val="666666"/>
                </a:solidFill>
                <a:latin typeface="JetBrains Mono"/>
                <a:ea typeface="JetBrains Mono"/>
                <a:cs typeface="JetBrains Mono"/>
                <a:sym typeface="JetBrains Mono"/>
              </a:rPr>
              <a:t>// The type can be inferred</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map4 = </a:t>
            </a:r>
            <a:r>
              <a:rPr i="1" lang="en" sz="1100">
                <a:solidFill>
                  <a:srgbClr val="595959"/>
                </a:solidFill>
                <a:latin typeface="JetBrains Mono"/>
                <a:ea typeface="JetBrains Mono"/>
                <a:cs typeface="JetBrains Mono"/>
                <a:sym typeface="JetBrains Mono"/>
              </a:rPr>
              <a:t>mutableMapOf</a:t>
            </a:r>
            <a:r>
              <a:rPr lang="en" sz="1100">
                <a:solidFill>
                  <a:srgbClr val="595959"/>
                </a:solidFill>
                <a:latin typeface="JetBrains Mono"/>
                <a:ea typeface="JetBrains Mono"/>
                <a:cs typeface="JetBrains Mono"/>
                <a:sym typeface="JetBrains Mono"/>
              </a:rPr>
              <a:t>&lt;Int, String&gt;() </a:t>
            </a:r>
            <a:r>
              <a:rPr lang="en" sz="1100">
                <a:solidFill>
                  <a:srgbClr val="666666"/>
                </a:solidFill>
                <a:latin typeface="JetBrains Mono"/>
                <a:ea typeface="JetBrains Mono"/>
                <a:cs typeface="JetBrains Mono"/>
                <a:sym typeface="JetBrains Mono"/>
              </a:rPr>
              <a:t>//</a:t>
            </a:r>
            <a:r>
              <a:rPr lang="en" sz="1100">
                <a:solidFill>
                  <a:srgbClr val="595959"/>
                </a:solidFill>
                <a:latin typeface="JetBrains Mono"/>
                <a:ea typeface="JetBrains Mono"/>
                <a:cs typeface="JetBrains Mono"/>
                <a:sym typeface="JetBrains Mono"/>
              </a:rPr>
              <a:t> </a:t>
            </a:r>
            <a:r>
              <a:rPr lang="en" sz="1100">
                <a:solidFill>
                  <a:srgbClr val="666666"/>
                </a:solidFill>
                <a:latin typeface="JetBrains Mono"/>
                <a:ea typeface="JetBrains Mono"/>
                <a:cs typeface="JetBrains Mono"/>
                <a:sym typeface="JetBrains Mono"/>
              </a:rPr>
              <a:t>But better: LinkedHashMap&lt;...&gt;() or HashMap&lt;...&gt;()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map5 = </a:t>
            </a:r>
            <a:r>
              <a:rPr i="1" lang="en" sz="1100">
                <a:solidFill>
                  <a:srgbClr val="595959"/>
                </a:solidFill>
                <a:latin typeface="JetBrains Mono"/>
                <a:ea typeface="JetBrains Mono"/>
                <a:cs typeface="JetBrains Mono"/>
                <a:sym typeface="JetBrains Mono"/>
              </a:rPr>
              <a:t>mutableMapOf</a:t>
            </a:r>
            <a:r>
              <a:rPr lang="en" sz="1100">
                <a:solidFill>
                  <a:srgbClr val="595959"/>
                </a:solidFill>
                <a:latin typeface="JetBrains Mono"/>
                <a:ea typeface="JetBrains Mono"/>
                <a:cs typeface="JetBrains Mono"/>
                <a:sym typeface="JetBrains Mono"/>
              </a:rPr>
              <a:t>(1 to </a:t>
            </a:r>
            <a:r>
              <a:rPr lang="en" sz="1100">
                <a:solidFill>
                  <a:srgbClr val="008800"/>
                </a:solidFill>
                <a:latin typeface="JetBrains Mono"/>
                <a:ea typeface="JetBrains Mono"/>
                <a:cs typeface="JetBrains Mono"/>
                <a:sym typeface="JetBrains Mono"/>
              </a:rPr>
              <a:t>"one"</a:t>
            </a:r>
            <a:r>
              <a:rPr lang="en" sz="1100">
                <a:solidFill>
                  <a:srgbClr val="595959"/>
                </a:solidFill>
                <a:latin typeface="JetBrains Mono"/>
                <a:ea typeface="JetBrains Mono"/>
                <a:cs typeface="JetBrains Mono"/>
                <a:sym typeface="JetBrains Mono"/>
              </a:rPr>
              <a:t>, 2 to </a:t>
            </a:r>
            <a:r>
              <a:rPr lang="en" sz="1100">
                <a:solidFill>
                  <a:srgbClr val="008800"/>
                </a:solidFill>
                <a:latin typeface="JetBrains Mono"/>
                <a:ea typeface="JetBrains Mono"/>
                <a:cs typeface="JetBrains Mono"/>
                <a:sym typeface="JetBrains Mono"/>
              </a:rPr>
              <a:t>"two"</a:t>
            </a:r>
            <a:r>
              <a:rPr lang="en" sz="1100">
                <a:solidFill>
                  <a:srgbClr val="595959"/>
                </a:solidFill>
                <a:latin typeface="JetBrains Mono"/>
                <a:ea typeface="JetBrains Mono"/>
                <a:cs typeface="JetBrains Mono"/>
                <a:sym typeface="JetBrains Mono"/>
              </a:rPr>
              <a:t>) </a:t>
            </a:r>
            <a:r>
              <a:rPr lang="en" sz="1100">
                <a:solidFill>
                  <a:srgbClr val="666666"/>
                </a:solidFill>
                <a:latin typeface="JetBrains Mono"/>
                <a:ea typeface="JetBrains Mono"/>
                <a:cs typeface="JetBrains Mono"/>
                <a:sym typeface="JetBrains Mono"/>
              </a:rPr>
              <a:t>// The type can be inferred</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666666"/>
                </a:solidFill>
                <a:latin typeface="JetBrains Mono"/>
                <a:ea typeface="JetBrains Mono"/>
                <a:cs typeface="JetBrains Mono"/>
                <a:sym typeface="JetBrains Mono"/>
              </a:rPr>
              <a:t> </a:t>
            </a:r>
            <a:r>
              <a:rPr lang="en" sz="1100">
                <a:solidFill>
                  <a:srgbClr val="595959"/>
                </a:solidFill>
                <a:latin typeface="JetBrains Mono"/>
                <a:ea typeface="JetBrains Mono"/>
                <a:cs typeface="JetBrains Mono"/>
                <a:sym typeface="JetBrains Mono"/>
              </a:rPr>
              <a:t>map6 = </a:t>
            </a:r>
            <a:r>
              <a:rPr i="1" lang="en" sz="1100">
                <a:solidFill>
                  <a:srgbClr val="595959"/>
                </a:solidFill>
                <a:latin typeface="JetBrains Mono"/>
                <a:ea typeface="JetBrains Mono"/>
                <a:cs typeface="JetBrains Mono"/>
                <a:sym typeface="JetBrains Mono"/>
              </a:rPr>
              <a:t>buildMap</a:t>
            </a: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a:t>
            </a:r>
            <a:r>
              <a:rPr lang="en" sz="1100">
                <a:solidFill>
                  <a:srgbClr val="666666"/>
                </a:solidFill>
                <a:latin typeface="JetBrains Mono"/>
                <a:ea typeface="JetBrains Mono"/>
                <a:cs typeface="JetBrains Mono"/>
                <a:sym typeface="JetBrains Mono"/>
              </a:rPr>
              <a:t>// constructs MutableMap&lt;Int, String&gt;</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put(1, </a:t>
            </a:r>
            <a:r>
              <a:rPr lang="en" sz="1100">
                <a:solidFill>
                  <a:srgbClr val="008800"/>
                </a:solidFill>
                <a:latin typeface="JetBrains Mono"/>
                <a:ea typeface="JetBrains Mono"/>
                <a:cs typeface="JetBrains Mono"/>
                <a:sym typeface="JetBrains Mono"/>
              </a:rPr>
              <a:t>"one"</a:t>
            </a:r>
            <a:r>
              <a:rPr lang="en" sz="1100">
                <a:solidFill>
                  <a:srgbClr val="595959"/>
                </a:solidFill>
                <a:latin typeface="JetBrains Mono"/>
                <a:ea typeface="JetBrains Mono"/>
                <a:cs typeface="JetBrains Mono"/>
                <a:sym typeface="JetBrains Mono"/>
              </a:rPr>
              <a: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putAll(</a:t>
            </a:r>
            <a:r>
              <a:rPr i="1" lang="en" sz="1100">
                <a:solidFill>
                  <a:srgbClr val="595959"/>
                </a:solidFill>
                <a:latin typeface="JetBrains Mono"/>
                <a:ea typeface="JetBrains Mono"/>
                <a:cs typeface="JetBrains Mono"/>
                <a:sym typeface="JetBrains Mono"/>
              </a:rPr>
              <a:t>mutableMapOf</a:t>
            </a:r>
            <a:r>
              <a:rPr lang="en" sz="1100">
                <a:solidFill>
                  <a:srgbClr val="595959"/>
                </a:solidFill>
                <a:latin typeface="JetBrains Mono"/>
                <a:ea typeface="JetBrains Mono"/>
                <a:cs typeface="JetBrains Mono"/>
                <a:sym typeface="JetBrains Mono"/>
              </a:rPr>
              <a:t>(2 to </a:t>
            </a:r>
            <a:r>
              <a:rPr lang="en" sz="1100">
                <a:solidFill>
                  <a:srgbClr val="008800"/>
                </a:solidFill>
                <a:latin typeface="JetBrains Mono"/>
                <a:ea typeface="JetBrains Mono"/>
                <a:cs typeface="JetBrains Mono"/>
                <a:sym typeface="JetBrains Mono"/>
              </a:rPr>
              <a:t>"two"</a:t>
            </a:r>
            <a:r>
              <a:rPr lang="en" sz="1100">
                <a:solidFill>
                  <a:srgbClr val="595959"/>
                </a:solidFill>
                <a:latin typeface="JetBrains Mono"/>
                <a:ea typeface="JetBrains Mono"/>
                <a:cs typeface="JetBrains Mono"/>
                <a:sym typeface="JetBrains Mono"/>
              </a:rPr>
              <a: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400"/>
              </a:spcAft>
              <a:buNone/>
            </a:pPr>
            <a:r>
              <a:t/>
            </a:r>
            <a:endParaRPr sz="1100">
              <a:solidFill>
                <a:srgbClr val="3F51B5"/>
              </a:solidFill>
              <a:latin typeface="JetBrains Mono"/>
              <a:ea typeface="JetBrains Mono"/>
              <a:cs typeface="JetBrains Mono"/>
              <a:sym typeface="JetBrains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Array</a:t>
            </a:r>
            <a:endParaRPr/>
          </a:p>
        </p:txBody>
      </p:sp>
      <p:sp>
        <p:nvSpPr>
          <p:cNvPr id="217" name="Google Shape;217;p32"/>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298450" lvl="0" marL="457200" rtl="0" algn="l">
              <a:lnSpc>
                <a:spcPct val="115000"/>
              </a:lnSpc>
              <a:spcBef>
                <a:spcPts val="0"/>
              </a:spcBef>
              <a:spcAft>
                <a:spcPts val="0"/>
              </a:spcAft>
              <a:buSzPts val="1100"/>
              <a:buChar char="●"/>
            </a:pPr>
            <a:r>
              <a:rPr lang="en" sz="1100"/>
              <a:t>Not a collection and not iterable, but has an </a:t>
            </a:r>
            <a:r>
              <a:rPr b="1" lang="en" sz="1100"/>
              <a:t>iterator</a:t>
            </a:r>
            <a:r>
              <a:rPr lang="en" sz="1100"/>
              <a:t>. </a:t>
            </a:r>
            <a:endParaRPr sz="1100"/>
          </a:p>
          <a:p>
            <a:pPr indent="-298450" lvl="0" marL="457200" rtl="0" algn="l">
              <a:lnSpc>
                <a:spcPct val="115000"/>
              </a:lnSpc>
              <a:spcBef>
                <a:spcPts val="800"/>
              </a:spcBef>
              <a:spcAft>
                <a:spcPts val="0"/>
              </a:spcAft>
              <a:buSzPts val="1100"/>
              <a:buChar char="●"/>
            </a:pPr>
            <a:r>
              <a:rPr lang="en" sz="1100"/>
              <a:t>Has a </a:t>
            </a:r>
            <a:r>
              <a:rPr b="1" lang="en" sz="1100"/>
              <a:t>fixed</a:t>
            </a:r>
            <a:r>
              <a:rPr lang="en" sz="1100"/>
              <a:t> size, but its elements are </a:t>
            </a:r>
            <a:r>
              <a:rPr b="1" lang="en" sz="1100"/>
              <a:t>mutable</a:t>
            </a:r>
            <a:r>
              <a:rPr lang="en" sz="1100"/>
              <a:t>.</a:t>
            </a:r>
            <a:endParaRPr sz="1100"/>
          </a:p>
          <a:p>
            <a:pPr indent="0" lvl="0" marL="0" rtl="0" algn="l">
              <a:lnSpc>
                <a:spcPct val="115000"/>
              </a:lnSpc>
              <a:spcBef>
                <a:spcPts val="8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8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 Represents an array (specifically a Java array when targeting the JVM platform).</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 Array instances can be created using the [arrayOf], [arrayOfNulls], and [emptyArray] standard library functions.</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class</a:t>
            </a:r>
            <a:r>
              <a:rPr lang="en" sz="1100">
                <a:solidFill>
                  <a:srgbClr val="595959"/>
                </a:solidFill>
                <a:latin typeface="JetBrains Mono"/>
                <a:ea typeface="JetBrains Mono"/>
                <a:cs typeface="JetBrains Mono"/>
                <a:sym typeface="JetBrains Mono"/>
              </a:rPr>
              <a:t> Array&lt;T&gt;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public operator fun </a:t>
            </a:r>
            <a:r>
              <a:rPr lang="en" sz="1100">
                <a:solidFill>
                  <a:srgbClr val="595959"/>
                </a:solidFill>
                <a:latin typeface="JetBrains Mono"/>
                <a:ea typeface="JetBrains Mono"/>
                <a:cs typeface="JetBrains Mono"/>
                <a:sym typeface="JetBrains Mono"/>
              </a:rPr>
              <a:t>set(index: Int, value: T): Unit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800"/>
              </a:spcBef>
              <a:spcAft>
                <a:spcPts val="800"/>
              </a:spcAft>
              <a:buNone/>
            </a:pPr>
            <a:r>
              <a:t/>
            </a:r>
            <a:endParaRPr sz="1100">
              <a:latin typeface="JetBrains Mono"/>
              <a:ea typeface="JetBrains Mono"/>
              <a:cs typeface="JetBrains Mono"/>
              <a:sym typeface="JetBrains Mon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Array</a:t>
            </a:r>
            <a:endParaRPr/>
          </a:p>
        </p:txBody>
      </p:sp>
      <p:sp>
        <p:nvSpPr>
          <p:cNvPr id="223" name="Google Shape;223;p33"/>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07916"/>
              </a:lnSpc>
              <a:spcBef>
                <a:spcPts val="0"/>
              </a:spcBef>
              <a:spcAft>
                <a:spcPts val="0"/>
              </a:spcAft>
              <a:buNone/>
            </a:pPr>
            <a:r>
              <a:rPr lang="en" sz="1100"/>
              <a:t>Kotlin also has classes that represent arrays of primitive types without boxing overhead: </a:t>
            </a:r>
            <a:r>
              <a:rPr lang="en" sz="1100">
                <a:latin typeface="JetBrains Mono"/>
                <a:ea typeface="JetBrains Mono"/>
                <a:cs typeface="JetBrains Mono"/>
                <a:sym typeface="JetBrains Mono"/>
              </a:rPr>
              <a:t>ByteArray</a:t>
            </a:r>
            <a:r>
              <a:rPr lang="en" sz="1100"/>
              <a:t>, </a:t>
            </a:r>
            <a:r>
              <a:rPr lang="en" sz="1100">
                <a:latin typeface="JetBrains Mono"/>
                <a:ea typeface="JetBrains Mono"/>
                <a:cs typeface="JetBrains Mono"/>
                <a:sym typeface="JetBrains Mono"/>
              </a:rPr>
              <a:t>ShortArray</a:t>
            </a:r>
            <a:r>
              <a:rPr lang="en" sz="1100"/>
              <a:t>, </a:t>
            </a:r>
            <a:r>
              <a:rPr lang="en" sz="1100">
                <a:latin typeface="JetBrains Mono"/>
                <a:ea typeface="JetBrains Mono"/>
                <a:cs typeface="JetBrains Mono"/>
                <a:sym typeface="JetBrains Mono"/>
              </a:rPr>
              <a:t>IntArray</a:t>
            </a:r>
            <a:r>
              <a:rPr lang="en" sz="1100"/>
              <a:t>, and so on. </a:t>
            </a:r>
            <a:r>
              <a:rPr lang="en" sz="550"/>
              <a:t> </a:t>
            </a:r>
            <a:endParaRPr sz="1100">
              <a:solidFill>
                <a:srgbClr val="595959"/>
              </a:solidFill>
              <a:latin typeface="JetBrains Mono"/>
              <a:ea typeface="JetBrains Mono"/>
              <a:cs typeface="JetBrains Mono"/>
              <a:sym typeface="JetBrains Mono"/>
            </a:endParaRPr>
          </a:p>
          <a:p>
            <a:pPr indent="0" lvl="0" marL="0" rtl="0" algn="l">
              <a:lnSpc>
                <a:spcPct val="150000"/>
              </a:lnSpc>
              <a:spcBef>
                <a:spcPts val="1970"/>
              </a:spcBef>
              <a:spcAft>
                <a:spcPts val="0"/>
              </a:spcAft>
              <a:buNone/>
            </a:pPr>
            <a:r>
              <a:rPr lang="en" sz="1100">
                <a:solidFill>
                  <a:srgbClr val="595959"/>
                </a:solidFill>
                <a:latin typeface="JetBrains Mono"/>
                <a:ea typeface="JetBrains Mono"/>
                <a:cs typeface="JetBrains Mono"/>
                <a:sym typeface="JetBrains Mono"/>
              </a:rPr>
              <a:t>/**</a:t>
            </a:r>
            <a:endParaRPr sz="1100">
              <a:solidFill>
                <a:srgbClr val="595959"/>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100">
                <a:solidFill>
                  <a:srgbClr val="595959"/>
                </a:solidFill>
                <a:latin typeface="JetBrains Mono"/>
                <a:ea typeface="JetBrains Mono"/>
                <a:cs typeface="JetBrains Mono"/>
                <a:sym typeface="JetBrains Mono"/>
              </a:rPr>
              <a:t> * An array of ints. When targeting the JVM, instances of this class are represented as `int[]`.</a:t>
            </a:r>
            <a:endParaRPr sz="1100">
              <a:solidFill>
                <a:srgbClr val="595959"/>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class</a:t>
            </a:r>
            <a:r>
              <a:rPr lang="en" sz="1100">
                <a:solidFill>
                  <a:srgbClr val="595959"/>
                </a:solidFill>
                <a:latin typeface="JetBrains Mono"/>
                <a:ea typeface="JetBrains Mono"/>
                <a:cs typeface="JetBrains Mono"/>
                <a:sym typeface="JetBrains Mono"/>
              </a:rPr>
              <a:t> IntArray(size: Int) {</a:t>
            </a:r>
            <a:endParaRPr sz="1100">
              <a:solidFill>
                <a:srgbClr val="595959"/>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public operator fun </a:t>
            </a:r>
            <a:r>
              <a:rPr lang="en" sz="1100">
                <a:solidFill>
                  <a:srgbClr val="595959"/>
                </a:solidFill>
                <a:latin typeface="JetBrains Mono"/>
                <a:ea typeface="JetBrains Mono"/>
                <a:cs typeface="JetBrains Mono"/>
                <a:sym typeface="JetBrains Mono"/>
              </a:rPr>
              <a:t>set(index: Int, value: T): Unit</a:t>
            </a:r>
            <a:endParaRPr sz="1100">
              <a:solidFill>
                <a:srgbClr val="595959"/>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sz="1100">
              <a:solidFill>
                <a:srgbClr val="595959"/>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100">
                <a:solidFill>
                  <a:srgbClr val="595959"/>
                </a:solidFill>
                <a:latin typeface="JetBrains Mono"/>
                <a:ea typeface="JetBrains Mono"/>
                <a:cs typeface="JetBrains Mono"/>
                <a:sym typeface="JetBrains Mono"/>
              </a:rPr>
              <a:t>}</a:t>
            </a:r>
            <a:endParaRPr sz="1100">
              <a:latin typeface="JetBrains Mono"/>
              <a:ea typeface="JetBrains Mono"/>
              <a:cs typeface="JetBrains Mono"/>
              <a:sym typeface="JetBrains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50000"/>
              </a:lnSpc>
              <a:spcBef>
                <a:spcPts val="0"/>
              </a:spcBef>
              <a:spcAft>
                <a:spcPts val="0"/>
              </a:spcAft>
              <a:buClr>
                <a:schemeClr val="dk1"/>
              </a:buClr>
              <a:buSzPts val="1800"/>
              <a:buFont typeface="Arial"/>
              <a:buNone/>
            </a:pPr>
            <a:r>
              <a:rPr lang="en" sz="1100">
                <a:latin typeface="Open Sans"/>
                <a:ea typeface="Open Sans"/>
                <a:cs typeface="Open Sans"/>
                <a:sym typeface="Open Sans"/>
              </a:rPr>
              <a:t>Not collections, but there are defined </a:t>
            </a:r>
            <a:r>
              <a:rPr i="1" lang="en" sz="1100">
                <a:latin typeface="Open Sans"/>
                <a:ea typeface="Open Sans"/>
                <a:cs typeface="Open Sans"/>
                <a:sym typeface="Open Sans"/>
              </a:rPr>
              <a:t>progressions</a:t>
            </a:r>
            <a:r>
              <a:rPr lang="en" sz="1100">
                <a:latin typeface="Open Sans"/>
                <a:ea typeface="Open Sans"/>
                <a:cs typeface="Open Sans"/>
                <a:sym typeface="Open Sans"/>
              </a:rPr>
              <a:t> for standard types with </a:t>
            </a:r>
            <a:r>
              <a:rPr b="1" lang="en" sz="1100">
                <a:latin typeface="Open Sans"/>
                <a:ea typeface="Open Sans"/>
                <a:cs typeface="Open Sans"/>
                <a:sym typeface="Open Sans"/>
              </a:rPr>
              <a:t>iterators</a:t>
            </a:r>
            <a:r>
              <a:rPr lang="en" sz="1100">
                <a:latin typeface="Open Sans"/>
                <a:ea typeface="Open Sans"/>
                <a:cs typeface="Open Sans"/>
                <a:sym typeface="Open Sans"/>
              </a:rPr>
              <a:t>: </a:t>
            </a:r>
            <a:r>
              <a:rPr lang="en" sz="1100"/>
              <a:t>CharProgression</a:t>
            </a:r>
            <a:r>
              <a:rPr lang="en" sz="1100">
                <a:latin typeface="Open Sans"/>
                <a:ea typeface="Open Sans"/>
                <a:cs typeface="Open Sans"/>
                <a:sym typeface="Open Sans"/>
              </a:rPr>
              <a:t>, </a:t>
            </a:r>
            <a:r>
              <a:rPr lang="en" sz="1100"/>
              <a:t>IntProgression</a:t>
            </a:r>
            <a:r>
              <a:rPr lang="en" sz="1100">
                <a:latin typeface="Open Sans"/>
                <a:ea typeface="Open Sans"/>
                <a:cs typeface="Open Sans"/>
                <a:sym typeface="Open Sans"/>
              </a:rPr>
              <a:t>, </a:t>
            </a:r>
            <a:r>
              <a:rPr lang="en" sz="1100"/>
              <a:t>LongProgression</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800"/>
              <a:buFont typeface="Arial"/>
              <a:buNone/>
            </a:pPr>
            <a:r>
              <a:t/>
            </a:r>
            <a:endParaRPr sz="1100">
              <a:solidFill>
                <a:srgbClr val="595959"/>
              </a:solidFill>
              <a:latin typeface="Raleway"/>
              <a:ea typeface="Raleway"/>
              <a:cs typeface="Raleway"/>
              <a:sym typeface="Raleway"/>
            </a:endParaRPr>
          </a:p>
          <a:p>
            <a:pPr indent="0" lvl="0" marL="0" rtl="0" algn="l">
              <a:lnSpc>
                <a:spcPct val="150000"/>
              </a:lnSpc>
              <a:spcBef>
                <a:spcPts val="0"/>
              </a:spcBef>
              <a:spcAft>
                <a:spcPts val="0"/>
              </a:spcAft>
              <a:buClr>
                <a:schemeClr val="dk1"/>
              </a:buClr>
              <a:buSzPts val="1800"/>
              <a:buFont typeface="Arial"/>
              <a:buNone/>
            </a:pPr>
            <a:r>
              <a:rPr lang="en" sz="1100">
                <a:solidFill>
                  <a:srgbClr val="3F51B5"/>
                </a:solidFill>
              </a:rPr>
              <a:t>for</a:t>
            </a:r>
            <a:r>
              <a:rPr lang="en" sz="1100">
                <a:solidFill>
                  <a:srgbClr val="595959"/>
                </a:solidFill>
              </a:rPr>
              <a:t> (c </a:t>
            </a:r>
            <a:r>
              <a:rPr lang="en" sz="1100">
                <a:solidFill>
                  <a:srgbClr val="3F51B5"/>
                </a:solidFill>
              </a:rPr>
              <a:t>in</a:t>
            </a:r>
            <a:r>
              <a:rPr lang="en" sz="1100">
                <a:solidFill>
                  <a:srgbClr val="595959"/>
                </a:solidFill>
              </a:rPr>
              <a:t> </a:t>
            </a:r>
            <a:r>
              <a:rPr lang="en" sz="1100">
                <a:solidFill>
                  <a:srgbClr val="008800"/>
                </a:solidFill>
              </a:rPr>
              <a:t>'a'</a:t>
            </a:r>
            <a:r>
              <a:rPr lang="en" sz="1100">
                <a:solidFill>
                  <a:srgbClr val="595959"/>
                </a:solidFill>
              </a:rPr>
              <a:t>..</a:t>
            </a:r>
            <a:r>
              <a:rPr lang="en" sz="1100">
                <a:solidFill>
                  <a:srgbClr val="008800"/>
                </a:solidFill>
              </a:rPr>
              <a:t>'c'</a:t>
            </a:r>
            <a:r>
              <a:rPr lang="en" sz="1100">
                <a:solidFill>
                  <a:srgbClr val="595959"/>
                </a:solidFill>
              </a:rPr>
              <a:t>) { ... }</a:t>
            </a:r>
            <a:r>
              <a:rPr lang="en" sz="1100">
                <a:solidFill>
                  <a:srgbClr val="666666"/>
                </a:solidFill>
              </a:rPr>
              <a:t> // CharProgression</a:t>
            </a:r>
            <a:endParaRPr sz="1100">
              <a:solidFill>
                <a:srgbClr val="666666"/>
              </a:solidFill>
            </a:endParaRPr>
          </a:p>
          <a:p>
            <a:pPr indent="0" lvl="0" marL="0" rtl="0" algn="l">
              <a:lnSpc>
                <a:spcPct val="150000"/>
              </a:lnSpc>
              <a:spcBef>
                <a:spcPts val="0"/>
              </a:spcBef>
              <a:spcAft>
                <a:spcPts val="0"/>
              </a:spcAft>
              <a:buClr>
                <a:schemeClr val="dk1"/>
              </a:buClr>
              <a:buSzPts val="1800"/>
              <a:buFont typeface="Arial"/>
              <a:buNone/>
            </a:pPr>
            <a:r>
              <a:rPr lang="en" sz="1100">
                <a:solidFill>
                  <a:srgbClr val="3F51B5"/>
                </a:solidFill>
              </a:rPr>
              <a:t>for</a:t>
            </a:r>
            <a:r>
              <a:rPr lang="en" sz="1100">
                <a:solidFill>
                  <a:srgbClr val="595959"/>
                </a:solidFill>
              </a:rPr>
              <a:t> (i </a:t>
            </a:r>
            <a:r>
              <a:rPr lang="en" sz="1100">
                <a:solidFill>
                  <a:srgbClr val="3F51B5"/>
                </a:solidFill>
              </a:rPr>
              <a:t>in</a:t>
            </a:r>
            <a:r>
              <a:rPr lang="en" sz="1100">
                <a:solidFill>
                  <a:srgbClr val="595959"/>
                </a:solidFill>
              </a:rPr>
              <a:t> 1..5) { ... }     </a:t>
            </a:r>
            <a:r>
              <a:rPr lang="en" sz="1100">
                <a:solidFill>
                  <a:srgbClr val="666666"/>
                </a:solidFill>
              </a:rPr>
              <a:t>// IntProgression</a:t>
            </a:r>
            <a:endParaRPr sz="1100">
              <a:solidFill>
                <a:srgbClr val="666666"/>
              </a:solidFill>
            </a:endParaRPr>
          </a:p>
          <a:p>
            <a:pPr indent="0" lvl="0" marL="0" rtl="0" algn="l">
              <a:lnSpc>
                <a:spcPct val="150000"/>
              </a:lnSpc>
              <a:spcBef>
                <a:spcPts val="0"/>
              </a:spcBef>
              <a:spcAft>
                <a:spcPts val="0"/>
              </a:spcAft>
              <a:buClr>
                <a:schemeClr val="dk1"/>
              </a:buClr>
              <a:buSzPts val="1800"/>
              <a:buFont typeface="Arial"/>
              <a:buNone/>
            </a:pPr>
            <a:r>
              <a:rPr lang="en" sz="1100">
                <a:solidFill>
                  <a:srgbClr val="3F51B5"/>
                </a:solidFill>
              </a:rPr>
              <a:t>for</a:t>
            </a:r>
            <a:r>
              <a:rPr lang="en" sz="1100">
                <a:solidFill>
                  <a:srgbClr val="595959"/>
                </a:solidFill>
              </a:rPr>
              <a:t> (i </a:t>
            </a:r>
            <a:r>
              <a:rPr lang="en" sz="1100">
                <a:solidFill>
                  <a:srgbClr val="3F51B5"/>
                </a:solidFill>
              </a:rPr>
              <a:t>in</a:t>
            </a:r>
            <a:r>
              <a:rPr lang="en" sz="1100">
                <a:solidFill>
                  <a:srgbClr val="595959"/>
                </a:solidFill>
              </a:rPr>
              <a:t> 1L..5L) { ... }   </a:t>
            </a:r>
            <a:r>
              <a:rPr lang="en" sz="1100">
                <a:solidFill>
                  <a:srgbClr val="666666"/>
                </a:solidFill>
              </a:rPr>
              <a:t>// LongProgression</a:t>
            </a:r>
            <a:endParaRPr sz="1100">
              <a:solidFill>
                <a:srgbClr val="666666"/>
              </a:solidFill>
            </a:endParaRPr>
          </a:p>
          <a:p>
            <a:pPr indent="0" lvl="0" marL="0" rtl="0" algn="l">
              <a:lnSpc>
                <a:spcPct val="150000"/>
              </a:lnSpc>
              <a:spcBef>
                <a:spcPts val="0"/>
              </a:spcBef>
              <a:spcAft>
                <a:spcPts val="0"/>
              </a:spcAft>
              <a:buClr>
                <a:schemeClr val="dk1"/>
              </a:buClr>
              <a:buSzPts val="1800"/>
              <a:buFont typeface="Arial"/>
              <a:buNone/>
            </a:pPr>
            <a:r>
              <a:t/>
            </a:r>
            <a:endParaRPr sz="1100">
              <a:solidFill>
                <a:srgbClr val="666666"/>
              </a:solidFill>
            </a:endParaRPr>
          </a:p>
          <a:p>
            <a:pPr indent="0" lvl="0" marL="0" rtl="0" algn="l">
              <a:lnSpc>
                <a:spcPct val="150000"/>
              </a:lnSpc>
              <a:spcBef>
                <a:spcPts val="0"/>
              </a:spcBef>
              <a:spcAft>
                <a:spcPts val="0"/>
              </a:spcAft>
              <a:buClr>
                <a:schemeClr val="dk1"/>
              </a:buClr>
              <a:buSzPts val="1800"/>
              <a:buFont typeface="Arial"/>
              <a:buNone/>
            </a:pPr>
            <a:r>
              <a:rPr lang="en" sz="1100">
                <a:solidFill>
                  <a:srgbClr val="595959"/>
                </a:solidFill>
                <a:latin typeface="Raleway"/>
                <a:ea typeface="Raleway"/>
                <a:cs typeface="Raleway"/>
                <a:sym typeface="Raleway"/>
              </a:rPr>
              <a:t>There are a lot of ways to customize them:</a:t>
            </a:r>
            <a:endParaRPr sz="1100">
              <a:solidFill>
                <a:srgbClr val="595959"/>
              </a:solidFill>
              <a:latin typeface="Raleway"/>
              <a:ea typeface="Raleway"/>
              <a:cs typeface="Raleway"/>
              <a:sym typeface="Raleway"/>
            </a:endParaRPr>
          </a:p>
          <a:p>
            <a:pPr indent="0" lvl="0" marL="0" rtl="0" algn="l">
              <a:lnSpc>
                <a:spcPct val="150000"/>
              </a:lnSpc>
              <a:spcBef>
                <a:spcPts val="0"/>
              </a:spcBef>
              <a:spcAft>
                <a:spcPts val="0"/>
              </a:spcAft>
              <a:buClr>
                <a:schemeClr val="dk1"/>
              </a:buClr>
              <a:buSzPts val="1800"/>
              <a:buFont typeface="Arial"/>
              <a:buNone/>
            </a:pPr>
            <a:r>
              <a:rPr lang="en" sz="1100">
                <a:solidFill>
                  <a:srgbClr val="3F51B5"/>
                </a:solidFill>
              </a:rPr>
              <a:t>for</a:t>
            </a:r>
            <a:r>
              <a:rPr lang="en" sz="1100">
                <a:solidFill>
                  <a:srgbClr val="595959"/>
                </a:solidFill>
              </a:rPr>
              <a:t> (i </a:t>
            </a:r>
            <a:r>
              <a:rPr lang="en" sz="1100">
                <a:solidFill>
                  <a:srgbClr val="3F51B5"/>
                </a:solidFill>
              </a:rPr>
              <a:t>in</a:t>
            </a:r>
            <a:r>
              <a:rPr lang="en" sz="1100">
                <a:solidFill>
                  <a:srgbClr val="595959"/>
                </a:solidFill>
              </a:rPr>
              <a:t> 10 downTo 0 step 3) { ... }</a:t>
            </a:r>
            <a:endParaRPr sz="1100">
              <a:solidFill>
                <a:srgbClr val="595959"/>
              </a:solidFill>
            </a:endParaRPr>
          </a:p>
          <a:p>
            <a:pPr indent="0" lvl="0" marL="0" rtl="0" algn="l">
              <a:lnSpc>
                <a:spcPct val="150000"/>
              </a:lnSpc>
              <a:spcBef>
                <a:spcPts val="0"/>
              </a:spcBef>
              <a:spcAft>
                <a:spcPts val="0"/>
              </a:spcAft>
              <a:buNone/>
            </a:pPr>
            <a:r>
              <a:rPr lang="en" sz="1100">
                <a:solidFill>
                  <a:srgbClr val="595959"/>
                </a:solidFill>
              </a:rPr>
              <a:t>downTo</a:t>
            </a:r>
            <a:r>
              <a:rPr lang="en" sz="1100">
                <a:solidFill>
                  <a:srgbClr val="595959"/>
                </a:solidFill>
                <a:latin typeface="Raleway"/>
                <a:ea typeface="Raleway"/>
                <a:cs typeface="Raleway"/>
                <a:sym typeface="Raleway"/>
              </a:rPr>
              <a:t> and </a:t>
            </a:r>
            <a:r>
              <a:rPr lang="en" sz="1100">
                <a:solidFill>
                  <a:srgbClr val="595959"/>
                </a:solidFill>
              </a:rPr>
              <a:t>step</a:t>
            </a:r>
            <a:r>
              <a:rPr lang="en" sz="1100">
                <a:solidFill>
                  <a:srgbClr val="595959"/>
                </a:solidFill>
                <a:latin typeface="Raleway"/>
                <a:ea typeface="Raleway"/>
                <a:cs typeface="Raleway"/>
                <a:sym typeface="Raleway"/>
              </a:rPr>
              <a:t> infix extension functions.</a:t>
            </a:r>
            <a:endParaRPr sz="1100"/>
          </a:p>
        </p:txBody>
      </p:sp>
      <p:sp>
        <p:nvSpPr>
          <p:cNvPr id="229" name="Google Shape;229;p3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Ranges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50000"/>
              </a:lnSpc>
              <a:spcBef>
                <a:spcPts val="0"/>
              </a:spcBef>
              <a:spcAft>
                <a:spcPts val="0"/>
              </a:spcAft>
              <a:buClr>
                <a:schemeClr val="dk1"/>
              </a:buClr>
              <a:buSzPts val="1800"/>
              <a:buFont typeface="Arial"/>
              <a:buNone/>
            </a:pPr>
            <a:r>
              <a:rPr lang="en" sz="1100">
                <a:latin typeface="Open Sans"/>
                <a:ea typeface="Open Sans"/>
                <a:cs typeface="Open Sans"/>
                <a:sym typeface="Open Sans"/>
              </a:rPr>
              <a:t>Not a collection, but has an </a:t>
            </a:r>
            <a:r>
              <a:rPr b="1" lang="en" sz="1100">
                <a:latin typeface="Open Sans"/>
                <a:ea typeface="Open Sans"/>
                <a:cs typeface="Open Sans"/>
                <a:sym typeface="Open Sans"/>
              </a:rPr>
              <a:t>iterator</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800"/>
              <a:buFont typeface="Arial"/>
              <a:buNone/>
            </a:pPr>
            <a:r>
              <a:t/>
            </a:r>
            <a:endParaRPr sz="1100">
              <a:solidFill>
                <a:srgbClr val="595959"/>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800"/>
              <a:buFont typeface="Arial"/>
              <a:buNone/>
            </a:pPr>
            <a:r>
              <a:rPr lang="en" sz="1100">
                <a:solidFill>
                  <a:srgbClr val="595959"/>
                </a:solidFill>
              </a:rPr>
              <a:t>/**</a:t>
            </a:r>
            <a:endParaRPr sz="1100">
              <a:solidFill>
                <a:srgbClr val="595959"/>
              </a:solidFill>
            </a:endParaRPr>
          </a:p>
          <a:p>
            <a:pPr indent="0" lvl="0" marL="0" rtl="0" algn="l">
              <a:lnSpc>
                <a:spcPct val="150000"/>
              </a:lnSpc>
              <a:spcBef>
                <a:spcPts val="0"/>
              </a:spcBef>
              <a:spcAft>
                <a:spcPts val="0"/>
              </a:spcAft>
              <a:buClr>
                <a:schemeClr val="dk1"/>
              </a:buClr>
              <a:buSzPts val="1800"/>
              <a:buFont typeface="Arial"/>
              <a:buNone/>
            </a:pPr>
            <a:r>
              <a:rPr lang="en" sz="1100">
                <a:solidFill>
                  <a:srgbClr val="595959"/>
                </a:solidFill>
              </a:rPr>
              <a:t> * A sequence </a:t>
            </a:r>
            <a:r>
              <a:rPr lang="en" sz="1100">
                <a:solidFill>
                  <a:srgbClr val="595959"/>
                </a:solidFill>
              </a:rPr>
              <a:t>that </a:t>
            </a:r>
            <a:r>
              <a:rPr lang="en" sz="1100">
                <a:solidFill>
                  <a:srgbClr val="595959"/>
                </a:solidFill>
              </a:rPr>
              <a:t>returns values through its iterator. The values are evaluated lazily, and the sequence is potentially infinite.</a:t>
            </a:r>
            <a:endParaRPr sz="1100">
              <a:solidFill>
                <a:srgbClr val="595959"/>
              </a:solidFill>
            </a:endParaRPr>
          </a:p>
          <a:p>
            <a:pPr indent="0" lvl="0" marL="0" rtl="0" algn="l">
              <a:lnSpc>
                <a:spcPct val="150000"/>
              </a:lnSpc>
              <a:spcBef>
                <a:spcPts val="0"/>
              </a:spcBef>
              <a:spcAft>
                <a:spcPts val="0"/>
              </a:spcAft>
              <a:buClr>
                <a:schemeClr val="dk1"/>
              </a:buClr>
              <a:buSzPts val="1800"/>
              <a:buFont typeface="Arial"/>
              <a:buNone/>
            </a:pPr>
            <a:r>
              <a:rPr lang="en" sz="1100">
                <a:solidFill>
                  <a:srgbClr val="595959"/>
                </a:solidFill>
              </a:rPr>
              <a:t> */</a:t>
            </a:r>
            <a:endParaRPr sz="1100">
              <a:solidFill>
                <a:srgbClr val="595959"/>
              </a:solidFill>
            </a:endParaRPr>
          </a:p>
          <a:p>
            <a:pPr indent="0" lvl="0" marL="0" rtl="0" algn="l">
              <a:lnSpc>
                <a:spcPct val="150000"/>
              </a:lnSpc>
              <a:spcBef>
                <a:spcPts val="0"/>
              </a:spcBef>
              <a:spcAft>
                <a:spcPts val="0"/>
              </a:spcAft>
              <a:buClr>
                <a:schemeClr val="dk1"/>
              </a:buClr>
              <a:buSzPts val="1100"/>
              <a:buFont typeface="Arial"/>
              <a:buNone/>
            </a:pPr>
            <a:r>
              <a:rPr lang="en" sz="1100">
                <a:solidFill>
                  <a:srgbClr val="3F51B5"/>
                </a:solidFill>
              </a:rPr>
              <a:t>public</a:t>
            </a:r>
            <a:r>
              <a:rPr lang="en" sz="1100">
                <a:solidFill>
                  <a:srgbClr val="595959"/>
                </a:solidFill>
              </a:rPr>
              <a:t> </a:t>
            </a:r>
            <a:r>
              <a:rPr lang="en" sz="1100">
                <a:solidFill>
                  <a:srgbClr val="3F51B5"/>
                </a:solidFill>
              </a:rPr>
              <a:t>interface</a:t>
            </a:r>
            <a:r>
              <a:rPr lang="en" sz="1100">
                <a:solidFill>
                  <a:srgbClr val="595959"/>
                </a:solidFill>
              </a:rPr>
              <a:t> Sequence&lt;</a:t>
            </a:r>
            <a:r>
              <a:rPr lang="en" sz="1100">
                <a:solidFill>
                  <a:srgbClr val="3F51B5"/>
                </a:solidFill>
              </a:rPr>
              <a:t>out</a:t>
            </a:r>
            <a:r>
              <a:rPr lang="en" sz="1100">
                <a:solidFill>
                  <a:srgbClr val="595959"/>
                </a:solidFill>
              </a:rPr>
              <a:t> T&gt; {</a:t>
            </a:r>
            <a:endParaRPr sz="1100">
              <a:solidFill>
                <a:srgbClr val="595959"/>
              </a:solidFill>
            </a:endParaRPr>
          </a:p>
          <a:p>
            <a:pPr indent="0" lvl="0" marL="0" rtl="0" algn="l">
              <a:lnSpc>
                <a:spcPct val="150000"/>
              </a:lnSpc>
              <a:spcBef>
                <a:spcPts val="0"/>
              </a:spcBef>
              <a:spcAft>
                <a:spcPts val="0"/>
              </a:spcAft>
              <a:buClr>
                <a:schemeClr val="dk1"/>
              </a:buClr>
              <a:buSzPts val="1100"/>
              <a:buFont typeface="Arial"/>
              <a:buNone/>
            </a:pPr>
            <a:r>
              <a:rPr lang="en" sz="1100">
                <a:solidFill>
                  <a:srgbClr val="595959"/>
                </a:solidFill>
              </a:rPr>
              <a:t>    </a:t>
            </a:r>
            <a:r>
              <a:rPr lang="en" sz="1100">
                <a:solidFill>
                  <a:srgbClr val="3F51B5"/>
                </a:solidFill>
              </a:rPr>
              <a:t>public</a:t>
            </a:r>
            <a:r>
              <a:rPr lang="en" sz="1100">
                <a:solidFill>
                  <a:srgbClr val="595959"/>
                </a:solidFill>
              </a:rPr>
              <a:t> </a:t>
            </a:r>
            <a:r>
              <a:rPr lang="en" sz="1100">
                <a:solidFill>
                  <a:srgbClr val="3F51B5"/>
                </a:solidFill>
              </a:rPr>
              <a:t>operator</a:t>
            </a:r>
            <a:r>
              <a:rPr lang="en" sz="1100">
                <a:solidFill>
                  <a:srgbClr val="595959"/>
                </a:solidFill>
              </a:rPr>
              <a:t> </a:t>
            </a:r>
            <a:r>
              <a:rPr lang="en" sz="1100">
                <a:solidFill>
                  <a:srgbClr val="3F51B5"/>
                </a:solidFill>
              </a:rPr>
              <a:t>fun</a:t>
            </a:r>
            <a:r>
              <a:rPr lang="en" sz="1100">
                <a:solidFill>
                  <a:srgbClr val="595959"/>
                </a:solidFill>
              </a:rPr>
              <a:t> iterator(): Iterator&lt;T&gt;</a:t>
            </a:r>
            <a:endParaRPr sz="1100">
              <a:solidFill>
                <a:srgbClr val="595959"/>
              </a:solidFill>
            </a:endParaRPr>
          </a:p>
          <a:p>
            <a:pPr indent="0" lvl="0" marL="0" rtl="0" algn="l">
              <a:lnSpc>
                <a:spcPct val="150000"/>
              </a:lnSpc>
              <a:spcBef>
                <a:spcPts val="0"/>
              </a:spcBef>
              <a:spcAft>
                <a:spcPts val="0"/>
              </a:spcAft>
              <a:buClr>
                <a:schemeClr val="dk1"/>
              </a:buClr>
              <a:buSzPts val="1100"/>
              <a:buFont typeface="Arial"/>
              <a:buNone/>
            </a:pPr>
            <a:r>
              <a:rPr lang="en" sz="1100">
                <a:solidFill>
                  <a:srgbClr val="595959"/>
                </a:solidFill>
              </a:rPr>
              <a:t>}</a:t>
            </a:r>
            <a:endParaRPr sz="1100">
              <a:solidFill>
                <a:srgbClr val="595959"/>
              </a:solidFill>
            </a:endParaRPr>
          </a:p>
          <a:p>
            <a:pPr indent="0" lvl="0" marL="0" rtl="0" algn="l">
              <a:spcBef>
                <a:spcPts val="0"/>
              </a:spcBef>
              <a:spcAft>
                <a:spcPts val="0"/>
              </a:spcAft>
              <a:buNone/>
            </a:pPr>
            <a:r>
              <a:t/>
            </a:r>
            <a:endParaRPr sz="1100"/>
          </a:p>
        </p:txBody>
      </p:sp>
      <p:sp>
        <p:nvSpPr>
          <p:cNvPr id="235" name="Google Shape;235;p3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Sequence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50000"/>
              </a:lnSpc>
              <a:spcBef>
                <a:spcPts val="0"/>
              </a:spcBef>
              <a:spcAft>
                <a:spcPts val="0"/>
              </a:spcAft>
              <a:buNone/>
            </a:pPr>
            <a:r>
              <a:rPr lang="en" sz="1100">
                <a:latin typeface="Open Sans"/>
                <a:ea typeface="Open Sans"/>
                <a:cs typeface="Open Sans"/>
                <a:sym typeface="Open Sans"/>
              </a:rPr>
              <a:t>To create a new sequence you can use special </a:t>
            </a:r>
            <a:r>
              <a:rPr b="1" lang="en" sz="1100">
                <a:latin typeface="Open Sans"/>
                <a:ea typeface="Open Sans"/>
                <a:cs typeface="Open Sans"/>
                <a:sym typeface="Open Sans"/>
              </a:rPr>
              <a:t>builders</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lnSpc>
                <a:spcPct val="150000"/>
              </a:lnSpc>
              <a:spcBef>
                <a:spcPts val="0"/>
              </a:spcBef>
              <a:spcAft>
                <a:spcPts val="0"/>
              </a:spcAft>
              <a:buNone/>
            </a:pPr>
            <a:r>
              <a:t/>
            </a:r>
            <a:endParaRPr sz="1100">
              <a:solidFill>
                <a:srgbClr val="595959"/>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val</a:t>
            </a:r>
            <a:r>
              <a:rPr lang="en" sz="1100">
                <a:solidFill>
                  <a:srgbClr val="595959"/>
                </a:solidFill>
              </a:rPr>
              <a:t> sequence1 = </a:t>
            </a:r>
            <a:r>
              <a:rPr i="1" lang="en" sz="1100">
                <a:solidFill>
                  <a:srgbClr val="595959"/>
                </a:solidFill>
              </a:rPr>
              <a:t>emptySequence</a:t>
            </a:r>
            <a:r>
              <a:rPr lang="en" sz="1100">
                <a:solidFill>
                  <a:srgbClr val="595959"/>
                </a:solidFill>
              </a:rPr>
              <a:t>&lt;Int&gt;() </a:t>
            </a:r>
            <a:r>
              <a:rPr lang="en" sz="1100">
                <a:solidFill>
                  <a:srgbClr val="666666"/>
                </a:solidFill>
              </a:rPr>
              <a:t>// Builds the internal object EmptySequence</a:t>
            </a:r>
            <a:endParaRPr sz="1100">
              <a:solidFill>
                <a:srgbClr val="666666"/>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F51B5"/>
                </a:solidFill>
              </a:rPr>
              <a:t>val</a:t>
            </a:r>
            <a:r>
              <a:rPr lang="en" sz="1100">
                <a:solidFill>
                  <a:srgbClr val="595959"/>
                </a:solidFill>
              </a:rPr>
              <a:t> sequence2 = </a:t>
            </a:r>
            <a:r>
              <a:rPr i="1" lang="en" sz="1100">
                <a:solidFill>
                  <a:srgbClr val="595959"/>
                </a:solidFill>
              </a:rPr>
              <a:t>sequenceOf</a:t>
            </a:r>
            <a:r>
              <a:rPr lang="en" sz="1100">
                <a:solidFill>
                  <a:srgbClr val="595959"/>
                </a:solidFill>
              </a:rPr>
              <a:t>&lt;Int&gt;() </a:t>
            </a:r>
            <a:r>
              <a:rPr lang="en" sz="1100">
                <a:solidFill>
                  <a:srgbClr val="666666"/>
                </a:solidFill>
              </a:rPr>
              <a:t>// Calls emptySequence()</a:t>
            </a:r>
            <a:endParaRPr sz="1100">
              <a:solidFill>
                <a:srgbClr val="666666"/>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F51B5"/>
                </a:solidFill>
              </a:rPr>
              <a:t>val</a:t>
            </a:r>
            <a:r>
              <a:rPr lang="en" sz="1100">
                <a:solidFill>
                  <a:srgbClr val="595959"/>
                </a:solidFill>
              </a:rPr>
              <a:t> sequence3 = </a:t>
            </a:r>
            <a:r>
              <a:rPr i="1" lang="en" sz="1100">
                <a:solidFill>
                  <a:srgbClr val="595959"/>
                </a:solidFill>
              </a:rPr>
              <a:t>sequenceOf</a:t>
            </a:r>
            <a:r>
              <a:rPr lang="en" sz="1100">
                <a:solidFill>
                  <a:srgbClr val="595959"/>
                </a:solidFill>
              </a:rPr>
              <a:t>(1, 2, 3) </a:t>
            </a:r>
            <a:r>
              <a:rPr lang="en" sz="1100">
                <a:solidFill>
                  <a:srgbClr val="666666"/>
                </a:solidFill>
              </a:rPr>
              <a:t>// The type can be inferred</a:t>
            </a:r>
            <a:endParaRPr sz="1100">
              <a:solidFill>
                <a:srgbClr val="666666"/>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F51B5"/>
                </a:solidFill>
              </a:rPr>
              <a:t>val</a:t>
            </a:r>
            <a:r>
              <a:rPr lang="en" sz="1100">
                <a:solidFill>
                  <a:srgbClr val="595959"/>
                </a:solidFill>
              </a:rPr>
              <a:t> sequence4 = </a:t>
            </a:r>
            <a:r>
              <a:rPr i="1" lang="en" sz="1100">
                <a:solidFill>
                  <a:srgbClr val="595959"/>
                </a:solidFill>
              </a:rPr>
              <a:t>sequence</a:t>
            </a:r>
            <a:r>
              <a:rPr lang="en" sz="1100">
                <a:solidFill>
                  <a:srgbClr val="595959"/>
                </a:solidFill>
              </a:rPr>
              <a:t> {</a:t>
            </a:r>
            <a:endParaRPr sz="1100">
              <a:solidFill>
                <a:srgbClr val="595959"/>
              </a:solidFill>
            </a:endParaRPr>
          </a:p>
          <a:p>
            <a:pPr indent="0" lvl="0" marL="457200" rtl="0" algn="l">
              <a:lnSpc>
                <a:spcPct val="115000"/>
              </a:lnSpc>
              <a:spcBef>
                <a:spcPts val="400"/>
              </a:spcBef>
              <a:spcAft>
                <a:spcPts val="0"/>
              </a:spcAft>
              <a:buClr>
                <a:schemeClr val="dk1"/>
              </a:buClr>
              <a:buSzPts val="1100"/>
              <a:buFont typeface="Arial"/>
              <a:buNone/>
            </a:pPr>
            <a:r>
              <a:rPr lang="en" sz="1100">
                <a:solidFill>
                  <a:srgbClr val="666666"/>
                </a:solidFill>
              </a:rPr>
              <a:t>// constructs Sequence&lt;Int&gt;</a:t>
            </a:r>
            <a:endParaRPr sz="1100">
              <a:solidFill>
                <a:srgbClr val="666666"/>
              </a:solidFill>
            </a:endParaRPr>
          </a:p>
          <a:p>
            <a:pPr indent="457200" lvl="0" marL="0" rtl="0" algn="l">
              <a:lnSpc>
                <a:spcPct val="115000"/>
              </a:lnSpc>
              <a:spcBef>
                <a:spcPts val="400"/>
              </a:spcBef>
              <a:spcAft>
                <a:spcPts val="0"/>
              </a:spcAft>
              <a:buClr>
                <a:schemeClr val="dk1"/>
              </a:buClr>
              <a:buSzPts val="1100"/>
              <a:buFont typeface="Arial"/>
              <a:buNone/>
            </a:pPr>
            <a:r>
              <a:rPr lang="en" sz="1100">
                <a:solidFill>
                  <a:srgbClr val="595959"/>
                </a:solidFill>
              </a:rPr>
              <a:t>yield(1)</a:t>
            </a:r>
            <a:endParaRPr sz="1100">
              <a:solidFill>
                <a:srgbClr val="595959"/>
              </a:solidFill>
            </a:endParaRPr>
          </a:p>
          <a:p>
            <a:pPr indent="457200" lvl="0" marL="0" rtl="0" algn="l">
              <a:lnSpc>
                <a:spcPct val="115000"/>
              </a:lnSpc>
              <a:spcBef>
                <a:spcPts val="400"/>
              </a:spcBef>
              <a:spcAft>
                <a:spcPts val="0"/>
              </a:spcAft>
              <a:buClr>
                <a:schemeClr val="dk1"/>
              </a:buClr>
              <a:buSzPts val="1100"/>
              <a:buFont typeface="Arial"/>
              <a:buNone/>
            </a:pPr>
            <a:r>
              <a:rPr lang="en" sz="1100">
                <a:solidFill>
                  <a:srgbClr val="595959"/>
                </a:solidFill>
              </a:rPr>
              <a:t>yieldAll(</a:t>
            </a:r>
            <a:r>
              <a:rPr i="1" lang="en" sz="1100">
                <a:solidFill>
                  <a:srgbClr val="595959"/>
                </a:solidFill>
              </a:rPr>
              <a:t>listOf</a:t>
            </a:r>
            <a:r>
              <a:rPr lang="en" sz="1100">
                <a:solidFill>
                  <a:srgbClr val="595959"/>
                </a:solidFill>
              </a:rPr>
              <a:t>(2, 3))</a:t>
            </a:r>
            <a:endParaRPr sz="1100">
              <a:solidFill>
                <a:srgbClr val="595959"/>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rPr>
              <a:t>}</a:t>
            </a:r>
            <a:endParaRPr sz="1100">
              <a:solidFill>
                <a:srgbClr val="595959"/>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rPr>
              <a:t>val</a:t>
            </a:r>
            <a:r>
              <a:rPr lang="en" sz="1100">
                <a:solidFill>
                  <a:srgbClr val="595959"/>
                </a:solidFill>
              </a:rPr>
              <a:t> sequence5 = </a:t>
            </a:r>
            <a:r>
              <a:rPr i="1" lang="en" sz="1100">
                <a:solidFill>
                  <a:srgbClr val="595959"/>
                </a:solidFill>
              </a:rPr>
              <a:t>generateSequence</a:t>
            </a:r>
            <a:r>
              <a:rPr lang="en" sz="1100">
                <a:solidFill>
                  <a:srgbClr val="595959"/>
                </a:solidFill>
              </a:rPr>
              <a:t>(1) { it + 2 } </a:t>
            </a:r>
            <a:r>
              <a:rPr lang="en" sz="1100">
                <a:solidFill>
                  <a:srgbClr val="666666"/>
                </a:solidFill>
              </a:rPr>
              <a:t>// `it` is the previous element</a:t>
            </a:r>
            <a:endParaRPr sz="1100">
              <a:solidFill>
                <a:srgbClr val="666666"/>
              </a:solidFill>
            </a:endParaRPr>
          </a:p>
          <a:p>
            <a:pPr indent="0" lvl="0" marL="0" rtl="0" algn="l">
              <a:lnSpc>
                <a:spcPct val="115000"/>
              </a:lnSpc>
              <a:spcBef>
                <a:spcPts val="400"/>
              </a:spcBef>
              <a:spcAft>
                <a:spcPts val="400"/>
              </a:spcAft>
              <a:buNone/>
            </a:pPr>
            <a:r>
              <a:rPr lang="en" sz="1100">
                <a:solidFill>
                  <a:srgbClr val="595959"/>
                </a:solidFill>
              </a:rPr>
              <a:t>println(sequence5.take(5).toList()) </a:t>
            </a:r>
            <a:r>
              <a:rPr lang="en" sz="1100">
                <a:solidFill>
                  <a:srgbClr val="666666"/>
                </a:solidFill>
              </a:rPr>
              <a:t>// [1, 3, 5, 7, 9]</a:t>
            </a:r>
            <a:endParaRPr sz="1100">
              <a:solidFill>
                <a:srgbClr val="595959"/>
              </a:solidFill>
            </a:endParaRPr>
          </a:p>
        </p:txBody>
      </p:sp>
      <p:sp>
        <p:nvSpPr>
          <p:cNvPr id="241" name="Google Shape;241;p3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Sequence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3F51B5"/>
                </a:solidFill>
              </a:rPr>
              <a:t>val</a:t>
            </a:r>
            <a:r>
              <a:rPr lang="en" sz="1100">
                <a:solidFill>
                  <a:srgbClr val="595959"/>
                </a:solidFill>
              </a:rPr>
              <a:t> words = </a:t>
            </a:r>
            <a:r>
              <a:rPr lang="en" sz="1100">
                <a:solidFill>
                  <a:srgbClr val="008000"/>
                </a:solidFill>
              </a:rPr>
              <a:t>"The quick brown fox jumps over the lazy dog"</a:t>
            </a:r>
            <a:r>
              <a:rPr lang="en" sz="1100">
                <a:solidFill>
                  <a:srgbClr val="595959"/>
                </a:solidFill>
              </a:rPr>
              <a:t>.split(</a:t>
            </a:r>
            <a:r>
              <a:rPr lang="en" sz="1100">
                <a:solidFill>
                  <a:srgbClr val="008000"/>
                </a:solidFill>
              </a:rPr>
              <a:t>" "</a:t>
            </a:r>
            <a:r>
              <a:rPr lang="en" sz="1100">
                <a:solidFill>
                  <a:srgbClr val="595959"/>
                </a:solidFill>
              </a:rPr>
              <a:t>) </a:t>
            </a:r>
            <a:r>
              <a:rPr lang="en" sz="1100">
                <a:solidFill>
                  <a:srgbClr val="666666"/>
                </a:solidFill>
              </a:rPr>
              <a:t>// Returns a </a:t>
            </a:r>
            <a:r>
              <a:rPr b="1" lang="en" sz="1100">
                <a:solidFill>
                  <a:srgbClr val="666666"/>
                </a:solidFill>
              </a:rPr>
              <a:t>list</a:t>
            </a:r>
            <a:endParaRPr b="1" sz="1100">
              <a:solidFill>
                <a:srgbClr val="666666"/>
              </a:solidFill>
            </a:endParaRPr>
          </a:p>
          <a:p>
            <a:pPr indent="0" lvl="0" marL="0" rtl="0" algn="l">
              <a:lnSpc>
                <a:spcPct val="115000"/>
              </a:lnSpc>
              <a:spcBef>
                <a:spcPts val="400"/>
              </a:spcBef>
              <a:spcAft>
                <a:spcPts val="0"/>
              </a:spcAft>
              <a:buNone/>
            </a:pPr>
            <a:r>
              <a:rPr lang="en" sz="1100">
                <a:solidFill>
                  <a:srgbClr val="3F51B5"/>
                </a:solidFill>
              </a:rPr>
              <a:t>val</a:t>
            </a:r>
            <a:r>
              <a:rPr lang="en" sz="1100">
                <a:solidFill>
                  <a:srgbClr val="595959"/>
                </a:solidFill>
              </a:rPr>
              <a:t> lengthsList = words.filter { println(</a:t>
            </a:r>
            <a:r>
              <a:rPr lang="en" sz="1100">
                <a:solidFill>
                  <a:srgbClr val="008000"/>
                </a:solidFill>
              </a:rPr>
              <a:t>"filter:</a:t>
            </a:r>
            <a:r>
              <a:rPr lang="en" sz="1100">
                <a:solidFill>
                  <a:srgbClr val="595959"/>
                </a:solidFill>
              </a:rPr>
              <a:t> $it</a:t>
            </a:r>
            <a:r>
              <a:rPr lang="en" sz="1100">
                <a:solidFill>
                  <a:srgbClr val="008000"/>
                </a:solidFill>
              </a:rPr>
              <a:t>"</a:t>
            </a:r>
            <a:r>
              <a:rPr lang="en" sz="1100">
                <a:solidFill>
                  <a:srgbClr val="595959"/>
                </a:solidFill>
              </a:rPr>
              <a:t>); it.length &gt; 3 }</a:t>
            </a:r>
            <a:endParaRPr sz="1100">
              <a:solidFill>
                <a:srgbClr val="595959"/>
              </a:solidFill>
            </a:endParaRPr>
          </a:p>
          <a:p>
            <a:pPr indent="457200" lvl="0" marL="0" rtl="0" algn="l">
              <a:lnSpc>
                <a:spcPct val="115000"/>
              </a:lnSpc>
              <a:spcBef>
                <a:spcPts val="400"/>
              </a:spcBef>
              <a:spcAft>
                <a:spcPts val="0"/>
              </a:spcAft>
              <a:buNone/>
            </a:pPr>
            <a:r>
              <a:rPr lang="en" sz="1100">
                <a:solidFill>
                  <a:srgbClr val="595959"/>
                </a:solidFill>
              </a:rPr>
              <a:t>.map { println(</a:t>
            </a:r>
            <a:r>
              <a:rPr lang="en" sz="1100">
                <a:solidFill>
                  <a:srgbClr val="008000"/>
                </a:solidFill>
              </a:rPr>
              <a:t>"length: </a:t>
            </a:r>
            <a:r>
              <a:rPr lang="en" sz="1100">
                <a:solidFill>
                  <a:srgbClr val="595959"/>
                </a:solidFill>
              </a:rPr>
              <a:t>${it.length}</a:t>
            </a:r>
            <a:r>
              <a:rPr lang="en" sz="1100">
                <a:solidFill>
                  <a:srgbClr val="008000"/>
                </a:solidFill>
              </a:rPr>
              <a:t>"</a:t>
            </a:r>
            <a:r>
              <a:rPr lang="en" sz="1100">
                <a:solidFill>
                  <a:srgbClr val="595959"/>
                </a:solidFill>
              </a:rPr>
              <a:t>); it.length }</a:t>
            </a:r>
            <a:endParaRPr sz="1100">
              <a:solidFill>
                <a:srgbClr val="595959"/>
              </a:solidFill>
            </a:endParaRPr>
          </a:p>
          <a:p>
            <a:pPr indent="457200" lvl="0" marL="0" rtl="0" algn="l">
              <a:lnSpc>
                <a:spcPct val="115000"/>
              </a:lnSpc>
              <a:spcBef>
                <a:spcPts val="400"/>
              </a:spcBef>
              <a:spcAft>
                <a:spcPts val="0"/>
              </a:spcAft>
              <a:buNone/>
            </a:pPr>
            <a:r>
              <a:rPr lang="en" sz="1100">
                <a:solidFill>
                  <a:srgbClr val="595959"/>
                </a:solidFill>
              </a:rPr>
              <a:t>.take(4)</a:t>
            </a:r>
            <a:endParaRPr sz="1100">
              <a:solidFill>
                <a:srgbClr val="595959"/>
              </a:solidFill>
            </a:endParaRPr>
          </a:p>
          <a:p>
            <a:pPr indent="0" lvl="0" marL="0" rtl="0" algn="l">
              <a:lnSpc>
                <a:spcPct val="115000"/>
              </a:lnSpc>
              <a:spcBef>
                <a:spcPts val="400"/>
              </a:spcBef>
              <a:spcAft>
                <a:spcPts val="0"/>
              </a:spcAft>
              <a:buNone/>
            </a:pPr>
            <a:r>
              <a:t/>
            </a:r>
            <a:endParaRPr sz="1100">
              <a:solidFill>
                <a:srgbClr val="595959"/>
              </a:solidFill>
            </a:endParaRPr>
          </a:p>
          <a:p>
            <a:pPr indent="0" lvl="0" marL="0" rtl="0" algn="l">
              <a:lnSpc>
                <a:spcPct val="115000"/>
              </a:lnSpc>
              <a:spcBef>
                <a:spcPts val="400"/>
              </a:spcBef>
              <a:spcAft>
                <a:spcPts val="0"/>
              </a:spcAft>
              <a:buNone/>
            </a:pPr>
            <a:r>
              <a:rPr lang="en" sz="1100">
                <a:solidFill>
                  <a:srgbClr val="595959"/>
                </a:solidFill>
              </a:rPr>
              <a:t>println(</a:t>
            </a:r>
            <a:r>
              <a:rPr lang="en" sz="1100">
                <a:solidFill>
                  <a:srgbClr val="008000"/>
                </a:solidFill>
              </a:rPr>
              <a:t>"Lengths of first 4 words longer than 3 chars:"</a:t>
            </a:r>
            <a:r>
              <a:rPr lang="en" sz="1100">
                <a:solidFill>
                  <a:srgbClr val="595959"/>
                </a:solidFill>
              </a:rPr>
              <a:t>)</a:t>
            </a:r>
            <a:endParaRPr sz="1100">
              <a:solidFill>
                <a:srgbClr val="595959"/>
              </a:solidFill>
            </a:endParaRPr>
          </a:p>
          <a:p>
            <a:pPr indent="0" lvl="0" marL="0" rtl="0" algn="l">
              <a:lnSpc>
                <a:spcPct val="115000"/>
              </a:lnSpc>
              <a:spcBef>
                <a:spcPts val="400"/>
              </a:spcBef>
              <a:spcAft>
                <a:spcPts val="400"/>
              </a:spcAft>
              <a:buNone/>
            </a:pPr>
            <a:r>
              <a:rPr lang="en" sz="1100">
                <a:solidFill>
                  <a:srgbClr val="595959"/>
                </a:solidFill>
              </a:rPr>
              <a:t>println(lengthsList)</a:t>
            </a:r>
            <a:endParaRPr sz="1100"/>
          </a:p>
        </p:txBody>
      </p:sp>
      <p:sp>
        <p:nvSpPr>
          <p:cNvPr id="247" name="Google Shape;247;p3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Sequence vs List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idx="1" type="body"/>
          </p:nvPr>
        </p:nvSpPr>
        <p:spPr>
          <a:xfrm>
            <a:off x="292600" y="1335024"/>
            <a:ext cx="8328900" cy="354000"/>
          </a:xfrm>
          <a:prstGeom prst="rect">
            <a:avLst/>
          </a:prstGeom>
        </p:spPr>
        <p:txBody>
          <a:bodyPr anchorCtr="0" anchor="t" bIns="0" lIns="0" spcFirstLastPara="1" rIns="0" wrap="square" tIns="73150">
            <a:noAutofit/>
          </a:bodyPr>
          <a:lstStyle/>
          <a:p>
            <a:pPr indent="0" lvl="0" marL="0" rtl="0" algn="l">
              <a:lnSpc>
                <a:spcPct val="150000"/>
              </a:lnSpc>
              <a:spcBef>
                <a:spcPts val="0"/>
              </a:spcBef>
              <a:spcAft>
                <a:spcPts val="0"/>
              </a:spcAft>
              <a:buNone/>
            </a:pPr>
            <a:r>
              <a:rPr lang="en" sz="1100">
                <a:solidFill>
                  <a:srgbClr val="3F51B5"/>
                </a:solidFill>
              </a:rPr>
              <a:t>val</a:t>
            </a:r>
            <a:r>
              <a:rPr lang="en" sz="1100">
                <a:solidFill>
                  <a:srgbClr val="595959"/>
                </a:solidFill>
              </a:rPr>
              <a:t> words = </a:t>
            </a:r>
            <a:r>
              <a:rPr lang="en" sz="1100">
                <a:solidFill>
                  <a:srgbClr val="008000"/>
                </a:solidFill>
              </a:rPr>
              <a:t>"The quick brown fox jumps over the lazy dog"</a:t>
            </a:r>
            <a:r>
              <a:rPr lang="en" sz="1100">
                <a:solidFill>
                  <a:srgbClr val="595959"/>
                </a:solidFill>
              </a:rPr>
              <a:t>.split(</a:t>
            </a:r>
            <a:r>
              <a:rPr lang="en" sz="1100">
                <a:solidFill>
                  <a:srgbClr val="008000"/>
                </a:solidFill>
              </a:rPr>
              <a:t>" "</a:t>
            </a:r>
            <a:r>
              <a:rPr lang="en" sz="1100">
                <a:solidFill>
                  <a:srgbClr val="595959"/>
                </a:solidFill>
              </a:rPr>
              <a:t>) </a:t>
            </a:r>
            <a:r>
              <a:rPr lang="en" sz="1100">
                <a:solidFill>
                  <a:srgbClr val="666666"/>
                </a:solidFill>
              </a:rPr>
              <a:t>// Returns a </a:t>
            </a:r>
            <a:r>
              <a:rPr b="1" lang="en" sz="1100">
                <a:solidFill>
                  <a:srgbClr val="666666"/>
                </a:solidFill>
              </a:rPr>
              <a:t>list</a:t>
            </a:r>
            <a:endParaRPr sz="1100">
              <a:solidFill>
                <a:srgbClr val="595959"/>
              </a:solidFill>
            </a:endParaRPr>
          </a:p>
          <a:p>
            <a:pPr indent="0" lvl="0" marL="0" rtl="0" algn="l">
              <a:lnSpc>
                <a:spcPct val="115000"/>
              </a:lnSpc>
              <a:spcBef>
                <a:spcPts val="0"/>
              </a:spcBef>
              <a:spcAft>
                <a:spcPts val="400"/>
              </a:spcAft>
              <a:buNone/>
            </a:pPr>
            <a:r>
              <a:t/>
            </a:r>
            <a:endParaRPr sz="1100">
              <a:solidFill>
                <a:srgbClr val="3F51B5"/>
              </a:solidFill>
            </a:endParaRPr>
          </a:p>
        </p:txBody>
      </p:sp>
      <p:sp>
        <p:nvSpPr>
          <p:cNvPr id="253" name="Google Shape;253;p3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Sequence vs List</a:t>
            </a:r>
            <a:endParaRPr/>
          </a:p>
        </p:txBody>
      </p:sp>
      <p:sp>
        <p:nvSpPr>
          <p:cNvPr id="254" name="Google Shape;254;p38"/>
          <p:cNvSpPr/>
          <p:nvPr/>
        </p:nvSpPr>
        <p:spPr>
          <a:xfrm>
            <a:off x="292603" y="2576450"/>
            <a:ext cx="7551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filter</a:t>
            </a:r>
            <a:endParaRPr sz="1100">
              <a:latin typeface="Open Sans"/>
              <a:ea typeface="Open Sans"/>
              <a:cs typeface="Open Sans"/>
              <a:sym typeface="Open Sans"/>
            </a:endParaRPr>
          </a:p>
        </p:txBody>
      </p:sp>
      <p:sp>
        <p:nvSpPr>
          <p:cNvPr id="255" name="Google Shape;255;p38"/>
          <p:cNvSpPr/>
          <p:nvPr/>
        </p:nvSpPr>
        <p:spPr>
          <a:xfrm>
            <a:off x="260278" y="3130550"/>
            <a:ext cx="7551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map</a:t>
            </a:r>
            <a:endParaRPr sz="1100">
              <a:latin typeface="Open Sans"/>
              <a:ea typeface="Open Sans"/>
              <a:cs typeface="Open Sans"/>
              <a:sym typeface="Open Sans"/>
            </a:endParaRPr>
          </a:p>
        </p:txBody>
      </p:sp>
      <p:sp>
        <p:nvSpPr>
          <p:cNvPr id="256" name="Google Shape;256;p38"/>
          <p:cNvSpPr/>
          <p:nvPr/>
        </p:nvSpPr>
        <p:spPr>
          <a:xfrm>
            <a:off x="260278" y="3684650"/>
            <a:ext cx="7551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take</a:t>
            </a:r>
            <a:endParaRPr sz="1100">
              <a:latin typeface="Open Sans"/>
              <a:ea typeface="Open Sans"/>
              <a:cs typeface="Open Sans"/>
              <a:sym typeface="Open Sans"/>
            </a:endParaRPr>
          </a:p>
        </p:txBody>
      </p:sp>
      <p:sp>
        <p:nvSpPr>
          <p:cNvPr id="257" name="Google Shape;257;p38"/>
          <p:cNvSpPr/>
          <p:nvPr/>
        </p:nvSpPr>
        <p:spPr>
          <a:xfrm>
            <a:off x="1111750" y="21980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The</a:t>
            </a:r>
            <a:endParaRPr sz="1100">
              <a:latin typeface="Open Sans"/>
              <a:ea typeface="Open Sans"/>
              <a:cs typeface="Open Sans"/>
              <a:sym typeface="Open Sans"/>
            </a:endParaRPr>
          </a:p>
        </p:txBody>
      </p:sp>
      <p:sp>
        <p:nvSpPr>
          <p:cNvPr id="258" name="Google Shape;258;p38"/>
          <p:cNvSpPr/>
          <p:nvPr/>
        </p:nvSpPr>
        <p:spPr>
          <a:xfrm>
            <a:off x="1959475" y="21980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quick</a:t>
            </a:r>
            <a:endParaRPr sz="1100">
              <a:latin typeface="Open Sans"/>
              <a:ea typeface="Open Sans"/>
              <a:cs typeface="Open Sans"/>
              <a:sym typeface="Open Sans"/>
            </a:endParaRPr>
          </a:p>
        </p:txBody>
      </p:sp>
      <p:sp>
        <p:nvSpPr>
          <p:cNvPr id="259" name="Google Shape;259;p38"/>
          <p:cNvSpPr/>
          <p:nvPr/>
        </p:nvSpPr>
        <p:spPr>
          <a:xfrm>
            <a:off x="2807200" y="21980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brown</a:t>
            </a:r>
            <a:endParaRPr sz="1100">
              <a:latin typeface="Open Sans"/>
              <a:ea typeface="Open Sans"/>
              <a:cs typeface="Open Sans"/>
              <a:sym typeface="Open Sans"/>
            </a:endParaRPr>
          </a:p>
        </p:txBody>
      </p:sp>
      <p:sp>
        <p:nvSpPr>
          <p:cNvPr id="260" name="Google Shape;260;p38"/>
          <p:cNvSpPr/>
          <p:nvPr/>
        </p:nvSpPr>
        <p:spPr>
          <a:xfrm>
            <a:off x="3654925" y="21980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fox</a:t>
            </a:r>
            <a:endParaRPr sz="1100">
              <a:latin typeface="Open Sans"/>
              <a:ea typeface="Open Sans"/>
              <a:cs typeface="Open Sans"/>
              <a:sym typeface="Open Sans"/>
            </a:endParaRPr>
          </a:p>
        </p:txBody>
      </p:sp>
      <p:sp>
        <p:nvSpPr>
          <p:cNvPr id="261" name="Google Shape;261;p38"/>
          <p:cNvSpPr/>
          <p:nvPr/>
        </p:nvSpPr>
        <p:spPr>
          <a:xfrm>
            <a:off x="4502650" y="21980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jumps</a:t>
            </a:r>
            <a:endParaRPr sz="1100">
              <a:latin typeface="Open Sans"/>
              <a:ea typeface="Open Sans"/>
              <a:cs typeface="Open Sans"/>
              <a:sym typeface="Open Sans"/>
            </a:endParaRPr>
          </a:p>
        </p:txBody>
      </p:sp>
      <p:sp>
        <p:nvSpPr>
          <p:cNvPr id="262" name="Google Shape;262;p38"/>
          <p:cNvSpPr/>
          <p:nvPr/>
        </p:nvSpPr>
        <p:spPr>
          <a:xfrm>
            <a:off x="5350375" y="21980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over</a:t>
            </a:r>
            <a:endParaRPr sz="1100">
              <a:latin typeface="Open Sans"/>
              <a:ea typeface="Open Sans"/>
              <a:cs typeface="Open Sans"/>
              <a:sym typeface="Open Sans"/>
            </a:endParaRPr>
          </a:p>
        </p:txBody>
      </p:sp>
      <p:sp>
        <p:nvSpPr>
          <p:cNvPr id="263" name="Google Shape;263;p38"/>
          <p:cNvSpPr/>
          <p:nvPr/>
        </p:nvSpPr>
        <p:spPr>
          <a:xfrm>
            <a:off x="6198100" y="21980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the</a:t>
            </a:r>
            <a:endParaRPr sz="1100">
              <a:latin typeface="Open Sans"/>
              <a:ea typeface="Open Sans"/>
              <a:cs typeface="Open Sans"/>
              <a:sym typeface="Open Sans"/>
            </a:endParaRPr>
          </a:p>
        </p:txBody>
      </p:sp>
      <p:sp>
        <p:nvSpPr>
          <p:cNvPr id="264" name="Google Shape;264;p38"/>
          <p:cNvSpPr/>
          <p:nvPr/>
        </p:nvSpPr>
        <p:spPr>
          <a:xfrm>
            <a:off x="7045825" y="21980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lazy</a:t>
            </a:r>
            <a:endParaRPr sz="1100">
              <a:latin typeface="Open Sans"/>
              <a:ea typeface="Open Sans"/>
              <a:cs typeface="Open Sans"/>
              <a:sym typeface="Open Sans"/>
            </a:endParaRPr>
          </a:p>
        </p:txBody>
      </p:sp>
      <p:sp>
        <p:nvSpPr>
          <p:cNvPr id="265" name="Google Shape;265;p38"/>
          <p:cNvSpPr/>
          <p:nvPr/>
        </p:nvSpPr>
        <p:spPr>
          <a:xfrm>
            <a:off x="7893550" y="21980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dog</a:t>
            </a:r>
            <a:endParaRPr sz="1100">
              <a:latin typeface="Open Sans"/>
              <a:ea typeface="Open Sans"/>
              <a:cs typeface="Open Sans"/>
              <a:sym typeface="Open Sans"/>
            </a:endParaRPr>
          </a:p>
        </p:txBody>
      </p:sp>
      <p:cxnSp>
        <p:nvCxnSpPr>
          <p:cNvPr id="266" name="Google Shape;266;p38"/>
          <p:cNvCxnSpPr>
            <a:endCxn id="258" idx="1"/>
          </p:cNvCxnSpPr>
          <p:nvPr/>
        </p:nvCxnSpPr>
        <p:spPr>
          <a:xfrm>
            <a:off x="1809775" y="2351500"/>
            <a:ext cx="149700" cy="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267" name="Google Shape;267;p38"/>
          <p:cNvCxnSpPr>
            <a:stCxn id="258" idx="3"/>
            <a:endCxn id="259" idx="1"/>
          </p:cNvCxnSpPr>
          <p:nvPr/>
        </p:nvCxnSpPr>
        <p:spPr>
          <a:xfrm>
            <a:off x="2657575" y="2352100"/>
            <a:ext cx="149700" cy="600"/>
          </a:xfrm>
          <a:prstGeom prst="curvedConnector3">
            <a:avLst>
              <a:gd fmla="val 49975" name="adj1"/>
            </a:avLst>
          </a:prstGeom>
          <a:noFill/>
          <a:ln cap="flat" cmpd="sng" w="9525">
            <a:solidFill>
              <a:schemeClr val="dk2"/>
            </a:solidFill>
            <a:prstDash val="solid"/>
            <a:round/>
            <a:headEnd len="med" w="med" type="none"/>
            <a:tailEnd len="med" w="med" type="triangle"/>
          </a:ln>
        </p:spPr>
      </p:cxnSp>
      <p:cxnSp>
        <p:nvCxnSpPr>
          <p:cNvPr id="268" name="Google Shape;268;p38"/>
          <p:cNvCxnSpPr>
            <a:endCxn id="260" idx="1"/>
          </p:cNvCxnSpPr>
          <p:nvPr/>
        </p:nvCxnSpPr>
        <p:spPr>
          <a:xfrm>
            <a:off x="3505225" y="2351500"/>
            <a:ext cx="149700" cy="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269" name="Google Shape;269;p38"/>
          <p:cNvCxnSpPr>
            <a:stCxn id="260" idx="3"/>
            <a:endCxn id="261" idx="1"/>
          </p:cNvCxnSpPr>
          <p:nvPr/>
        </p:nvCxnSpPr>
        <p:spPr>
          <a:xfrm>
            <a:off x="4353025" y="2352100"/>
            <a:ext cx="149700" cy="600"/>
          </a:xfrm>
          <a:prstGeom prst="curvedConnector3">
            <a:avLst>
              <a:gd fmla="val 49975" name="adj1"/>
            </a:avLst>
          </a:prstGeom>
          <a:noFill/>
          <a:ln cap="flat" cmpd="sng" w="9525">
            <a:solidFill>
              <a:schemeClr val="dk2"/>
            </a:solidFill>
            <a:prstDash val="solid"/>
            <a:round/>
            <a:headEnd len="med" w="med" type="none"/>
            <a:tailEnd len="med" w="med" type="triangle"/>
          </a:ln>
        </p:spPr>
      </p:cxnSp>
      <p:cxnSp>
        <p:nvCxnSpPr>
          <p:cNvPr id="270" name="Google Shape;270;p38"/>
          <p:cNvCxnSpPr>
            <a:stCxn id="261" idx="3"/>
            <a:endCxn id="262" idx="1"/>
          </p:cNvCxnSpPr>
          <p:nvPr/>
        </p:nvCxnSpPr>
        <p:spPr>
          <a:xfrm>
            <a:off x="5200750" y="2352100"/>
            <a:ext cx="149700" cy="600"/>
          </a:xfrm>
          <a:prstGeom prst="curvedConnector3">
            <a:avLst>
              <a:gd fmla="val 49975" name="adj1"/>
            </a:avLst>
          </a:prstGeom>
          <a:noFill/>
          <a:ln cap="flat" cmpd="sng" w="9525">
            <a:solidFill>
              <a:schemeClr val="dk2"/>
            </a:solidFill>
            <a:prstDash val="solid"/>
            <a:round/>
            <a:headEnd len="med" w="med" type="none"/>
            <a:tailEnd len="med" w="med" type="triangle"/>
          </a:ln>
        </p:spPr>
      </p:cxnSp>
      <p:cxnSp>
        <p:nvCxnSpPr>
          <p:cNvPr id="271" name="Google Shape;271;p38"/>
          <p:cNvCxnSpPr>
            <a:endCxn id="263" idx="1"/>
          </p:cNvCxnSpPr>
          <p:nvPr/>
        </p:nvCxnSpPr>
        <p:spPr>
          <a:xfrm>
            <a:off x="6048400" y="2351500"/>
            <a:ext cx="149700" cy="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272" name="Google Shape;272;p38"/>
          <p:cNvCxnSpPr>
            <a:endCxn id="264" idx="1"/>
          </p:cNvCxnSpPr>
          <p:nvPr/>
        </p:nvCxnSpPr>
        <p:spPr>
          <a:xfrm>
            <a:off x="6896125" y="2351500"/>
            <a:ext cx="149700" cy="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273" name="Google Shape;273;p38"/>
          <p:cNvCxnSpPr>
            <a:stCxn id="264" idx="3"/>
            <a:endCxn id="265" idx="1"/>
          </p:cNvCxnSpPr>
          <p:nvPr/>
        </p:nvCxnSpPr>
        <p:spPr>
          <a:xfrm>
            <a:off x="7743925" y="2352100"/>
            <a:ext cx="149700" cy="600"/>
          </a:xfrm>
          <a:prstGeom prst="curvedConnector3">
            <a:avLst>
              <a:gd fmla="val 49975" name="adj1"/>
            </a:avLst>
          </a:prstGeom>
          <a:noFill/>
          <a:ln cap="flat" cmpd="sng" w="9525">
            <a:solidFill>
              <a:schemeClr val="dk2"/>
            </a:solidFill>
            <a:prstDash val="solid"/>
            <a:round/>
            <a:headEnd len="med" w="med" type="none"/>
            <a:tailEnd len="med" w="med" type="triangle"/>
          </a:ln>
        </p:spPr>
      </p:cxnSp>
      <p:sp>
        <p:nvSpPr>
          <p:cNvPr id="274" name="Google Shape;274;p38"/>
          <p:cNvSpPr/>
          <p:nvPr/>
        </p:nvSpPr>
        <p:spPr>
          <a:xfrm>
            <a:off x="1959475" y="275742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quick</a:t>
            </a:r>
            <a:endParaRPr sz="1100">
              <a:latin typeface="Open Sans"/>
              <a:ea typeface="Open Sans"/>
              <a:cs typeface="Open Sans"/>
              <a:sym typeface="Open Sans"/>
            </a:endParaRPr>
          </a:p>
        </p:txBody>
      </p:sp>
      <p:cxnSp>
        <p:nvCxnSpPr>
          <p:cNvPr id="275" name="Google Shape;275;p38"/>
          <p:cNvCxnSpPr>
            <a:stCxn id="265" idx="3"/>
            <a:endCxn id="274" idx="1"/>
          </p:cNvCxnSpPr>
          <p:nvPr/>
        </p:nvCxnSpPr>
        <p:spPr>
          <a:xfrm flipH="1">
            <a:off x="1959550" y="2352100"/>
            <a:ext cx="6632100" cy="559500"/>
          </a:xfrm>
          <a:prstGeom prst="bentConnector5">
            <a:avLst>
              <a:gd fmla="val -1722" name="adj1"/>
              <a:gd fmla="val 49990" name="adj2"/>
              <a:gd fmla="val 103592" name="adj3"/>
            </a:avLst>
          </a:prstGeom>
          <a:noFill/>
          <a:ln cap="flat" cmpd="sng" w="9525">
            <a:solidFill>
              <a:schemeClr val="dk2"/>
            </a:solidFill>
            <a:prstDash val="solid"/>
            <a:round/>
            <a:headEnd len="med" w="med" type="none"/>
            <a:tailEnd len="med" w="med" type="triangle"/>
          </a:ln>
        </p:spPr>
      </p:cxnSp>
      <p:sp>
        <p:nvSpPr>
          <p:cNvPr id="276" name="Google Shape;276;p38"/>
          <p:cNvSpPr/>
          <p:nvPr/>
        </p:nvSpPr>
        <p:spPr>
          <a:xfrm>
            <a:off x="2807200" y="275742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dk1"/>
                </a:solidFill>
                <a:latin typeface="Open Sans"/>
                <a:ea typeface="Open Sans"/>
                <a:cs typeface="Open Sans"/>
                <a:sym typeface="Open Sans"/>
              </a:rPr>
              <a:t>brown</a:t>
            </a:r>
            <a:endParaRPr sz="1100">
              <a:latin typeface="Open Sans"/>
              <a:ea typeface="Open Sans"/>
              <a:cs typeface="Open Sans"/>
              <a:sym typeface="Open Sans"/>
            </a:endParaRPr>
          </a:p>
        </p:txBody>
      </p:sp>
      <p:sp>
        <p:nvSpPr>
          <p:cNvPr id="277" name="Google Shape;277;p38"/>
          <p:cNvSpPr/>
          <p:nvPr/>
        </p:nvSpPr>
        <p:spPr>
          <a:xfrm>
            <a:off x="4502650" y="275742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dk1"/>
                </a:solidFill>
                <a:latin typeface="Open Sans"/>
                <a:ea typeface="Open Sans"/>
                <a:cs typeface="Open Sans"/>
                <a:sym typeface="Open Sans"/>
              </a:rPr>
              <a:t>jumps</a:t>
            </a:r>
            <a:endParaRPr sz="1100">
              <a:latin typeface="Open Sans"/>
              <a:ea typeface="Open Sans"/>
              <a:cs typeface="Open Sans"/>
              <a:sym typeface="Open Sans"/>
            </a:endParaRPr>
          </a:p>
        </p:txBody>
      </p:sp>
      <p:sp>
        <p:nvSpPr>
          <p:cNvPr id="278" name="Google Shape;278;p38"/>
          <p:cNvSpPr/>
          <p:nvPr/>
        </p:nvSpPr>
        <p:spPr>
          <a:xfrm>
            <a:off x="5341000" y="275742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over</a:t>
            </a:r>
            <a:endParaRPr sz="1100">
              <a:latin typeface="Open Sans"/>
              <a:ea typeface="Open Sans"/>
              <a:cs typeface="Open Sans"/>
              <a:sym typeface="Open Sans"/>
            </a:endParaRPr>
          </a:p>
        </p:txBody>
      </p:sp>
      <p:sp>
        <p:nvSpPr>
          <p:cNvPr id="279" name="Google Shape;279;p38"/>
          <p:cNvSpPr/>
          <p:nvPr/>
        </p:nvSpPr>
        <p:spPr>
          <a:xfrm>
            <a:off x="7045825" y="275742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lazy</a:t>
            </a:r>
            <a:endParaRPr sz="1100">
              <a:latin typeface="Open Sans"/>
              <a:ea typeface="Open Sans"/>
              <a:cs typeface="Open Sans"/>
              <a:sym typeface="Open Sans"/>
            </a:endParaRPr>
          </a:p>
        </p:txBody>
      </p:sp>
      <p:sp>
        <p:nvSpPr>
          <p:cNvPr id="280" name="Google Shape;280;p38"/>
          <p:cNvSpPr/>
          <p:nvPr/>
        </p:nvSpPr>
        <p:spPr>
          <a:xfrm>
            <a:off x="1959475" y="331680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5</a:t>
            </a:r>
            <a:endParaRPr sz="1100">
              <a:latin typeface="Open Sans"/>
              <a:ea typeface="Open Sans"/>
              <a:cs typeface="Open Sans"/>
              <a:sym typeface="Open Sans"/>
            </a:endParaRPr>
          </a:p>
        </p:txBody>
      </p:sp>
      <p:sp>
        <p:nvSpPr>
          <p:cNvPr id="281" name="Google Shape;281;p38"/>
          <p:cNvSpPr/>
          <p:nvPr/>
        </p:nvSpPr>
        <p:spPr>
          <a:xfrm>
            <a:off x="2807200" y="331680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5</a:t>
            </a:r>
            <a:endParaRPr sz="1100">
              <a:latin typeface="Open Sans"/>
              <a:ea typeface="Open Sans"/>
              <a:cs typeface="Open Sans"/>
              <a:sym typeface="Open Sans"/>
            </a:endParaRPr>
          </a:p>
        </p:txBody>
      </p:sp>
      <p:sp>
        <p:nvSpPr>
          <p:cNvPr id="282" name="Google Shape;282;p38"/>
          <p:cNvSpPr/>
          <p:nvPr/>
        </p:nvSpPr>
        <p:spPr>
          <a:xfrm>
            <a:off x="4502650" y="331680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5</a:t>
            </a:r>
            <a:endParaRPr sz="1100">
              <a:latin typeface="Open Sans"/>
              <a:ea typeface="Open Sans"/>
              <a:cs typeface="Open Sans"/>
              <a:sym typeface="Open Sans"/>
            </a:endParaRPr>
          </a:p>
        </p:txBody>
      </p:sp>
      <p:sp>
        <p:nvSpPr>
          <p:cNvPr id="283" name="Google Shape;283;p38"/>
          <p:cNvSpPr/>
          <p:nvPr/>
        </p:nvSpPr>
        <p:spPr>
          <a:xfrm>
            <a:off x="5341000" y="331680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4</a:t>
            </a:r>
            <a:endParaRPr sz="1100">
              <a:latin typeface="Open Sans"/>
              <a:ea typeface="Open Sans"/>
              <a:cs typeface="Open Sans"/>
              <a:sym typeface="Open Sans"/>
            </a:endParaRPr>
          </a:p>
        </p:txBody>
      </p:sp>
      <p:sp>
        <p:nvSpPr>
          <p:cNvPr id="284" name="Google Shape;284;p38"/>
          <p:cNvSpPr/>
          <p:nvPr/>
        </p:nvSpPr>
        <p:spPr>
          <a:xfrm>
            <a:off x="7045825" y="331680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4</a:t>
            </a:r>
            <a:endParaRPr sz="1100">
              <a:latin typeface="Open Sans"/>
              <a:ea typeface="Open Sans"/>
              <a:cs typeface="Open Sans"/>
              <a:sym typeface="Open Sans"/>
            </a:endParaRPr>
          </a:p>
        </p:txBody>
      </p:sp>
      <p:sp>
        <p:nvSpPr>
          <p:cNvPr id="285" name="Google Shape;285;p38"/>
          <p:cNvSpPr/>
          <p:nvPr/>
        </p:nvSpPr>
        <p:spPr>
          <a:xfrm>
            <a:off x="1959475" y="387617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5</a:t>
            </a:r>
            <a:endParaRPr sz="1100">
              <a:latin typeface="Open Sans"/>
              <a:ea typeface="Open Sans"/>
              <a:cs typeface="Open Sans"/>
              <a:sym typeface="Open Sans"/>
            </a:endParaRPr>
          </a:p>
        </p:txBody>
      </p:sp>
      <p:sp>
        <p:nvSpPr>
          <p:cNvPr id="286" name="Google Shape;286;p38"/>
          <p:cNvSpPr/>
          <p:nvPr/>
        </p:nvSpPr>
        <p:spPr>
          <a:xfrm>
            <a:off x="2807200" y="387617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5</a:t>
            </a:r>
            <a:endParaRPr sz="1100">
              <a:latin typeface="Open Sans"/>
              <a:ea typeface="Open Sans"/>
              <a:cs typeface="Open Sans"/>
              <a:sym typeface="Open Sans"/>
            </a:endParaRPr>
          </a:p>
        </p:txBody>
      </p:sp>
      <p:sp>
        <p:nvSpPr>
          <p:cNvPr id="287" name="Google Shape;287;p38"/>
          <p:cNvSpPr/>
          <p:nvPr/>
        </p:nvSpPr>
        <p:spPr>
          <a:xfrm>
            <a:off x="4502650" y="387617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5</a:t>
            </a:r>
            <a:endParaRPr sz="1100">
              <a:latin typeface="Open Sans"/>
              <a:ea typeface="Open Sans"/>
              <a:cs typeface="Open Sans"/>
              <a:sym typeface="Open Sans"/>
            </a:endParaRPr>
          </a:p>
        </p:txBody>
      </p:sp>
      <p:sp>
        <p:nvSpPr>
          <p:cNvPr id="288" name="Google Shape;288;p38"/>
          <p:cNvSpPr/>
          <p:nvPr/>
        </p:nvSpPr>
        <p:spPr>
          <a:xfrm>
            <a:off x="5341000" y="387617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4</a:t>
            </a:r>
            <a:endParaRPr sz="1100">
              <a:latin typeface="Open Sans"/>
              <a:ea typeface="Open Sans"/>
              <a:cs typeface="Open Sans"/>
              <a:sym typeface="Open Sans"/>
            </a:endParaRPr>
          </a:p>
        </p:txBody>
      </p:sp>
      <p:cxnSp>
        <p:nvCxnSpPr>
          <p:cNvPr id="289" name="Google Shape;289;p38"/>
          <p:cNvCxnSpPr>
            <a:endCxn id="276" idx="1"/>
          </p:cNvCxnSpPr>
          <p:nvPr/>
        </p:nvCxnSpPr>
        <p:spPr>
          <a:xfrm>
            <a:off x="2657500" y="2910875"/>
            <a:ext cx="149700" cy="6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290" name="Google Shape;290;p38"/>
          <p:cNvCxnSpPr>
            <a:stCxn id="276" idx="3"/>
            <a:endCxn id="277" idx="1"/>
          </p:cNvCxnSpPr>
          <p:nvPr/>
        </p:nvCxnSpPr>
        <p:spPr>
          <a:xfrm>
            <a:off x="3505300" y="2911475"/>
            <a:ext cx="997500" cy="600"/>
          </a:xfrm>
          <a:prstGeom prst="bentConnector3">
            <a:avLst>
              <a:gd fmla="val 49992" name="adj1"/>
            </a:avLst>
          </a:prstGeom>
          <a:noFill/>
          <a:ln cap="flat" cmpd="sng" w="9525">
            <a:solidFill>
              <a:schemeClr val="dk2"/>
            </a:solidFill>
            <a:prstDash val="solid"/>
            <a:round/>
            <a:headEnd len="med" w="med" type="none"/>
            <a:tailEnd len="med" w="med" type="triangle"/>
          </a:ln>
        </p:spPr>
      </p:cxnSp>
      <p:cxnSp>
        <p:nvCxnSpPr>
          <p:cNvPr id="291" name="Google Shape;291;p38"/>
          <p:cNvCxnSpPr>
            <a:endCxn id="278" idx="1"/>
          </p:cNvCxnSpPr>
          <p:nvPr/>
        </p:nvCxnSpPr>
        <p:spPr>
          <a:xfrm>
            <a:off x="5200600" y="2910875"/>
            <a:ext cx="140400" cy="6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292" name="Google Shape;292;p38"/>
          <p:cNvCxnSpPr>
            <a:stCxn id="278" idx="3"/>
            <a:endCxn id="279" idx="1"/>
          </p:cNvCxnSpPr>
          <p:nvPr/>
        </p:nvCxnSpPr>
        <p:spPr>
          <a:xfrm>
            <a:off x="6039100" y="2911475"/>
            <a:ext cx="1006800" cy="600"/>
          </a:xfrm>
          <a:prstGeom prst="bentConnector3">
            <a:avLst>
              <a:gd fmla="val 49996" name="adj1"/>
            </a:avLst>
          </a:prstGeom>
          <a:noFill/>
          <a:ln cap="flat" cmpd="sng" w="9525">
            <a:solidFill>
              <a:schemeClr val="dk2"/>
            </a:solidFill>
            <a:prstDash val="solid"/>
            <a:round/>
            <a:headEnd len="med" w="med" type="none"/>
            <a:tailEnd len="med" w="med" type="triangle"/>
          </a:ln>
        </p:spPr>
      </p:cxnSp>
      <p:cxnSp>
        <p:nvCxnSpPr>
          <p:cNvPr id="293" name="Google Shape;293;p38"/>
          <p:cNvCxnSpPr>
            <a:stCxn id="279" idx="3"/>
            <a:endCxn id="280" idx="1"/>
          </p:cNvCxnSpPr>
          <p:nvPr/>
        </p:nvCxnSpPr>
        <p:spPr>
          <a:xfrm flipH="1">
            <a:off x="1959625" y="2911475"/>
            <a:ext cx="5784300" cy="559500"/>
          </a:xfrm>
          <a:prstGeom prst="bentConnector5">
            <a:avLst>
              <a:gd fmla="val -1974" name="adj1"/>
              <a:gd fmla="val 49990" name="adj2"/>
              <a:gd fmla="val 104119" name="adj3"/>
            </a:avLst>
          </a:prstGeom>
          <a:noFill/>
          <a:ln cap="flat" cmpd="sng" w="9525">
            <a:solidFill>
              <a:schemeClr val="dk2"/>
            </a:solidFill>
            <a:prstDash val="solid"/>
            <a:round/>
            <a:headEnd len="med" w="med" type="none"/>
            <a:tailEnd len="med" w="med" type="triangle"/>
          </a:ln>
        </p:spPr>
      </p:cxnSp>
      <p:cxnSp>
        <p:nvCxnSpPr>
          <p:cNvPr id="294" name="Google Shape;294;p38"/>
          <p:cNvCxnSpPr>
            <a:endCxn id="281" idx="1"/>
          </p:cNvCxnSpPr>
          <p:nvPr/>
        </p:nvCxnSpPr>
        <p:spPr>
          <a:xfrm>
            <a:off x="2657500" y="3470250"/>
            <a:ext cx="149700" cy="6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295" name="Google Shape;295;p38"/>
          <p:cNvCxnSpPr>
            <a:stCxn id="281" idx="3"/>
            <a:endCxn id="282" idx="1"/>
          </p:cNvCxnSpPr>
          <p:nvPr/>
        </p:nvCxnSpPr>
        <p:spPr>
          <a:xfrm>
            <a:off x="3505300" y="3470850"/>
            <a:ext cx="997500" cy="600"/>
          </a:xfrm>
          <a:prstGeom prst="bentConnector3">
            <a:avLst>
              <a:gd fmla="val 49992" name="adj1"/>
            </a:avLst>
          </a:prstGeom>
          <a:noFill/>
          <a:ln cap="flat" cmpd="sng" w="9525">
            <a:solidFill>
              <a:schemeClr val="dk2"/>
            </a:solidFill>
            <a:prstDash val="solid"/>
            <a:round/>
            <a:headEnd len="med" w="med" type="none"/>
            <a:tailEnd len="med" w="med" type="triangle"/>
          </a:ln>
        </p:spPr>
      </p:cxnSp>
      <p:cxnSp>
        <p:nvCxnSpPr>
          <p:cNvPr id="296" name="Google Shape;296;p38"/>
          <p:cNvCxnSpPr>
            <a:stCxn id="282" idx="3"/>
            <a:endCxn id="283" idx="1"/>
          </p:cNvCxnSpPr>
          <p:nvPr/>
        </p:nvCxnSpPr>
        <p:spPr>
          <a:xfrm>
            <a:off x="5200750" y="3470850"/>
            <a:ext cx="140400" cy="600"/>
          </a:xfrm>
          <a:prstGeom prst="bentConnector3">
            <a:avLst>
              <a:gd fmla="val 49947" name="adj1"/>
            </a:avLst>
          </a:prstGeom>
          <a:noFill/>
          <a:ln cap="flat" cmpd="sng" w="9525">
            <a:solidFill>
              <a:schemeClr val="dk2"/>
            </a:solidFill>
            <a:prstDash val="solid"/>
            <a:round/>
            <a:headEnd len="med" w="med" type="none"/>
            <a:tailEnd len="med" w="med" type="triangle"/>
          </a:ln>
        </p:spPr>
      </p:cxnSp>
      <p:cxnSp>
        <p:nvCxnSpPr>
          <p:cNvPr id="297" name="Google Shape;297;p38"/>
          <p:cNvCxnSpPr>
            <a:stCxn id="283" idx="3"/>
            <a:endCxn id="284" idx="1"/>
          </p:cNvCxnSpPr>
          <p:nvPr/>
        </p:nvCxnSpPr>
        <p:spPr>
          <a:xfrm>
            <a:off x="6039100" y="3470850"/>
            <a:ext cx="1006800" cy="600"/>
          </a:xfrm>
          <a:prstGeom prst="bentConnector3">
            <a:avLst>
              <a:gd fmla="val 49996" name="adj1"/>
            </a:avLst>
          </a:prstGeom>
          <a:noFill/>
          <a:ln cap="flat" cmpd="sng" w="9525">
            <a:solidFill>
              <a:schemeClr val="dk2"/>
            </a:solidFill>
            <a:prstDash val="solid"/>
            <a:round/>
            <a:headEnd len="med" w="med" type="none"/>
            <a:tailEnd len="med" w="med" type="triangle"/>
          </a:ln>
        </p:spPr>
      </p:cxnSp>
      <p:cxnSp>
        <p:nvCxnSpPr>
          <p:cNvPr id="298" name="Google Shape;298;p38"/>
          <p:cNvCxnSpPr>
            <a:stCxn id="284" idx="3"/>
            <a:endCxn id="285" idx="1"/>
          </p:cNvCxnSpPr>
          <p:nvPr/>
        </p:nvCxnSpPr>
        <p:spPr>
          <a:xfrm flipH="1">
            <a:off x="1959625" y="3470850"/>
            <a:ext cx="5784300" cy="559500"/>
          </a:xfrm>
          <a:prstGeom prst="bentConnector5">
            <a:avLst>
              <a:gd fmla="val -1974" name="adj1"/>
              <a:gd fmla="val 49990" name="adj2"/>
              <a:gd fmla="val 104119" name="adj3"/>
            </a:avLst>
          </a:prstGeom>
          <a:noFill/>
          <a:ln cap="flat" cmpd="sng" w="9525">
            <a:solidFill>
              <a:schemeClr val="dk2"/>
            </a:solidFill>
            <a:prstDash val="solid"/>
            <a:round/>
            <a:headEnd len="med" w="med" type="none"/>
            <a:tailEnd len="med" w="med" type="triangle"/>
          </a:ln>
        </p:spPr>
      </p:cxnSp>
      <p:cxnSp>
        <p:nvCxnSpPr>
          <p:cNvPr id="299" name="Google Shape;299;p38"/>
          <p:cNvCxnSpPr>
            <a:stCxn id="285" idx="3"/>
            <a:endCxn id="286" idx="1"/>
          </p:cNvCxnSpPr>
          <p:nvPr/>
        </p:nvCxnSpPr>
        <p:spPr>
          <a:xfrm>
            <a:off x="2657575" y="4030225"/>
            <a:ext cx="1497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00" name="Google Shape;300;p38"/>
          <p:cNvCxnSpPr>
            <a:stCxn id="286" idx="3"/>
            <a:endCxn id="287" idx="1"/>
          </p:cNvCxnSpPr>
          <p:nvPr/>
        </p:nvCxnSpPr>
        <p:spPr>
          <a:xfrm>
            <a:off x="3505300" y="4030225"/>
            <a:ext cx="997500" cy="600"/>
          </a:xfrm>
          <a:prstGeom prst="bentConnector3">
            <a:avLst>
              <a:gd fmla="val 49992" name="adj1"/>
            </a:avLst>
          </a:prstGeom>
          <a:noFill/>
          <a:ln cap="flat" cmpd="sng" w="9525">
            <a:solidFill>
              <a:schemeClr val="dk2"/>
            </a:solidFill>
            <a:prstDash val="solid"/>
            <a:round/>
            <a:headEnd len="med" w="med" type="none"/>
            <a:tailEnd len="med" w="med" type="triangle"/>
          </a:ln>
        </p:spPr>
      </p:cxnSp>
      <p:cxnSp>
        <p:nvCxnSpPr>
          <p:cNvPr id="301" name="Google Shape;301;p38"/>
          <p:cNvCxnSpPr>
            <a:endCxn id="288" idx="1"/>
          </p:cNvCxnSpPr>
          <p:nvPr/>
        </p:nvCxnSpPr>
        <p:spPr>
          <a:xfrm>
            <a:off x="5200600" y="4029625"/>
            <a:ext cx="140400" cy="600"/>
          </a:xfrm>
          <a:prstGeom prst="bentConnector3">
            <a:avLst>
              <a:gd fmla="val 50000" name="adj1"/>
            </a:avLst>
          </a:prstGeom>
          <a:noFill/>
          <a:ln cap="flat" cmpd="sng" w="9525">
            <a:solidFill>
              <a:schemeClr val="dk2"/>
            </a:solidFill>
            <a:prstDash val="solid"/>
            <a:round/>
            <a:headEnd len="med" w="med" type="none"/>
            <a:tailEnd len="med" w="med" type="triangle"/>
          </a:ln>
        </p:spPr>
      </p:cxnSp>
      <p:sp>
        <p:nvSpPr>
          <p:cNvPr id="302" name="Google Shape;302;p38"/>
          <p:cNvSpPr txBox="1"/>
          <p:nvPr/>
        </p:nvSpPr>
        <p:spPr>
          <a:xfrm>
            <a:off x="7880350" y="2801975"/>
            <a:ext cx="10827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rPr i="0" lang="en" sz="900" u="none" cap="none" strike="noStrike">
                <a:solidFill>
                  <a:schemeClr val="dk1"/>
                </a:solidFill>
                <a:latin typeface="JetBrains Mono"/>
                <a:ea typeface="JetBrains Mono"/>
                <a:cs typeface="JetBrains Mono"/>
                <a:sym typeface="JetBrains Mono"/>
              </a:rPr>
              <a:t>it.length &gt; 3</a:t>
            </a:r>
            <a:endParaRPr i="0" sz="900" u="none" cap="none" strike="noStrike">
              <a:solidFill>
                <a:schemeClr val="dk1"/>
              </a:solidFill>
              <a:latin typeface="JetBrains Mono"/>
              <a:ea typeface="JetBrains Mono"/>
              <a:cs typeface="JetBrains Mono"/>
              <a:sym typeface="JetBrains Mono"/>
            </a:endParaRPr>
          </a:p>
        </p:txBody>
      </p:sp>
      <p:sp>
        <p:nvSpPr>
          <p:cNvPr id="303" name="Google Shape;303;p38"/>
          <p:cNvSpPr txBox="1"/>
          <p:nvPr/>
        </p:nvSpPr>
        <p:spPr>
          <a:xfrm>
            <a:off x="7880350" y="3421500"/>
            <a:ext cx="10827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rPr i="0" lang="en" sz="900" u="none" cap="none" strike="noStrike">
                <a:solidFill>
                  <a:schemeClr val="dk1"/>
                </a:solidFill>
                <a:latin typeface="JetBrains Mono"/>
                <a:ea typeface="JetBrains Mono"/>
                <a:cs typeface="JetBrains Mono"/>
                <a:sym typeface="JetBrains Mono"/>
              </a:rPr>
              <a:t>it.length</a:t>
            </a:r>
            <a:endParaRPr i="0" sz="900" u="none" cap="none" strike="noStrike">
              <a:solidFill>
                <a:schemeClr val="dk1"/>
              </a:solidFill>
              <a:latin typeface="JetBrains Mono"/>
              <a:ea typeface="JetBrains Mono"/>
              <a:cs typeface="JetBrains Mono"/>
              <a:sym typeface="JetBrains Mono"/>
            </a:endParaRPr>
          </a:p>
        </p:txBody>
      </p:sp>
      <p:cxnSp>
        <p:nvCxnSpPr>
          <p:cNvPr id="304" name="Google Shape;304;p38"/>
          <p:cNvCxnSpPr>
            <a:stCxn id="254" idx="0"/>
            <a:endCxn id="257" idx="1"/>
          </p:cNvCxnSpPr>
          <p:nvPr/>
        </p:nvCxnSpPr>
        <p:spPr>
          <a:xfrm rot="-5400000">
            <a:off x="778753" y="2243450"/>
            <a:ext cx="224400" cy="441600"/>
          </a:xfrm>
          <a:prstGeom prst="bentConnector2">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9"/>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3F51B5"/>
                </a:solidFill>
              </a:rPr>
              <a:t>val</a:t>
            </a:r>
            <a:r>
              <a:rPr lang="en" sz="1100">
                <a:solidFill>
                  <a:srgbClr val="595959"/>
                </a:solidFill>
              </a:rPr>
              <a:t> words = </a:t>
            </a:r>
            <a:r>
              <a:rPr lang="en" sz="1100">
                <a:solidFill>
                  <a:srgbClr val="008000"/>
                </a:solidFill>
              </a:rPr>
              <a:t>"The quick brown fox jumps over the lazy dog"</a:t>
            </a:r>
            <a:r>
              <a:rPr lang="en" sz="1100">
                <a:solidFill>
                  <a:srgbClr val="595959"/>
                </a:solidFill>
              </a:rPr>
              <a:t>.split(</a:t>
            </a:r>
            <a:r>
              <a:rPr lang="en" sz="1100">
                <a:solidFill>
                  <a:srgbClr val="008000"/>
                </a:solidFill>
              </a:rPr>
              <a:t>" "</a:t>
            </a:r>
            <a:r>
              <a:rPr lang="en" sz="1100">
                <a:solidFill>
                  <a:srgbClr val="595959"/>
                </a:solidFill>
              </a:rPr>
              <a:t>) </a:t>
            </a:r>
            <a:r>
              <a:rPr lang="en" sz="1100">
                <a:solidFill>
                  <a:srgbClr val="666666"/>
                </a:solidFill>
              </a:rPr>
              <a:t>// Returns a </a:t>
            </a:r>
            <a:r>
              <a:rPr b="1" lang="en" sz="1100">
                <a:solidFill>
                  <a:srgbClr val="666666"/>
                </a:solidFill>
              </a:rPr>
              <a:t>list</a:t>
            </a:r>
            <a:endParaRPr b="1" sz="1100">
              <a:solidFill>
                <a:srgbClr val="666666"/>
              </a:solidFill>
            </a:endParaRPr>
          </a:p>
          <a:p>
            <a:pPr indent="0" lvl="0" marL="0" rtl="0" algn="l">
              <a:lnSpc>
                <a:spcPct val="115000"/>
              </a:lnSpc>
              <a:spcBef>
                <a:spcPts val="400"/>
              </a:spcBef>
              <a:spcAft>
                <a:spcPts val="0"/>
              </a:spcAft>
              <a:buNone/>
            </a:pPr>
            <a:r>
              <a:rPr lang="en" sz="1100">
                <a:solidFill>
                  <a:srgbClr val="666666"/>
                </a:solidFill>
              </a:rPr>
              <a:t>// Сonvert the </a:t>
            </a:r>
            <a:r>
              <a:rPr lang="en" sz="1100">
                <a:solidFill>
                  <a:srgbClr val="666666"/>
                </a:solidFill>
              </a:rPr>
              <a:t>List </a:t>
            </a:r>
            <a:r>
              <a:rPr lang="en" sz="1100">
                <a:solidFill>
                  <a:srgbClr val="666666"/>
                </a:solidFill>
              </a:rPr>
              <a:t>to a Sequence</a:t>
            </a:r>
            <a:endParaRPr sz="1100">
              <a:solidFill>
                <a:srgbClr val="3F51B5"/>
              </a:solidFill>
            </a:endParaRPr>
          </a:p>
          <a:p>
            <a:pPr indent="0" lvl="0" marL="0" rtl="0" algn="l">
              <a:lnSpc>
                <a:spcPct val="115000"/>
              </a:lnSpc>
              <a:spcBef>
                <a:spcPts val="400"/>
              </a:spcBef>
              <a:spcAft>
                <a:spcPts val="0"/>
              </a:spcAft>
              <a:buNone/>
            </a:pPr>
            <a:r>
              <a:rPr lang="en" sz="1100">
                <a:solidFill>
                  <a:srgbClr val="3F51B5"/>
                </a:solidFill>
              </a:rPr>
              <a:t>val </a:t>
            </a:r>
            <a:r>
              <a:rPr lang="en" sz="1100">
                <a:solidFill>
                  <a:srgbClr val="595959"/>
                </a:solidFill>
              </a:rPr>
              <a:t>wordsSequence = words.asSequence()</a:t>
            </a:r>
            <a:endParaRPr sz="1100">
              <a:solidFill>
                <a:srgbClr val="3F51B5"/>
              </a:solidFill>
            </a:endParaRPr>
          </a:p>
          <a:p>
            <a:pPr indent="0" lvl="0" marL="0" rtl="0" algn="l">
              <a:lnSpc>
                <a:spcPct val="115000"/>
              </a:lnSpc>
              <a:spcBef>
                <a:spcPts val="400"/>
              </a:spcBef>
              <a:spcAft>
                <a:spcPts val="0"/>
              </a:spcAft>
              <a:buNone/>
            </a:pPr>
            <a:r>
              <a:rPr lang="en" sz="1100">
                <a:solidFill>
                  <a:srgbClr val="3F51B5"/>
                </a:solidFill>
              </a:rPr>
              <a:t>val</a:t>
            </a:r>
            <a:r>
              <a:rPr lang="en" sz="1100">
                <a:solidFill>
                  <a:srgbClr val="595959"/>
                </a:solidFill>
              </a:rPr>
              <a:t> lengthsSequence = wordsSequence.filter { println(</a:t>
            </a:r>
            <a:r>
              <a:rPr lang="en" sz="1100">
                <a:solidFill>
                  <a:srgbClr val="008000"/>
                </a:solidFill>
              </a:rPr>
              <a:t>"filter:</a:t>
            </a:r>
            <a:r>
              <a:rPr lang="en" sz="1100">
                <a:solidFill>
                  <a:srgbClr val="595959"/>
                </a:solidFill>
              </a:rPr>
              <a:t> $it</a:t>
            </a:r>
            <a:r>
              <a:rPr lang="en" sz="1100">
                <a:solidFill>
                  <a:srgbClr val="008000"/>
                </a:solidFill>
              </a:rPr>
              <a:t>"</a:t>
            </a:r>
            <a:r>
              <a:rPr lang="en" sz="1100">
                <a:solidFill>
                  <a:srgbClr val="595959"/>
                </a:solidFill>
              </a:rPr>
              <a:t>); it.length &gt; 3 }</a:t>
            </a:r>
            <a:endParaRPr sz="1100">
              <a:solidFill>
                <a:srgbClr val="595959"/>
              </a:solidFill>
            </a:endParaRPr>
          </a:p>
          <a:p>
            <a:pPr indent="457200" lvl="0" marL="0" rtl="0" algn="l">
              <a:lnSpc>
                <a:spcPct val="115000"/>
              </a:lnSpc>
              <a:spcBef>
                <a:spcPts val="400"/>
              </a:spcBef>
              <a:spcAft>
                <a:spcPts val="0"/>
              </a:spcAft>
              <a:buNone/>
            </a:pPr>
            <a:r>
              <a:rPr lang="en" sz="1100">
                <a:solidFill>
                  <a:srgbClr val="595959"/>
                </a:solidFill>
              </a:rPr>
              <a:t>.map { println(</a:t>
            </a:r>
            <a:r>
              <a:rPr lang="en" sz="1100">
                <a:solidFill>
                  <a:srgbClr val="008000"/>
                </a:solidFill>
              </a:rPr>
              <a:t>"length: </a:t>
            </a:r>
            <a:r>
              <a:rPr lang="en" sz="1100">
                <a:solidFill>
                  <a:srgbClr val="595959"/>
                </a:solidFill>
              </a:rPr>
              <a:t>${it.length}</a:t>
            </a:r>
            <a:r>
              <a:rPr lang="en" sz="1100">
                <a:solidFill>
                  <a:srgbClr val="008000"/>
                </a:solidFill>
              </a:rPr>
              <a:t>"</a:t>
            </a:r>
            <a:r>
              <a:rPr lang="en" sz="1100">
                <a:solidFill>
                  <a:srgbClr val="595959"/>
                </a:solidFill>
              </a:rPr>
              <a:t>); it.length }</a:t>
            </a:r>
            <a:endParaRPr sz="1100">
              <a:solidFill>
                <a:srgbClr val="595959"/>
              </a:solidFill>
            </a:endParaRPr>
          </a:p>
          <a:p>
            <a:pPr indent="457200" lvl="0" marL="0" rtl="0" algn="l">
              <a:lnSpc>
                <a:spcPct val="115000"/>
              </a:lnSpc>
              <a:spcBef>
                <a:spcPts val="400"/>
              </a:spcBef>
              <a:spcAft>
                <a:spcPts val="0"/>
              </a:spcAft>
              <a:buNone/>
            </a:pPr>
            <a:r>
              <a:rPr lang="en" sz="1100">
                <a:solidFill>
                  <a:srgbClr val="595959"/>
                </a:solidFill>
              </a:rPr>
              <a:t>.take(4)</a:t>
            </a:r>
            <a:endParaRPr sz="1100">
              <a:solidFill>
                <a:srgbClr val="595959"/>
              </a:solidFill>
            </a:endParaRPr>
          </a:p>
          <a:p>
            <a:pPr indent="0" lvl="0" marL="0" rtl="0" algn="l">
              <a:lnSpc>
                <a:spcPct val="115000"/>
              </a:lnSpc>
              <a:spcBef>
                <a:spcPts val="400"/>
              </a:spcBef>
              <a:spcAft>
                <a:spcPts val="0"/>
              </a:spcAft>
              <a:buNone/>
            </a:pPr>
            <a:r>
              <a:t/>
            </a:r>
            <a:endParaRPr sz="1100">
              <a:solidFill>
                <a:srgbClr val="595959"/>
              </a:solidFill>
            </a:endParaRPr>
          </a:p>
          <a:p>
            <a:pPr indent="0" lvl="0" marL="0" rtl="0" algn="l">
              <a:lnSpc>
                <a:spcPct val="115000"/>
              </a:lnSpc>
              <a:spcBef>
                <a:spcPts val="400"/>
              </a:spcBef>
              <a:spcAft>
                <a:spcPts val="0"/>
              </a:spcAft>
              <a:buNone/>
            </a:pPr>
            <a:r>
              <a:rPr lang="en" sz="1100">
                <a:solidFill>
                  <a:srgbClr val="595959"/>
                </a:solidFill>
              </a:rPr>
              <a:t>println(lengthsSequence) </a:t>
            </a:r>
            <a:r>
              <a:rPr lang="en" sz="1100">
                <a:solidFill>
                  <a:srgbClr val="666666"/>
                </a:solidFill>
              </a:rPr>
              <a:t>// prints `kotlin.sequences.TakeSequence@MEMORY_ADDR`</a:t>
            </a:r>
            <a:endParaRPr sz="1100">
              <a:solidFill>
                <a:srgbClr val="595959"/>
              </a:solidFill>
            </a:endParaRPr>
          </a:p>
          <a:p>
            <a:pPr indent="0" lvl="0" marL="0" rtl="0" algn="l">
              <a:lnSpc>
                <a:spcPct val="115000"/>
              </a:lnSpc>
              <a:spcBef>
                <a:spcPts val="400"/>
              </a:spcBef>
              <a:spcAft>
                <a:spcPts val="0"/>
              </a:spcAft>
              <a:buNone/>
            </a:pPr>
            <a:r>
              <a:t/>
            </a:r>
            <a:endParaRPr sz="1100">
              <a:solidFill>
                <a:srgbClr val="595959"/>
              </a:solidFill>
            </a:endParaRPr>
          </a:p>
          <a:p>
            <a:pPr indent="0" lvl="0" marL="0" rtl="0" algn="l">
              <a:lnSpc>
                <a:spcPct val="115000"/>
              </a:lnSpc>
              <a:spcBef>
                <a:spcPts val="400"/>
              </a:spcBef>
              <a:spcAft>
                <a:spcPts val="0"/>
              </a:spcAft>
              <a:buNone/>
            </a:pPr>
            <a:r>
              <a:rPr lang="en" sz="1100">
                <a:solidFill>
                  <a:srgbClr val="595959"/>
                </a:solidFill>
              </a:rPr>
              <a:t>println(</a:t>
            </a:r>
            <a:r>
              <a:rPr lang="en" sz="1100">
                <a:solidFill>
                  <a:srgbClr val="008000"/>
                </a:solidFill>
              </a:rPr>
              <a:t>"Lengths of first 4 words longer than 3 chars:"</a:t>
            </a:r>
            <a:r>
              <a:rPr lang="en" sz="1100">
                <a:solidFill>
                  <a:srgbClr val="595959"/>
                </a:solidFill>
              </a:rPr>
              <a:t>)</a:t>
            </a:r>
            <a:endParaRPr sz="1100">
              <a:solidFill>
                <a:srgbClr val="595959"/>
              </a:solidFill>
            </a:endParaRPr>
          </a:p>
          <a:p>
            <a:pPr indent="0" lvl="0" marL="0" rtl="0" algn="l">
              <a:lnSpc>
                <a:spcPct val="115000"/>
              </a:lnSpc>
              <a:spcBef>
                <a:spcPts val="400"/>
              </a:spcBef>
              <a:spcAft>
                <a:spcPts val="0"/>
              </a:spcAft>
              <a:buNone/>
            </a:pPr>
            <a:r>
              <a:rPr lang="en" sz="1100">
                <a:solidFill>
                  <a:srgbClr val="666666"/>
                </a:solidFill>
              </a:rPr>
              <a:t>// Terminal operation: obtaining the result as a List</a:t>
            </a:r>
            <a:endParaRPr sz="1100">
              <a:solidFill>
                <a:srgbClr val="595959"/>
              </a:solidFill>
            </a:endParaRPr>
          </a:p>
          <a:p>
            <a:pPr indent="0" lvl="0" marL="0" rtl="0" algn="l">
              <a:lnSpc>
                <a:spcPct val="115000"/>
              </a:lnSpc>
              <a:spcBef>
                <a:spcPts val="400"/>
              </a:spcBef>
              <a:spcAft>
                <a:spcPts val="400"/>
              </a:spcAft>
              <a:buNone/>
            </a:pPr>
            <a:r>
              <a:rPr lang="en" sz="1100">
                <a:solidFill>
                  <a:srgbClr val="595959"/>
                </a:solidFill>
              </a:rPr>
              <a:t>println(lengthsSequence.toList()) </a:t>
            </a:r>
            <a:r>
              <a:rPr lang="en" sz="1100">
                <a:solidFill>
                  <a:srgbClr val="666666"/>
                </a:solidFill>
              </a:rPr>
              <a:t>// top code gets executed, then prints `[5, 5, 5, 4]`</a:t>
            </a:r>
            <a:endParaRPr sz="1100">
              <a:solidFill>
                <a:srgbClr val="3F51B5"/>
              </a:solidFill>
            </a:endParaRPr>
          </a:p>
        </p:txBody>
      </p:sp>
      <p:sp>
        <p:nvSpPr>
          <p:cNvPr id="310" name="Google Shape;310;p3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Sequence vs List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How can they be used?</a:t>
            </a:r>
            <a:endParaRPr/>
          </a:p>
        </p:txBody>
      </p:sp>
      <p:sp>
        <p:nvSpPr>
          <p:cNvPr id="56" name="Google Shape;56;p13"/>
          <p:cNvSpPr txBox="1"/>
          <p:nvPr>
            <p:ph idx="1" type="body"/>
          </p:nvPr>
        </p:nvSpPr>
        <p:spPr>
          <a:xfrm>
            <a:off x="292600" y="1335025"/>
            <a:ext cx="8419800" cy="3407400"/>
          </a:xfrm>
          <a:prstGeom prst="rect">
            <a:avLst/>
          </a:prstGeom>
        </p:spPr>
        <p:txBody>
          <a:bodyPr anchorCtr="0" anchor="t" bIns="0" lIns="0" spcFirstLastPara="1" rIns="0" wrap="square" tIns="73150">
            <a:noAutofit/>
          </a:bodyPr>
          <a:lstStyle/>
          <a:p>
            <a:pPr indent="0" lvl="0" marL="0" marR="0" rtl="0" algn="l">
              <a:lnSpc>
                <a:spcPct val="115000"/>
              </a:lnSpc>
              <a:spcBef>
                <a:spcPts val="0"/>
              </a:spcBef>
              <a:spcAft>
                <a:spcPts val="0"/>
              </a:spcAft>
              <a:buNone/>
            </a:pPr>
            <a:r>
              <a:rPr lang="en"/>
              <a:t>Kotlin lets you manipulate collections independently of the exact types of objects stored in them.  </a:t>
            </a:r>
            <a:endParaRPr/>
          </a:p>
          <a:p>
            <a:pPr indent="0" lvl="0" marL="0" marR="0" rtl="0" algn="l">
              <a:lnSpc>
                <a:spcPct val="115000"/>
              </a:lnSpc>
              <a:spcBef>
                <a:spcPts val="1000"/>
              </a:spcBef>
              <a:spcAft>
                <a:spcPts val="0"/>
              </a:spcAft>
              <a:buNone/>
            </a:pPr>
            <a:r>
              <a:rPr lang="en"/>
              <a:t>In other words, you add a </a:t>
            </a:r>
            <a:r>
              <a:rPr lang="en">
                <a:latin typeface="JetBrains Mono"/>
                <a:ea typeface="JetBrains Mono"/>
                <a:cs typeface="JetBrains Mono"/>
                <a:sym typeface="JetBrains Mono"/>
              </a:rPr>
              <a:t>String</a:t>
            </a:r>
            <a:r>
              <a:rPr lang="en"/>
              <a:t> </a:t>
            </a:r>
            <a:r>
              <a:rPr lang="en"/>
              <a:t>to a list of </a:t>
            </a:r>
            <a:r>
              <a:rPr lang="en">
                <a:latin typeface="JetBrains Mono"/>
                <a:ea typeface="JetBrains Mono"/>
                <a:cs typeface="JetBrains Mono"/>
                <a:sym typeface="JetBrains Mono"/>
              </a:rPr>
              <a:t>Strings</a:t>
            </a:r>
            <a:r>
              <a:rPr lang="en"/>
              <a:t> the same way as you would do with </a:t>
            </a:r>
            <a:r>
              <a:rPr lang="en">
                <a:latin typeface="JetBrains Mono"/>
                <a:ea typeface="JetBrains Mono"/>
                <a:cs typeface="JetBrains Mono"/>
                <a:sym typeface="JetBrains Mono"/>
              </a:rPr>
              <a:t>Ints</a:t>
            </a:r>
            <a:r>
              <a:rPr lang="en"/>
              <a:t> or a user-defined class.  </a:t>
            </a:r>
            <a:endParaRPr/>
          </a:p>
          <a:p>
            <a:pPr indent="0" lvl="0" marL="0" marR="0" rtl="0" algn="l">
              <a:lnSpc>
                <a:spcPct val="115000"/>
              </a:lnSpc>
              <a:spcBef>
                <a:spcPts val="1000"/>
              </a:spcBef>
              <a:spcAft>
                <a:spcPts val="0"/>
              </a:spcAft>
              <a:buNone/>
            </a:pPr>
            <a:r>
              <a:rPr lang="en"/>
              <a:t>So, the Kotlin Standard Library offers generic interfaces, classes, and functions for creating, populating, and managing collections of any type.</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10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0"/>
          <p:cNvSpPr txBox="1"/>
          <p:nvPr>
            <p:ph idx="1" type="body"/>
          </p:nvPr>
        </p:nvSpPr>
        <p:spPr>
          <a:xfrm>
            <a:off x="292600" y="1335024"/>
            <a:ext cx="8328900" cy="6843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3F51B5"/>
                </a:solidFill>
              </a:rPr>
              <a:t>val</a:t>
            </a:r>
            <a:r>
              <a:rPr lang="en" sz="1100">
                <a:solidFill>
                  <a:srgbClr val="595959"/>
                </a:solidFill>
              </a:rPr>
              <a:t> words = </a:t>
            </a:r>
            <a:r>
              <a:rPr lang="en" sz="1100">
                <a:solidFill>
                  <a:srgbClr val="008000"/>
                </a:solidFill>
              </a:rPr>
              <a:t>"The quick brown fox jumps over the lazy dog"</a:t>
            </a:r>
            <a:r>
              <a:rPr lang="en" sz="1100">
                <a:solidFill>
                  <a:srgbClr val="595959"/>
                </a:solidFill>
              </a:rPr>
              <a:t>.split(</a:t>
            </a:r>
            <a:r>
              <a:rPr lang="en" sz="1100">
                <a:solidFill>
                  <a:srgbClr val="008000"/>
                </a:solidFill>
              </a:rPr>
              <a:t>" "</a:t>
            </a:r>
            <a:r>
              <a:rPr lang="en" sz="1100">
                <a:solidFill>
                  <a:srgbClr val="595959"/>
                </a:solidFill>
              </a:rPr>
              <a:t>) </a:t>
            </a:r>
            <a:r>
              <a:rPr lang="en" sz="1100">
                <a:solidFill>
                  <a:srgbClr val="666666"/>
                </a:solidFill>
              </a:rPr>
              <a:t>// Returns a </a:t>
            </a:r>
            <a:r>
              <a:rPr b="1" lang="en" sz="1100">
                <a:solidFill>
                  <a:srgbClr val="666666"/>
                </a:solidFill>
              </a:rPr>
              <a:t>list</a:t>
            </a:r>
            <a:endParaRPr sz="1100">
              <a:solidFill>
                <a:srgbClr val="3F51B5"/>
              </a:solidFill>
            </a:endParaRPr>
          </a:p>
          <a:p>
            <a:pPr indent="0" lvl="0" marL="0" rtl="0" algn="l">
              <a:lnSpc>
                <a:spcPct val="115000"/>
              </a:lnSpc>
              <a:spcBef>
                <a:spcPts val="400"/>
              </a:spcBef>
              <a:spcAft>
                <a:spcPts val="400"/>
              </a:spcAft>
              <a:buNone/>
            </a:pPr>
            <a:r>
              <a:rPr lang="en" sz="1100">
                <a:solidFill>
                  <a:srgbClr val="3F51B5"/>
                </a:solidFill>
              </a:rPr>
              <a:t>val </a:t>
            </a:r>
            <a:r>
              <a:rPr lang="en" sz="1100">
                <a:solidFill>
                  <a:srgbClr val="595959"/>
                </a:solidFill>
              </a:rPr>
              <a:t>wordsSequence = words.asSequence()</a:t>
            </a:r>
            <a:endParaRPr sz="1100">
              <a:solidFill>
                <a:srgbClr val="3F51B5"/>
              </a:solidFill>
            </a:endParaRPr>
          </a:p>
        </p:txBody>
      </p:sp>
      <p:sp>
        <p:nvSpPr>
          <p:cNvPr id="316" name="Google Shape;316;p4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Sequence vs List</a:t>
            </a:r>
            <a:endParaRPr/>
          </a:p>
        </p:txBody>
      </p:sp>
      <p:sp>
        <p:nvSpPr>
          <p:cNvPr id="317" name="Google Shape;317;p40"/>
          <p:cNvSpPr/>
          <p:nvPr/>
        </p:nvSpPr>
        <p:spPr>
          <a:xfrm>
            <a:off x="292603" y="2957450"/>
            <a:ext cx="7551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filter</a:t>
            </a:r>
            <a:endParaRPr sz="1100">
              <a:latin typeface="Open Sans"/>
              <a:ea typeface="Open Sans"/>
              <a:cs typeface="Open Sans"/>
              <a:sym typeface="Open Sans"/>
            </a:endParaRPr>
          </a:p>
        </p:txBody>
      </p:sp>
      <p:sp>
        <p:nvSpPr>
          <p:cNvPr id="318" name="Google Shape;318;p40"/>
          <p:cNvSpPr/>
          <p:nvPr/>
        </p:nvSpPr>
        <p:spPr>
          <a:xfrm>
            <a:off x="260278" y="3511550"/>
            <a:ext cx="7551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map</a:t>
            </a:r>
            <a:endParaRPr sz="1100">
              <a:latin typeface="Open Sans"/>
              <a:ea typeface="Open Sans"/>
              <a:cs typeface="Open Sans"/>
              <a:sym typeface="Open Sans"/>
            </a:endParaRPr>
          </a:p>
        </p:txBody>
      </p:sp>
      <p:sp>
        <p:nvSpPr>
          <p:cNvPr id="319" name="Google Shape;319;p40"/>
          <p:cNvSpPr/>
          <p:nvPr/>
        </p:nvSpPr>
        <p:spPr>
          <a:xfrm>
            <a:off x="260278" y="4065650"/>
            <a:ext cx="7551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take</a:t>
            </a:r>
            <a:endParaRPr sz="1100">
              <a:latin typeface="Open Sans"/>
              <a:ea typeface="Open Sans"/>
              <a:cs typeface="Open Sans"/>
              <a:sym typeface="Open Sans"/>
            </a:endParaRPr>
          </a:p>
        </p:txBody>
      </p:sp>
      <p:sp>
        <p:nvSpPr>
          <p:cNvPr id="320" name="Google Shape;320;p40"/>
          <p:cNvSpPr/>
          <p:nvPr/>
        </p:nvSpPr>
        <p:spPr>
          <a:xfrm>
            <a:off x="260278" y="4619750"/>
            <a:ext cx="7551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toList</a:t>
            </a:r>
            <a:endParaRPr sz="1100">
              <a:latin typeface="Open Sans"/>
              <a:ea typeface="Open Sans"/>
              <a:cs typeface="Open Sans"/>
              <a:sym typeface="Open Sans"/>
            </a:endParaRPr>
          </a:p>
        </p:txBody>
      </p:sp>
      <p:sp>
        <p:nvSpPr>
          <p:cNvPr id="321" name="Google Shape;321;p40"/>
          <p:cNvSpPr/>
          <p:nvPr/>
        </p:nvSpPr>
        <p:spPr>
          <a:xfrm>
            <a:off x="1111750" y="2502850"/>
            <a:ext cx="698100" cy="308100"/>
          </a:xfrm>
          <a:prstGeom prst="roundRect">
            <a:avLst>
              <a:gd fmla="val 16667" name="adj"/>
            </a:avLst>
          </a:prstGeom>
          <a:solidFill>
            <a:srgbClr val="FEDEDB"/>
          </a:solidFill>
          <a:ln cap="flat" cmpd="sng" w="9525">
            <a:solidFill>
              <a:srgbClr val="FEDE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The</a:t>
            </a:r>
            <a:endParaRPr sz="1100">
              <a:latin typeface="Open Sans"/>
              <a:ea typeface="Open Sans"/>
              <a:cs typeface="Open Sans"/>
              <a:sym typeface="Open Sans"/>
            </a:endParaRPr>
          </a:p>
        </p:txBody>
      </p:sp>
      <p:sp>
        <p:nvSpPr>
          <p:cNvPr id="322" name="Google Shape;322;p40"/>
          <p:cNvSpPr/>
          <p:nvPr/>
        </p:nvSpPr>
        <p:spPr>
          <a:xfrm>
            <a:off x="1959475" y="25028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quick</a:t>
            </a:r>
            <a:endParaRPr sz="1100">
              <a:latin typeface="Open Sans"/>
              <a:ea typeface="Open Sans"/>
              <a:cs typeface="Open Sans"/>
              <a:sym typeface="Open Sans"/>
            </a:endParaRPr>
          </a:p>
        </p:txBody>
      </p:sp>
      <p:sp>
        <p:nvSpPr>
          <p:cNvPr id="323" name="Google Shape;323;p40"/>
          <p:cNvSpPr/>
          <p:nvPr/>
        </p:nvSpPr>
        <p:spPr>
          <a:xfrm>
            <a:off x="2807200" y="25028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brown</a:t>
            </a:r>
            <a:endParaRPr sz="1100">
              <a:latin typeface="Open Sans"/>
              <a:ea typeface="Open Sans"/>
              <a:cs typeface="Open Sans"/>
              <a:sym typeface="Open Sans"/>
            </a:endParaRPr>
          </a:p>
        </p:txBody>
      </p:sp>
      <p:sp>
        <p:nvSpPr>
          <p:cNvPr id="324" name="Google Shape;324;p40"/>
          <p:cNvSpPr/>
          <p:nvPr/>
        </p:nvSpPr>
        <p:spPr>
          <a:xfrm>
            <a:off x="3654925" y="2502850"/>
            <a:ext cx="698100" cy="308100"/>
          </a:xfrm>
          <a:prstGeom prst="roundRect">
            <a:avLst>
              <a:gd fmla="val 16667" name="adj"/>
            </a:avLst>
          </a:prstGeom>
          <a:solidFill>
            <a:srgbClr val="FEDEDB"/>
          </a:solidFill>
          <a:ln cap="flat" cmpd="sng" w="9525">
            <a:solidFill>
              <a:srgbClr val="FEDE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fox</a:t>
            </a:r>
            <a:endParaRPr sz="1100">
              <a:latin typeface="Open Sans"/>
              <a:ea typeface="Open Sans"/>
              <a:cs typeface="Open Sans"/>
              <a:sym typeface="Open Sans"/>
            </a:endParaRPr>
          </a:p>
        </p:txBody>
      </p:sp>
      <p:sp>
        <p:nvSpPr>
          <p:cNvPr id="325" name="Google Shape;325;p40"/>
          <p:cNvSpPr/>
          <p:nvPr/>
        </p:nvSpPr>
        <p:spPr>
          <a:xfrm>
            <a:off x="4502650" y="25028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jumps</a:t>
            </a:r>
            <a:endParaRPr sz="1100">
              <a:latin typeface="Open Sans"/>
              <a:ea typeface="Open Sans"/>
              <a:cs typeface="Open Sans"/>
              <a:sym typeface="Open Sans"/>
            </a:endParaRPr>
          </a:p>
        </p:txBody>
      </p:sp>
      <p:sp>
        <p:nvSpPr>
          <p:cNvPr id="326" name="Google Shape;326;p40"/>
          <p:cNvSpPr/>
          <p:nvPr/>
        </p:nvSpPr>
        <p:spPr>
          <a:xfrm>
            <a:off x="5350375" y="25028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over</a:t>
            </a:r>
            <a:endParaRPr sz="1100">
              <a:latin typeface="Open Sans"/>
              <a:ea typeface="Open Sans"/>
              <a:cs typeface="Open Sans"/>
              <a:sym typeface="Open Sans"/>
            </a:endParaRPr>
          </a:p>
        </p:txBody>
      </p:sp>
      <p:sp>
        <p:nvSpPr>
          <p:cNvPr id="327" name="Google Shape;327;p40"/>
          <p:cNvSpPr/>
          <p:nvPr/>
        </p:nvSpPr>
        <p:spPr>
          <a:xfrm>
            <a:off x="6198100" y="2502850"/>
            <a:ext cx="698100" cy="308100"/>
          </a:xfrm>
          <a:prstGeom prst="roundRect">
            <a:avLst>
              <a:gd fmla="val 16667" name="adj"/>
            </a:avLst>
          </a:prstGeom>
          <a:solidFill>
            <a:srgbClr val="FEDEDB"/>
          </a:solidFill>
          <a:ln cap="flat" cmpd="sng" w="9525">
            <a:solidFill>
              <a:srgbClr val="FEDE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the</a:t>
            </a:r>
            <a:endParaRPr sz="1100">
              <a:latin typeface="Open Sans"/>
              <a:ea typeface="Open Sans"/>
              <a:cs typeface="Open Sans"/>
              <a:sym typeface="Open Sans"/>
            </a:endParaRPr>
          </a:p>
        </p:txBody>
      </p:sp>
      <p:sp>
        <p:nvSpPr>
          <p:cNvPr id="328" name="Google Shape;328;p40"/>
          <p:cNvSpPr/>
          <p:nvPr/>
        </p:nvSpPr>
        <p:spPr>
          <a:xfrm>
            <a:off x="7045825" y="2502850"/>
            <a:ext cx="698100" cy="308100"/>
          </a:xfrm>
          <a:prstGeom prst="roundRect">
            <a:avLst>
              <a:gd fmla="val 16667" name="adj"/>
            </a:avLst>
          </a:prstGeom>
          <a:solidFill>
            <a:srgbClr val="FEDEDB"/>
          </a:solidFill>
          <a:ln cap="flat" cmpd="sng" w="9525">
            <a:solidFill>
              <a:srgbClr val="FEDE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lazy</a:t>
            </a:r>
            <a:endParaRPr sz="1100">
              <a:latin typeface="Open Sans"/>
              <a:ea typeface="Open Sans"/>
              <a:cs typeface="Open Sans"/>
              <a:sym typeface="Open Sans"/>
            </a:endParaRPr>
          </a:p>
        </p:txBody>
      </p:sp>
      <p:sp>
        <p:nvSpPr>
          <p:cNvPr id="329" name="Google Shape;329;p40"/>
          <p:cNvSpPr/>
          <p:nvPr/>
        </p:nvSpPr>
        <p:spPr>
          <a:xfrm>
            <a:off x="7893550" y="2502850"/>
            <a:ext cx="698100" cy="308100"/>
          </a:xfrm>
          <a:prstGeom prst="roundRect">
            <a:avLst>
              <a:gd fmla="val 16667" name="adj"/>
            </a:avLst>
          </a:prstGeom>
          <a:solidFill>
            <a:srgbClr val="FEDEDB"/>
          </a:solidFill>
          <a:ln cap="flat" cmpd="sng" w="9525">
            <a:solidFill>
              <a:srgbClr val="FEDE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dog</a:t>
            </a:r>
            <a:endParaRPr sz="1100">
              <a:latin typeface="Open Sans"/>
              <a:ea typeface="Open Sans"/>
              <a:cs typeface="Open Sans"/>
              <a:sym typeface="Open Sans"/>
            </a:endParaRPr>
          </a:p>
        </p:txBody>
      </p:sp>
      <p:sp>
        <p:nvSpPr>
          <p:cNvPr id="330" name="Google Shape;330;p40"/>
          <p:cNvSpPr/>
          <p:nvPr/>
        </p:nvSpPr>
        <p:spPr>
          <a:xfrm>
            <a:off x="1959475" y="306222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quick</a:t>
            </a:r>
            <a:endParaRPr sz="1100">
              <a:latin typeface="Open Sans"/>
              <a:ea typeface="Open Sans"/>
              <a:cs typeface="Open Sans"/>
              <a:sym typeface="Open Sans"/>
            </a:endParaRPr>
          </a:p>
        </p:txBody>
      </p:sp>
      <p:sp>
        <p:nvSpPr>
          <p:cNvPr id="331" name="Google Shape;331;p40"/>
          <p:cNvSpPr/>
          <p:nvPr/>
        </p:nvSpPr>
        <p:spPr>
          <a:xfrm>
            <a:off x="2807200" y="306222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brown</a:t>
            </a:r>
            <a:endParaRPr sz="1100">
              <a:latin typeface="Open Sans"/>
              <a:ea typeface="Open Sans"/>
              <a:cs typeface="Open Sans"/>
              <a:sym typeface="Open Sans"/>
            </a:endParaRPr>
          </a:p>
        </p:txBody>
      </p:sp>
      <p:sp>
        <p:nvSpPr>
          <p:cNvPr id="332" name="Google Shape;332;p40"/>
          <p:cNvSpPr/>
          <p:nvPr/>
        </p:nvSpPr>
        <p:spPr>
          <a:xfrm>
            <a:off x="4502650" y="306222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jumps</a:t>
            </a:r>
            <a:endParaRPr sz="1100">
              <a:latin typeface="Open Sans"/>
              <a:ea typeface="Open Sans"/>
              <a:cs typeface="Open Sans"/>
              <a:sym typeface="Open Sans"/>
            </a:endParaRPr>
          </a:p>
        </p:txBody>
      </p:sp>
      <p:sp>
        <p:nvSpPr>
          <p:cNvPr id="333" name="Google Shape;333;p40"/>
          <p:cNvSpPr/>
          <p:nvPr/>
        </p:nvSpPr>
        <p:spPr>
          <a:xfrm>
            <a:off x="5350375" y="306222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over</a:t>
            </a:r>
            <a:endParaRPr sz="1100">
              <a:latin typeface="Open Sans"/>
              <a:ea typeface="Open Sans"/>
              <a:cs typeface="Open Sans"/>
              <a:sym typeface="Open Sans"/>
            </a:endParaRPr>
          </a:p>
        </p:txBody>
      </p:sp>
      <p:sp>
        <p:nvSpPr>
          <p:cNvPr id="334" name="Google Shape;334;p40"/>
          <p:cNvSpPr/>
          <p:nvPr/>
        </p:nvSpPr>
        <p:spPr>
          <a:xfrm>
            <a:off x="1959475" y="362160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5</a:t>
            </a:r>
            <a:endParaRPr sz="1100">
              <a:latin typeface="Open Sans"/>
              <a:ea typeface="Open Sans"/>
              <a:cs typeface="Open Sans"/>
              <a:sym typeface="Open Sans"/>
            </a:endParaRPr>
          </a:p>
        </p:txBody>
      </p:sp>
      <p:sp>
        <p:nvSpPr>
          <p:cNvPr id="335" name="Google Shape;335;p40"/>
          <p:cNvSpPr/>
          <p:nvPr/>
        </p:nvSpPr>
        <p:spPr>
          <a:xfrm>
            <a:off x="2807200" y="362160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5</a:t>
            </a:r>
            <a:endParaRPr sz="1100">
              <a:latin typeface="Open Sans"/>
              <a:ea typeface="Open Sans"/>
              <a:cs typeface="Open Sans"/>
              <a:sym typeface="Open Sans"/>
            </a:endParaRPr>
          </a:p>
        </p:txBody>
      </p:sp>
      <p:sp>
        <p:nvSpPr>
          <p:cNvPr id="336" name="Google Shape;336;p40"/>
          <p:cNvSpPr/>
          <p:nvPr/>
        </p:nvSpPr>
        <p:spPr>
          <a:xfrm>
            <a:off x="4502650" y="362160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5</a:t>
            </a:r>
            <a:endParaRPr sz="1100">
              <a:latin typeface="Open Sans"/>
              <a:ea typeface="Open Sans"/>
              <a:cs typeface="Open Sans"/>
              <a:sym typeface="Open Sans"/>
            </a:endParaRPr>
          </a:p>
        </p:txBody>
      </p:sp>
      <p:sp>
        <p:nvSpPr>
          <p:cNvPr id="337" name="Google Shape;337;p40"/>
          <p:cNvSpPr/>
          <p:nvPr/>
        </p:nvSpPr>
        <p:spPr>
          <a:xfrm>
            <a:off x="5350375" y="362160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4</a:t>
            </a:r>
            <a:endParaRPr sz="1100">
              <a:latin typeface="Open Sans"/>
              <a:ea typeface="Open Sans"/>
              <a:cs typeface="Open Sans"/>
              <a:sym typeface="Open Sans"/>
            </a:endParaRPr>
          </a:p>
        </p:txBody>
      </p:sp>
      <p:sp>
        <p:nvSpPr>
          <p:cNvPr id="338" name="Google Shape;338;p40"/>
          <p:cNvSpPr/>
          <p:nvPr/>
        </p:nvSpPr>
        <p:spPr>
          <a:xfrm>
            <a:off x="1959475" y="418097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5</a:t>
            </a:r>
            <a:endParaRPr sz="1100">
              <a:latin typeface="Open Sans"/>
              <a:ea typeface="Open Sans"/>
              <a:cs typeface="Open Sans"/>
              <a:sym typeface="Open Sans"/>
            </a:endParaRPr>
          </a:p>
        </p:txBody>
      </p:sp>
      <p:sp>
        <p:nvSpPr>
          <p:cNvPr id="339" name="Google Shape;339;p40"/>
          <p:cNvSpPr/>
          <p:nvPr/>
        </p:nvSpPr>
        <p:spPr>
          <a:xfrm>
            <a:off x="2807200" y="418097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5</a:t>
            </a:r>
            <a:endParaRPr sz="1100">
              <a:latin typeface="Open Sans"/>
              <a:ea typeface="Open Sans"/>
              <a:cs typeface="Open Sans"/>
              <a:sym typeface="Open Sans"/>
            </a:endParaRPr>
          </a:p>
        </p:txBody>
      </p:sp>
      <p:sp>
        <p:nvSpPr>
          <p:cNvPr id="340" name="Google Shape;340;p40"/>
          <p:cNvSpPr/>
          <p:nvPr/>
        </p:nvSpPr>
        <p:spPr>
          <a:xfrm>
            <a:off x="4502650" y="418097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5</a:t>
            </a:r>
            <a:endParaRPr sz="1100">
              <a:latin typeface="Open Sans"/>
              <a:ea typeface="Open Sans"/>
              <a:cs typeface="Open Sans"/>
              <a:sym typeface="Open Sans"/>
            </a:endParaRPr>
          </a:p>
        </p:txBody>
      </p:sp>
      <p:sp>
        <p:nvSpPr>
          <p:cNvPr id="341" name="Google Shape;341;p40"/>
          <p:cNvSpPr/>
          <p:nvPr/>
        </p:nvSpPr>
        <p:spPr>
          <a:xfrm>
            <a:off x="5350375" y="418097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4</a:t>
            </a:r>
            <a:endParaRPr sz="1100">
              <a:latin typeface="Open Sans"/>
              <a:ea typeface="Open Sans"/>
              <a:cs typeface="Open Sans"/>
              <a:sym typeface="Open Sans"/>
            </a:endParaRPr>
          </a:p>
        </p:txBody>
      </p:sp>
      <p:cxnSp>
        <p:nvCxnSpPr>
          <p:cNvPr id="342" name="Google Shape;342;p40"/>
          <p:cNvCxnSpPr>
            <a:stCxn id="321" idx="3"/>
            <a:endCxn id="322" idx="1"/>
          </p:cNvCxnSpPr>
          <p:nvPr/>
        </p:nvCxnSpPr>
        <p:spPr>
          <a:xfrm>
            <a:off x="1809850" y="2656900"/>
            <a:ext cx="1497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43" name="Google Shape;343;p40"/>
          <p:cNvCxnSpPr>
            <a:stCxn id="322" idx="2"/>
            <a:endCxn id="330" idx="0"/>
          </p:cNvCxnSpPr>
          <p:nvPr/>
        </p:nvCxnSpPr>
        <p:spPr>
          <a:xfrm flipH="1" rot="-5400000">
            <a:off x="2183125" y="2936350"/>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44" name="Google Shape;344;p40"/>
          <p:cNvCxnSpPr>
            <a:stCxn id="330" idx="2"/>
            <a:endCxn id="334" idx="0"/>
          </p:cNvCxnSpPr>
          <p:nvPr/>
        </p:nvCxnSpPr>
        <p:spPr>
          <a:xfrm flipH="1" rot="-5400000">
            <a:off x="2183125" y="3495725"/>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45" name="Google Shape;345;p40"/>
          <p:cNvCxnSpPr>
            <a:stCxn id="334" idx="2"/>
            <a:endCxn id="338" idx="0"/>
          </p:cNvCxnSpPr>
          <p:nvPr/>
        </p:nvCxnSpPr>
        <p:spPr>
          <a:xfrm flipH="1" rot="-5400000">
            <a:off x="2183125" y="4055100"/>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46" name="Google Shape;346;p40"/>
          <p:cNvCxnSpPr>
            <a:stCxn id="338" idx="2"/>
            <a:endCxn id="323" idx="0"/>
          </p:cNvCxnSpPr>
          <p:nvPr/>
        </p:nvCxnSpPr>
        <p:spPr>
          <a:xfrm rot="-5400000">
            <a:off x="1739275" y="3072025"/>
            <a:ext cx="1986300" cy="847800"/>
          </a:xfrm>
          <a:prstGeom prst="bentConnector5">
            <a:avLst>
              <a:gd fmla="val -10751" name="adj1"/>
              <a:gd fmla="val 49996" name="adj2"/>
              <a:gd fmla="val 105639" name="adj3"/>
            </a:avLst>
          </a:prstGeom>
          <a:noFill/>
          <a:ln cap="flat" cmpd="sng" w="9525">
            <a:solidFill>
              <a:schemeClr val="dk2"/>
            </a:solidFill>
            <a:prstDash val="solid"/>
            <a:round/>
            <a:headEnd len="med" w="med" type="none"/>
            <a:tailEnd len="med" w="med" type="triangle"/>
          </a:ln>
        </p:spPr>
      </p:cxnSp>
      <p:cxnSp>
        <p:nvCxnSpPr>
          <p:cNvPr id="347" name="Google Shape;347;p40"/>
          <p:cNvCxnSpPr>
            <a:stCxn id="323" idx="2"/>
            <a:endCxn id="331" idx="0"/>
          </p:cNvCxnSpPr>
          <p:nvPr/>
        </p:nvCxnSpPr>
        <p:spPr>
          <a:xfrm flipH="1" rot="-5400000">
            <a:off x="3030850" y="2936350"/>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48" name="Google Shape;348;p40"/>
          <p:cNvCxnSpPr>
            <a:stCxn id="331" idx="2"/>
            <a:endCxn id="335" idx="0"/>
          </p:cNvCxnSpPr>
          <p:nvPr/>
        </p:nvCxnSpPr>
        <p:spPr>
          <a:xfrm flipH="1" rot="-5400000">
            <a:off x="3030850" y="3495725"/>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49" name="Google Shape;349;p40"/>
          <p:cNvCxnSpPr>
            <a:stCxn id="335" idx="2"/>
            <a:endCxn id="339" idx="0"/>
          </p:cNvCxnSpPr>
          <p:nvPr/>
        </p:nvCxnSpPr>
        <p:spPr>
          <a:xfrm flipH="1" rot="-5400000">
            <a:off x="3030850" y="4055100"/>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50" name="Google Shape;350;p40"/>
          <p:cNvCxnSpPr>
            <a:stCxn id="339" idx="2"/>
            <a:endCxn id="324" idx="0"/>
          </p:cNvCxnSpPr>
          <p:nvPr/>
        </p:nvCxnSpPr>
        <p:spPr>
          <a:xfrm rot="-5400000">
            <a:off x="2587000" y="3072025"/>
            <a:ext cx="1986300" cy="847800"/>
          </a:xfrm>
          <a:prstGeom prst="bentConnector5">
            <a:avLst>
              <a:gd fmla="val -10751" name="adj1"/>
              <a:gd fmla="val 49996" name="adj2"/>
              <a:gd fmla="val 105639" name="adj3"/>
            </a:avLst>
          </a:prstGeom>
          <a:noFill/>
          <a:ln cap="flat" cmpd="sng" w="9525">
            <a:solidFill>
              <a:schemeClr val="dk2"/>
            </a:solidFill>
            <a:prstDash val="solid"/>
            <a:round/>
            <a:headEnd len="med" w="med" type="none"/>
            <a:tailEnd len="med" w="med" type="triangle"/>
          </a:ln>
        </p:spPr>
      </p:cxnSp>
      <p:cxnSp>
        <p:nvCxnSpPr>
          <p:cNvPr id="351" name="Google Shape;351;p40"/>
          <p:cNvCxnSpPr>
            <a:stCxn id="324" idx="3"/>
            <a:endCxn id="325" idx="1"/>
          </p:cNvCxnSpPr>
          <p:nvPr/>
        </p:nvCxnSpPr>
        <p:spPr>
          <a:xfrm>
            <a:off x="4353025" y="2656900"/>
            <a:ext cx="1497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52" name="Google Shape;352;p40"/>
          <p:cNvCxnSpPr>
            <a:stCxn id="325" idx="2"/>
            <a:endCxn id="332" idx="0"/>
          </p:cNvCxnSpPr>
          <p:nvPr/>
        </p:nvCxnSpPr>
        <p:spPr>
          <a:xfrm flipH="1" rot="-5400000">
            <a:off x="4726300" y="2936350"/>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53" name="Google Shape;353;p40"/>
          <p:cNvCxnSpPr>
            <a:stCxn id="332" idx="2"/>
            <a:endCxn id="336" idx="0"/>
          </p:cNvCxnSpPr>
          <p:nvPr/>
        </p:nvCxnSpPr>
        <p:spPr>
          <a:xfrm flipH="1" rot="-5400000">
            <a:off x="4726300" y="3495725"/>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54" name="Google Shape;354;p40"/>
          <p:cNvCxnSpPr>
            <a:stCxn id="336" idx="2"/>
            <a:endCxn id="340" idx="0"/>
          </p:cNvCxnSpPr>
          <p:nvPr/>
        </p:nvCxnSpPr>
        <p:spPr>
          <a:xfrm flipH="1" rot="-5400000">
            <a:off x="4726300" y="4055100"/>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55" name="Google Shape;355;p40"/>
          <p:cNvCxnSpPr>
            <a:stCxn id="340" idx="2"/>
            <a:endCxn id="326" idx="0"/>
          </p:cNvCxnSpPr>
          <p:nvPr/>
        </p:nvCxnSpPr>
        <p:spPr>
          <a:xfrm rot="-5400000">
            <a:off x="4282450" y="3072025"/>
            <a:ext cx="1986300" cy="847800"/>
          </a:xfrm>
          <a:prstGeom prst="bentConnector5">
            <a:avLst>
              <a:gd fmla="val -10751" name="adj1"/>
              <a:gd fmla="val 49996" name="adj2"/>
              <a:gd fmla="val 105639" name="adj3"/>
            </a:avLst>
          </a:prstGeom>
          <a:noFill/>
          <a:ln cap="flat" cmpd="sng" w="9525">
            <a:solidFill>
              <a:schemeClr val="dk2"/>
            </a:solidFill>
            <a:prstDash val="solid"/>
            <a:round/>
            <a:headEnd len="med" w="med" type="none"/>
            <a:tailEnd len="med" w="med" type="triangle"/>
          </a:ln>
        </p:spPr>
      </p:cxnSp>
      <p:cxnSp>
        <p:nvCxnSpPr>
          <p:cNvPr id="356" name="Google Shape;356;p40"/>
          <p:cNvCxnSpPr>
            <a:stCxn id="326" idx="2"/>
            <a:endCxn id="333" idx="0"/>
          </p:cNvCxnSpPr>
          <p:nvPr/>
        </p:nvCxnSpPr>
        <p:spPr>
          <a:xfrm flipH="1" rot="-5400000">
            <a:off x="5574025" y="2936350"/>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57" name="Google Shape;357;p40"/>
          <p:cNvCxnSpPr>
            <a:stCxn id="333" idx="2"/>
            <a:endCxn id="337" idx="0"/>
          </p:cNvCxnSpPr>
          <p:nvPr/>
        </p:nvCxnSpPr>
        <p:spPr>
          <a:xfrm flipH="1" rot="-5400000">
            <a:off x="5574025" y="3495725"/>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58" name="Google Shape;358;p40"/>
          <p:cNvCxnSpPr>
            <a:stCxn id="337" idx="2"/>
            <a:endCxn id="341" idx="0"/>
          </p:cNvCxnSpPr>
          <p:nvPr/>
        </p:nvCxnSpPr>
        <p:spPr>
          <a:xfrm flipH="1" rot="-5400000">
            <a:off x="5574025" y="4055100"/>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59" name="Google Shape;359;p40"/>
          <p:cNvCxnSpPr>
            <a:stCxn id="320" idx="3"/>
            <a:endCxn id="321" idx="2"/>
          </p:cNvCxnSpPr>
          <p:nvPr/>
        </p:nvCxnSpPr>
        <p:spPr>
          <a:xfrm flipH="1" rot="10800000">
            <a:off x="1015378" y="2810900"/>
            <a:ext cx="445500" cy="1962900"/>
          </a:xfrm>
          <a:prstGeom prst="bentConnector2">
            <a:avLst/>
          </a:prstGeom>
          <a:noFill/>
          <a:ln cap="flat" cmpd="sng" w="9525">
            <a:solidFill>
              <a:schemeClr val="dk2"/>
            </a:solidFill>
            <a:prstDash val="solid"/>
            <a:round/>
            <a:headEnd len="med" w="med" type="none"/>
            <a:tailEnd len="med" w="med" type="triangle"/>
          </a:ln>
        </p:spPr>
      </p:cxnSp>
      <p:sp>
        <p:nvSpPr>
          <p:cNvPr id="360" name="Google Shape;360;p40"/>
          <p:cNvSpPr txBox="1"/>
          <p:nvPr/>
        </p:nvSpPr>
        <p:spPr>
          <a:xfrm>
            <a:off x="6110425" y="1949538"/>
            <a:ext cx="27747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rPr lang="en" sz="800">
                <a:solidFill>
                  <a:schemeClr val="dk1"/>
                </a:solidFill>
                <a:latin typeface="Open Sans"/>
                <a:ea typeface="Open Sans"/>
                <a:cs typeface="Open Sans"/>
                <a:sym typeface="Open Sans"/>
              </a:rPr>
              <a:t>Processes </a:t>
            </a:r>
            <a:r>
              <a:rPr b="1" lang="en" sz="800">
                <a:solidFill>
                  <a:schemeClr val="dk1"/>
                </a:solidFill>
                <a:latin typeface="Open Sans"/>
                <a:ea typeface="Open Sans"/>
                <a:cs typeface="Open Sans"/>
                <a:sym typeface="Open Sans"/>
              </a:rPr>
              <a:t>sequentially</a:t>
            </a:r>
            <a:r>
              <a:rPr lang="en" sz="800">
                <a:solidFill>
                  <a:schemeClr val="dk1"/>
                </a:solidFill>
                <a:latin typeface="Open Sans"/>
                <a:ea typeface="Open Sans"/>
                <a:cs typeface="Open Sans"/>
                <a:sym typeface="Open Sans"/>
              </a:rPr>
              <a:t>, performing </a:t>
            </a:r>
            <a:r>
              <a:rPr b="1" lang="en" sz="800">
                <a:solidFill>
                  <a:schemeClr val="dk1"/>
                </a:solidFill>
                <a:latin typeface="Open Sans"/>
                <a:ea typeface="Open Sans"/>
                <a:cs typeface="Open Sans"/>
                <a:sym typeface="Open Sans"/>
              </a:rPr>
              <a:t>all</a:t>
            </a:r>
            <a:r>
              <a:rPr lang="en" sz="800">
                <a:solidFill>
                  <a:schemeClr val="dk1"/>
                </a:solidFill>
                <a:latin typeface="Open Sans"/>
                <a:ea typeface="Open Sans"/>
                <a:cs typeface="Open Sans"/>
                <a:sym typeface="Open Sans"/>
              </a:rPr>
              <a:t> operations </a:t>
            </a:r>
            <a:endParaRPr sz="800">
              <a:solidFill>
                <a:schemeClr val="dk1"/>
              </a:solidFill>
              <a:latin typeface="Open Sans"/>
              <a:ea typeface="Open Sans"/>
              <a:cs typeface="Open Sans"/>
              <a:sym typeface="Open Sans"/>
            </a:endParaRPr>
          </a:p>
        </p:txBody>
      </p:sp>
      <p:cxnSp>
        <p:nvCxnSpPr>
          <p:cNvPr id="361" name="Google Shape;361;p40"/>
          <p:cNvCxnSpPr>
            <a:stCxn id="360" idx="1"/>
            <a:endCxn id="322" idx="0"/>
          </p:cNvCxnSpPr>
          <p:nvPr/>
        </p:nvCxnSpPr>
        <p:spPr>
          <a:xfrm flipH="1">
            <a:off x="2308525" y="2103438"/>
            <a:ext cx="3801900" cy="399300"/>
          </a:xfrm>
          <a:prstGeom prst="bentConnector2">
            <a:avLst/>
          </a:prstGeom>
          <a:noFill/>
          <a:ln cap="flat" cmpd="sng" w="9525">
            <a:solidFill>
              <a:srgbClr val="A3A3A4"/>
            </a:solidFill>
            <a:prstDash val="dash"/>
            <a:round/>
            <a:headEnd len="med" w="med" type="none"/>
            <a:tailEnd len="med" w="med" type="triangle"/>
          </a:ln>
        </p:spPr>
      </p:cxnSp>
      <p:sp>
        <p:nvSpPr>
          <p:cNvPr id="362" name="Google Shape;362;p40"/>
          <p:cNvSpPr txBox="1"/>
          <p:nvPr/>
        </p:nvSpPr>
        <p:spPr>
          <a:xfrm>
            <a:off x="7141075" y="3312975"/>
            <a:ext cx="1842300" cy="449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rPr i="0" lang="en" sz="800" u="none" cap="none" strike="noStrike">
                <a:solidFill>
                  <a:schemeClr val="dk1"/>
                </a:solidFill>
                <a:latin typeface="Open Sans"/>
                <a:ea typeface="Open Sans"/>
                <a:cs typeface="Open Sans"/>
                <a:sym typeface="Open Sans"/>
              </a:rPr>
              <a:t>Does not handle elements because we </a:t>
            </a:r>
            <a:r>
              <a:rPr b="1" i="0" lang="en" sz="800" u="none" cap="none" strike="noStrike">
                <a:solidFill>
                  <a:schemeClr val="dk1"/>
                </a:solidFill>
                <a:latin typeface="Open Sans"/>
                <a:ea typeface="Open Sans"/>
                <a:cs typeface="Open Sans"/>
                <a:sym typeface="Open Sans"/>
              </a:rPr>
              <a:t>already</a:t>
            </a:r>
            <a:r>
              <a:rPr i="0" lang="en" sz="800" u="none" cap="none" strike="noStrike">
                <a:solidFill>
                  <a:schemeClr val="dk1"/>
                </a:solidFill>
                <a:latin typeface="Open Sans"/>
                <a:ea typeface="Open Sans"/>
                <a:cs typeface="Open Sans"/>
                <a:sym typeface="Open Sans"/>
              </a:rPr>
              <a:t> have four</a:t>
            </a:r>
            <a:endParaRPr i="0" sz="800" u="none" cap="none" strike="noStrike">
              <a:solidFill>
                <a:schemeClr val="dk1"/>
              </a:solidFill>
              <a:latin typeface="Open Sans"/>
              <a:ea typeface="Open Sans"/>
              <a:cs typeface="Open Sans"/>
              <a:sym typeface="Open Sans"/>
            </a:endParaRPr>
          </a:p>
        </p:txBody>
      </p:sp>
      <p:cxnSp>
        <p:nvCxnSpPr>
          <p:cNvPr id="363" name="Google Shape;363;p40"/>
          <p:cNvCxnSpPr>
            <a:stCxn id="362" idx="0"/>
            <a:endCxn id="328" idx="2"/>
          </p:cNvCxnSpPr>
          <p:nvPr/>
        </p:nvCxnSpPr>
        <p:spPr>
          <a:xfrm flipH="1" rot="5400000">
            <a:off x="7477675" y="2728425"/>
            <a:ext cx="501900" cy="667200"/>
          </a:xfrm>
          <a:prstGeom prst="bentConnector3">
            <a:avLst>
              <a:gd fmla="val 50012" name="adj1"/>
            </a:avLst>
          </a:prstGeom>
          <a:noFill/>
          <a:ln cap="flat" cmpd="sng" w="9525">
            <a:solidFill>
              <a:srgbClr val="A3A3A4"/>
            </a:solidFill>
            <a:prstDash val="dash"/>
            <a:round/>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1"/>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latin typeface="Open Sans"/>
                <a:ea typeface="Open Sans"/>
                <a:cs typeface="Open Sans"/>
                <a:sym typeface="Open Sans"/>
              </a:rPr>
              <a:t>There are </a:t>
            </a:r>
            <a:r>
              <a:rPr b="1" lang="en" sz="1100">
                <a:latin typeface="Open Sans"/>
                <a:ea typeface="Open Sans"/>
                <a:cs typeface="Open Sans"/>
                <a:sym typeface="Open Sans"/>
              </a:rPr>
              <a:t>many</a:t>
            </a:r>
            <a:r>
              <a:rPr lang="en" sz="1100">
                <a:latin typeface="Open Sans"/>
                <a:ea typeface="Open Sans"/>
                <a:cs typeface="Open Sans"/>
                <a:sym typeface="Open Sans"/>
              </a:rPr>
              <a:t> different functions for working with collections. If you need to do something with a collection, Google it first. Most likely, the standard library already has the function you need, for example:</a:t>
            </a:r>
            <a:endParaRPr sz="11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Raleway"/>
              <a:ea typeface="Raleway"/>
              <a:cs typeface="Raleway"/>
              <a:sym typeface="Raleway"/>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rPr>
              <a:t>public</a:t>
            </a:r>
            <a:r>
              <a:rPr lang="en" sz="1100">
                <a:solidFill>
                  <a:srgbClr val="595959"/>
                </a:solidFill>
              </a:rPr>
              <a:t> </a:t>
            </a:r>
            <a:r>
              <a:rPr lang="en" sz="1100">
                <a:solidFill>
                  <a:srgbClr val="3F51B5"/>
                </a:solidFill>
              </a:rPr>
              <a:t>fun</a:t>
            </a:r>
            <a:r>
              <a:rPr lang="en" sz="1100">
                <a:solidFill>
                  <a:srgbClr val="595959"/>
                </a:solidFill>
              </a:rPr>
              <a:t> &lt;T : Comparable&lt;T&gt;&gt; List&lt;T?&gt;.binarySearch(element: T?, fromIndex: Int = 0, toIndex: Int = size): Int</a:t>
            </a:r>
            <a:endParaRPr sz="1100">
              <a:solidFill>
                <a:srgbClr val="595959"/>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rPr>
              <a:t>public</a:t>
            </a:r>
            <a:r>
              <a:rPr lang="en" sz="1100">
                <a:solidFill>
                  <a:srgbClr val="595959"/>
                </a:solidFill>
              </a:rPr>
              <a:t> </a:t>
            </a:r>
            <a:r>
              <a:rPr lang="en" sz="1100">
                <a:solidFill>
                  <a:srgbClr val="3F51B5"/>
                </a:solidFill>
              </a:rPr>
              <a:t>actual</a:t>
            </a:r>
            <a:r>
              <a:rPr lang="en" sz="1100">
                <a:solidFill>
                  <a:srgbClr val="595959"/>
                </a:solidFill>
              </a:rPr>
              <a:t> </a:t>
            </a:r>
            <a:r>
              <a:rPr lang="en" sz="1100">
                <a:solidFill>
                  <a:srgbClr val="3F51B5"/>
                </a:solidFill>
              </a:rPr>
              <a:t>fun</a:t>
            </a:r>
            <a:r>
              <a:rPr lang="en" sz="1100">
                <a:solidFill>
                  <a:srgbClr val="595959"/>
                </a:solidFill>
              </a:rPr>
              <a:t> &lt;T : Comparable&lt;T&gt;&gt; MutableList&lt;T&gt;.sort(): Unit</a:t>
            </a:r>
            <a:endParaRPr sz="1100">
              <a:solidFill>
                <a:srgbClr val="595959"/>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rPr>
              <a:t>public</a:t>
            </a:r>
            <a:r>
              <a:rPr lang="en" sz="1100">
                <a:solidFill>
                  <a:srgbClr val="595959"/>
                </a:solidFill>
              </a:rPr>
              <a:t> </a:t>
            </a:r>
            <a:r>
              <a:rPr lang="en" sz="1100">
                <a:solidFill>
                  <a:srgbClr val="3F51B5"/>
                </a:solidFill>
              </a:rPr>
              <a:t>inline</a:t>
            </a:r>
            <a:r>
              <a:rPr lang="en" sz="1100">
                <a:solidFill>
                  <a:srgbClr val="595959"/>
                </a:solidFill>
              </a:rPr>
              <a:t> </a:t>
            </a:r>
            <a:r>
              <a:rPr lang="en" sz="1100">
                <a:solidFill>
                  <a:srgbClr val="3F51B5"/>
                </a:solidFill>
              </a:rPr>
              <a:t>fun</a:t>
            </a:r>
            <a:r>
              <a:rPr lang="en" sz="1100">
                <a:solidFill>
                  <a:srgbClr val="595959"/>
                </a:solidFill>
              </a:rPr>
              <a:t> &lt;T, K, V&gt; Iterable&lt;T&gt;.groupBy(keySelector: (T) -&gt; K, valueTransform: (T) -&gt; V): Map&lt;K, List&lt;V&gt;&gt;</a:t>
            </a:r>
            <a:endParaRPr sz="1100">
              <a:solidFill>
                <a:srgbClr val="595959"/>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rPr>
              <a:t>public</a:t>
            </a:r>
            <a:r>
              <a:rPr lang="en" sz="1100">
                <a:solidFill>
                  <a:srgbClr val="595959"/>
                </a:solidFill>
              </a:rPr>
              <a:t> </a:t>
            </a:r>
            <a:r>
              <a:rPr lang="en" sz="1100">
                <a:solidFill>
                  <a:srgbClr val="3F51B5"/>
                </a:solidFill>
              </a:rPr>
              <a:t>inline</a:t>
            </a:r>
            <a:r>
              <a:rPr lang="en" sz="1100">
                <a:solidFill>
                  <a:srgbClr val="595959"/>
                </a:solidFill>
              </a:rPr>
              <a:t> </a:t>
            </a:r>
            <a:r>
              <a:rPr lang="en" sz="1100">
                <a:solidFill>
                  <a:srgbClr val="3F51B5"/>
                </a:solidFill>
              </a:rPr>
              <a:t>fun</a:t>
            </a:r>
            <a:r>
              <a:rPr lang="en" sz="1100">
                <a:solidFill>
                  <a:srgbClr val="595959"/>
                </a:solidFill>
              </a:rPr>
              <a:t> &lt;T&gt; Iterable&lt;T&gt;.partition(predicate: (T) -&gt; Boolean): Pair&lt;List&lt;T&gt;, List&lt;T&gt;&gt;</a:t>
            </a:r>
            <a:endParaRPr sz="1100">
              <a:solidFill>
                <a:srgbClr val="595959"/>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endParaRPr>
          </a:p>
          <a:p>
            <a:pPr indent="0" lvl="0" marL="0" rtl="0" algn="l">
              <a:lnSpc>
                <a:spcPct val="115000"/>
              </a:lnSpc>
              <a:spcBef>
                <a:spcPts val="400"/>
              </a:spcBef>
              <a:spcAft>
                <a:spcPts val="400"/>
              </a:spcAft>
              <a:buNone/>
            </a:pPr>
            <a:r>
              <a:t/>
            </a:r>
            <a:endParaRPr sz="1100"/>
          </a:p>
        </p:txBody>
      </p:sp>
      <p:sp>
        <p:nvSpPr>
          <p:cNvPr id="369" name="Google Shape;369;p4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Collection operations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2"/>
          <p:cNvSpPr/>
          <p:nvPr/>
        </p:nvSpPr>
        <p:spPr>
          <a:xfrm>
            <a:off x="7315554" y="1845158"/>
            <a:ext cx="1653900" cy="545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latin typeface="Open Sans"/>
              <a:ea typeface="Open Sans"/>
              <a:cs typeface="Open Sans"/>
              <a:sym typeface="Open Sans"/>
            </a:endParaRPr>
          </a:p>
        </p:txBody>
      </p:sp>
      <p:sp>
        <p:nvSpPr>
          <p:cNvPr id="375" name="Google Shape;375;p42"/>
          <p:cNvSpPr/>
          <p:nvPr/>
        </p:nvSpPr>
        <p:spPr>
          <a:xfrm>
            <a:off x="5615176" y="1840133"/>
            <a:ext cx="1653900" cy="545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latin typeface="Open Sans"/>
              <a:ea typeface="Open Sans"/>
              <a:cs typeface="Open Sans"/>
              <a:sym typeface="Open Sans"/>
            </a:endParaRPr>
          </a:p>
        </p:txBody>
      </p:sp>
      <p:sp>
        <p:nvSpPr>
          <p:cNvPr id="376" name="Google Shape;376;p42"/>
          <p:cNvSpPr/>
          <p:nvPr/>
        </p:nvSpPr>
        <p:spPr>
          <a:xfrm>
            <a:off x="3914804" y="1845158"/>
            <a:ext cx="1653900" cy="545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latin typeface="Open Sans"/>
              <a:ea typeface="Open Sans"/>
              <a:cs typeface="Open Sans"/>
              <a:sym typeface="Open Sans"/>
            </a:endParaRPr>
          </a:p>
        </p:txBody>
      </p:sp>
      <p:sp>
        <p:nvSpPr>
          <p:cNvPr id="377" name="Google Shape;377;p42"/>
          <p:cNvSpPr/>
          <p:nvPr/>
        </p:nvSpPr>
        <p:spPr>
          <a:xfrm>
            <a:off x="3192676" y="3406350"/>
            <a:ext cx="1109100" cy="545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latin typeface="Open Sans"/>
              <a:ea typeface="Open Sans"/>
              <a:cs typeface="Open Sans"/>
              <a:sym typeface="Open Sans"/>
            </a:endParaRPr>
          </a:p>
        </p:txBody>
      </p:sp>
      <p:sp>
        <p:nvSpPr>
          <p:cNvPr id="378" name="Google Shape;378;p42"/>
          <p:cNvSpPr txBox="1"/>
          <p:nvPr>
            <p:ph idx="1" type="body"/>
          </p:nvPr>
        </p:nvSpPr>
        <p:spPr>
          <a:xfrm>
            <a:off x="292600" y="1335025"/>
            <a:ext cx="8675100" cy="7092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exampleList = listOf(1, 2, 3, 4, 5, 6)</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exampleList.chunked(2)</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exampleList.chunked(2) { it.sum() }</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exampleList.windowed(2)</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exampleList.drop(1).intersect(List(6) { it - 1 })</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latin typeface="Open Sans"/>
                <a:ea typeface="Open Sans"/>
                <a:cs typeface="Open Sans"/>
                <a:sym typeface="Open Sans"/>
              </a:rPr>
              <a:t>We will look into even more operations in our future lecture on Functional programming.</a:t>
            </a:r>
            <a:endParaRPr sz="1100">
              <a:solidFill>
                <a:srgbClr val="37474F"/>
              </a:solidFill>
            </a:endParaRPr>
          </a:p>
          <a:p>
            <a:pPr indent="0" lvl="0" marL="0" rtl="0" algn="l">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None/>
            </a:pPr>
            <a:r>
              <a:t/>
            </a:r>
            <a:endParaRPr sz="1100"/>
          </a:p>
        </p:txBody>
      </p:sp>
      <p:sp>
        <p:nvSpPr>
          <p:cNvPr id="379" name="Google Shape;379;p42"/>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Collection operations</a:t>
            </a:r>
            <a:endParaRPr/>
          </a:p>
        </p:txBody>
      </p:sp>
      <p:sp>
        <p:nvSpPr>
          <p:cNvPr id="380" name="Google Shape;380;p42"/>
          <p:cNvSpPr/>
          <p:nvPr/>
        </p:nvSpPr>
        <p:spPr>
          <a:xfrm>
            <a:off x="3981975" y="13376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1</a:t>
            </a:r>
            <a:endParaRPr sz="1100">
              <a:latin typeface="Open Sans"/>
              <a:ea typeface="Open Sans"/>
              <a:cs typeface="Open Sans"/>
              <a:sym typeface="Open Sans"/>
            </a:endParaRPr>
          </a:p>
        </p:txBody>
      </p:sp>
      <p:sp>
        <p:nvSpPr>
          <p:cNvPr id="381" name="Google Shape;381;p42"/>
          <p:cNvSpPr/>
          <p:nvPr/>
        </p:nvSpPr>
        <p:spPr>
          <a:xfrm>
            <a:off x="4829700" y="13376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2</a:t>
            </a:r>
            <a:endParaRPr sz="1100">
              <a:latin typeface="Open Sans"/>
              <a:ea typeface="Open Sans"/>
              <a:cs typeface="Open Sans"/>
              <a:sym typeface="Open Sans"/>
            </a:endParaRPr>
          </a:p>
        </p:txBody>
      </p:sp>
      <p:sp>
        <p:nvSpPr>
          <p:cNvPr id="382" name="Google Shape;382;p42"/>
          <p:cNvSpPr/>
          <p:nvPr/>
        </p:nvSpPr>
        <p:spPr>
          <a:xfrm>
            <a:off x="5677425" y="13376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3</a:t>
            </a:r>
            <a:endParaRPr sz="1100">
              <a:latin typeface="Open Sans"/>
              <a:ea typeface="Open Sans"/>
              <a:cs typeface="Open Sans"/>
              <a:sym typeface="Open Sans"/>
            </a:endParaRPr>
          </a:p>
        </p:txBody>
      </p:sp>
      <p:sp>
        <p:nvSpPr>
          <p:cNvPr id="383" name="Google Shape;383;p42"/>
          <p:cNvSpPr/>
          <p:nvPr/>
        </p:nvSpPr>
        <p:spPr>
          <a:xfrm>
            <a:off x="6525150" y="13376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4</a:t>
            </a:r>
            <a:endParaRPr sz="1100">
              <a:latin typeface="Open Sans"/>
              <a:ea typeface="Open Sans"/>
              <a:cs typeface="Open Sans"/>
              <a:sym typeface="Open Sans"/>
            </a:endParaRPr>
          </a:p>
        </p:txBody>
      </p:sp>
      <p:sp>
        <p:nvSpPr>
          <p:cNvPr id="384" name="Google Shape;384;p42"/>
          <p:cNvSpPr/>
          <p:nvPr/>
        </p:nvSpPr>
        <p:spPr>
          <a:xfrm>
            <a:off x="7372875" y="13376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5</a:t>
            </a:r>
            <a:endParaRPr sz="1100">
              <a:latin typeface="Open Sans"/>
              <a:ea typeface="Open Sans"/>
              <a:cs typeface="Open Sans"/>
              <a:sym typeface="Open Sans"/>
            </a:endParaRPr>
          </a:p>
        </p:txBody>
      </p:sp>
      <p:sp>
        <p:nvSpPr>
          <p:cNvPr id="385" name="Google Shape;385;p42"/>
          <p:cNvSpPr/>
          <p:nvPr/>
        </p:nvSpPr>
        <p:spPr>
          <a:xfrm>
            <a:off x="8220600" y="13376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6</a:t>
            </a:r>
            <a:endParaRPr sz="1100">
              <a:latin typeface="Open Sans"/>
              <a:ea typeface="Open Sans"/>
              <a:cs typeface="Open Sans"/>
              <a:sym typeface="Open Sans"/>
            </a:endParaRPr>
          </a:p>
        </p:txBody>
      </p:sp>
      <p:cxnSp>
        <p:nvCxnSpPr>
          <p:cNvPr id="386" name="Google Shape;386;p42"/>
          <p:cNvCxnSpPr>
            <a:endCxn id="381" idx="1"/>
          </p:cNvCxnSpPr>
          <p:nvPr/>
        </p:nvCxnSpPr>
        <p:spPr>
          <a:xfrm>
            <a:off x="4680000" y="1491080"/>
            <a:ext cx="149700" cy="6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387" name="Google Shape;387;p42"/>
          <p:cNvCxnSpPr>
            <a:stCxn id="381" idx="3"/>
            <a:endCxn id="382" idx="1"/>
          </p:cNvCxnSpPr>
          <p:nvPr/>
        </p:nvCxnSpPr>
        <p:spPr>
          <a:xfrm>
            <a:off x="5527800" y="1491680"/>
            <a:ext cx="149700" cy="600"/>
          </a:xfrm>
          <a:prstGeom prst="curvedConnector3">
            <a:avLst>
              <a:gd fmla="val 49975" name="adj1"/>
            </a:avLst>
          </a:prstGeom>
          <a:noFill/>
          <a:ln cap="flat" cmpd="sng" w="9525">
            <a:solidFill>
              <a:schemeClr val="dk2"/>
            </a:solidFill>
            <a:prstDash val="solid"/>
            <a:round/>
            <a:headEnd len="med" w="med" type="none"/>
            <a:tailEnd len="med" w="med" type="none"/>
          </a:ln>
        </p:spPr>
      </p:cxnSp>
      <p:cxnSp>
        <p:nvCxnSpPr>
          <p:cNvPr id="388" name="Google Shape;388;p42"/>
          <p:cNvCxnSpPr>
            <a:endCxn id="383" idx="1"/>
          </p:cNvCxnSpPr>
          <p:nvPr/>
        </p:nvCxnSpPr>
        <p:spPr>
          <a:xfrm>
            <a:off x="6375450" y="1491080"/>
            <a:ext cx="149700" cy="6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389" name="Google Shape;389;p42"/>
          <p:cNvCxnSpPr>
            <a:stCxn id="383" idx="3"/>
            <a:endCxn id="384" idx="1"/>
          </p:cNvCxnSpPr>
          <p:nvPr/>
        </p:nvCxnSpPr>
        <p:spPr>
          <a:xfrm>
            <a:off x="7223250" y="1491680"/>
            <a:ext cx="149700" cy="600"/>
          </a:xfrm>
          <a:prstGeom prst="curvedConnector3">
            <a:avLst>
              <a:gd fmla="val 49975" name="adj1"/>
            </a:avLst>
          </a:prstGeom>
          <a:noFill/>
          <a:ln cap="flat" cmpd="sng" w="9525">
            <a:solidFill>
              <a:schemeClr val="dk2"/>
            </a:solidFill>
            <a:prstDash val="solid"/>
            <a:round/>
            <a:headEnd len="med" w="med" type="none"/>
            <a:tailEnd len="med" w="med" type="none"/>
          </a:ln>
        </p:spPr>
      </p:cxnSp>
      <p:cxnSp>
        <p:nvCxnSpPr>
          <p:cNvPr id="390" name="Google Shape;390;p42"/>
          <p:cNvCxnSpPr>
            <a:stCxn id="384" idx="3"/>
            <a:endCxn id="385" idx="1"/>
          </p:cNvCxnSpPr>
          <p:nvPr/>
        </p:nvCxnSpPr>
        <p:spPr>
          <a:xfrm>
            <a:off x="8070975" y="1491680"/>
            <a:ext cx="149700" cy="600"/>
          </a:xfrm>
          <a:prstGeom prst="curvedConnector3">
            <a:avLst>
              <a:gd fmla="val 49975" name="adj1"/>
            </a:avLst>
          </a:prstGeom>
          <a:noFill/>
          <a:ln cap="flat" cmpd="sng" w="9525">
            <a:solidFill>
              <a:schemeClr val="dk2"/>
            </a:solidFill>
            <a:prstDash val="solid"/>
            <a:round/>
            <a:headEnd len="med" w="med" type="none"/>
            <a:tailEnd len="med" w="med" type="none"/>
          </a:ln>
        </p:spPr>
      </p:cxnSp>
      <p:sp>
        <p:nvSpPr>
          <p:cNvPr id="391" name="Google Shape;391;p42"/>
          <p:cNvSpPr/>
          <p:nvPr/>
        </p:nvSpPr>
        <p:spPr>
          <a:xfrm>
            <a:off x="3981938" y="19589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1</a:t>
            </a:r>
            <a:endParaRPr sz="1100">
              <a:latin typeface="Open Sans"/>
              <a:ea typeface="Open Sans"/>
              <a:cs typeface="Open Sans"/>
              <a:sym typeface="Open Sans"/>
            </a:endParaRPr>
          </a:p>
        </p:txBody>
      </p:sp>
      <p:sp>
        <p:nvSpPr>
          <p:cNvPr id="392" name="Google Shape;392;p42"/>
          <p:cNvSpPr/>
          <p:nvPr/>
        </p:nvSpPr>
        <p:spPr>
          <a:xfrm>
            <a:off x="4829663" y="19589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2</a:t>
            </a:r>
            <a:endParaRPr sz="1100">
              <a:latin typeface="Open Sans"/>
              <a:ea typeface="Open Sans"/>
              <a:cs typeface="Open Sans"/>
              <a:sym typeface="Open Sans"/>
            </a:endParaRPr>
          </a:p>
        </p:txBody>
      </p:sp>
      <p:sp>
        <p:nvSpPr>
          <p:cNvPr id="393" name="Google Shape;393;p42"/>
          <p:cNvSpPr/>
          <p:nvPr/>
        </p:nvSpPr>
        <p:spPr>
          <a:xfrm>
            <a:off x="5677388" y="19589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3</a:t>
            </a:r>
            <a:endParaRPr sz="1100">
              <a:latin typeface="Open Sans"/>
              <a:ea typeface="Open Sans"/>
              <a:cs typeface="Open Sans"/>
              <a:sym typeface="Open Sans"/>
            </a:endParaRPr>
          </a:p>
        </p:txBody>
      </p:sp>
      <p:sp>
        <p:nvSpPr>
          <p:cNvPr id="394" name="Google Shape;394;p42"/>
          <p:cNvSpPr/>
          <p:nvPr/>
        </p:nvSpPr>
        <p:spPr>
          <a:xfrm>
            <a:off x="6525113" y="19589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4</a:t>
            </a:r>
            <a:endParaRPr sz="1100">
              <a:latin typeface="Open Sans"/>
              <a:ea typeface="Open Sans"/>
              <a:cs typeface="Open Sans"/>
              <a:sym typeface="Open Sans"/>
            </a:endParaRPr>
          </a:p>
        </p:txBody>
      </p:sp>
      <p:sp>
        <p:nvSpPr>
          <p:cNvPr id="395" name="Google Shape;395;p42"/>
          <p:cNvSpPr/>
          <p:nvPr/>
        </p:nvSpPr>
        <p:spPr>
          <a:xfrm>
            <a:off x="7372838" y="19589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5</a:t>
            </a:r>
            <a:endParaRPr sz="1100">
              <a:latin typeface="Open Sans"/>
              <a:ea typeface="Open Sans"/>
              <a:cs typeface="Open Sans"/>
              <a:sym typeface="Open Sans"/>
            </a:endParaRPr>
          </a:p>
        </p:txBody>
      </p:sp>
      <p:sp>
        <p:nvSpPr>
          <p:cNvPr id="396" name="Google Shape;396;p42"/>
          <p:cNvSpPr/>
          <p:nvPr/>
        </p:nvSpPr>
        <p:spPr>
          <a:xfrm>
            <a:off x="8220563" y="19589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6</a:t>
            </a:r>
            <a:endParaRPr sz="1100">
              <a:latin typeface="Open Sans"/>
              <a:ea typeface="Open Sans"/>
              <a:cs typeface="Open Sans"/>
              <a:sym typeface="Open Sans"/>
            </a:endParaRPr>
          </a:p>
        </p:txBody>
      </p:sp>
      <p:cxnSp>
        <p:nvCxnSpPr>
          <p:cNvPr id="397" name="Google Shape;397;p42"/>
          <p:cNvCxnSpPr>
            <a:endCxn id="392" idx="1"/>
          </p:cNvCxnSpPr>
          <p:nvPr/>
        </p:nvCxnSpPr>
        <p:spPr>
          <a:xfrm>
            <a:off x="4679963" y="2112380"/>
            <a:ext cx="149700" cy="6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398" name="Google Shape;398;p42"/>
          <p:cNvCxnSpPr>
            <a:endCxn id="394" idx="1"/>
          </p:cNvCxnSpPr>
          <p:nvPr/>
        </p:nvCxnSpPr>
        <p:spPr>
          <a:xfrm>
            <a:off x="6375413" y="2112380"/>
            <a:ext cx="149700" cy="6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399" name="Google Shape;399;p42"/>
          <p:cNvCxnSpPr>
            <a:stCxn id="395" idx="3"/>
            <a:endCxn id="396" idx="1"/>
          </p:cNvCxnSpPr>
          <p:nvPr/>
        </p:nvCxnSpPr>
        <p:spPr>
          <a:xfrm>
            <a:off x="8070938" y="2112980"/>
            <a:ext cx="149700" cy="600"/>
          </a:xfrm>
          <a:prstGeom prst="curvedConnector3">
            <a:avLst>
              <a:gd fmla="val 49975" name="adj1"/>
            </a:avLst>
          </a:prstGeom>
          <a:noFill/>
          <a:ln cap="flat" cmpd="sng" w="9525">
            <a:solidFill>
              <a:schemeClr val="dk2"/>
            </a:solidFill>
            <a:prstDash val="solid"/>
            <a:round/>
            <a:headEnd len="med" w="med" type="none"/>
            <a:tailEnd len="med" w="med" type="none"/>
          </a:ln>
        </p:spPr>
      </p:cxnSp>
      <p:sp>
        <p:nvSpPr>
          <p:cNvPr id="400" name="Google Shape;400;p42"/>
          <p:cNvSpPr/>
          <p:nvPr/>
        </p:nvSpPr>
        <p:spPr>
          <a:xfrm>
            <a:off x="3259820" y="3520125"/>
            <a:ext cx="4203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1</a:t>
            </a:r>
            <a:endParaRPr sz="1100">
              <a:latin typeface="Open Sans"/>
              <a:ea typeface="Open Sans"/>
              <a:cs typeface="Open Sans"/>
              <a:sym typeface="Open Sans"/>
            </a:endParaRPr>
          </a:p>
        </p:txBody>
      </p:sp>
      <p:sp>
        <p:nvSpPr>
          <p:cNvPr id="401" name="Google Shape;401;p42"/>
          <p:cNvSpPr/>
          <p:nvPr/>
        </p:nvSpPr>
        <p:spPr>
          <a:xfrm>
            <a:off x="3809470" y="3524850"/>
            <a:ext cx="4203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2</a:t>
            </a:r>
            <a:endParaRPr sz="1100">
              <a:latin typeface="Open Sans"/>
              <a:ea typeface="Open Sans"/>
              <a:cs typeface="Open Sans"/>
              <a:sym typeface="Open Sans"/>
            </a:endParaRPr>
          </a:p>
        </p:txBody>
      </p:sp>
      <p:sp>
        <p:nvSpPr>
          <p:cNvPr id="402" name="Google Shape;402;p42"/>
          <p:cNvSpPr/>
          <p:nvPr/>
        </p:nvSpPr>
        <p:spPr>
          <a:xfrm>
            <a:off x="4359126" y="3401625"/>
            <a:ext cx="1109100" cy="545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latin typeface="Open Sans"/>
              <a:ea typeface="Open Sans"/>
              <a:cs typeface="Open Sans"/>
              <a:sym typeface="Open Sans"/>
            </a:endParaRPr>
          </a:p>
        </p:txBody>
      </p:sp>
      <p:sp>
        <p:nvSpPr>
          <p:cNvPr id="403" name="Google Shape;403;p42"/>
          <p:cNvSpPr/>
          <p:nvPr/>
        </p:nvSpPr>
        <p:spPr>
          <a:xfrm>
            <a:off x="4426270" y="3515400"/>
            <a:ext cx="4203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2</a:t>
            </a:r>
            <a:endParaRPr sz="1100">
              <a:latin typeface="Open Sans"/>
              <a:ea typeface="Open Sans"/>
              <a:cs typeface="Open Sans"/>
              <a:sym typeface="Open Sans"/>
            </a:endParaRPr>
          </a:p>
        </p:txBody>
      </p:sp>
      <p:sp>
        <p:nvSpPr>
          <p:cNvPr id="404" name="Google Shape;404;p42"/>
          <p:cNvSpPr/>
          <p:nvPr/>
        </p:nvSpPr>
        <p:spPr>
          <a:xfrm>
            <a:off x="4975920" y="3520125"/>
            <a:ext cx="4203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3</a:t>
            </a:r>
            <a:endParaRPr sz="1100">
              <a:latin typeface="Open Sans"/>
              <a:ea typeface="Open Sans"/>
              <a:cs typeface="Open Sans"/>
              <a:sym typeface="Open Sans"/>
            </a:endParaRPr>
          </a:p>
        </p:txBody>
      </p:sp>
      <p:sp>
        <p:nvSpPr>
          <p:cNvPr id="405" name="Google Shape;405;p42"/>
          <p:cNvSpPr/>
          <p:nvPr/>
        </p:nvSpPr>
        <p:spPr>
          <a:xfrm>
            <a:off x="5525576" y="3401625"/>
            <a:ext cx="1109100" cy="545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latin typeface="Open Sans"/>
              <a:ea typeface="Open Sans"/>
              <a:cs typeface="Open Sans"/>
              <a:sym typeface="Open Sans"/>
            </a:endParaRPr>
          </a:p>
        </p:txBody>
      </p:sp>
      <p:sp>
        <p:nvSpPr>
          <p:cNvPr id="406" name="Google Shape;406;p42"/>
          <p:cNvSpPr/>
          <p:nvPr/>
        </p:nvSpPr>
        <p:spPr>
          <a:xfrm>
            <a:off x="5592720" y="3515400"/>
            <a:ext cx="4203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3</a:t>
            </a:r>
            <a:endParaRPr sz="1100">
              <a:latin typeface="Open Sans"/>
              <a:ea typeface="Open Sans"/>
              <a:cs typeface="Open Sans"/>
              <a:sym typeface="Open Sans"/>
            </a:endParaRPr>
          </a:p>
        </p:txBody>
      </p:sp>
      <p:sp>
        <p:nvSpPr>
          <p:cNvPr id="407" name="Google Shape;407;p42"/>
          <p:cNvSpPr/>
          <p:nvPr/>
        </p:nvSpPr>
        <p:spPr>
          <a:xfrm>
            <a:off x="6142370" y="3520125"/>
            <a:ext cx="4203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4</a:t>
            </a:r>
            <a:endParaRPr sz="1100">
              <a:latin typeface="Open Sans"/>
              <a:ea typeface="Open Sans"/>
              <a:cs typeface="Open Sans"/>
              <a:sym typeface="Open Sans"/>
            </a:endParaRPr>
          </a:p>
        </p:txBody>
      </p:sp>
      <p:sp>
        <p:nvSpPr>
          <p:cNvPr id="408" name="Google Shape;408;p42"/>
          <p:cNvSpPr/>
          <p:nvPr/>
        </p:nvSpPr>
        <p:spPr>
          <a:xfrm>
            <a:off x="6692026" y="3396900"/>
            <a:ext cx="1109100" cy="545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latin typeface="Open Sans"/>
              <a:ea typeface="Open Sans"/>
              <a:cs typeface="Open Sans"/>
              <a:sym typeface="Open Sans"/>
            </a:endParaRPr>
          </a:p>
        </p:txBody>
      </p:sp>
      <p:sp>
        <p:nvSpPr>
          <p:cNvPr id="409" name="Google Shape;409;p42"/>
          <p:cNvSpPr/>
          <p:nvPr/>
        </p:nvSpPr>
        <p:spPr>
          <a:xfrm>
            <a:off x="6759170" y="3510675"/>
            <a:ext cx="4203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4</a:t>
            </a:r>
            <a:endParaRPr sz="1100">
              <a:latin typeface="Open Sans"/>
              <a:ea typeface="Open Sans"/>
              <a:cs typeface="Open Sans"/>
              <a:sym typeface="Open Sans"/>
            </a:endParaRPr>
          </a:p>
        </p:txBody>
      </p:sp>
      <p:sp>
        <p:nvSpPr>
          <p:cNvPr id="410" name="Google Shape;410;p42"/>
          <p:cNvSpPr/>
          <p:nvPr/>
        </p:nvSpPr>
        <p:spPr>
          <a:xfrm>
            <a:off x="7308820" y="3515400"/>
            <a:ext cx="4203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5</a:t>
            </a:r>
            <a:endParaRPr sz="1100">
              <a:latin typeface="Open Sans"/>
              <a:ea typeface="Open Sans"/>
              <a:cs typeface="Open Sans"/>
              <a:sym typeface="Open Sans"/>
            </a:endParaRPr>
          </a:p>
        </p:txBody>
      </p:sp>
      <p:sp>
        <p:nvSpPr>
          <p:cNvPr id="411" name="Google Shape;411;p42"/>
          <p:cNvSpPr/>
          <p:nvPr/>
        </p:nvSpPr>
        <p:spPr>
          <a:xfrm>
            <a:off x="7858476" y="3392175"/>
            <a:ext cx="1109100" cy="545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latin typeface="Open Sans"/>
              <a:ea typeface="Open Sans"/>
              <a:cs typeface="Open Sans"/>
              <a:sym typeface="Open Sans"/>
            </a:endParaRPr>
          </a:p>
        </p:txBody>
      </p:sp>
      <p:sp>
        <p:nvSpPr>
          <p:cNvPr id="412" name="Google Shape;412;p42"/>
          <p:cNvSpPr/>
          <p:nvPr/>
        </p:nvSpPr>
        <p:spPr>
          <a:xfrm>
            <a:off x="7925620" y="3505950"/>
            <a:ext cx="4203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5</a:t>
            </a:r>
            <a:endParaRPr sz="1100">
              <a:latin typeface="Open Sans"/>
              <a:ea typeface="Open Sans"/>
              <a:cs typeface="Open Sans"/>
              <a:sym typeface="Open Sans"/>
            </a:endParaRPr>
          </a:p>
        </p:txBody>
      </p:sp>
      <p:sp>
        <p:nvSpPr>
          <p:cNvPr id="413" name="Google Shape;413;p42"/>
          <p:cNvSpPr/>
          <p:nvPr/>
        </p:nvSpPr>
        <p:spPr>
          <a:xfrm>
            <a:off x="8475270" y="3510675"/>
            <a:ext cx="4203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6</a:t>
            </a:r>
            <a:endParaRPr sz="1100">
              <a:latin typeface="Open Sans"/>
              <a:ea typeface="Open Sans"/>
              <a:cs typeface="Open Sans"/>
              <a:sym typeface="Open Sans"/>
            </a:endParaRPr>
          </a:p>
        </p:txBody>
      </p:sp>
      <p:sp>
        <p:nvSpPr>
          <p:cNvPr id="414" name="Google Shape;414;p42"/>
          <p:cNvSpPr/>
          <p:nvPr/>
        </p:nvSpPr>
        <p:spPr>
          <a:xfrm>
            <a:off x="5568700" y="424869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2</a:t>
            </a:r>
            <a:endParaRPr sz="1100">
              <a:latin typeface="Open Sans"/>
              <a:ea typeface="Open Sans"/>
              <a:cs typeface="Open Sans"/>
              <a:sym typeface="Open Sans"/>
            </a:endParaRPr>
          </a:p>
        </p:txBody>
      </p:sp>
      <p:sp>
        <p:nvSpPr>
          <p:cNvPr id="415" name="Google Shape;415;p42"/>
          <p:cNvSpPr/>
          <p:nvPr/>
        </p:nvSpPr>
        <p:spPr>
          <a:xfrm>
            <a:off x="6416425" y="424869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3</a:t>
            </a:r>
            <a:endParaRPr sz="1100">
              <a:latin typeface="Open Sans"/>
              <a:ea typeface="Open Sans"/>
              <a:cs typeface="Open Sans"/>
              <a:sym typeface="Open Sans"/>
            </a:endParaRPr>
          </a:p>
        </p:txBody>
      </p:sp>
      <p:sp>
        <p:nvSpPr>
          <p:cNvPr id="416" name="Google Shape;416;p42"/>
          <p:cNvSpPr/>
          <p:nvPr/>
        </p:nvSpPr>
        <p:spPr>
          <a:xfrm>
            <a:off x="7264150" y="424869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4</a:t>
            </a:r>
            <a:endParaRPr sz="1100">
              <a:latin typeface="Open Sans"/>
              <a:ea typeface="Open Sans"/>
              <a:cs typeface="Open Sans"/>
              <a:sym typeface="Open Sans"/>
            </a:endParaRPr>
          </a:p>
        </p:txBody>
      </p:sp>
      <p:cxnSp>
        <p:nvCxnSpPr>
          <p:cNvPr id="417" name="Google Shape;417;p42"/>
          <p:cNvCxnSpPr>
            <a:stCxn id="414" idx="3"/>
            <a:endCxn id="415" idx="1"/>
          </p:cNvCxnSpPr>
          <p:nvPr/>
        </p:nvCxnSpPr>
        <p:spPr>
          <a:xfrm>
            <a:off x="6266800" y="4402745"/>
            <a:ext cx="149700" cy="600"/>
          </a:xfrm>
          <a:prstGeom prst="curvedConnector3">
            <a:avLst>
              <a:gd fmla="val 49975" name="adj1"/>
            </a:avLst>
          </a:prstGeom>
          <a:noFill/>
          <a:ln cap="flat" cmpd="sng" w="9525">
            <a:solidFill>
              <a:schemeClr val="dk2"/>
            </a:solidFill>
            <a:prstDash val="solid"/>
            <a:round/>
            <a:headEnd len="med" w="med" type="none"/>
            <a:tailEnd len="med" w="med" type="none"/>
          </a:ln>
        </p:spPr>
      </p:cxnSp>
      <p:cxnSp>
        <p:nvCxnSpPr>
          <p:cNvPr id="418" name="Google Shape;418;p42"/>
          <p:cNvCxnSpPr>
            <a:stCxn id="415" idx="3"/>
            <a:endCxn id="416" idx="1"/>
          </p:cNvCxnSpPr>
          <p:nvPr/>
        </p:nvCxnSpPr>
        <p:spPr>
          <a:xfrm>
            <a:off x="7114525" y="4402745"/>
            <a:ext cx="149700" cy="600"/>
          </a:xfrm>
          <a:prstGeom prst="curvedConnector3">
            <a:avLst>
              <a:gd fmla="val 49975" name="adj1"/>
            </a:avLst>
          </a:prstGeom>
          <a:noFill/>
          <a:ln cap="flat" cmpd="sng" w="9525">
            <a:solidFill>
              <a:schemeClr val="dk2"/>
            </a:solidFill>
            <a:prstDash val="solid"/>
            <a:round/>
            <a:headEnd len="med" w="med" type="none"/>
            <a:tailEnd len="med" w="med" type="none"/>
          </a:ln>
        </p:spPr>
      </p:cxnSp>
      <p:sp>
        <p:nvSpPr>
          <p:cNvPr id="419" name="Google Shape;419;p42"/>
          <p:cNvSpPr/>
          <p:nvPr/>
        </p:nvSpPr>
        <p:spPr>
          <a:xfrm>
            <a:off x="7315554" y="2559571"/>
            <a:ext cx="1653900" cy="545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11</a:t>
            </a:r>
            <a:endParaRPr sz="1100">
              <a:latin typeface="Open Sans"/>
              <a:ea typeface="Open Sans"/>
              <a:cs typeface="Open Sans"/>
              <a:sym typeface="Open Sans"/>
            </a:endParaRPr>
          </a:p>
        </p:txBody>
      </p:sp>
      <p:sp>
        <p:nvSpPr>
          <p:cNvPr id="420" name="Google Shape;420;p42"/>
          <p:cNvSpPr/>
          <p:nvPr/>
        </p:nvSpPr>
        <p:spPr>
          <a:xfrm>
            <a:off x="5615176" y="2554546"/>
            <a:ext cx="1653900" cy="545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7</a:t>
            </a:r>
            <a:endParaRPr sz="1100">
              <a:latin typeface="Open Sans"/>
              <a:ea typeface="Open Sans"/>
              <a:cs typeface="Open Sans"/>
              <a:sym typeface="Open Sans"/>
            </a:endParaRPr>
          </a:p>
        </p:txBody>
      </p:sp>
      <p:sp>
        <p:nvSpPr>
          <p:cNvPr id="421" name="Google Shape;421;p42"/>
          <p:cNvSpPr/>
          <p:nvPr/>
        </p:nvSpPr>
        <p:spPr>
          <a:xfrm>
            <a:off x="3914804" y="2559571"/>
            <a:ext cx="1653900" cy="545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3</a:t>
            </a:r>
            <a:endParaRPr sz="1100">
              <a:latin typeface="Open Sans"/>
              <a:ea typeface="Open Sans"/>
              <a:cs typeface="Open Sans"/>
              <a:sym typeface="Ope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25" name="Shape 425"/>
        <p:cNvGrpSpPr/>
        <p:nvPr/>
      </p:nvGrpSpPr>
      <p:grpSpPr>
        <a:xfrm>
          <a:off x="0" y="0"/>
          <a:ext cx="0" cy="0"/>
          <a:chOff x="0" y="0"/>
          <a:chExt cx="0" cy="0"/>
        </a:xfrm>
      </p:grpSpPr>
      <p:sp>
        <p:nvSpPr>
          <p:cNvPr id="426" name="Google Shape;426;p43"/>
          <p:cNvSpPr txBox="1"/>
          <p:nvPr/>
        </p:nvSpPr>
        <p:spPr>
          <a:xfrm>
            <a:off x="276225" y="285750"/>
            <a:ext cx="7153200" cy="1905300"/>
          </a:xfrm>
          <a:prstGeom prst="rect">
            <a:avLst/>
          </a:prstGeom>
          <a:noFill/>
          <a:ln>
            <a:noFill/>
          </a:ln>
        </p:spPr>
        <p:txBody>
          <a:bodyPr anchorCtr="0" anchor="t" bIns="91425" lIns="91425" spcFirstLastPara="1" rIns="91425" wrap="square" tIns="91425">
            <a:noAutofit/>
          </a:bodyPr>
          <a:lstStyle/>
          <a:p>
            <a:pPr indent="0" lvl="0" marL="0" marR="0" rtl="0" algn="l">
              <a:lnSpc>
                <a:spcPct val="85000"/>
              </a:lnSpc>
              <a:spcBef>
                <a:spcPts val="0"/>
              </a:spcBef>
              <a:spcAft>
                <a:spcPts val="0"/>
              </a:spcAft>
              <a:buClr>
                <a:schemeClr val="dk1"/>
              </a:buClr>
              <a:buSzPts val="1100"/>
              <a:buFont typeface="Arial"/>
              <a:buNone/>
            </a:pPr>
            <a:r>
              <a:rPr b="0" i="0" lang="en" sz="4800" u="none" cap="none" strike="noStrike">
                <a:solidFill>
                  <a:schemeClr val="lt1"/>
                </a:solidFill>
                <a:latin typeface="Inter"/>
                <a:ea typeface="Inter"/>
                <a:cs typeface="Inter"/>
                <a:sym typeface="Inter"/>
              </a:rPr>
              <a:t>Thanks!</a:t>
            </a:r>
            <a:endParaRPr b="0" i="0" sz="4800" u="none" cap="none" strike="noStrike">
              <a:solidFill>
                <a:srgbClr val="FFFFFF"/>
              </a:solidFill>
              <a:latin typeface="Inter"/>
              <a:ea typeface="Inter"/>
              <a:cs typeface="Inter"/>
              <a:sym typeface="Inter"/>
            </a:endParaRPr>
          </a:p>
        </p:txBody>
      </p:sp>
      <p:sp>
        <p:nvSpPr>
          <p:cNvPr id="427" name="Google Shape;427;p43">
            <a:hlinkClick r:id="rId3"/>
          </p:cNvPr>
          <p:cNvSpPr txBox="1"/>
          <p:nvPr/>
        </p:nvSpPr>
        <p:spPr>
          <a:xfrm>
            <a:off x="2388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428" name="Google Shape;428;p43"/>
          <p:cNvSpPr txBox="1"/>
          <p:nvPr/>
        </p:nvSpPr>
        <p:spPr>
          <a:xfrm>
            <a:off x="1079350" y="4469150"/>
            <a:ext cx="39678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FF"/>
                </a:solidFill>
                <a:latin typeface="Inter"/>
                <a:ea typeface="Inter"/>
                <a:cs typeface="Inter"/>
                <a:sym typeface="Inter"/>
              </a:rPr>
              <a:t>|  Developed by JetBrains </a:t>
            </a:r>
            <a:endParaRPr sz="1700">
              <a:solidFill>
                <a:srgbClr val="FFFFFF"/>
              </a:solidFill>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Taxonomy of collections</a:t>
            </a:r>
            <a:endParaRPr/>
          </a:p>
        </p:txBody>
      </p:sp>
      <p:sp>
        <p:nvSpPr>
          <p:cNvPr id="62" name="Google Shape;62;p14"/>
          <p:cNvSpPr txBox="1"/>
          <p:nvPr>
            <p:ph idx="1" type="body"/>
          </p:nvPr>
        </p:nvSpPr>
        <p:spPr>
          <a:xfrm>
            <a:off x="292600" y="4357125"/>
            <a:ext cx="8419800" cy="385200"/>
          </a:xfrm>
          <a:prstGeom prst="rect">
            <a:avLst/>
          </a:prstGeom>
        </p:spPr>
        <p:txBody>
          <a:bodyPr anchorCtr="0" anchor="t" bIns="0" lIns="0" spcFirstLastPara="1" rIns="0" wrap="square" tIns="73150">
            <a:noAutofit/>
          </a:bodyPr>
          <a:lstStyle/>
          <a:p>
            <a:pPr indent="0" lvl="0" marL="0" rtl="0" algn="l">
              <a:spcBef>
                <a:spcPts val="0"/>
              </a:spcBef>
              <a:spcAft>
                <a:spcPts val="1000"/>
              </a:spcAft>
              <a:buNone/>
            </a:pPr>
            <a:r>
              <a:rPr lang="en"/>
              <a:t>Interfaces – Kotlin actually uses implementations from </a:t>
            </a:r>
            <a:r>
              <a:rPr lang="en">
                <a:latin typeface="JetBrains Mono"/>
                <a:ea typeface="JetBrains Mono"/>
                <a:cs typeface="JetBrains Mono"/>
                <a:sym typeface="JetBrains Mono"/>
              </a:rPr>
              <a:t>java.util</a:t>
            </a:r>
            <a:endParaRPr>
              <a:latin typeface="JetBrains Mono"/>
              <a:ea typeface="JetBrains Mono"/>
              <a:cs typeface="JetBrains Mono"/>
              <a:sym typeface="JetBrains Mono"/>
            </a:endParaRPr>
          </a:p>
        </p:txBody>
      </p:sp>
      <p:pic>
        <p:nvPicPr>
          <p:cNvPr id="63" name="Google Shape;63;p14"/>
          <p:cNvPicPr preferRelativeResize="0"/>
          <p:nvPr/>
        </p:nvPicPr>
        <p:blipFill rotWithShape="1">
          <a:blip r:embed="rId3">
            <a:alphaModFix/>
          </a:blip>
          <a:srcRect b="0" l="0" r="0" t="0"/>
          <a:stretch/>
        </p:blipFill>
        <p:spPr>
          <a:xfrm>
            <a:off x="292600" y="1130637"/>
            <a:ext cx="8133868" cy="305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Taxonomy of collections</a:t>
            </a:r>
            <a:endParaRPr/>
          </a:p>
        </p:txBody>
      </p:sp>
      <p:sp>
        <p:nvSpPr>
          <p:cNvPr id="69" name="Google Shape;69;p15"/>
          <p:cNvSpPr/>
          <p:nvPr/>
        </p:nvSpPr>
        <p:spPr>
          <a:xfrm>
            <a:off x="347502" y="1407300"/>
            <a:ext cx="1440900" cy="457200"/>
          </a:xfrm>
          <a:prstGeom prst="roundRect">
            <a:avLst>
              <a:gd fmla="val 16667" name="adj"/>
            </a:avLst>
          </a:prstGeom>
          <a:solidFill>
            <a:srgbClr val="DAD5FF"/>
          </a:solidFill>
          <a:ln cap="flat" cmpd="sng" w="19050">
            <a:solidFill>
              <a:srgbClr val="DAD5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MutableIterable</a:t>
            </a:r>
            <a:endParaRPr sz="1100">
              <a:latin typeface="Open Sans"/>
              <a:ea typeface="Open Sans"/>
              <a:cs typeface="Open Sans"/>
              <a:sym typeface="Open Sans"/>
            </a:endParaRPr>
          </a:p>
        </p:txBody>
      </p:sp>
      <p:sp>
        <p:nvSpPr>
          <p:cNvPr id="70" name="Google Shape;70;p15"/>
          <p:cNvSpPr/>
          <p:nvPr/>
        </p:nvSpPr>
        <p:spPr>
          <a:xfrm>
            <a:off x="2545952" y="1407300"/>
            <a:ext cx="1440900" cy="457200"/>
          </a:xfrm>
          <a:prstGeom prst="roundRect">
            <a:avLst>
              <a:gd fmla="val 16667" name="adj"/>
            </a:avLst>
          </a:prstGeom>
          <a:solidFill>
            <a:srgbClr val="DAD5FF"/>
          </a:solidFill>
          <a:ln cap="flat" cmpd="sng" w="19050">
            <a:solidFill>
              <a:srgbClr val="DAD5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Iterable</a:t>
            </a:r>
            <a:endParaRPr sz="1100">
              <a:latin typeface="Open Sans"/>
              <a:ea typeface="Open Sans"/>
              <a:cs typeface="Open Sans"/>
              <a:sym typeface="Open Sans"/>
            </a:endParaRPr>
          </a:p>
        </p:txBody>
      </p:sp>
      <p:cxnSp>
        <p:nvCxnSpPr>
          <p:cNvPr id="71" name="Google Shape;71;p15"/>
          <p:cNvCxnSpPr>
            <a:stCxn id="69" idx="3"/>
            <a:endCxn id="70" idx="1"/>
          </p:cNvCxnSpPr>
          <p:nvPr/>
        </p:nvCxnSpPr>
        <p:spPr>
          <a:xfrm>
            <a:off x="1788402" y="1635900"/>
            <a:ext cx="757500" cy="600"/>
          </a:xfrm>
          <a:prstGeom prst="curvedConnector3">
            <a:avLst>
              <a:gd fmla="val 50003" name="adj1"/>
            </a:avLst>
          </a:prstGeom>
          <a:noFill/>
          <a:ln cap="flat" cmpd="sng" w="19050">
            <a:solidFill>
              <a:srgbClr val="27282C"/>
            </a:solidFill>
            <a:prstDash val="solid"/>
            <a:round/>
            <a:headEnd len="med" w="med" type="triangle"/>
            <a:tailEnd len="med" w="med" type="none"/>
          </a:ln>
        </p:spPr>
      </p:cxnSp>
      <p:sp>
        <p:nvSpPr>
          <p:cNvPr id="72" name="Google Shape;72;p15"/>
          <p:cNvSpPr/>
          <p:nvPr/>
        </p:nvSpPr>
        <p:spPr>
          <a:xfrm>
            <a:off x="347502" y="2252075"/>
            <a:ext cx="1440900" cy="457200"/>
          </a:xfrm>
          <a:prstGeom prst="roundRect">
            <a:avLst>
              <a:gd fmla="val 16667" name="adj"/>
            </a:avLst>
          </a:prstGeom>
          <a:solidFill>
            <a:srgbClr val="DAD5FF"/>
          </a:solidFill>
          <a:ln cap="flat" cmpd="sng" w="19050">
            <a:solidFill>
              <a:srgbClr val="DAD5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MutableCollection</a:t>
            </a:r>
            <a:endParaRPr sz="1100">
              <a:latin typeface="Open Sans"/>
              <a:ea typeface="Open Sans"/>
              <a:cs typeface="Open Sans"/>
              <a:sym typeface="Open Sans"/>
            </a:endParaRPr>
          </a:p>
        </p:txBody>
      </p:sp>
      <p:sp>
        <p:nvSpPr>
          <p:cNvPr id="73" name="Google Shape;73;p15"/>
          <p:cNvSpPr/>
          <p:nvPr/>
        </p:nvSpPr>
        <p:spPr>
          <a:xfrm>
            <a:off x="2545952" y="2252075"/>
            <a:ext cx="1440900" cy="457200"/>
          </a:xfrm>
          <a:prstGeom prst="roundRect">
            <a:avLst>
              <a:gd fmla="val 16667" name="adj"/>
            </a:avLst>
          </a:prstGeom>
          <a:solidFill>
            <a:srgbClr val="DAD5FF"/>
          </a:solidFill>
          <a:ln cap="flat" cmpd="sng" w="19050">
            <a:solidFill>
              <a:srgbClr val="DAD5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Collection</a:t>
            </a:r>
            <a:endParaRPr sz="1100">
              <a:latin typeface="Open Sans"/>
              <a:ea typeface="Open Sans"/>
              <a:cs typeface="Open Sans"/>
              <a:sym typeface="Open Sans"/>
            </a:endParaRPr>
          </a:p>
        </p:txBody>
      </p:sp>
      <p:cxnSp>
        <p:nvCxnSpPr>
          <p:cNvPr id="74" name="Google Shape;74;p15"/>
          <p:cNvCxnSpPr>
            <a:stCxn id="70" idx="2"/>
            <a:endCxn id="73" idx="0"/>
          </p:cNvCxnSpPr>
          <p:nvPr/>
        </p:nvCxnSpPr>
        <p:spPr>
          <a:xfrm>
            <a:off x="3266402" y="1864500"/>
            <a:ext cx="0" cy="387600"/>
          </a:xfrm>
          <a:prstGeom prst="straightConnector1">
            <a:avLst/>
          </a:prstGeom>
          <a:noFill/>
          <a:ln cap="flat" cmpd="sng" w="19050">
            <a:solidFill>
              <a:schemeClr val="dk2"/>
            </a:solidFill>
            <a:prstDash val="solid"/>
            <a:round/>
            <a:headEnd len="med" w="med" type="none"/>
            <a:tailEnd len="med" w="med" type="triangle"/>
          </a:ln>
        </p:spPr>
      </p:cxnSp>
      <p:cxnSp>
        <p:nvCxnSpPr>
          <p:cNvPr id="75" name="Google Shape;75;p15"/>
          <p:cNvCxnSpPr>
            <a:stCxn id="69" idx="2"/>
            <a:endCxn id="72" idx="0"/>
          </p:cNvCxnSpPr>
          <p:nvPr/>
        </p:nvCxnSpPr>
        <p:spPr>
          <a:xfrm>
            <a:off x="1067952" y="1864500"/>
            <a:ext cx="0" cy="387600"/>
          </a:xfrm>
          <a:prstGeom prst="straightConnector1">
            <a:avLst/>
          </a:prstGeom>
          <a:noFill/>
          <a:ln cap="flat" cmpd="sng" w="19050">
            <a:solidFill>
              <a:schemeClr val="dk2"/>
            </a:solidFill>
            <a:prstDash val="solid"/>
            <a:round/>
            <a:headEnd len="med" w="med" type="none"/>
            <a:tailEnd len="med" w="med" type="triangle"/>
          </a:ln>
        </p:spPr>
      </p:cxnSp>
      <p:cxnSp>
        <p:nvCxnSpPr>
          <p:cNvPr id="76" name="Google Shape;76;p15"/>
          <p:cNvCxnSpPr>
            <a:stCxn id="73" idx="1"/>
            <a:endCxn id="72" idx="3"/>
          </p:cNvCxnSpPr>
          <p:nvPr/>
        </p:nvCxnSpPr>
        <p:spPr>
          <a:xfrm rot="10800000">
            <a:off x="1788452" y="2480675"/>
            <a:ext cx="757500" cy="0"/>
          </a:xfrm>
          <a:prstGeom prst="straightConnector1">
            <a:avLst/>
          </a:prstGeom>
          <a:noFill/>
          <a:ln cap="flat" cmpd="sng" w="19050">
            <a:solidFill>
              <a:schemeClr val="dk2"/>
            </a:solidFill>
            <a:prstDash val="solid"/>
            <a:round/>
            <a:headEnd len="med" w="med" type="none"/>
            <a:tailEnd len="med" w="med" type="triangle"/>
          </a:ln>
        </p:spPr>
      </p:cxnSp>
      <p:sp>
        <p:nvSpPr>
          <p:cNvPr id="77" name="Google Shape;77;p15"/>
          <p:cNvSpPr/>
          <p:nvPr/>
        </p:nvSpPr>
        <p:spPr>
          <a:xfrm>
            <a:off x="1714652" y="3166475"/>
            <a:ext cx="1440900" cy="457200"/>
          </a:xfrm>
          <a:prstGeom prst="roundRect">
            <a:avLst>
              <a:gd fmla="val 16667" name="adj"/>
            </a:avLst>
          </a:prstGeom>
          <a:solidFill>
            <a:srgbClr val="DAD5FF"/>
          </a:solidFill>
          <a:ln cap="flat" cmpd="sng" w="19050">
            <a:solidFill>
              <a:srgbClr val="DAD5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List</a:t>
            </a:r>
            <a:endParaRPr sz="1100">
              <a:latin typeface="Open Sans"/>
              <a:ea typeface="Open Sans"/>
              <a:cs typeface="Open Sans"/>
              <a:sym typeface="Open Sans"/>
            </a:endParaRPr>
          </a:p>
        </p:txBody>
      </p:sp>
      <p:sp>
        <p:nvSpPr>
          <p:cNvPr id="78" name="Google Shape;78;p15"/>
          <p:cNvSpPr/>
          <p:nvPr/>
        </p:nvSpPr>
        <p:spPr>
          <a:xfrm>
            <a:off x="3388927" y="3166475"/>
            <a:ext cx="1440900" cy="457200"/>
          </a:xfrm>
          <a:prstGeom prst="roundRect">
            <a:avLst>
              <a:gd fmla="val 16667" name="adj"/>
            </a:avLst>
          </a:prstGeom>
          <a:solidFill>
            <a:srgbClr val="DAD5FF"/>
          </a:solidFill>
          <a:ln cap="flat" cmpd="sng" w="19050">
            <a:solidFill>
              <a:srgbClr val="DAD5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Set</a:t>
            </a:r>
            <a:endParaRPr sz="1100">
              <a:latin typeface="Open Sans"/>
              <a:ea typeface="Open Sans"/>
              <a:cs typeface="Open Sans"/>
              <a:sym typeface="Open Sans"/>
            </a:endParaRPr>
          </a:p>
        </p:txBody>
      </p:sp>
      <p:cxnSp>
        <p:nvCxnSpPr>
          <p:cNvPr id="79" name="Google Shape;79;p15"/>
          <p:cNvCxnSpPr>
            <a:stCxn id="73" idx="2"/>
            <a:endCxn id="78" idx="0"/>
          </p:cNvCxnSpPr>
          <p:nvPr/>
        </p:nvCxnSpPr>
        <p:spPr>
          <a:xfrm flipH="1" rot="-5400000">
            <a:off x="3459302" y="2516375"/>
            <a:ext cx="457200" cy="843000"/>
          </a:xfrm>
          <a:prstGeom prst="bentConnector3">
            <a:avLst>
              <a:gd fmla="val 50000" name="adj1"/>
            </a:avLst>
          </a:prstGeom>
          <a:noFill/>
          <a:ln cap="flat" cmpd="sng" w="19050">
            <a:solidFill>
              <a:schemeClr val="dk2"/>
            </a:solidFill>
            <a:prstDash val="solid"/>
            <a:round/>
            <a:headEnd len="med" w="med" type="none"/>
            <a:tailEnd len="med" w="med" type="triangle"/>
          </a:ln>
        </p:spPr>
      </p:cxnSp>
      <p:cxnSp>
        <p:nvCxnSpPr>
          <p:cNvPr id="80" name="Google Shape;80;p15"/>
          <p:cNvCxnSpPr>
            <a:stCxn id="73" idx="2"/>
            <a:endCxn id="77" idx="0"/>
          </p:cNvCxnSpPr>
          <p:nvPr/>
        </p:nvCxnSpPr>
        <p:spPr>
          <a:xfrm rot="5400000">
            <a:off x="2622152" y="2522225"/>
            <a:ext cx="457200" cy="831300"/>
          </a:xfrm>
          <a:prstGeom prst="bentConnector3">
            <a:avLst>
              <a:gd fmla="val 50000" name="adj1"/>
            </a:avLst>
          </a:prstGeom>
          <a:noFill/>
          <a:ln cap="flat" cmpd="sng" w="19050">
            <a:solidFill>
              <a:schemeClr val="dk2"/>
            </a:solidFill>
            <a:prstDash val="solid"/>
            <a:round/>
            <a:headEnd len="med" w="med" type="none"/>
            <a:tailEnd len="med" w="med" type="triangle"/>
          </a:ln>
        </p:spPr>
      </p:cxnSp>
      <p:sp>
        <p:nvSpPr>
          <p:cNvPr id="81" name="Google Shape;81;p15"/>
          <p:cNvSpPr/>
          <p:nvPr/>
        </p:nvSpPr>
        <p:spPr>
          <a:xfrm>
            <a:off x="1714652" y="4011250"/>
            <a:ext cx="1440900" cy="457200"/>
          </a:xfrm>
          <a:prstGeom prst="roundRect">
            <a:avLst>
              <a:gd fmla="val 16667" name="adj"/>
            </a:avLst>
          </a:prstGeom>
          <a:solidFill>
            <a:srgbClr val="DAD5FF"/>
          </a:solidFill>
          <a:ln cap="flat" cmpd="sng" w="19050">
            <a:solidFill>
              <a:srgbClr val="DAD5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MutableList</a:t>
            </a:r>
            <a:endParaRPr sz="1100">
              <a:latin typeface="Open Sans"/>
              <a:ea typeface="Open Sans"/>
              <a:cs typeface="Open Sans"/>
              <a:sym typeface="Open Sans"/>
            </a:endParaRPr>
          </a:p>
        </p:txBody>
      </p:sp>
      <p:sp>
        <p:nvSpPr>
          <p:cNvPr id="82" name="Google Shape;82;p15"/>
          <p:cNvSpPr/>
          <p:nvPr/>
        </p:nvSpPr>
        <p:spPr>
          <a:xfrm>
            <a:off x="3388927" y="4011250"/>
            <a:ext cx="1440900" cy="457200"/>
          </a:xfrm>
          <a:prstGeom prst="roundRect">
            <a:avLst>
              <a:gd fmla="val 16667" name="adj"/>
            </a:avLst>
          </a:prstGeom>
          <a:solidFill>
            <a:srgbClr val="DAD5FF"/>
          </a:solidFill>
          <a:ln cap="flat" cmpd="sng" w="19050">
            <a:solidFill>
              <a:srgbClr val="DAD5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MutableSet</a:t>
            </a:r>
            <a:endParaRPr sz="1100">
              <a:latin typeface="Open Sans"/>
              <a:ea typeface="Open Sans"/>
              <a:cs typeface="Open Sans"/>
              <a:sym typeface="Open Sans"/>
            </a:endParaRPr>
          </a:p>
        </p:txBody>
      </p:sp>
      <p:sp>
        <p:nvSpPr>
          <p:cNvPr id="83" name="Google Shape;83;p15"/>
          <p:cNvSpPr/>
          <p:nvPr/>
        </p:nvSpPr>
        <p:spPr>
          <a:xfrm>
            <a:off x="5063202" y="3166475"/>
            <a:ext cx="1440900" cy="457200"/>
          </a:xfrm>
          <a:prstGeom prst="roundRect">
            <a:avLst>
              <a:gd fmla="val 16667" name="adj"/>
            </a:avLst>
          </a:prstGeom>
          <a:solidFill>
            <a:srgbClr val="DAD5FF"/>
          </a:solidFill>
          <a:ln cap="flat" cmpd="sng" w="19050">
            <a:solidFill>
              <a:srgbClr val="DAD5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Map</a:t>
            </a:r>
            <a:endParaRPr sz="1100">
              <a:latin typeface="Open Sans"/>
              <a:ea typeface="Open Sans"/>
              <a:cs typeface="Open Sans"/>
              <a:sym typeface="Open Sans"/>
            </a:endParaRPr>
          </a:p>
        </p:txBody>
      </p:sp>
      <p:sp>
        <p:nvSpPr>
          <p:cNvPr id="84" name="Google Shape;84;p15"/>
          <p:cNvSpPr/>
          <p:nvPr/>
        </p:nvSpPr>
        <p:spPr>
          <a:xfrm>
            <a:off x="5063202" y="4011250"/>
            <a:ext cx="1440900" cy="457200"/>
          </a:xfrm>
          <a:prstGeom prst="roundRect">
            <a:avLst>
              <a:gd fmla="val 16667" name="adj"/>
            </a:avLst>
          </a:prstGeom>
          <a:solidFill>
            <a:srgbClr val="DAD5FF"/>
          </a:solidFill>
          <a:ln cap="flat" cmpd="sng" w="19050">
            <a:solidFill>
              <a:srgbClr val="DAD5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MutableMap</a:t>
            </a:r>
            <a:endParaRPr sz="1100">
              <a:latin typeface="Open Sans"/>
              <a:ea typeface="Open Sans"/>
              <a:cs typeface="Open Sans"/>
              <a:sym typeface="Open Sans"/>
            </a:endParaRPr>
          </a:p>
        </p:txBody>
      </p:sp>
      <p:cxnSp>
        <p:nvCxnSpPr>
          <p:cNvPr id="85" name="Google Shape;85;p15"/>
          <p:cNvCxnSpPr>
            <a:endCxn id="81" idx="1"/>
          </p:cNvCxnSpPr>
          <p:nvPr/>
        </p:nvCxnSpPr>
        <p:spPr>
          <a:xfrm flipH="1" rot="-5400000">
            <a:off x="505802" y="3031000"/>
            <a:ext cx="1517100" cy="900600"/>
          </a:xfrm>
          <a:prstGeom prst="bentConnector2">
            <a:avLst/>
          </a:prstGeom>
          <a:noFill/>
          <a:ln cap="flat" cmpd="sng" w="19050">
            <a:solidFill>
              <a:schemeClr val="dk2"/>
            </a:solidFill>
            <a:prstDash val="solid"/>
            <a:round/>
            <a:headEnd len="med" w="med" type="none"/>
            <a:tailEnd len="med" w="med" type="triangle"/>
          </a:ln>
        </p:spPr>
      </p:cxnSp>
      <p:cxnSp>
        <p:nvCxnSpPr>
          <p:cNvPr id="86" name="Google Shape;86;p15"/>
          <p:cNvCxnSpPr>
            <a:stCxn id="72" idx="2"/>
            <a:endCxn id="82" idx="2"/>
          </p:cNvCxnSpPr>
          <p:nvPr/>
        </p:nvCxnSpPr>
        <p:spPr>
          <a:xfrm flipH="1" rot="-5400000">
            <a:off x="1709052" y="2068175"/>
            <a:ext cx="1759200" cy="3041400"/>
          </a:xfrm>
          <a:prstGeom prst="bentConnector3">
            <a:avLst>
              <a:gd fmla="val 110849" name="adj1"/>
            </a:avLst>
          </a:prstGeom>
          <a:noFill/>
          <a:ln cap="flat" cmpd="sng" w="19050">
            <a:solidFill>
              <a:schemeClr val="dk2"/>
            </a:solidFill>
            <a:prstDash val="solid"/>
            <a:round/>
            <a:headEnd len="med" w="med" type="none"/>
            <a:tailEnd len="med" w="med" type="triangle"/>
          </a:ln>
        </p:spPr>
      </p:cxnSp>
      <p:cxnSp>
        <p:nvCxnSpPr>
          <p:cNvPr id="87" name="Google Shape;87;p15"/>
          <p:cNvCxnSpPr>
            <a:stCxn id="83" idx="2"/>
            <a:endCxn id="84" idx="0"/>
          </p:cNvCxnSpPr>
          <p:nvPr/>
        </p:nvCxnSpPr>
        <p:spPr>
          <a:xfrm flipH="1" rot="-5400000">
            <a:off x="5590152" y="3817175"/>
            <a:ext cx="387600" cy="600"/>
          </a:xfrm>
          <a:prstGeom prst="bentConnector3">
            <a:avLst>
              <a:gd fmla="val 49997" name="adj1"/>
            </a:avLst>
          </a:prstGeom>
          <a:noFill/>
          <a:ln cap="flat" cmpd="sng" w="19050">
            <a:solidFill>
              <a:schemeClr val="dk2"/>
            </a:solidFill>
            <a:prstDash val="solid"/>
            <a:round/>
            <a:headEnd len="med" w="med" type="none"/>
            <a:tailEnd len="med" w="med" type="triangle"/>
          </a:ln>
        </p:spPr>
      </p:cxnSp>
      <p:cxnSp>
        <p:nvCxnSpPr>
          <p:cNvPr id="88" name="Google Shape;88;p15"/>
          <p:cNvCxnSpPr>
            <a:stCxn id="78" idx="2"/>
            <a:endCxn id="82" idx="0"/>
          </p:cNvCxnSpPr>
          <p:nvPr/>
        </p:nvCxnSpPr>
        <p:spPr>
          <a:xfrm flipH="1" rot="-5400000">
            <a:off x="3915877" y="3817175"/>
            <a:ext cx="387600" cy="600"/>
          </a:xfrm>
          <a:prstGeom prst="bentConnector3">
            <a:avLst>
              <a:gd fmla="val 49997" name="adj1"/>
            </a:avLst>
          </a:prstGeom>
          <a:noFill/>
          <a:ln cap="flat" cmpd="sng" w="19050">
            <a:solidFill>
              <a:schemeClr val="dk2"/>
            </a:solidFill>
            <a:prstDash val="solid"/>
            <a:round/>
            <a:headEnd len="med" w="med" type="none"/>
            <a:tailEnd len="med" w="med" type="triangle"/>
          </a:ln>
        </p:spPr>
      </p:cxnSp>
      <p:cxnSp>
        <p:nvCxnSpPr>
          <p:cNvPr id="89" name="Google Shape;89;p15"/>
          <p:cNvCxnSpPr>
            <a:stCxn id="77" idx="2"/>
            <a:endCxn id="81" idx="0"/>
          </p:cNvCxnSpPr>
          <p:nvPr/>
        </p:nvCxnSpPr>
        <p:spPr>
          <a:xfrm flipH="1" rot="-5400000">
            <a:off x="2241602" y="3817175"/>
            <a:ext cx="387600" cy="600"/>
          </a:xfrm>
          <a:prstGeom prst="bentConnector3">
            <a:avLst>
              <a:gd fmla="val 49997"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Iterable</a:t>
            </a:r>
            <a:endParaRPr/>
          </a:p>
        </p:txBody>
      </p:sp>
      <p:sp>
        <p:nvSpPr>
          <p:cNvPr id="95" name="Google Shape;95;p16"/>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a:t>All collections in Kotlin implement </a:t>
            </a:r>
            <a:r>
              <a:rPr lang="en">
                <a:latin typeface="JetBrains Mono"/>
                <a:ea typeface="JetBrains Mono"/>
                <a:cs typeface="JetBrains Mono"/>
                <a:sym typeface="JetBrains Mono"/>
              </a:rPr>
              <a:t>Iterable</a:t>
            </a:r>
            <a:r>
              <a:rPr lang="en"/>
              <a:t> interface:</a:t>
            </a:r>
            <a:endParaRPr/>
          </a:p>
          <a:p>
            <a:pPr indent="0" lvl="0" marL="0" rtl="0" algn="l">
              <a:lnSpc>
                <a:spcPct val="115000"/>
              </a:lnSpc>
              <a:spcBef>
                <a:spcPts val="400"/>
              </a:spcBef>
              <a:spcAft>
                <a:spcPts val="0"/>
              </a:spcAft>
              <a:buClr>
                <a:schemeClr val="dk1"/>
              </a:buClr>
              <a:buSzPts val="1800"/>
              <a:buFont typeface="Arial"/>
              <a:buNone/>
            </a:pPr>
            <a:r>
              <a:rPr lang="en" sz="1100">
                <a:solidFill>
                  <a:srgbClr val="666666"/>
                </a:solidFill>
                <a:latin typeface="JetBrains Mono"/>
                <a:ea typeface="JetBrains Mono"/>
                <a:cs typeface="JetBrains Mono"/>
                <a:sym typeface="JetBrains Mono"/>
              </a:rPr>
              <a:t>/**</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666666"/>
                </a:solidFill>
                <a:latin typeface="JetBrains Mono"/>
                <a:ea typeface="JetBrains Mono"/>
                <a:cs typeface="JetBrains Mono"/>
                <a:sym typeface="JetBrains Mono"/>
              </a:rPr>
              <a:t>* Classes that inherit from this interface can be represented as a sequence of elements that can be iterated over.</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666666"/>
                </a:solidFill>
                <a:latin typeface="JetBrains Mono"/>
                <a:ea typeface="JetBrains Mono"/>
                <a:cs typeface="JetBrains Mono"/>
                <a:sym typeface="JetBrains Mono"/>
              </a:rPr>
              <a:t>* </a:t>
            </a:r>
            <a:r>
              <a:rPr b="1" lang="en" sz="1100">
                <a:solidFill>
                  <a:srgbClr val="666666"/>
                </a:solidFill>
                <a:latin typeface="JetBrains Mono"/>
                <a:ea typeface="JetBrains Mono"/>
                <a:cs typeface="JetBrains Mono"/>
                <a:sym typeface="JetBrains Mono"/>
              </a:rPr>
              <a:t>@param</a:t>
            </a:r>
            <a:r>
              <a:rPr lang="en" sz="1100">
                <a:solidFill>
                  <a:srgbClr val="666666"/>
                </a:solidFill>
                <a:latin typeface="JetBrains Mono"/>
                <a:ea typeface="JetBrains Mono"/>
                <a:cs typeface="JetBrains Mono"/>
                <a:sym typeface="JetBrains Mono"/>
              </a:rPr>
              <a:t> T is the type of element being iterated over. The iterator is covariant in its element type.</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666666"/>
                </a:solidFill>
                <a:latin typeface="JetBrains Mono"/>
                <a:ea typeface="JetBrains Mono"/>
                <a:cs typeface="JetBrains Mono"/>
                <a:sym typeface="JetBrains Mono"/>
              </a:rPr>
              <a:t>*/</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public</a:t>
            </a: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interface</a:t>
            </a:r>
            <a:r>
              <a:rPr lang="en" sz="1100">
                <a:solidFill>
                  <a:srgbClr val="37474F"/>
                </a:solidFill>
                <a:latin typeface="JetBrains Mono"/>
                <a:ea typeface="JetBrains Mono"/>
                <a:cs typeface="JetBrains Mono"/>
                <a:sym typeface="JetBrains Mono"/>
              </a:rPr>
              <a:t> Iterable&lt;</a:t>
            </a:r>
            <a:r>
              <a:rPr lang="en" sz="1100">
                <a:solidFill>
                  <a:srgbClr val="3F51B5"/>
                </a:solidFill>
                <a:latin typeface="JetBrains Mono"/>
                <a:ea typeface="JetBrains Mono"/>
                <a:cs typeface="JetBrains Mono"/>
                <a:sym typeface="JetBrains Mono"/>
              </a:rPr>
              <a:t>out</a:t>
            </a:r>
            <a:r>
              <a:rPr lang="en" sz="1100">
                <a:solidFill>
                  <a:srgbClr val="37474F"/>
                </a:solidFill>
                <a:latin typeface="JetBrains Mono"/>
                <a:ea typeface="JetBrains Mono"/>
                <a:cs typeface="JetBrains Mono"/>
                <a:sym typeface="JetBrains Mono"/>
              </a:rPr>
              <a:t> </a:t>
            </a:r>
            <a:r>
              <a:rPr lang="en" sz="1100">
                <a:solidFill>
                  <a:srgbClr val="3D85C6"/>
                </a:solidFill>
                <a:latin typeface="JetBrains Mono"/>
                <a:ea typeface="JetBrains Mono"/>
                <a:cs typeface="JetBrains Mono"/>
                <a:sym typeface="JetBrains Mono"/>
              </a:rPr>
              <a:t>T</a:t>
            </a:r>
            <a:r>
              <a:rPr lang="en" sz="1100">
                <a:solidFill>
                  <a:srgbClr val="37474F"/>
                </a:solidFill>
                <a:latin typeface="JetBrains Mono"/>
                <a:ea typeface="JetBrains Mono"/>
                <a:cs typeface="JetBrains Mono"/>
                <a:sym typeface="JetBrains Mono"/>
              </a:rPr>
              <a:t>&gt; {</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666666"/>
                </a:solidFill>
                <a:latin typeface="JetBrains Mono"/>
                <a:ea typeface="JetBrains Mono"/>
                <a:cs typeface="JetBrains Mono"/>
                <a:sym typeface="JetBrains Mono"/>
              </a:rPr>
              <a:t>    // Returns an iterator over the elements of this object.</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public</a:t>
            </a: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operator</a:t>
            </a: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37474F"/>
                </a:solidFill>
                <a:latin typeface="JetBrains Mono"/>
                <a:ea typeface="JetBrains Mono"/>
                <a:cs typeface="JetBrains Mono"/>
                <a:sym typeface="JetBrains Mono"/>
              </a:rPr>
              <a:t> iterator(): Iterator&lt;</a:t>
            </a:r>
            <a:r>
              <a:rPr lang="en" sz="1100">
                <a:solidFill>
                  <a:srgbClr val="3D85C6"/>
                </a:solidFill>
                <a:latin typeface="JetBrains Mono"/>
                <a:ea typeface="JetBrains Mono"/>
                <a:cs typeface="JetBrains Mono"/>
                <a:sym typeface="JetBrains Mono"/>
              </a:rPr>
              <a:t>T</a:t>
            </a:r>
            <a:r>
              <a:rPr lang="en" sz="1100">
                <a:solidFill>
                  <a:srgbClr val="37474F"/>
                </a:solidFill>
                <a:latin typeface="JetBrains Mono"/>
                <a:ea typeface="JetBrains Mono"/>
                <a:cs typeface="JetBrains Mono"/>
                <a:sym typeface="JetBrains Mono"/>
              </a:rPr>
              <a:t>&gt;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latin typeface="JetBrains Mono"/>
                <a:ea typeface="JetBrains Mono"/>
                <a:cs typeface="JetBrains Mono"/>
                <a:sym typeface="JetBrains Mono"/>
              </a:rPr>
              <a:t>}</a:t>
            </a:r>
            <a:endParaRPr sz="1300">
              <a:latin typeface="JetBrains Mono"/>
              <a:ea typeface="JetBrains Mono"/>
              <a:cs typeface="JetBrains Mono"/>
              <a:sym typeface="JetBrains Mono"/>
            </a:endParaRPr>
          </a:p>
          <a:p>
            <a:pPr indent="0" lvl="0" marL="0" rtl="0" algn="l">
              <a:lnSpc>
                <a:spcPct val="115000"/>
              </a:lnSpc>
              <a:spcBef>
                <a:spcPts val="400"/>
              </a:spcBef>
              <a:spcAft>
                <a:spcPts val="4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Iterable</a:t>
            </a:r>
            <a:endParaRPr/>
          </a:p>
        </p:txBody>
      </p:sp>
      <p:sp>
        <p:nvSpPr>
          <p:cNvPr id="101" name="Google Shape;101;p17"/>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t>All collections in Kotlin are </a:t>
            </a:r>
            <a:r>
              <a:rPr lang="en">
                <a:latin typeface="JetBrains Mono"/>
                <a:ea typeface="JetBrains Mono"/>
                <a:cs typeface="JetBrains Mono"/>
                <a:sym typeface="JetBrains Mono"/>
              </a:rPr>
              <a:t>I</a:t>
            </a:r>
            <a:r>
              <a:rPr lang="en">
                <a:latin typeface="JetBrains Mono"/>
                <a:ea typeface="JetBrains Mono"/>
                <a:cs typeface="JetBrains Mono"/>
                <a:sym typeface="JetBrains Mono"/>
              </a:rPr>
              <a:t>terable</a:t>
            </a:r>
            <a:r>
              <a:rPr lang="en"/>
              <a:t>:</a:t>
            </a:r>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37474F"/>
                </a:solidFill>
                <a:latin typeface="JetBrains Mono"/>
                <a:ea typeface="JetBrains Mono"/>
                <a:cs typeface="JetBrains Mono"/>
                <a:sym typeface="JetBrains Mono"/>
              </a:rPr>
              <a:t> iterator = myIterableCollection.iterator()</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while</a:t>
            </a:r>
            <a:r>
              <a:rPr lang="en" sz="1100">
                <a:solidFill>
                  <a:srgbClr val="37474F"/>
                </a:solidFill>
                <a:latin typeface="JetBrains Mono"/>
                <a:ea typeface="JetBrains Mono"/>
                <a:cs typeface="JetBrains Mono"/>
                <a:sym typeface="JetBrains Mono"/>
              </a:rPr>
              <a:t> (iterator.hasNext())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7474F"/>
                </a:solidFill>
                <a:latin typeface="JetBrains Mono"/>
                <a:ea typeface="JetBrains Mono"/>
                <a:cs typeface="JetBrains Mono"/>
                <a:sym typeface="JetBrains Mono"/>
              </a:rPr>
              <a:t>   iterator.next()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4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Iterable vs MutableIterable</a:t>
            </a:r>
            <a:endParaRPr/>
          </a:p>
        </p:txBody>
      </p:sp>
      <p:sp>
        <p:nvSpPr>
          <p:cNvPr id="107" name="Google Shape;107;p18"/>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t>All collections in Kotlin are </a:t>
            </a:r>
            <a:r>
              <a:rPr lang="en">
                <a:latin typeface="JetBrains Mono"/>
                <a:ea typeface="JetBrains Mono"/>
                <a:cs typeface="JetBrains Mono"/>
                <a:sym typeface="JetBrains Mono"/>
              </a:rPr>
              <a:t>Iterable</a:t>
            </a:r>
            <a:r>
              <a:rPr lang="en"/>
              <a:t>:</a:t>
            </a:r>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37474F"/>
                </a:solidFill>
                <a:latin typeface="JetBrains Mono"/>
                <a:ea typeface="JetBrains Mono"/>
                <a:cs typeface="JetBrains Mono"/>
                <a:sym typeface="JetBrains Mono"/>
              </a:rPr>
              <a:t> iterator = myIterableCollection.iterator()</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while</a:t>
            </a:r>
            <a:r>
              <a:rPr lang="en" sz="1100">
                <a:solidFill>
                  <a:srgbClr val="37474F"/>
                </a:solidFill>
                <a:latin typeface="JetBrains Mono"/>
                <a:ea typeface="JetBrains Mono"/>
                <a:cs typeface="JetBrains Mono"/>
                <a:sym typeface="JetBrains Mono"/>
              </a:rPr>
              <a:t> (iterator.hasNext())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7474F"/>
                </a:solidFill>
                <a:latin typeface="JetBrains Mono"/>
                <a:ea typeface="JetBrains Mono"/>
                <a:cs typeface="JetBrains Mono"/>
                <a:sym typeface="JetBrains Mono"/>
              </a:rPr>
              <a:t>   iterator.next()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a:t>But some of them are </a:t>
            </a:r>
            <a:r>
              <a:rPr lang="en">
                <a:latin typeface="JetBrains Mono"/>
                <a:ea typeface="JetBrains Mono"/>
                <a:cs typeface="JetBrains Mono"/>
                <a:sym typeface="JetBrains Mono"/>
              </a:rPr>
              <a:t>MutableIterable</a:t>
            </a:r>
            <a:r>
              <a:rPr lang="en"/>
              <a:t>:</a:t>
            </a:r>
            <a:endParaRPr sz="1200"/>
          </a:p>
          <a:p>
            <a:pPr indent="0" lvl="0" marL="0" rtl="0" algn="l">
              <a:lnSpc>
                <a:spcPct val="115000"/>
              </a:lnSpc>
              <a:spcBef>
                <a:spcPts val="400"/>
              </a:spcBef>
              <a:spcAft>
                <a:spcPts val="0"/>
              </a:spcAft>
              <a:buClr>
                <a:schemeClr val="dk1"/>
              </a:buClr>
              <a:buSzPts val="1800"/>
              <a:buFont typeface="Arial"/>
              <a:buNone/>
            </a:pPr>
            <a:r>
              <a:rPr lang="en" sz="1200">
                <a:solidFill>
                  <a:srgbClr val="3F51B5"/>
                </a:solidFill>
                <a:latin typeface="JetBrains Mono"/>
                <a:ea typeface="JetBrains Mono"/>
                <a:cs typeface="JetBrains Mono"/>
                <a:sym typeface="JetBrains Mono"/>
              </a:rPr>
              <a:t>val</a:t>
            </a:r>
            <a:r>
              <a:rPr lang="en" sz="1200">
                <a:solidFill>
                  <a:srgbClr val="37474F"/>
                </a:solidFill>
                <a:latin typeface="JetBrains Mono"/>
                <a:ea typeface="JetBrains Mono"/>
                <a:cs typeface="JetBrains Mono"/>
                <a:sym typeface="JetBrains Mono"/>
              </a:rPr>
              <a:t> iterator = myMutableIterableCollection.iterator()</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200">
                <a:solidFill>
                  <a:srgbClr val="3F51B5"/>
                </a:solidFill>
                <a:latin typeface="JetBrains Mono"/>
                <a:ea typeface="JetBrains Mono"/>
                <a:cs typeface="JetBrains Mono"/>
                <a:sym typeface="JetBrains Mono"/>
              </a:rPr>
              <a:t>while</a:t>
            </a:r>
            <a:r>
              <a:rPr lang="en" sz="1200">
                <a:solidFill>
                  <a:srgbClr val="37474F"/>
                </a:solidFill>
                <a:latin typeface="JetBrains Mono"/>
                <a:ea typeface="JetBrains Mono"/>
                <a:cs typeface="JetBrains Mono"/>
                <a:sym typeface="JetBrains Mono"/>
              </a:rPr>
              <a:t> (iterator.hasNext()) {</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200">
                <a:solidFill>
                  <a:srgbClr val="37474F"/>
                </a:solidFill>
                <a:latin typeface="JetBrains Mono"/>
                <a:ea typeface="JetBrains Mono"/>
                <a:cs typeface="JetBrains Mono"/>
                <a:sym typeface="JetBrains Mono"/>
              </a:rPr>
              <a:t>   iterator.next()</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200">
                <a:solidFill>
                  <a:srgbClr val="37474F"/>
                </a:solidFill>
                <a:latin typeface="JetBrains Mono"/>
                <a:ea typeface="JetBrains Mono"/>
                <a:cs typeface="JetBrains Mono"/>
                <a:sym typeface="JetBrains Mono"/>
              </a:rPr>
              <a:t>   iterator.remove() </a:t>
            </a:r>
            <a:r>
              <a:rPr lang="en" sz="1200">
                <a:solidFill>
                  <a:srgbClr val="666666"/>
                </a:solidFill>
                <a:latin typeface="JetBrains Mono"/>
                <a:ea typeface="JetBrains Mono"/>
                <a:cs typeface="JetBrains Mono"/>
                <a:sym typeface="JetBrains Mono"/>
              </a:rPr>
              <a:t>// Because it is a mutable iterator</a:t>
            </a:r>
            <a:r>
              <a:rPr lang="en" sz="1200">
                <a:solidFill>
                  <a:srgbClr val="37474F"/>
                </a:solidFill>
                <a:latin typeface="JetBrains Mono"/>
                <a:ea typeface="JetBrains Mono"/>
                <a:cs typeface="JetBrains Mono"/>
                <a:sym typeface="JetBrains Mono"/>
              </a:rPr>
              <a:t>	</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200">
                <a:solidFill>
                  <a:srgbClr val="37474F"/>
                </a:solidFill>
                <a:latin typeface="JetBrains Mono"/>
                <a:ea typeface="JetBrains Mono"/>
                <a:cs typeface="JetBrains Mono"/>
                <a:sym typeface="JetBrains Mono"/>
              </a:rPr>
              <a:t>}</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4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latin typeface="Open Sans"/>
                <a:ea typeface="Open Sans"/>
                <a:cs typeface="Open Sans"/>
                <a:sym typeface="Open Sans"/>
              </a:rPr>
              <a:t>There are 2 kinds of collections: </a:t>
            </a:r>
            <a:r>
              <a:rPr lang="en" sz="1100"/>
              <a:t>Collection</a:t>
            </a:r>
            <a:r>
              <a:rPr lang="en" sz="1100">
                <a:latin typeface="Open Sans"/>
                <a:ea typeface="Open Sans"/>
                <a:cs typeface="Open Sans"/>
                <a:sym typeface="Open Sans"/>
              </a:rPr>
              <a:t> and  </a:t>
            </a:r>
            <a:r>
              <a:rPr lang="en" sz="1100"/>
              <a:t>MutableCollection</a:t>
            </a:r>
            <a:r>
              <a:rPr lang="en" sz="1100">
                <a:latin typeface="Open Sans"/>
                <a:ea typeface="Open Sans"/>
                <a:cs typeface="Open Sans"/>
                <a:sym typeface="Open Sans"/>
              </a:rPr>
              <a:t>. </a:t>
            </a:r>
            <a:r>
              <a:rPr lang="en" sz="1100"/>
              <a:t>Collection</a:t>
            </a:r>
            <a:r>
              <a:rPr lang="en" sz="1100">
                <a:latin typeface="Open Sans"/>
                <a:ea typeface="Open Sans"/>
                <a:cs typeface="Open Sans"/>
                <a:sym typeface="Open Sans"/>
              </a:rPr>
              <a:t> implements only </a:t>
            </a:r>
            <a:r>
              <a:rPr lang="en" sz="1100"/>
              <a:t>Iterable</a:t>
            </a:r>
            <a:r>
              <a:rPr lang="en" sz="1100">
                <a:latin typeface="Open Sans"/>
                <a:ea typeface="Open Sans"/>
                <a:cs typeface="Open Sans"/>
                <a:sym typeface="Open Sans"/>
              </a:rPr>
              <a:t> </a:t>
            </a:r>
            <a:r>
              <a:rPr lang="en" sz="1100">
                <a:latin typeface="Open Sans"/>
                <a:ea typeface="Open Sans"/>
                <a:cs typeface="Open Sans"/>
                <a:sym typeface="Open Sans"/>
              </a:rPr>
              <a:t>interface</a:t>
            </a:r>
            <a:r>
              <a:rPr lang="en" sz="1100">
                <a:latin typeface="Open Sans"/>
                <a:ea typeface="Open Sans"/>
                <a:cs typeface="Open Sans"/>
                <a:sym typeface="Open Sans"/>
              </a:rPr>
              <a:t>, while </a:t>
            </a:r>
            <a:r>
              <a:rPr lang="en" sz="1100"/>
              <a:t>MutableCollection</a:t>
            </a:r>
            <a:r>
              <a:rPr lang="en" sz="1100">
                <a:latin typeface="Open Sans"/>
                <a:ea typeface="Open Sans"/>
                <a:cs typeface="Open Sans"/>
                <a:sym typeface="Open Sans"/>
              </a:rPr>
              <a:t> implements </a:t>
            </a:r>
            <a:r>
              <a:rPr lang="en" sz="1100"/>
              <a:t>Collection</a:t>
            </a:r>
            <a:r>
              <a:rPr lang="en" sz="1100">
                <a:latin typeface="Open Sans"/>
                <a:ea typeface="Open Sans"/>
                <a:cs typeface="Open Sans"/>
                <a:sym typeface="Open Sans"/>
              </a:rPr>
              <a:t> </a:t>
            </a:r>
            <a:r>
              <a:rPr lang="en" sz="1100">
                <a:latin typeface="Open Sans"/>
                <a:ea typeface="Open Sans"/>
                <a:cs typeface="Open Sans"/>
                <a:sym typeface="Open Sans"/>
              </a:rPr>
              <a:t>and </a:t>
            </a:r>
            <a:r>
              <a:rPr lang="en" sz="1100"/>
              <a:t>MutableIterable</a:t>
            </a:r>
            <a:r>
              <a:rPr lang="en" sz="1100">
                <a:latin typeface="Open Sans"/>
                <a:ea typeface="Open Sans"/>
                <a:cs typeface="Open Sans"/>
                <a:sym typeface="Open Sans"/>
              </a:rPr>
              <a:t> interfaces.</a:t>
            </a:r>
            <a:endParaRPr sz="1100">
              <a:latin typeface="Open Sans"/>
              <a:ea typeface="Open Sans"/>
              <a:cs typeface="Open Sans"/>
              <a:sym typeface="Open Sans"/>
            </a:endParaRPr>
          </a:p>
          <a:p>
            <a:pPr indent="0" lvl="0" marL="0" rtl="0" algn="l">
              <a:lnSpc>
                <a:spcPct val="115000"/>
              </a:lnSpc>
              <a:spcBef>
                <a:spcPts val="80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800"/>
              </a:spcBef>
              <a:spcAft>
                <a:spcPts val="0"/>
              </a:spcAft>
              <a:buClr>
                <a:schemeClr val="dk1"/>
              </a:buClr>
              <a:buSzPts val="1100"/>
              <a:buFont typeface="Arial"/>
              <a:buNone/>
            </a:pPr>
            <a:r>
              <a:rPr lang="en" sz="1100"/>
              <a:t>Collection</a:t>
            </a:r>
            <a:r>
              <a:rPr lang="en" sz="1100">
                <a:latin typeface="Open Sans"/>
                <a:ea typeface="Open Sans"/>
                <a:cs typeface="Open Sans"/>
                <a:sym typeface="Open Sans"/>
              </a:rPr>
              <a:t> allows you to read values and make the collection</a:t>
            </a:r>
            <a:r>
              <a:rPr lang="en" sz="700">
                <a:latin typeface="Open Sans"/>
                <a:ea typeface="Open Sans"/>
                <a:cs typeface="Open Sans"/>
                <a:sym typeface="Open Sans"/>
              </a:rPr>
              <a:t> </a:t>
            </a:r>
            <a:r>
              <a:rPr lang="en" sz="1100">
                <a:latin typeface="Open Sans"/>
                <a:ea typeface="Open Sans"/>
                <a:cs typeface="Open Sans"/>
                <a:sym typeface="Open Sans"/>
              </a:rPr>
              <a:t> </a:t>
            </a:r>
            <a:r>
              <a:rPr b="1" lang="en" sz="1100">
                <a:latin typeface="Open Sans"/>
                <a:ea typeface="Open Sans"/>
                <a:cs typeface="Open Sans"/>
                <a:sym typeface="Open Sans"/>
              </a:rPr>
              <a:t>immutable</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lnSpc>
                <a:spcPct val="115000"/>
              </a:lnSpc>
              <a:spcBef>
                <a:spcPts val="800"/>
              </a:spcBef>
              <a:spcAft>
                <a:spcPts val="0"/>
              </a:spcAft>
              <a:buClr>
                <a:schemeClr val="dk1"/>
              </a:buClr>
              <a:buSzPts val="1100"/>
              <a:buFont typeface="Arial"/>
              <a:buNone/>
            </a:pPr>
            <a:r>
              <a:rPr lang="en" sz="1100"/>
              <a:t>MutableCollection</a:t>
            </a:r>
            <a:r>
              <a:rPr lang="en" sz="1100">
                <a:latin typeface="Open Sans"/>
                <a:ea typeface="Open Sans"/>
                <a:cs typeface="Open Sans"/>
                <a:sym typeface="Open Sans"/>
              </a:rPr>
              <a:t> allows you to change the collection, for example by  adding or removing elements. In other words, it makes the collection </a:t>
            </a:r>
            <a:r>
              <a:rPr b="1" lang="en" sz="1100">
                <a:latin typeface="Open Sans"/>
                <a:ea typeface="Open Sans"/>
                <a:cs typeface="Open Sans"/>
                <a:sym typeface="Open Sans"/>
              </a:rPr>
              <a:t>mutable</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lnSpc>
                <a:spcPct val="115000"/>
              </a:lnSpc>
              <a:spcBef>
                <a:spcPts val="800"/>
              </a:spcBef>
              <a:spcAft>
                <a:spcPts val="0"/>
              </a:spcAft>
              <a:buClr>
                <a:schemeClr val="dk1"/>
              </a:buClr>
              <a:buSzPts val="1100"/>
              <a:buFont typeface="Arial"/>
              <a:buNone/>
            </a:pPr>
            <a:r>
              <a:t/>
            </a:r>
            <a:endParaRPr sz="1100"/>
          </a:p>
          <a:p>
            <a:pPr indent="0" lvl="0" marL="0" rtl="0" algn="l">
              <a:lnSpc>
                <a:spcPct val="115000"/>
              </a:lnSpc>
              <a:spcBef>
                <a:spcPts val="800"/>
              </a:spcBef>
              <a:spcAft>
                <a:spcPts val="0"/>
              </a:spcAft>
              <a:buNone/>
            </a:pPr>
            <a:r>
              <a:rPr lang="en" sz="1100">
                <a:solidFill>
                  <a:srgbClr val="3F51B5"/>
                </a:solidFill>
              </a:rPr>
              <a:t>val</a:t>
            </a:r>
            <a:r>
              <a:rPr lang="en" sz="1100">
                <a:solidFill>
                  <a:srgbClr val="37474F"/>
                </a:solidFill>
              </a:rPr>
              <a:t> readonlyCollection = </a:t>
            </a:r>
            <a:r>
              <a:rPr i="1" lang="en" sz="1100">
                <a:solidFill>
                  <a:srgbClr val="37474F"/>
                </a:solidFill>
              </a:rPr>
              <a:t>listOf</a:t>
            </a:r>
            <a:r>
              <a:rPr lang="en" sz="1100">
                <a:solidFill>
                  <a:srgbClr val="37474F"/>
                </a:solidFill>
              </a:rPr>
              <a:t>(</a:t>
            </a:r>
            <a:r>
              <a:rPr lang="en" sz="1100">
                <a:solidFill>
                  <a:srgbClr val="0B5394"/>
                </a:solidFill>
              </a:rPr>
              <a:t>1</a:t>
            </a:r>
            <a:r>
              <a:rPr lang="en" sz="1100">
                <a:solidFill>
                  <a:srgbClr val="37474F"/>
                </a:solidFill>
              </a:rPr>
              <a:t>, </a:t>
            </a:r>
            <a:r>
              <a:rPr lang="en" sz="1100">
                <a:solidFill>
                  <a:srgbClr val="0B5394"/>
                </a:solidFill>
              </a:rPr>
              <a:t>2</a:t>
            </a:r>
            <a:r>
              <a:rPr lang="en" sz="1100">
                <a:solidFill>
                  <a:srgbClr val="37474F"/>
                </a:solidFill>
              </a:rPr>
              <a:t>, </a:t>
            </a:r>
            <a:r>
              <a:rPr lang="en" sz="1100">
                <a:solidFill>
                  <a:srgbClr val="0B5394"/>
                </a:solidFill>
              </a:rPr>
              <a:t>3</a:t>
            </a:r>
            <a:r>
              <a:rPr lang="en" sz="1100">
                <a:solidFill>
                  <a:srgbClr val="37474F"/>
                </a:solidFill>
              </a:rPr>
              <a:t>)</a:t>
            </a:r>
            <a:endParaRPr sz="1100">
              <a:solidFill>
                <a:srgbClr val="37474F"/>
              </a:solidFill>
            </a:endParaRPr>
          </a:p>
          <a:p>
            <a:pPr indent="0" lvl="0" marL="0" rtl="0" algn="l">
              <a:lnSpc>
                <a:spcPct val="115000"/>
              </a:lnSpc>
              <a:spcBef>
                <a:spcPts val="800"/>
              </a:spcBef>
              <a:spcAft>
                <a:spcPts val="0"/>
              </a:spcAft>
              <a:buNone/>
            </a:pPr>
            <a:r>
              <a:rPr lang="en" sz="1100">
                <a:solidFill>
                  <a:srgbClr val="37474F"/>
                </a:solidFill>
              </a:rPr>
              <a:t>readonlyCollection.add(</a:t>
            </a:r>
            <a:r>
              <a:rPr lang="en" sz="1100">
                <a:solidFill>
                  <a:srgbClr val="0B5394"/>
                </a:solidFill>
              </a:rPr>
              <a:t>4</a:t>
            </a:r>
            <a:r>
              <a:rPr lang="en" sz="1100">
                <a:solidFill>
                  <a:srgbClr val="37474F"/>
                </a:solidFill>
              </a:rPr>
              <a:t>) </a:t>
            </a:r>
            <a:r>
              <a:rPr lang="en" sz="1100">
                <a:solidFill>
                  <a:srgbClr val="666666"/>
                </a:solidFill>
              </a:rPr>
              <a:t>// </a:t>
            </a:r>
            <a:r>
              <a:rPr lang="en" sz="1100">
                <a:solidFill>
                  <a:srgbClr val="990000"/>
                </a:solidFill>
              </a:rPr>
              <a:t>ERROR: Unresolved reference: add</a:t>
            </a:r>
            <a:endParaRPr sz="1100">
              <a:solidFill>
                <a:srgbClr val="990000"/>
              </a:solidFill>
            </a:endParaRPr>
          </a:p>
          <a:p>
            <a:pPr indent="0" lvl="0" marL="0" rtl="0" algn="l">
              <a:lnSpc>
                <a:spcPct val="115000"/>
              </a:lnSpc>
              <a:spcBef>
                <a:spcPts val="800"/>
              </a:spcBef>
              <a:spcAft>
                <a:spcPts val="0"/>
              </a:spcAft>
              <a:buNone/>
            </a:pPr>
            <a:r>
              <a:t/>
            </a:r>
            <a:endParaRPr sz="1100">
              <a:solidFill>
                <a:srgbClr val="37474F"/>
              </a:solidFill>
            </a:endParaRPr>
          </a:p>
          <a:p>
            <a:pPr indent="0" lvl="0" marL="0" rtl="0" algn="l">
              <a:lnSpc>
                <a:spcPct val="115000"/>
              </a:lnSpc>
              <a:spcBef>
                <a:spcPts val="800"/>
              </a:spcBef>
              <a:spcAft>
                <a:spcPts val="0"/>
              </a:spcAft>
              <a:buNone/>
            </a:pPr>
            <a:r>
              <a:rPr lang="en" sz="1100">
                <a:solidFill>
                  <a:srgbClr val="3F51B5"/>
                </a:solidFill>
              </a:rPr>
              <a:t>val</a:t>
            </a:r>
            <a:r>
              <a:rPr lang="en" sz="1100">
                <a:solidFill>
                  <a:srgbClr val="37474F"/>
                </a:solidFill>
              </a:rPr>
              <a:t> mutableCollection = </a:t>
            </a:r>
            <a:r>
              <a:rPr i="1" lang="en" sz="1100">
                <a:solidFill>
                  <a:srgbClr val="37474F"/>
                </a:solidFill>
              </a:rPr>
              <a:t>mutableListOf</a:t>
            </a:r>
            <a:r>
              <a:rPr lang="en" sz="1100">
                <a:solidFill>
                  <a:srgbClr val="37474F"/>
                </a:solidFill>
              </a:rPr>
              <a:t>(</a:t>
            </a:r>
            <a:r>
              <a:rPr lang="en" sz="1100">
                <a:solidFill>
                  <a:srgbClr val="0B5394"/>
                </a:solidFill>
              </a:rPr>
              <a:t>1</a:t>
            </a:r>
            <a:r>
              <a:rPr lang="en" sz="1100">
                <a:solidFill>
                  <a:srgbClr val="37474F"/>
                </a:solidFill>
              </a:rPr>
              <a:t>, </a:t>
            </a:r>
            <a:r>
              <a:rPr lang="en" sz="1100">
                <a:solidFill>
                  <a:srgbClr val="0B5394"/>
                </a:solidFill>
              </a:rPr>
              <a:t>2</a:t>
            </a:r>
            <a:r>
              <a:rPr lang="en" sz="1100">
                <a:solidFill>
                  <a:srgbClr val="37474F"/>
                </a:solidFill>
              </a:rPr>
              <a:t>, </a:t>
            </a:r>
            <a:r>
              <a:rPr lang="en" sz="1100">
                <a:solidFill>
                  <a:srgbClr val="0B5394"/>
                </a:solidFill>
              </a:rPr>
              <a:t>3</a:t>
            </a:r>
            <a:r>
              <a:rPr lang="en" sz="1100">
                <a:solidFill>
                  <a:srgbClr val="37474F"/>
                </a:solidFill>
              </a:rPr>
              <a:t>)</a:t>
            </a:r>
            <a:endParaRPr sz="1100">
              <a:solidFill>
                <a:srgbClr val="37474F"/>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7474F"/>
                </a:solidFill>
              </a:rPr>
              <a:t>mutableCollection.add(</a:t>
            </a:r>
            <a:r>
              <a:rPr lang="en" sz="1100">
                <a:solidFill>
                  <a:srgbClr val="0B5394"/>
                </a:solidFill>
              </a:rPr>
              <a:t>4</a:t>
            </a:r>
            <a:r>
              <a:rPr lang="en" sz="1100">
                <a:solidFill>
                  <a:srgbClr val="37474F"/>
                </a:solidFill>
              </a:rPr>
              <a:t>) </a:t>
            </a:r>
            <a:r>
              <a:rPr lang="en" sz="1100">
                <a:solidFill>
                  <a:srgbClr val="666666"/>
                </a:solidFill>
              </a:rPr>
              <a:t>// </a:t>
            </a:r>
            <a:r>
              <a:rPr lang="en" sz="1100">
                <a:solidFill>
                  <a:srgbClr val="38761D"/>
                </a:solidFill>
              </a:rPr>
              <a:t>OK</a:t>
            </a:r>
            <a:endParaRPr sz="1100"/>
          </a:p>
          <a:p>
            <a:pPr indent="0" lvl="0" marL="0" rtl="0" algn="l">
              <a:lnSpc>
                <a:spcPct val="115000"/>
              </a:lnSpc>
              <a:spcBef>
                <a:spcPts val="800"/>
              </a:spcBef>
              <a:spcAft>
                <a:spcPts val="0"/>
              </a:spcAft>
              <a:buClr>
                <a:schemeClr val="dk1"/>
              </a:buClr>
              <a:buSzPts val="1100"/>
              <a:buFont typeface="Arial"/>
              <a:buNone/>
            </a:pPr>
            <a:r>
              <a:t/>
            </a:r>
            <a:endParaRPr sz="1100"/>
          </a:p>
          <a:p>
            <a:pPr indent="0" lvl="0" marL="0" rtl="0" algn="l">
              <a:lnSpc>
                <a:spcPct val="115000"/>
              </a:lnSpc>
              <a:spcBef>
                <a:spcPts val="800"/>
              </a:spcBef>
              <a:spcAft>
                <a:spcPts val="800"/>
              </a:spcAft>
              <a:buNone/>
            </a:pPr>
            <a:r>
              <a:t/>
            </a:r>
            <a:endParaRPr sz="1100"/>
          </a:p>
        </p:txBody>
      </p:sp>
      <p:sp>
        <p:nvSpPr>
          <p:cNvPr id="113" name="Google Shape;113;p1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Different kinds of collections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andard White Theme">
  <a:themeElements>
    <a:clrScheme name="Simple Light">
      <a:dk1>
        <a:srgbClr val="000000"/>
      </a:dk1>
      <a:lt1>
        <a:srgbClr val="FFFFFF"/>
      </a:lt1>
      <a:dk2>
        <a:srgbClr val="27282C"/>
      </a:dk2>
      <a:lt2>
        <a:srgbClr val="000000"/>
      </a:lt2>
      <a:accent1>
        <a:srgbClr val="28B8A0"/>
      </a:accent1>
      <a:accent2>
        <a:srgbClr val="FC801D"/>
      </a:accent2>
      <a:accent3>
        <a:srgbClr val="FF318C"/>
      </a:accent3>
      <a:accent4>
        <a:srgbClr val="6B57FF"/>
      </a:accent4>
      <a:accent5>
        <a:srgbClr val="087CFA"/>
      </a:accent5>
      <a:accent6>
        <a:srgbClr val="000000"/>
      </a:accent6>
      <a:hlink>
        <a:srgbClr val="FF31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