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Proxima Nova"/>
      <p:regular r:id="rId45"/>
      <p:bold r:id="rId46"/>
      <p:italic r:id="rId47"/>
      <p:boldItalic r:id="rId48"/>
    </p:embeddedFont>
    <p:embeddedFont>
      <p:font typeface="Lora"/>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italic.fntdata"/><Relationship Id="rId50" Type="http://schemas.openxmlformats.org/officeDocument/2006/relationships/font" Target="fonts/Lora-bold.fntdata"/><Relationship Id="rId52" Type="http://schemas.openxmlformats.org/officeDocument/2006/relationships/font" Target="fonts/Lor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myself,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 you to come away from this talk with an understanding of the principles behind why we write tests and the ability to apply these principles in order to efficiently and effectively write software that will address your users’ needs. We will cover high level topics and a few specific strategies, some of which Reason is especially well suited to. However these ideas are by no means constrained to any particular programming language or paradigm.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3a1a5d81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3a1a5d81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 biggest problem with just proving everything, is cost. Proofs take time to write and verify. Additionally as they are based on the direct analysis of source code, they are difficult to maintain when the code changes as a change to the code generally means a change in the proof.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said formal proofs are currently employed extensively in academic papers and in embedded systems environments.  Computer assisted proofs have helped make some breakthroughs in theoretical mathematics. The most famous example of this is the proof of the Four color theorem. I could see a day where we had some level of automatic proof generation or verification integrated into common industry practices.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3a1a5d81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3a1a5d81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good folks at Inria have a language/proof assistant called coq available as well that can interact with Haskell, Scala, and ocaml (and hence also Reason). I haven't worked with it, but if you are interested in learning more, you should check it out.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3a1a5d81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a1a5d81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Frameworks and languages go a long way to determining the amount of work needed to test your code as well. Stronger type guarantees can reduce the need for unit tests due to rendering certain types of errors (nulls) impossible out of the box. But we can do better still. You can strive to encode your high level business rules into the types you use in your application. By doing this, we are making the compiler dynamically prove that some properties that we care about hold!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c23e89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1c23e89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consider the problem of operating on money. Money types typically has some amount associated with it, and, importantly, that amount is relative to a particular currency. We generally want to guarantee that when paying for something, or combining funds, that we are operating on quantities with the same currency. This is something that you might think to guard against with </a:t>
            </a:r>
            <a:r>
              <a:rPr lang="en"/>
              <a:t>a</a:t>
            </a:r>
            <a:r>
              <a:rPr lang="en"/>
              <a:t> precondition and unit tests, however with some intentional type design, we can make it so that erroneous code doesn’t even compile.</a:t>
            </a:r>
            <a:r>
              <a:rPr lang="en"/>
              <a:t> Furthermore the guarantee we get here is *stronger* than the guarantee we get with the unit test. The unit test might say that we can’t add a dollar and a euro, the type annotation says that we can only add money of the same type.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3a1a5d81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3a1a5d81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real example of this principle in practice. Like Jest, Rely has the beforeEach, afterEach, beforeAll, and afterAll lifecycle events. Unlike Jest, these functions can return values that can be later referenced in a safe way for user in tests and to perform teardown operations. Consequently, we need them to be called in a certain order. For example the return value of beforeEach is passed as an argument to afterEach, so we have this requirement that beforeEach must be called before afterEach. I encoded this requirement into the actual types of these functions using something called phantom types, and if you break this invariant, you actually get a compiler error that looks like this.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3a1a5d81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3a1a5d81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do so much more than this. The Hindley-Milner type system, (which ocaml uses), is incredibly powerful. You can express all kinds of concepts and data structures, including the natural numbers with it, and depending on your application, doing so can be invaluable to both reduce the number of tests you write, but in enforcing rules that you want to be true about your application.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a1a5d81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3a1a5d8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problems we solve have constantly evolving demands which means that our software needs to be able to adapt to these demands. This change is healthy, but we want to be able to maintain our confidence in spite of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Testing as a discipline can be an extremely efficient and effective means of establishing confidence in the face of evolving requirements and constant refactoring.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Tests can depend on higher level abstractions than formal proofs of correctness, and provide a more expressive way to describe desired behavior than can be reasonably accomplished with types alone in most scenarios.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Testing is a very broad subject and there are many different kinds of tests. Unit tests (which some people use to refer to all tests), integration tests, e2e tests, performance tests, service tests, and manual testing are just some examples.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there is so much complexity in the world of testing, and the relative value and costs vary so wildly by situation, it is important to understand how to analyze your unique situation.</a:t>
            </a:r>
            <a:br>
              <a:rPr lang="en"/>
            </a:br>
            <a:br>
              <a:rPr lang="en"/>
            </a:br>
            <a:r>
              <a:rPr lang="en"/>
              <a:t>We are going to walk through some common heuristics you might be familiar with and talk about what we can learn from them.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357c1cc5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357c1cc5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here has seen this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heuristic that was first introduced by Mike Cohn in his 2009 book </a:t>
            </a:r>
            <a:r>
              <a:rPr i="1" lang="en" sz="1200">
                <a:solidFill>
                  <a:srgbClr val="303633"/>
                </a:solidFill>
                <a:highlight>
                  <a:schemeClr val="lt1"/>
                </a:highlight>
                <a:latin typeface="Lora"/>
                <a:ea typeface="Lora"/>
                <a:cs typeface="Lora"/>
                <a:sym typeface="Lora"/>
              </a:rPr>
              <a:t>Succeeding with Agile</a:t>
            </a:r>
            <a:r>
              <a:rPr lang="en" sz="1200">
                <a:solidFill>
                  <a:srgbClr val="303633"/>
                </a:solidFill>
                <a:highlight>
                  <a:schemeClr val="lt1"/>
                </a:highlight>
                <a:latin typeface="Lora"/>
                <a:ea typeface="Lora"/>
                <a:cs typeface="Lora"/>
                <a:sym typeface="Lora"/>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it’s important to talk about this because I find that this is one of the first things that come to mind when people think of testing.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Key take aways are that the best solution is some kind of mixed strategy because the incremental vlaue of different types of tests change depending on the set of tests as a whole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basic notion is that as you go higher up in the pyramid, tests became more expensive to write and more prone to breakage.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a1a5d81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a1a5d81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these assumptions don't always hold. In recent years advances in UI technologies and testing frameworks have made UI/Integration/E2E testing cheaper than it has been before. With Reason, and especially native reason, even e2e tests can be blazingly fast. Ulrikstrid reached out to me on discord about writing some e2e tests for a web server framework he was writing. After helping him he informed me that the test ran in 3ms.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a1a5d81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a1a5d81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tests do certainly have their place. If I am writing a complex bit of logic, I will certainly write a unit test. However Reason and the functional style make it easier to not write tests in a lot of situations due to the prevalence of function composition and pattern matching. In general if tests are going to look similar to the code they are testing or I am confident that it is trivial, I skip the unit test. This does not necessarily mean sacrificing on code coverage, which I think is a flawed, but useful metric. I believe the goal should be that every piece of behavior or business rule should be specified in some kind of test. If we are adhering to this standard, code coverage should naturally be high, even without unit tests. The opposite is necessarily true. Code coverage can give an approximation of this goal, but ultimately </a:t>
            </a:r>
            <a:r>
              <a:rPr lang="en"/>
              <a:t>it is our responsibility to continuously make this kind of evaluation and encourage our teammates to do the same.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3a1a5d8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3a1a5d8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believe the fundamental reason that we write tests is that we want to be confident that our code does what it says it does. We want this confidence because our goal is to solve the users’ problems and if our code doesn’t solve the users’ problems, we lose their trust and they will look for other solutions.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important to note that this confidence can come from other possible sources. If we want to be as confident as possible, then the gold standard is a formal mathematical proof. If we were to write formal proofs for our code we would have absolute confidence.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type system in some ways offers a notion of “automated proof”. By this I don’t mean “if it compiles it works”, but I do mean that by making certain types of errors semantically impossible, we can be sure that they do not occur in our code. Understanding what your type system can offer in terms of guarantees and designing your types to reflect your business logic can go a long way towards building confidence in your code.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3a1a5d81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3a1a5d81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more modern geometric representation of the testing hierarchy. KCD gave a talk at Assert(JS) entitled "Write tests. Not too many. Mostly integration". This title was borrowed on a 2016 tweet by Guillermo Rauch.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testing shape reflects both the cheapening and the value of integration tests. There is also this bit at the bottom, which refers to the value is added by a static type system. In the context of Kent's talk and associated article, this is Flow, however Reason has quite a bit more to add in this regard.</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357c1cc5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357c1cc5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pretty sure that there’s a rule that you can’t have the word “investing” in the title of your talk without quoting Warren Buffet, so here it is.</a:t>
            </a:r>
            <a:br>
              <a:rPr lang="en"/>
            </a:br>
            <a:br>
              <a:rPr lang="en"/>
            </a:br>
            <a:r>
              <a:rPr lang="en"/>
              <a:t>As for the rest of the pyramid, we have already established that the costs associated with different types of tests, are not constant. When assessing the efficacy of a particular test or set of tests, I look at what value is generated by the test or tests, and what the costs of them are in the specific context that I am dealing with.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1c23e890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1c23e890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Relevance - Am I testing things that matter? </a:t>
            </a:r>
            <a:endParaRPr/>
          </a:p>
          <a:p>
            <a:pPr indent="0" lvl="0" marL="0" rtl="0" algn="l">
              <a:spcBef>
                <a:spcPts val="0"/>
              </a:spcBef>
              <a:spcAft>
                <a:spcPts val="0"/>
              </a:spcAft>
              <a:buNone/>
            </a:pPr>
            <a:r>
              <a:rPr lang="en"/>
              <a:t>Diagnostic value - If there is a test failure, how confident am I that I can diagnose what is going on?</a:t>
            </a:r>
            <a:endParaRPr/>
          </a:p>
          <a:p>
            <a:pPr indent="0" lvl="0" marL="0" rtl="0" algn="l">
              <a:spcBef>
                <a:spcPts val="0"/>
              </a:spcBef>
              <a:spcAft>
                <a:spcPts val="0"/>
              </a:spcAft>
              <a:buNone/>
            </a:pPr>
            <a:r>
              <a:rPr lang="en"/>
              <a:t>Speed/automation - Without this nothing else matters. If tests are fast I can run them more often and develop faster. Having a good CI pipeline ensures that tests are alway green.</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1c23e890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1c23e890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write software to solve problems for users. The thing we care about is that users are actually able to use the software as intended. That should be the highest priority at basically all times. Unit tests are great for ensuring that little pieces work, but it is the integration and e2e tests that make sure we are actually solving the problems we care about. Focusing on relevance also pays maintainability dividends. By focusing on the high level application behavior instead of implementation details, your tests are more resilient to changes in details that do not change high level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Unit tests tend to depend on implementation details and as a result can fare quite poorly by this metric.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1c23e890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1c23e890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idea goes beyond just testing based on user requirements. By understanding the fundamental abstractions of your domain, you can write tests against these abstractions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suppose that we have a payment processing application that deals with many different types of payment methods.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a46a5a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a46a5a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1c23e890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1c23e890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other things being equal, if a test fails, the faster that a programmer is able to locate the source of the failure, the more valuable the test is. If a test only tests one thing, then the source of the failure is obvious. An end to end test, while certainly important and valuable, could potentially have multiple sources of failure, but little diagnostic value. As it is still extremely relevant to our user's ability to solve problems, e2e tests can have value despite this potential shortcoming.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Generally speaking the best way to maximize the diagnostic value of tests is to test one thing per test case. You can achieve this while still focusing on high level policy and not implementation details by focusing in on individual propositions and performing any necessary intermediate validation in separate tests. Even E2E tests can often be broken up into smaller steps to help increase their diagnostic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1c23e890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1c23e890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tests are useless if they never run or aren't run in a timely manner. You should have some rough idea of how long it takes to run a particular kind of test in your application. Aside from language/technology choice, pushing side effects to the edges of your application and returning descriptions of actions to be taken can do a lot to promote test performance and make mocking easy. Just make sure you have tests that also run with the production dependencies.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lot of great tools today for test automation, please pick and use one. It should run on every commit and every pull request. You should have some set of tests that is fast enough to run constantly while developing. Ideally you have no slow tests and can require that all tests pass in order to merge into master. If not, you should still have some set of smoke tests that must pass in order to merge or deploy code.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c23e890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c23e890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Robustness - If I add a new feature, are these tests going to break? Are these tests flakey?</a:t>
            </a:r>
            <a:endParaRPr/>
          </a:p>
          <a:p>
            <a:pPr indent="0" lvl="0" marL="0" rtl="0" algn="l">
              <a:spcBef>
                <a:spcPts val="0"/>
              </a:spcBef>
              <a:spcAft>
                <a:spcPts val="0"/>
              </a:spcAft>
              <a:buNone/>
            </a:pPr>
            <a:r>
              <a:rPr lang="en"/>
              <a:t>Maintainability - Clarity, clean code etc.</a:t>
            </a:r>
            <a:endParaRPr/>
          </a:p>
          <a:p>
            <a:pPr indent="0" lvl="0" marL="0" rtl="0" algn="l">
              <a:spcBef>
                <a:spcPts val="0"/>
              </a:spcBef>
              <a:spcAft>
                <a:spcPts val="0"/>
              </a:spcAft>
              <a:buNone/>
            </a:pPr>
            <a:r>
              <a:rPr lang="en"/>
              <a:t>Upfront investment - How much time is it going to take to actually write this 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1c23e890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1c23e890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of you have added a new feature and had a bunch of tests either fail with a false positive (that is fail, when they shouldn't) or fail to compile?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slows you down tremendously if you have to constantly update a bunch of test files whenever you add new code. In my experience the best ways to avoid this are to focus on testing policy instead of details, and a proper attention to detail when it comes to software architecture and design patterns. Read the gang of 4's book, read Clean Code, read Clean Architecture. Those principles are applicable here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pattern in particular that is worth calling out is the builder pattern. Here is an example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3a1a5d8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3a1a5d8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understand what tests can and cannot do. </a:t>
            </a:r>
            <a:r>
              <a:rPr lang="en"/>
              <a:t>As opposed to formal proofs and the use of type checkers, testing provides empirical validation of highly specific scenarios. We are generally only demonstrating particular instances of a more general proposition that we would like to be true. To illustrate the difference between testing, proofs, and types, consider the factorial function.</a:t>
            </a:r>
            <a:endParaRPr/>
          </a:p>
          <a:p>
            <a:pPr indent="0" lvl="0" marL="0" rtl="0" algn="l">
              <a:spcBef>
                <a:spcPts val="0"/>
              </a:spcBef>
              <a:spcAft>
                <a:spcPts val="0"/>
              </a:spcAft>
              <a:buNone/>
            </a:pPr>
            <a:br>
              <a:rPr lang="en"/>
            </a:br>
            <a:r>
              <a:rPr lang="en"/>
              <a:t>You might recall from math class that this is a function that is defined recursively. 0! = 1, and n! = n * (n-1)!</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3a1a5d81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3a1a5d81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3a1a5d81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3a1a5d81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3a1a5d81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3a1a5d81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3a1a5d81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3a1a5d81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3a1a5d81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3a1a5d81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1c23e890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1c23e890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test actually does need to be updated or breaks, it is very important that the programmer who looks at it next be able to change it with confidence and rapidly understand what it does. It is vital that tests be simple to understand.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general you should strive for cyclomatic complexity (# of code paths) of exactly 1. There are some weird edge cases with testing callbacks and things like that where you might need to make sure things fail, but that should really be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3a1a5d81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3a1a5d81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a fan of the AAA pattern (arrange, act, assert). Observed and named by Bill Wake in 2001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 arrange step is too long, you probably need some combination of builders and setup functions. Most testing frameworks offer some functions for performing setup operations before all or before each test in a test suite. Use these.</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1c23e890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1c23e890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tests can take a lot of time. Spending more time on upfront design can help reduce the number of tests you write allowing you to identify the behaviors that actually matter.</a:t>
            </a:r>
            <a:br>
              <a:rPr lang="en"/>
            </a:br>
            <a:br>
              <a:rPr lang="en"/>
            </a:br>
            <a:r>
              <a:rPr lang="en"/>
              <a:t>Especially if your codebase is lacking in test utilities. What we just talked about in terms of robustness and maintainability can go a long way to reducing the incremental investment needed for adding each test. Identifying these high level patterns and utilities and building them is generally a sound investment.</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3a1a5d81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3a1a5d81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3a1a5d81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3a1a5d81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1c23e89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1c23e89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3a1a5d8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3a1a5d8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3a1a5d81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3a1a5d81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We can formally prove the proposition `factorial(n) == n!` for all natural numbers using induction.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a1a5d8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a1a5d8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 type system only tells us that factorial is of type `int =&gt; int`. It says nothing about the integers that are passed to or returned from the function, and it also doesn't reflect that we can fail with an exception.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3a1a5d81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3a1a5d81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practice, we would probably write some unit tests that would look something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this test suite proves is the exact set of propositions that we tested. It is easy to imagine another version of factorial that handles just these cases and then returns garbage for every other possible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of the methods we tested, the proof showed that for all natural numbers, factorial(n) = n!. The type system said that if we return, we return an integer. The tests said that for 0, 1, and 6 factorial(n) = 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1c23e89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1c23e89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hyperlink" Target="https://testingjavascrip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46875" y="1257300"/>
            <a:ext cx="86883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Investing in Testing with Reason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why don’t we just prove everything?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246037" y="42613"/>
            <a:ext cx="8651926" cy="5058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510450" y="2057400"/>
            <a:ext cx="85809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if our types enforced our business logic?</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1781188" y="0"/>
            <a:ext cx="5581624" cy="5055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1595563" y="152400"/>
            <a:ext cx="5952875"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7"/>
          <p:cNvPicPr preferRelativeResize="0"/>
          <p:nvPr/>
        </p:nvPicPr>
        <p:blipFill>
          <a:blip r:embed="rId3">
            <a:alphaModFix/>
          </a:blip>
          <a:stretch>
            <a:fillRect/>
          </a:stretch>
        </p:blipFill>
        <p:spPr>
          <a:xfrm>
            <a:off x="942975" y="152400"/>
            <a:ext cx="725805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 the value of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9"/>
          <p:cNvSpPr/>
          <p:nvPr/>
        </p:nvSpPr>
        <p:spPr>
          <a:xfrm>
            <a:off x="1712550" y="360525"/>
            <a:ext cx="5241600" cy="3826200"/>
          </a:xfrm>
          <a:prstGeom prst="triangle">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29"/>
          <p:cNvCxnSpPr/>
          <p:nvPr/>
        </p:nvCxnSpPr>
        <p:spPr>
          <a:xfrm>
            <a:off x="2627211" y="2847473"/>
            <a:ext cx="3426900" cy="7800"/>
          </a:xfrm>
          <a:prstGeom prst="straightConnector1">
            <a:avLst/>
          </a:prstGeom>
          <a:noFill/>
          <a:ln cap="flat" cmpd="sng" w="9525">
            <a:solidFill>
              <a:srgbClr val="000000"/>
            </a:solidFill>
            <a:prstDash val="solid"/>
            <a:round/>
            <a:headEnd len="med" w="med" type="none"/>
            <a:tailEnd len="med" w="med" type="none"/>
          </a:ln>
        </p:spPr>
      </p:cxnSp>
      <p:cxnSp>
        <p:nvCxnSpPr>
          <p:cNvPr id="144" name="Google Shape;144;p29"/>
          <p:cNvCxnSpPr/>
          <p:nvPr/>
        </p:nvCxnSpPr>
        <p:spPr>
          <a:xfrm flipH="1" rot="10800000">
            <a:off x="3403222" y="1722466"/>
            <a:ext cx="1879800" cy="7800"/>
          </a:xfrm>
          <a:prstGeom prst="straightConnector1">
            <a:avLst/>
          </a:prstGeom>
          <a:noFill/>
          <a:ln cap="flat" cmpd="sng" w="9525">
            <a:solidFill>
              <a:srgbClr val="000000"/>
            </a:solidFill>
            <a:prstDash val="solid"/>
            <a:round/>
            <a:headEnd len="med" w="med" type="none"/>
            <a:tailEnd len="med" w="med" type="none"/>
          </a:ln>
        </p:spPr>
      </p:cxnSp>
      <p:sp>
        <p:nvSpPr>
          <p:cNvPr id="145" name="Google Shape;145;p29"/>
          <p:cNvSpPr txBox="1"/>
          <p:nvPr/>
        </p:nvSpPr>
        <p:spPr>
          <a:xfrm>
            <a:off x="3776550" y="3212700"/>
            <a:ext cx="11136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a:ea typeface="Proxima Nova"/>
                <a:cs typeface="Proxima Nova"/>
                <a:sym typeface="Proxima Nova"/>
              </a:rPr>
              <a:t>Unit</a:t>
            </a:r>
            <a:endParaRPr sz="3600">
              <a:latin typeface="Proxima Nova"/>
              <a:ea typeface="Proxima Nova"/>
              <a:cs typeface="Proxima Nova"/>
              <a:sym typeface="Proxima Nova"/>
            </a:endParaRPr>
          </a:p>
        </p:txBody>
      </p:sp>
      <p:sp>
        <p:nvSpPr>
          <p:cNvPr id="146" name="Google Shape;146;p29"/>
          <p:cNvSpPr txBox="1"/>
          <p:nvPr/>
        </p:nvSpPr>
        <p:spPr>
          <a:xfrm>
            <a:off x="3209600" y="2003125"/>
            <a:ext cx="25074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a:ea typeface="Proxima Nova"/>
                <a:cs typeface="Proxima Nova"/>
                <a:sym typeface="Proxima Nova"/>
              </a:rPr>
              <a:t>Integration</a:t>
            </a:r>
            <a:endParaRPr sz="3600">
              <a:latin typeface="Proxima Nova"/>
              <a:ea typeface="Proxima Nova"/>
              <a:cs typeface="Proxima Nova"/>
              <a:sym typeface="Proxima Nova"/>
            </a:endParaRPr>
          </a:p>
        </p:txBody>
      </p:sp>
      <p:sp>
        <p:nvSpPr>
          <p:cNvPr id="147" name="Google Shape;147;p29"/>
          <p:cNvSpPr txBox="1"/>
          <p:nvPr/>
        </p:nvSpPr>
        <p:spPr>
          <a:xfrm>
            <a:off x="3841200" y="953400"/>
            <a:ext cx="9843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roxima Nova"/>
                <a:ea typeface="Proxima Nova"/>
                <a:cs typeface="Proxima Nova"/>
                <a:sym typeface="Proxima Nova"/>
              </a:rPr>
              <a:t>E2E</a:t>
            </a:r>
            <a:endParaRPr sz="36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30"/>
          <p:cNvPicPr preferRelativeResize="0"/>
          <p:nvPr/>
        </p:nvPicPr>
        <p:blipFill>
          <a:blip r:embed="rId3">
            <a:alphaModFix/>
          </a:blip>
          <a:stretch>
            <a:fillRect/>
          </a:stretch>
        </p:blipFill>
        <p:spPr>
          <a:xfrm>
            <a:off x="152400" y="795725"/>
            <a:ext cx="8839201" cy="3552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But what about unit tests?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dk1"/>
                </a:solidFill>
              </a:rPr>
              <a:t>Why do we test?</a:t>
            </a:r>
            <a:endParaRPr sz="2800">
              <a:solidFill>
                <a:schemeClr val="dk1"/>
              </a:solidFill>
            </a:endParaRPr>
          </a:p>
          <a:p>
            <a:pPr indent="0" lvl="0" marL="0" rtl="0" algn="l">
              <a:spcBef>
                <a:spcPts val="0"/>
              </a:spcBef>
              <a:spcAft>
                <a:spcPts val="0"/>
              </a:spcAft>
              <a:buNone/>
            </a:pPr>
            <a:r>
              <a:rPr lang="en" sz="2800">
                <a:solidFill>
                  <a:schemeClr val="dk1"/>
                </a:solidFill>
              </a:rPr>
              <a:t>Why do we test?</a:t>
            </a:r>
            <a:endParaRPr sz="2800">
              <a:solidFill>
                <a:schemeClr val="dk1"/>
              </a:solidFill>
            </a:endParaRPr>
          </a:p>
          <a:p>
            <a:pPr indent="0" lvl="0" marL="0" rtl="0" algn="l">
              <a:spcBef>
                <a:spcPts val="0"/>
              </a:spcBef>
              <a:spcAft>
                <a:spcPts val="0"/>
              </a:spcAft>
              <a:buNone/>
            </a:pPr>
            <a:r>
              <a:rPr lang="en" sz="2800">
                <a:solidFill>
                  <a:schemeClr val="dk1"/>
                </a:solidFill>
              </a:rPr>
              <a:t>Why do we test?</a:t>
            </a:r>
            <a:endParaRPr sz="2800">
              <a:solidFill>
                <a:schemeClr val="dk1"/>
              </a:solidFill>
            </a:endParaRPr>
          </a:p>
          <a:p>
            <a:pPr indent="0" lvl="0" marL="0" rtl="0" algn="l">
              <a:spcBef>
                <a:spcPts val="0"/>
              </a:spcBef>
              <a:spcAft>
                <a:spcPts val="0"/>
              </a:spcAft>
              <a:buNone/>
            </a:pPr>
            <a:r>
              <a:rPr lang="en"/>
              <a:t>Why do we test?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32"/>
          <p:cNvPicPr preferRelativeResize="0"/>
          <p:nvPr/>
        </p:nvPicPr>
        <p:blipFill>
          <a:blip r:embed="rId3">
            <a:alphaModFix/>
          </a:blip>
          <a:stretch>
            <a:fillRect/>
          </a:stretch>
        </p:blipFill>
        <p:spPr>
          <a:xfrm>
            <a:off x="2209350" y="152400"/>
            <a:ext cx="4725292" cy="4838700"/>
          </a:xfrm>
          <a:prstGeom prst="rect">
            <a:avLst/>
          </a:prstGeom>
          <a:noFill/>
          <a:ln>
            <a:noFill/>
          </a:ln>
        </p:spPr>
      </p:pic>
      <p:sp>
        <p:nvSpPr>
          <p:cNvPr id="163" name="Google Shape;163;p32"/>
          <p:cNvSpPr txBox="1"/>
          <p:nvPr/>
        </p:nvSpPr>
        <p:spPr>
          <a:xfrm>
            <a:off x="393950" y="4567500"/>
            <a:ext cx="3471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00FF"/>
                </a:solidFill>
                <a:latin typeface="Proxima Nova"/>
                <a:ea typeface="Proxima Nova"/>
                <a:cs typeface="Proxima Nova"/>
                <a:sym typeface="Proxima Nova"/>
                <a:hlinkClick r:id="rId4"/>
              </a:rPr>
              <a:t>testingjavascript.com</a:t>
            </a:r>
            <a:endParaRPr>
              <a:solidFill>
                <a:srgbClr val="0000FF"/>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624575" y="2713600"/>
            <a:ext cx="8123100" cy="778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"Price is what you pay; value is what you get." - Warren Buffet</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valuable tests</a:t>
            </a:r>
            <a:endParaRPr/>
          </a:p>
        </p:txBody>
      </p:sp>
      <p:sp>
        <p:nvSpPr>
          <p:cNvPr id="174" name="Google Shape;17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t>Relevance</a:t>
            </a:r>
            <a:endParaRPr sz="2400"/>
          </a:p>
          <a:p>
            <a:pPr indent="-381000" lvl="0" marL="457200" rtl="0" algn="just">
              <a:spcBef>
                <a:spcPts val="0"/>
              </a:spcBef>
              <a:spcAft>
                <a:spcPts val="0"/>
              </a:spcAft>
              <a:buSzPts val="2400"/>
              <a:buChar char="●"/>
            </a:pPr>
            <a:r>
              <a:rPr lang="en" sz="2400"/>
              <a:t>Diagnostic Value</a:t>
            </a:r>
            <a:endParaRPr sz="2400"/>
          </a:p>
          <a:p>
            <a:pPr indent="-381000" lvl="0" marL="457200" rtl="0" algn="just">
              <a:spcBef>
                <a:spcPts val="0"/>
              </a:spcBef>
              <a:spcAft>
                <a:spcPts val="0"/>
              </a:spcAft>
              <a:buSzPts val="2400"/>
              <a:buChar char="●"/>
            </a:pPr>
            <a:r>
              <a:rPr lang="en" sz="2400"/>
              <a:t>Speed and automation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valuable tests</a:t>
            </a:r>
            <a:endParaRPr/>
          </a:p>
        </p:txBody>
      </p:sp>
      <p:sp>
        <p:nvSpPr>
          <p:cNvPr id="180" name="Google Shape;1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4A86E8"/>
              </a:buClr>
              <a:buSzPts val="2400"/>
              <a:buChar char="●"/>
            </a:pPr>
            <a:r>
              <a:rPr lang="en" sz="2400">
                <a:solidFill>
                  <a:srgbClr val="4A86E8"/>
                </a:solidFill>
              </a:rPr>
              <a:t>Relevance</a:t>
            </a:r>
            <a:endParaRPr sz="2400">
              <a:solidFill>
                <a:srgbClr val="4A86E8"/>
              </a:solidFill>
            </a:endParaRPr>
          </a:p>
          <a:p>
            <a:pPr indent="-381000" lvl="0" marL="457200" rtl="0" algn="just">
              <a:spcBef>
                <a:spcPts val="0"/>
              </a:spcBef>
              <a:spcAft>
                <a:spcPts val="0"/>
              </a:spcAft>
              <a:buSzPts val="2400"/>
              <a:buChar char="●"/>
            </a:pPr>
            <a:r>
              <a:rPr lang="en" sz="2400"/>
              <a:t>Diagnostic Value</a:t>
            </a:r>
            <a:endParaRPr sz="2400"/>
          </a:p>
          <a:p>
            <a:pPr indent="-381000" lvl="0" marL="457200" rtl="0" algn="just">
              <a:spcBef>
                <a:spcPts val="0"/>
              </a:spcBef>
              <a:spcAft>
                <a:spcPts val="0"/>
              </a:spcAft>
              <a:buSzPts val="2400"/>
              <a:buChar char="●"/>
            </a:pPr>
            <a:r>
              <a:rPr lang="en" sz="2400"/>
              <a:t>Speed and automation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36"/>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187" name="Google Shape;187;p36"/>
          <p:cNvPicPr preferRelativeResize="0"/>
          <p:nvPr/>
        </p:nvPicPr>
        <p:blipFill>
          <a:blip r:embed="rId3">
            <a:alphaModFix/>
          </a:blip>
          <a:stretch>
            <a:fillRect/>
          </a:stretch>
        </p:blipFill>
        <p:spPr>
          <a:xfrm>
            <a:off x="1948250" y="0"/>
            <a:ext cx="5247500" cy="4979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7"/>
          <p:cNvPicPr preferRelativeResize="0"/>
          <p:nvPr/>
        </p:nvPicPr>
        <p:blipFill>
          <a:blip r:embed="rId3">
            <a:alphaModFix/>
          </a:blip>
          <a:stretch>
            <a:fillRect/>
          </a:stretch>
        </p:blipFill>
        <p:spPr>
          <a:xfrm>
            <a:off x="1679350" y="0"/>
            <a:ext cx="5785301" cy="5041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valuable tests</a:t>
            </a:r>
            <a:endParaRPr/>
          </a:p>
        </p:txBody>
      </p:sp>
      <p:sp>
        <p:nvSpPr>
          <p:cNvPr id="198" name="Google Shape;19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t>Relevance</a:t>
            </a:r>
            <a:endParaRPr sz="2400"/>
          </a:p>
          <a:p>
            <a:pPr indent="-381000" lvl="0" marL="457200" rtl="0" algn="just">
              <a:spcBef>
                <a:spcPts val="0"/>
              </a:spcBef>
              <a:spcAft>
                <a:spcPts val="0"/>
              </a:spcAft>
              <a:buClr>
                <a:srgbClr val="4A86E8"/>
              </a:buClr>
              <a:buSzPts val="2400"/>
              <a:buChar char="●"/>
            </a:pPr>
            <a:r>
              <a:rPr lang="en" sz="2400">
                <a:solidFill>
                  <a:srgbClr val="4A86E8"/>
                </a:solidFill>
              </a:rPr>
              <a:t>Diagnostic Value</a:t>
            </a:r>
            <a:endParaRPr sz="2400">
              <a:solidFill>
                <a:srgbClr val="4A86E8"/>
              </a:solidFill>
            </a:endParaRPr>
          </a:p>
          <a:p>
            <a:pPr indent="-381000" lvl="0" marL="457200" rtl="0" algn="just">
              <a:spcBef>
                <a:spcPts val="0"/>
              </a:spcBef>
              <a:spcAft>
                <a:spcPts val="0"/>
              </a:spcAft>
              <a:buSzPts val="2400"/>
              <a:buChar char="●"/>
            </a:pPr>
            <a:r>
              <a:rPr lang="en" sz="2400"/>
              <a:t>Speed and automation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valuable tests</a:t>
            </a:r>
            <a:endParaRPr/>
          </a:p>
        </p:txBody>
      </p:sp>
      <p:sp>
        <p:nvSpPr>
          <p:cNvPr id="204" name="Google Shape;20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t>Relevance</a:t>
            </a:r>
            <a:endParaRPr sz="2400"/>
          </a:p>
          <a:p>
            <a:pPr indent="-381000" lvl="0" marL="457200" rtl="0" algn="just">
              <a:spcBef>
                <a:spcPts val="0"/>
              </a:spcBef>
              <a:spcAft>
                <a:spcPts val="0"/>
              </a:spcAft>
              <a:buSzPts val="2400"/>
              <a:buChar char="●"/>
            </a:pPr>
            <a:r>
              <a:rPr lang="en" sz="2400"/>
              <a:t>Diagnostic Value</a:t>
            </a:r>
            <a:endParaRPr sz="2400"/>
          </a:p>
          <a:p>
            <a:pPr indent="-381000" lvl="0" marL="457200" rtl="0" algn="just">
              <a:spcBef>
                <a:spcPts val="0"/>
              </a:spcBef>
              <a:spcAft>
                <a:spcPts val="0"/>
              </a:spcAft>
              <a:buClr>
                <a:srgbClr val="4A86E8"/>
              </a:buClr>
              <a:buSzPts val="2400"/>
              <a:buChar char="●"/>
            </a:pPr>
            <a:r>
              <a:rPr lang="en" sz="2400">
                <a:solidFill>
                  <a:srgbClr val="4A86E8"/>
                </a:solidFill>
              </a:rPr>
              <a:t>Speed and automation</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Costs associated with tests</a:t>
            </a:r>
            <a:endParaRPr/>
          </a:p>
        </p:txBody>
      </p:sp>
      <p:sp>
        <p:nvSpPr>
          <p:cNvPr id="210" name="Google Shape;21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Robustness	</a:t>
            </a:r>
            <a:endParaRPr sz="2400"/>
          </a:p>
          <a:p>
            <a:pPr indent="-381000" lvl="0" marL="457200" rtl="0" algn="l">
              <a:spcBef>
                <a:spcPts val="0"/>
              </a:spcBef>
              <a:spcAft>
                <a:spcPts val="0"/>
              </a:spcAft>
              <a:buSzPts val="2400"/>
              <a:buChar char="●"/>
            </a:pPr>
            <a:r>
              <a:rPr lang="en" sz="2400"/>
              <a:t>Maintainability</a:t>
            </a:r>
            <a:endParaRPr sz="2400"/>
          </a:p>
          <a:p>
            <a:pPr indent="-381000" lvl="0" marL="457200" rtl="0" algn="l">
              <a:spcBef>
                <a:spcPts val="0"/>
              </a:spcBef>
              <a:spcAft>
                <a:spcPts val="0"/>
              </a:spcAft>
              <a:buSzPts val="2400"/>
              <a:buChar char="●"/>
            </a:pPr>
            <a:r>
              <a:rPr lang="en" sz="2400"/>
              <a:t>Upfront investment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Costs associated with tests</a:t>
            </a:r>
            <a:endParaRPr/>
          </a:p>
        </p:txBody>
      </p:sp>
      <p:sp>
        <p:nvSpPr>
          <p:cNvPr id="216" name="Google Shape;21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rgbClr val="4A86E8"/>
                </a:solidFill>
              </a:rPr>
              <a:t>Robustness</a:t>
            </a:r>
            <a:r>
              <a:rPr lang="en" sz="2400"/>
              <a:t>	</a:t>
            </a:r>
            <a:endParaRPr sz="2400"/>
          </a:p>
          <a:p>
            <a:pPr indent="-381000" lvl="0" marL="457200" rtl="0" algn="l">
              <a:spcBef>
                <a:spcPts val="0"/>
              </a:spcBef>
              <a:spcAft>
                <a:spcPts val="0"/>
              </a:spcAft>
              <a:buSzPts val="2400"/>
              <a:buChar char="●"/>
            </a:pPr>
            <a:r>
              <a:rPr lang="en" sz="2400"/>
              <a:t>Maintainability</a:t>
            </a:r>
            <a:endParaRPr sz="2400"/>
          </a:p>
          <a:p>
            <a:pPr indent="-381000" lvl="0" marL="457200" rtl="0" algn="l">
              <a:spcBef>
                <a:spcPts val="0"/>
              </a:spcBef>
              <a:spcAft>
                <a:spcPts val="0"/>
              </a:spcAft>
              <a:buSzPts val="2400"/>
              <a:buChar char="●"/>
            </a:pPr>
            <a:r>
              <a:rPr lang="en" sz="2400"/>
              <a:t>Upfront investment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490250" y="526350"/>
            <a:ext cx="8158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 proves the presence   of bugs, not the absence of bugs” - Edsger Dijkstra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42"/>
          <p:cNvPicPr preferRelativeResize="0"/>
          <p:nvPr/>
        </p:nvPicPr>
        <p:blipFill>
          <a:blip r:embed="rId3">
            <a:alphaModFix/>
          </a:blip>
          <a:stretch>
            <a:fillRect/>
          </a:stretch>
        </p:blipFill>
        <p:spPr>
          <a:xfrm>
            <a:off x="978898" y="512738"/>
            <a:ext cx="7186198" cy="4118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8" name="Google Shape;228;p4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43"/>
          <p:cNvPicPr preferRelativeResize="0"/>
          <p:nvPr/>
        </p:nvPicPr>
        <p:blipFill>
          <a:blip r:embed="rId3">
            <a:alphaModFix/>
          </a:blip>
          <a:stretch>
            <a:fillRect/>
          </a:stretch>
        </p:blipFill>
        <p:spPr>
          <a:xfrm>
            <a:off x="152400" y="204788"/>
            <a:ext cx="8839200" cy="4733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6" name="Google Shape;236;p4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44"/>
          <p:cNvPicPr preferRelativeResize="0"/>
          <p:nvPr/>
        </p:nvPicPr>
        <p:blipFill>
          <a:blip r:embed="rId3">
            <a:alphaModFix/>
          </a:blip>
          <a:stretch>
            <a:fillRect/>
          </a:stretch>
        </p:blipFill>
        <p:spPr>
          <a:xfrm>
            <a:off x="657225" y="400050"/>
            <a:ext cx="7829550" cy="434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4" name="Google Shape;244;p4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5" name="Google Shape;245;p45"/>
          <p:cNvPicPr preferRelativeResize="0"/>
          <p:nvPr/>
        </p:nvPicPr>
        <p:blipFill>
          <a:blip r:embed="rId3">
            <a:alphaModFix/>
          </a:blip>
          <a:stretch>
            <a:fillRect/>
          </a:stretch>
        </p:blipFill>
        <p:spPr>
          <a:xfrm>
            <a:off x="1306461" y="0"/>
            <a:ext cx="6817177" cy="514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2" name="Google Shape;252;p4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46"/>
          <p:cNvPicPr preferRelativeResize="0"/>
          <p:nvPr/>
        </p:nvPicPr>
        <p:blipFill>
          <a:blip r:embed="rId3">
            <a:alphaModFix/>
          </a:blip>
          <a:stretch>
            <a:fillRect/>
          </a:stretch>
        </p:blipFill>
        <p:spPr>
          <a:xfrm>
            <a:off x="1652851" y="0"/>
            <a:ext cx="5838298"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Costs associated with tests</a:t>
            </a:r>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Robustness	</a:t>
            </a:r>
            <a:endParaRPr sz="2400"/>
          </a:p>
          <a:p>
            <a:pPr indent="-381000" lvl="0" marL="457200" rtl="0" algn="l">
              <a:spcBef>
                <a:spcPts val="0"/>
              </a:spcBef>
              <a:spcAft>
                <a:spcPts val="0"/>
              </a:spcAft>
              <a:buClr>
                <a:srgbClr val="4A86E8"/>
              </a:buClr>
              <a:buSzPts val="2400"/>
              <a:buChar char="●"/>
            </a:pPr>
            <a:r>
              <a:rPr lang="en" sz="2400">
                <a:solidFill>
                  <a:srgbClr val="4A86E8"/>
                </a:solidFill>
              </a:rPr>
              <a:t>Maintainability</a:t>
            </a:r>
            <a:endParaRPr sz="2400">
              <a:solidFill>
                <a:srgbClr val="4A86E8"/>
              </a:solidFill>
            </a:endParaRPr>
          </a:p>
          <a:p>
            <a:pPr indent="-381000" lvl="0" marL="457200" rtl="0" algn="l">
              <a:spcBef>
                <a:spcPts val="0"/>
              </a:spcBef>
              <a:spcAft>
                <a:spcPts val="0"/>
              </a:spcAft>
              <a:buSzPts val="2400"/>
              <a:buChar char="●"/>
            </a:pPr>
            <a:r>
              <a:rPr lang="en" sz="2400"/>
              <a:t>Upfront investment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6" name="Google Shape;266;p4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48"/>
          <p:cNvPicPr preferRelativeResize="0"/>
          <p:nvPr/>
        </p:nvPicPr>
        <p:blipFill>
          <a:blip r:embed="rId3">
            <a:alphaModFix/>
          </a:blip>
          <a:stretch>
            <a:fillRect/>
          </a:stretch>
        </p:blipFill>
        <p:spPr>
          <a:xfrm>
            <a:off x="1176291" y="0"/>
            <a:ext cx="6791418" cy="51435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Costs associated with tests</a:t>
            </a:r>
            <a:endParaRPr/>
          </a:p>
        </p:txBody>
      </p:sp>
      <p:sp>
        <p:nvSpPr>
          <p:cNvPr id="273" name="Google Shape;27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Robustness	</a:t>
            </a:r>
            <a:endParaRPr sz="2400"/>
          </a:p>
          <a:p>
            <a:pPr indent="-381000" lvl="0" marL="457200" rtl="0" algn="l">
              <a:spcBef>
                <a:spcPts val="0"/>
              </a:spcBef>
              <a:spcAft>
                <a:spcPts val="0"/>
              </a:spcAft>
              <a:buSzPts val="2400"/>
              <a:buChar char="●"/>
            </a:pPr>
            <a:r>
              <a:rPr lang="en" sz="2400"/>
              <a:t>Maintainability</a:t>
            </a:r>
            <a:endParaRPr sz="2400"/>
          </a:p>
          <a:p>
            <a:pPr indent="-381000" lvl="0" marL="457200" rtl="0" algn="l">
              <a:spcBef>
                <a:spcPts val="0"/>
              </a:spcBef>
              <a:spcAft>
                <a:spcPts val="0"/>
              </a:spcAft>
              <a:buClr>
                <a:srgbClr val="4A86E8"/>
              </a:buClr>
              <a:buSzPts val="2400"/>
              <a:buChar char="●"/>
            </a:pPr>
            <a:r>
              <a:rPr lang="en" sz="2400">
                <a:solidFill>
                  <a:srgbClr val="4A86E8"/>
                </a:solidFill>
              </a:rPr>
              <a:t>Upfront investment</a:t>
            </a:r>
            <a:endParaRPr>
              <a:solidFill>
                <a:srgbClr val="4A86E8"/>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248400" y="2428700"/>
            <a:ext cx="2647200" cy="49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reason-native.com</a:t>
            </a:r>
            <a:endParaRPr sz="2400"/>
          </a:p>
        </p:txBody>
      </p:sp>
      <p:pic>
        <p:nvPicPr>
          <p:cNvPr id="279" name="Google Shape;279;p50"/>
          <p:cNvPicPr preferRelativeResize="0"/>
          <p:nvPr/>
        </p:nvPicPr>
        <p:blipFill>
          <a:blip r:embed="rId3">
            <a:alphaModFix/>
          </a:blip>
          <a:stretch>
            <a:fillRect/>
          </a:stretch>
        </p:blipFill>
        <p:spPr>
          <a:xfrm>
            <a:off x="2512200" y="938900"/>
            <a:ext cx="4119600" cy="1460250"/>
          </a:xfrm>
          <a:prstGeom prst="rect">
            <a:avLst/>
          </a:prstGeom>
          <a:noFill/>
          <a:ln>
            <a:noFill/>
          </a:ln>
        </p:spPr>
      </p:pic>
      <p:sp>
        <p:nvSpPr>
          <p:cNvPr id="280" name="Google Shape;280;p50"/>
          <p:cNvSpPr txBox="1"/>
          <p:nvPr/>
        </p:nvSpPr>
        <p:spPr>
          <a:xfrm>
            <a:off x="1010175" y="2665000"/>
            <a:ext cx="6951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81" name="Google Shape;281;p50"/>
          <p:cNvSpPr txBox="1"/>
          <p:nvPr/>
        </p:nvSpPr>
        <p:spPr>
          <a:xfrm>
            <a:off x="79000" y="4410775"/>
            <a:ext cx="29454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Proxima Nova"/>
                <a:ea typeface="Proxima Nova"/>
                <a:cs typeface="Proxima Nova"/>
                <a:sym typeface="Proxima Nova"/>
              </a:rPr>
              <a:t>@the_banderson</a:t>
            </a:r>
            <a:endParaRPr sz="2400">
              <a:solidFill>
                <a:schemeClr val="lt1"/>
              </a:solidFill>
              <a:latin typeface="Proxima Nova"/>
              <a:ea typeface="Proxima Nova"/>
              <a:cs typeface="Proxima Nova"/>
              <a:sym typeface="Proxima Nova"/>
            </a:endParaRPr>
          </a:p>
        </p:txBody>
      </p:sp>
      <p:sp>
        <p:nvSpPr>
          <p:cNvPr id="282" name="Google Shape;282;p50"/>
          <p:cNvSpPr txBox="1"/>
          <p:nvPr/>
        </p:nvSpPr>
        <p:spPr>
          <a:xfrm>
            <a:off x="5389325" y="4416625"/>
            <a:ext cx="36213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github.com/bandersongit</a:t>
            </a:r>
            <a:endParaRPr sz="2400">
              <a:solidFill>
                <a:srgbClr val="FFFFFF"/>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1"/>
          <p:cNvSpPr txBox="1"/>
          <p:nvPr>
            <p:ph type="ctrTitle"/>
          </p:nvPr>
        </p:nvSpPr>
        <p:spPr>
          <a:xfrm>
            <a:off x="2830200" y="1321925"/>
            <a:ext cx="34836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9600"/>
          </a:p>
          <a:p>
            <a:pPr indent="0" lvl="0" marL="0" rtl="0" algn="ctr">
              <a:spcBef>
                <a:spcPts val="0"/>
              </a:spcBef>
              <a:spcAft>
                <a:spcPts val="0"/>
              </a:spcAft>
              <a:buNone/>
            </a:pPr>
            <a:r>
              <a:rPr lang="en" sz="9600"/>
              <a:t>0! = 1</a:t>
            </a:r>
            <a:endParaRPr sz="9600"/>
          </a:p>
          <a:p>
            <a:pPr indent="0" lvl="0" marL="0" rtl="0" algn="ctr">
              <a:spcBef>
                <a:spcPts val="0"/>
              </a:spcBef>
              <a:spcAft>
                <a:spcPts val="0"/>
              </a:spcAft>
              <a:buNone/>
            </a:pPr>
            <a:r>
              <a:rPr lang="en" sz="9600"/>
              <a:t>n</a:t>
            </a:r>
            <a:r>
              <a:rPr lang="en" sz="9600"/>
              <a:t>! = n (n -1)!</a:t>
            </a:r>
            <a:endParaRPr sz="9600"/>
          </a:p>
          <a:p>
            <a:pPr indent="0" lvl="0" marL="0" rtl="0" algn="ctr">
              <a:spcBef>
                <a:spcPts val="0"/>
              </a:spcBef>
              <a:spcAft>
                <a:spcPts val="0"/>
              </a:spcAft>
              <a:buNone/>
            </a:pPr>
            <a:r>
              <a:t/>
            </a:r>
            <a:endParaRPr sz="9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52400" y="427788"/>
            <a:ext cx="8839199" cy="4287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2255388" y="152400"/>
            <a:ext cx="4633233" cy="4838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152400" y="304688"/>
            <a:ext cx="8839200" cy="45341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973688" y="152400"/>
            <a:ext cx="5196630"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2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102" name="Google Shape;102;p21"/>
          <p:cNvPicPr preferRelativeResize="0"/>
          <p:nvPr/>
        </p:nvPicPr>
        <p:blipFill>
          <a:blip r:embed="rId3">
            <a:alphaModFix/>
          </a:blip>
          <a:stretch>
            <a:fillRect/>
          </a:stretch>
        </p:blipFill>
        <p:spPr>
          <a:xfrm>
            <a:off x="118188" y="115062"/>
            <a:ext cx="8907624" cy="491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