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81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2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80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1268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1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0694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8444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51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991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64115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53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86375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92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65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96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46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0371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3/7/2022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8432701"/>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28799"/>
            <a:ext cx="7250092" cy="1557865"/>
          </a:xfrm>
        </p:spPr>
        <p:txBody>
          <a:bodyPr>
            <a:noAutofit/>
          </a:bodyPr>
          <a:lstStyle/>
          <a:p>
            <a:r>
              <a:rPr lang="en-IN" sz="4400" b="1" i="1" dirty="0"/>
              <a:t>MALIGNANT COMMENT CLASSIFICATION</a:t>
            </a:r>
            <a:endParaRPr lang="en-IN" sz="4400" dirty="0"/>
          </a:p>
        </p:txBody>
      </p:sp>
      <p:sp>
        <p:nvSpPr>
          <p:cNvPr id="3" name="Subtitle 2"/>
          <p:cNvSpPr>
            <a:spLocks noGrp="1"/>
          </p:cNvSpPr>
          <p:nvPr>
            <p:ph type="subTitle" idx="1"/>
          </p:nvPr>
        </p:nvSpPr>
        <p:spPr>
          <a:xfrm>
            <a:off x="1595269" y="3747752"/>
            <a:ext cx="9001462" cy="1510048"/>
          </a:xfrm>
        </p:spPr>
        <p:txBody>
          <a:bodyPr>
            <a:normAutofit fontScale="92500" lnSpcReduction="10000"/>
          </a:bodyPr>
          <a:lstStyle/>
          <a:p>
            <a:pPr marL="342900" indent="-342900" algn="r">
              <a:buFontTx/>
              <a:buChar char="-"/>
            </a:pPr>
            <a:r>
              <a:rPr lang="en-US" b="1" dirty="0"/>
              <a:t>BY</a:t>
            </a:r>
          </a:p>
          <a:p>
            <a:pPr algn="r"/>
            <a:r>
              <a:rPr lang="en-US" b="1" dirty="0"/>
              <a:t>SOHAM BANDGAR</a:t>
            </a:r>
          </a:p>
          <a:p>
            <a:pPr algn="r"/>
            <a:r>
              <a:rPr lang="en-US" b="1" dirty="0"/>
              <a:t>INTERNSHIP-20</a:t>
            </a:r>
          </a:p>
          <a:p>
            <a:pPr marL="342900" indent="-342900" algn="r">
              <a:buFontTx/>
              <a:buChar char="-"/>
            </a:pPr>
            <a:endParaRPr lang="en-IN" b="1" dirty="0"/>
          </a:p>
        </p:txBody>
      </p:sp>
    </p:spTree>
    <p:extLst>
      <p:ext uri="{BB962C8B-B14F-4D97-AF65-F5344CB8AC3E}">
        <p14:creationId xmlns:p14="http://schemas.microsoft.com/office/powerpoint/2010/main" val="385489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71470"/>
          </a:xfrm>
        </p:spPr>
        <p:txBody>
          <a:bodyPr/>
          <a:lstStyle/>
          <a:p>
            <a:r>
              <a:rPr lang="en-IN" dirty="0">
                <a:effectLst/>
              </a:rPr>
              <a:t>Evaluate selected models</a:t>
            </a:r>
            <a:endParaRPr lang="en-IN" dirty="0"/>
          </a:p>
        </p:txBody>
      </p:sp>
      <p:sp>
        <p:nvSpPr>
          <p:cNvPr id="5" name="Rectangle 2"/>
          <p:cNvSpPr>
            <a:spLocks noGrp="1" noChangeArrowheads="1"/>
          </p:cNvSpPr>
          <p:nvPr>
            <p:ph idx="1"/>
          </p:nvPr>
        </p:nvSpPr>
        <p:spPr bwMode="auto">
          <a:xfrm>
            <a:off x="913795" y="2432966"/>
            <a:ext cx="5731704" cy="29700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Training accuracy is 0.9988719684151156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Test accuracy is 0.9550676804812834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[[42392   558]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[ 1593  3329]]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precision    recall  f1-score   support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0       		0.96      0.99      	0.98     42950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1		</a:t>
            </a: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0.86      0.68      	0.76      4922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accuracy                           		0.96     47872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macro avg       	0.91      0.83      	0.87     47872</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weighted avg      	0.95      0.96      	0.95     47872</a:t>
            </a:r>
            <a:r>
              <a:rPr kumimoji="0" lang="en-US" sz="1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631065" y="1764406"/>
            <a:ext cx="6864439" cy="369332"/>
          </a:xfrm>
          <a:prstGeom prst="rect">
            <a:avLst/>
          </a:prstGeom>
          <a:noFill/>
        </p:spPr>
        <p:txBody>
          <a:bodyPr wrap="square" rtlCol="0">
            <a:spAutoFit/>
          </a:bodyPr>
          <a:lstStyle/>
          <a:p>
            <a:pPr algn="ctr"/>
            <a:r>
              <a:rPr lang="en-IN" b="1" dirty="0"/>
              <a:t>Random Forest Classifier</a:t>
            </a:r>
            <a:endParaRPr lang="en-IN" dirty="0"/>
          </a:p>
        </p:txBody>
      </p:sp>
    </p:spTree>
    <p:extLst>
      <p:ext uri="{BB962C8B-B14F-4D97-AF65-F5344CB8AC3E}">
        <p14:creationId xmlns:p14="http://schemas.microsoft.com/office/powerpoint/2010/main" val="174270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19955"/>
          </a:xfrm>
        </p:spPr>
        <p:txBody>
          <a:bodyPr>
            <a:normAutofit/>
          </a:bodyPr>
          <a:lstStyle/>
          <a:p>
            <a:r>
              <a:rPr lang="en-IN" dirty="0">
                <a:effectLst/>
              </a:rPr>
              <a:t>CONCLUSION</a:t>
            </a:r>
            <a:endParaRPr lang="en-IN" dirty="0"/>
          </a:p>
        </p:txBody>
      </p:sp>
      <p:sp>
        <p:nvSpPr>
          <p:cNvPr id="3" name="Content Placeholder 2"/>
          <p:cNvSpPr>
            <a:spLocks noGrp="1"/>
          </p:cNvSpPr>
          <p:nvPr>
            <p:ph idx="1"/>
          </p:nvPr>
        </p:nvSpPr>
        <p:spPr>
          <a:xfrm>
            <a:off x="913795" y="1429555"/>
            <a:ext cx="10353762" cy="4361645"/>
          </a:xfrm>
        </p:spPr>
        <p:txBody>
          <a:bodyPr>
            <a:normAutofit fontScale="85000" lnSpcReduction="10000"/>
          </a:bodyPr>
          <a:lstStyle/>
          <a:p>
            <a:pPr lvl="0"/>
            <a:r>
              <a:rPr lang="en-IN" dirty="0">
                <a:effectLst/>
              </a:rPr>
              <a:t>The first step involved collecting data and deciding what part of it is suitable for training: This step was extremely crucial since including only very small length comments would give poor results if the length was increased whereas including very long length comments would increase the number of words drastically, hence increasing the training time exponentially and causing system (jupyter kernel) to go out of memory and die eventually. </a:t>
            </a:r>
          </a:p>
          <a:p>
            <a:pPr lvl="0"/>
            <a:r>
              <a:rPr lang="en-IN" dirty="0">
                <a:effectLst/>
              </a:rPr>
              <a:t>The second major step was performing cleaning of data including punctuation removal, stop word removal, stemming and lemmatizing: This step was also crucial since the occurrence of similar origin words but having different spellings will intend to give similar classification, but computer cannot recognize this on its own. Hence, this step helped to a large extent in both removing and modifying existing words. </a:t>
            </a:r>
          </a:p>
          <a:p>
            <a:pPr lvl="0"/>
            <a:r>
              <a:rPr lang="en-IN" dirty="0">
                <a:effectLst/>
              </a:rPr>
              <a:t>The third step was choosing models to train on: Since I had a wide variety of models( 3 for problem transformation) and classifiers(not bounded) along with number of adaptation models in BP-MLL, selecting which all models to train and test took lots of efforts. </a:t>
            </a:r>
          </a:p>
        </p:txBody>
      </p:sp>
    </p:spTree>
    <p:extLst>
      <p:ext uri="{BB962C8B-B14F-4D97-AF65-F5344CB8AC3E}">
        <p14:creationId xmlns:p14="http://schemas.microsoft.com/office/powerpoint/2010/main" val="260377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71470"/>
          </a:xfrm>
        </p:spPr>
        <p:txBody>
          <a:bodyPr/>
          <a:lstStyle/>
          <a:p>
            <a:r>
              <a:rPr lang="en-IN" dirty="0">
                <a:effectLst/>
              </a:rPr>
              <a:t>Scope for Future Work</a:t>
            </a:r>
            <a:endParaRPr lang="en-IN" dirty="0"/>
          </a:p>
        </p:txBody>
      </p:sp>
      <p:sp>
        <p:nvSpPr>
          <p:cNvPr id="3" name="Content Placeholder 2"/>
          <p:cNvSpPr>
            <a:spLocks noGrp="1"/>
          </p:cNvSpPr>
          <p:nvPr>
            <p:ph idx="1"/>
          </p:nvPr>
        </p:nvSpPr>
        <p:spPr>
          <a:xfrm>
            <a:off x="913795" y="1481071"/>
            <a:ext cx="10353762" cy="4310129"/>
          </a:xfrm>
        </p:spPr>
        <p:txBody>
          <a:bodyPr/>
          <a:lstStyle/>
          <a:p>
            <a:pPr lvl="0"/>
            <a:r>
              <a:rPr lang="en-IN" dirty="0">
                <a:effectLst/>
              </a:rPr>
              <a:t>The current project predicts the type or toxicity in the comment. We are planning to add the following features in the future: </a:t>
            </a:r>
          </a:p>
          <a:p>
            <a:pPr lvl="0"/>
            <a:r>
              <a:rPr lang="en-IN" dirty="0">
                <a:effectLst/>
              </a:rPr>
              <a:t>Analyse which age group is being toxic towards a particular group or brand. </a:t>
            </a:r>
          </a:p>
          <a:p>
            <a:pPr lvl="0"/>
            <a:r>
              <a:rPr lang="en-IN" dirty="0">
                <a:effectLst/>
              </a:rPr>
              <a:t>Add feature to automatically sensitize words which are classified as toxic. </a:t>
            </a:r>
          </a:p>
          <a:p>
            <a:pPr lvl="0"/>
            <a:r>
              <a:rPr lang="en-IN" dirty="0">
                <a:effectLst/>
              </a:rPr>
              <a:t>Automatically send alerts to the concerned authority if threats are classified as severe. </a:t>
            </a:r>
          </a:p>
          <a:p>
            <a:pPr lvl="0"/>
            <a:r>
              <a:rPr lang="en-IN" dirty="0">
                <a:effectLst/>
              </a:rPr>
              <a:t>Build a feedback loop to further increase the efficiency of the model. </a:t>
            </a:r>
          </a:p>
          <a:p>
            <a:pPr lvl="0"/>
            <a:r>
              <a:rPr lang="en-IN" dirty="0">
                <a:effectLst/>
              </a:rPr>
              <a:t>Handle mistakes and short forms of words to get better accuracy of the result. </a:t>
            </a:r>
          </a:p>
        </p:txBody>
      </p:sp>
    </p:spTree>
    <p:extLst>
      <p:ext uri="{BB962C8B-B14F-4D97-AF65-F5344CB8AC3E}">
        <p14:creationId xmlns:p14="http://schemas.microsoft.com/office/powerpoint/2010/main" val="372306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742682"/>
          </a:xfrm>
        </p:spPr>
        <p:txBody>
          <a:bodyPr>
            <a:normAutofit/>
          </a:bodyPr>
          <a:lstStyle/>
          <a:p>
            <a:r>
              <a:rPr lang="en-US" sz="3600" dirty="0"/>
              <a:t>REFERENCES</a:t>
            </a:r>
            <a:endParaRPr lang="en-IN" sz="3600" dirty="0"/>
          </a:p>
        </p:txBody>
      </p:sp>
      <p:sp>
        <p:nvSpPr>
          <p:cNvPr id="3" name="Content Placeholder 2"/>
          <p:cNvSpPr>
            <a:spLocks noGrp="1"/>
          </p:cNvSpPr>
          <p:nvPr>
            <p:ph idx="1"/>
          </p:nvPr>
        </p:nvSpPr>
        <p:spPr>
          <a:xfrm>
            <a:off x="913794" y="1352283"/>
            <a:ext cx="10353762" cy="4997002"/>
          </a:xfrm>
        </p:spPr>
        <p:txBody>
          <a:bodyPr>
            <a:normAutofit fontScale="85000" lnSpcReduction="20000"/>
          </a:bodyPr>
          <a:lstStyle/>
          <a:p>
            <a:pPr lvl="1"/>
            <a:r>
              <a:rPr lang="en-IN" dirty="0">
                <a:effectLst/>
              </a:rPr>
              <a:t>Wikipedia : https://en.wikipedia.org/wiki/Multi-label_classification </a:t>
            </a:r>
            <a:endParaRPr lang="en-IN" sz="1600" dirty="0">
              <a:effectLst/>
            </a:endParaRPr>
          </a:p>
          <a:p>
            <a:pPr lvl="1"/>
            <a:r>
              <a:rPr lang="en-IN" dirty="0">
                <a:effectLst/>
              </a:rPr>
              <a:t>Kaggle challenge page for datasets and ideas : </a:t>
            </a:r>
            <a:r>
              <a:rPr lang="en-IN" sz="2000" dirty="0">
                <a:effectLst/>
              </a:rPr>
              <a:t>https://www.kaggle.com/c/ </a:t>
            </a:r>
            <a:endParaRPr lang="en-IN" dirty="0">
              <a:effectLst/>
            </a:endParaRPr>
          </a:p>
          <a:p>
            <a:pPr lvl="1"/>
            <a:r>
              <a:rPr lang="en-IN" dirty="0">
                <a:effectLst/>
              </a:rPr>
              <a:t>jigsaw-toxic-comment-classification-challenge </a:t>
            </a:r>
            <a:endParaRPr lang="en-IN" sz="1600" dirty="0">
              <a:effectLst/>
            </a:endParaRPr>
          </a:p>
          <a:p>
            <a:pPr lvl="1"/>
            <a:r>
              <a:rPr lang="en-IN" sz="1600" dirty="0">
                <a:effectLst/>
              </a:rPr>
              <a:t>Conversation AI git page : </a:t>
            </a:r>
            <a:r>
              <a:rPr lang="en-IN" dirty="0">
                <a:effectLst/>
              </a:rPr>
              <a:t>https://conversationai.github.io/ </a:t>
            </a:r>
            <a:endParaRPr lang="en-IN" sz="1600" dirty="0">
              <a:effectLst/>
            </a:endParaRPr>
          </a:p>
          <a:p>
            <a:pPr lvl="1"/>
            <a:r>
              <a:rPr lang="en-IN" dirty="0">
                <a:effectLst/>
              </a:rPr>
              <a:t>Research Paper titled “Multi-label Classification: Problem Transformation methods in Tamil Phoneme classification” : https://ac.els-cdn.com/ </a:t>
            </a:r>
            <a:endParaRPr lang="en-IN" sz="1600" dirty="0">
              <a:effectLst/>
            </a:endParaRPr>
          </a:p>
          <a:p>
            <a:pPr lvl="1"/>
            <a:r>
              <a:rPr lang="en-IN" dirty="0">
                <a:effectLst/>
              </a:rPr>
              <a:t>S1877050917319440/1-s2.0-S1877050917319440-main.pdf? _tid=eced1a38-f8fa-11e7- b8ef-00000aab0f27&amp;acdnat=1515914406_0f244d3e6313bb049c435bf43 504bd52 </a:t>
            </a:r>
            <a:endParaRPr lang="en-IN" sz="1600" dirty="0">
              <a:effectLst/>
            </a:endParaRPr>
          </a:p>
          <a:p>
            <a:pPr lvl="1"/>
            <a:r>
              <a:rPr lang="en-IN" dirty="0">
                <a:effectLst/>
              </a:rPr>
              <a:t>Research Paper titled “Benchmarking Multi-label Classification Algorithms” : </a:t>
            </a:r>
            <a:endParaRPr lang="en-IN" sz="1600" dirty="0">
              <a:effectLst/>
            </a:endParaRPr>
          </a:p>
          <a:p>
            <a:pPr lvl="1"/>
            <a:r>
              <a:rPr lang="en-IN" dirty="0">
                <a:effectLst/>
              </a:rPr>
              <a:t>http://ceur-ws.org/Vol-1751/AICS_2016_paper_33.pdf </a:t>
            </a:r>
            <a:endParaRPr lang="en-IN" sz="1600" dirty="0">
              <a:effectLst/>
            </a:endParaRPr>
          </a:p>
          <a:p>
            <a:pPr lvl="1"/>
            <a:r>
              <a:rPr lang="en-IN" sz="1600" dirty="0">
                <a:effectLst/>
              </a:rPr>
              <a:t>Problem Transformation Methods : </a:t>
            </a:r>
            <a:r>
              <a:rPr lang="en-IN" dirty="0">
                <a:effectLst/>
              </a:rPr>
              <a:t>https://www.analyticsvidhya.com/blog/ 2017/08/introduction-to-multi-label-classification/ </a:t>
            </a:r>
            <a:endParaRPr lang="en-IN" sz="1600" dirty="0">
              <a:effectLst/>
            </a:endParaRPr>
          </a:p>
          <a:p>
            <a:pPr lvl="1"/>
            <a:r>
              <a:rPr lang="en-IN" dirty="0">
                <a:effectLst/>
              </a:rPr>
              <a:t>Research Paper on BP-MLL : http://citeseerx.ist.psu.edu/viewdoc/ download?doi=10.1.1.507.910&amp;rep=rep1&amp;type=pdf </a:t>
            </a:r>
            <a:endParaRPr lang="en-IN" sz="1600" dirty="0">
              <a:effectLst/>
            </a:endParaRPr>
          </a:p>
          <a:p>
            <a:pPr lvl="1"/>
            <a:r>
              <a:rPr lang="en-IN" sz="1600" dirty="0">
                <a:effectLst/>
              </a:rPr>
              <a:t>GridsearchCV on Sequential Models : </a:t>
            </a:r>
            <a:r>
              <a:rPr lang="en-IN" dirty="0">
                <a:effectLst/>
              </a:rPr>
              <a:t>https://dzubo.github.io/machine- learning/2017/05/25/increasing-model-accuracy-by-tuning-parameters.html </a:t>
            </a:r>
            <a:endParaRPr lang="en-IN" sz="1600" dirty="0">
              <a:effectLst/>
            </a:endParaRPr>
          </a:p>
          <a:p>
            <a:pPr lvl="1"/>
            <a:r>
              <a:rPr lang="en-IN" dirty="0">
                <a:effectLst/>
              </a:rPr>
              <a:t>Ml-knn - A Lazy Learning Approach to Multi-Label Learning : https:// cs.nju.edu.cn/zhouzh/zhouzh.files/publication/pr07.pdf </a:t>
            </a:r>
            <a:endParaRPr lang="en-IN" sz="1600" dirty="0">
              <a:effectLst/>
            </a:endParaRPr>
          </a:p>
        </p:txBody>
      </p:sp>
    </p:spTree>
    <p:extLst>
      <p:ext uri="{BB962C8B-B14F-4D97-AF65-F5344CB8AC3E}">
        <p14:creationId xmlns:p14="http://schemas.microsoft.com/office/powerpoint/2010/main" val="355318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97228"/>
          </a:xfrm>
        </p:spPr>
        <p:txBody>
          <a:bodyPr/>
          <a:lstStyle/>
          <a:p>
            <a:r>
              <a:rPr lang="en-US" dirty="0"/>
              <a:t>INTRODUCTION</a:t>
            </a:r>
            <a:endParaRPr lang="en-IN" dirty="0"/>
          </a:p>
        </p:txBody>
      </p:sp>
      <p:sp>
        <p:nvSpPr>
          <p:cNvPr id="3" name="Content Placeholder 2"/>
          <p:cNvSpPr>
            <a:spLocks noGrp="1"/>
          </p:cNvSpPr>
          <p:nvPr>
            <p:ph idx="1"/>
          </p:nvPr>
        </p:nvSpPr>
        <p:spPr>
          <a:xfrm>
            <a:off x="913795" y="1506829"/>
            <a:ext cx="10353762" cy="4997001"/>
          </a:xfrm>
        </p:spPr>
        <p:txBody>
          <a:bodyPr>
            <a:normAutofit fontScale="92500" lnSpcReduction="20000"/>
          </a:bodyPr>
          <a:lstStyle/>
          <a:p>
            <a:r>
              <a:rPr lang="en-IN" dirty="0">
                <a:effectLst/>
              </a:rPr>
              <a:t>Online platforms when used by normal people can only be comfortably used by them only when they feel that they can express themselves freely and without any reluctance. If they come across any kind of a malignant or toxic type of a reply which can also be a threat or an insult or any kind of harassment which makes them uncomfortable, they might defer to use the social media platform in future. Thus, it becomes extremely essential for any organization or community to have an automated system which can efficiently identify and keep a track of all such comments and thus take any respective action for it, such as reporting or blocking the same to prevent any such kind of issues in the future.</a:t>
            </a:r>
          </a:p>
          <a:p>
            <a:r>
              <a:rPr lang="en-IN" dirty="0">
                <a:effectLst/>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inoffensive, but “u are an idiot” is clearly offensive.</a:t>
            </a:r>
          </a:p>
          <a:p>
            <a:r>
              <a:rPr lang="en-IN" dirty="0">
                <a:effectLst/>
              </a:rPr>
              <a:t>Our goal is to build a prototype of online hate and abuse comment classifier which can used to classify hate and offensive comments so that it can be controlled and restricted from spreading hatred and cyberbullying. </a:t>
            </a:r>
          </a:p>
          <a:p>
            <a:endParaRPr lang="en-IN" dirty="0">
              <a:effectLst/>
            </a:endParaRPr>
          </a:p>
          <a:p>
            <a:endParaRPr lang="en-IN" dirty="0"/>
          </a:p>
        </p:txBody>
      </p:sp>
    </p:spTree>
    <p:extLst>
      <p:ext uri="{BB962C8B-B14F-4D97-AF65-F5344CB8AC3E}">
        <p14:creationId xmlns:p14="http://schemas.microsoft.com/office/powerpoint/2010/main" val="255117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58592"/>
          </a:xfrm>
        </p:spPr>
        <p:txBody>
          <a:bodyPr/>
          <a:lstStyle/>
          <a:p>
            <a:r>
              <a:rPr lang="en-US" dirty="0"/>
              <a:t>Problem statement</a:t>
            </a:r>
            <a:endParaRPr lang="en-IN" dirty="0"/>
          </a:p>
        </p:txBody>
      </p:sp>
      <p:sp>
        <p:nvSpPr>
          <p:cNvPr id="3" name="Content Placeholder 2"/>
          <p:cNvSpPr>
            <a:spLocks noGrp="1"/>
          </p:cNvSpPr>
          <p:nvPr>
            <p:ph idx="1"/>
          </p:nvPr>
        </p:nvSpPr>
        <p:spPr>
          <a:xfrm>
            <a:off x="913795" y="1468193"/>
            <a:ext cx="10353762" cy="4323007"/>
          </a:xfrm>
        </p:spPr>
        <p:txBody>
          <a:bodyPr>
            <a:normAutofit fontScale="77500" lnSpcReduction="20000"/>
          </a:bodyPr>
          <a:lstStyle/>
          <a:p>
            <a:r>
              <a:rPr lang="en-US" dirty="0"/>
              <a:t>Given a number of tweets (in Twitter) or any kind of other comments, sentences or paragraphs being used as a comment by a user, our task is to identify the comment as whether it is a malignant comment or no. After that, when we have a collection of all the malignant comments, our main task is to classify the tweets or comments into one or more of the following categories – toxic, severe-toxic, obscene, threat, insult or identity-hate. This problem thus comes under the category of multi-label classification problem. </a:t>
            </a:r>
          </a:p>
          <a:p>
            <a:r>
              <a:rPr lang="en-US" dirty="0"/>
              <a:t>There is a difference between the traditional and very famous multi-class classification, and the one which we will be using, which is the multi-label classification. In a multi-class classification, each instance is classified into one of three or more classes, whereas, in a multi-label classification, multiple labels (such as – toxic, severe-toxic, obscene, threat, insult or identity-hate) are to be predicted for the same instance. </a:t>
            </a:r>
          </a:p>
          <a:p>
            <a:pPr marL="0" indent="0">
              <a:buNone/>
            </a:pPr>
            <a:r>
              <a:rPr lang="en-US" dirty="0"/>
              <a:t>Multiple ways are there to approach this classification problem. It can be done using – </a:t>
            </a:r>
          </a:p>
          <a:p>
            <a:r>
              <a:rPr lang="en-US" dirty="0"/>
              <a:t>Multi-label methods which belong to the problem transformation category: Label Power Set (LP), Binary Relevance (BR), BR+ (BR plus), and classifier chain </a:t>
            </a:r>
            <a:endParaRPr lang="en-IN" dirty="0"/>
          </a:p>
          <a:p>
            <a:r>
              <a:rPr lang="en-IN" dirty="0"/>
              <a:t>Base and adapted algorithms like: J48 (Decision Tree), Naïve Bayes, k-Nearest-Neighbour (KNN), SMO (Support Vector Machines), and, BP-MLL neural networks. </a:t>
            </a:r>
            <a:endParaRPr lang="en-US" dirty="0"/>
          </a:p>
          <a:p>
            <a:endParaRPr lang="en-IN" dirty="0"/>
          </a:p>
        </p:txBody>
      </p:sp>
    </p:spTree>
    <p:extLst>
      <p:ext uri="{BB962C8B-B14F-4D97-AF65-F5344CB8AC3E}">
        <p14:creationId xmlns:p14="http://schemas.microsoft.com/office/powerpoint/2010/main" val="226002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84349"/>
          </a:xfrm>
        </p:spPr>
        <p:txBody>
          <a:bodyPr/>
          <a:lstStyle/>
          <a:p>
            <a:r>
              <a:rPr lang="en-US" dirty="0"/>
              <a:t>EVALUATION METRICS</a:t>
            </a:r>
            <a:endParaRPr lang="en-IN" dirty="0"/>
          </a:p>
        </p:txBody>
      </p:sp>
      <p:sp>
        <p:nvSpPr>
          <p:cNvPr id="3" name="Content Placeholder 2"/>
          <p:cNvSpPr>
            <a:spLocks noGrp="1"/>
          </p:cNvSpPr>
          <p:nvPr>
            <p:ph idx="1"/>
          </p:nvPr>
        </p:nvSpPr>
        <p:spPr>
          <a:xfrm>
            <a:off x="913795" y="1493949"/>
            <a:ext cx="10353762" cy="4803820"/>
          </a:xfrm>
        </p:spPr>
        <p:txBody>
          <a:bodyPr>
            <a:normAutofit/>
          </a:bodyPr>
          <a:lstStyle/>
          <a:p>
            <a:pPr lvl="0"/>
            <a:r>
              <a:rPr lang="en-IN" b="1" dirty="0">
                <a:effectLst/>
              </a:rPr>
              <a:t>Label bases metrics </a:t>
            </a:r>
            <a:r>
              <a:rPr lang="en-IN" dirty="0">
                <a:effectLst/>
              </a:rPr>
              <a:t>include one-error, average precision, etc. These can be calculated for each labels, and then can be averaged for all without taking into account any relation between the labels if exists.  </a:t>
            </a:r>
          </a:p>
          <a:p>
            <a:r>
              <a:rPr lang="en-IN" dirty="0">
                <a:effectLst/>
              </a:rPr>
              <a:t>Average Precision (AP): Average precision is a measure that combines recall and precision for ranked retrieval results. For one information need, he average precision is the mean of the precision scores after each relevant document is retrieved, where, and are the precision and recall at the threshold. </a:t>
            </a:r>
          </a:p>
          <a:p>
            <a:pPr lvl="0"/>
            <a:r>
              <a:rPr lang="en-IN" b="1" dirty="0">
                <a:effectLst/>
              </a:rPr>
              <a:t>Example based metrics </a:t>
            </a:r>
            <a:r>
              <a:rPr lang="en-IN" dirty="0">
                <a:effectLst/>
              </a:rPr>
              <a:t>include accuracy, hamming loss, etc. These are calculated for each of the examples and then averaged across the test set.</a:t>
            </a:r>
          </a:p>
          <a:p>
            <a:r>
              <a:rPr lang="en-IN" dirty="0">
                <a:effectLst/>
              </a:rPr>
              <a:t>Accuracy is defined as the proportion of correctly predicted labels to the total no. of labels for each instance.</a:t>
            </a:r>
          </a:p>
        </p:txBody>
      </p:sp>
    </p:spTree>
    <p:extLst>
      <p:ext uri="{BB962C8B-B14F-4D97-AF65-F5344CB8AC3E}">
        <p14:creationId xmlns:p14="http://schemas.microsoft.com/office/powerpoint/2010/main" val="39421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71470"/>
          </a:xfrm>
        </p:spPr>
        <p:txBody>
          <a:bodyPr>
            <a:normAutofit/>
          </a:bodyPr>
          <a:lstStyle/>
          <a:p>
            <a:pPr lvl="0"/>
            <a:r>
              <a:rPr lang="en-IN" dirty="0">
                <a:effectLst/>
              </a:rPr>
              <a:t>Data Sources</a:t>
            </a:r>
            <a:endParaRPr lang="en-IN" dirty="0"/>
          </a:p>
        </p:txBody>
      </p:sp>
      <p:sp>
        <p:nvSpPr>
          <p:cNvPr id="3" name="Content Placeholder 2"/>
          <p:cNvSpPr>
            <a:spLocks noGrp="1"/>
          </p:cNvSpPr>
          <p:nvPr>
            <p:ph idx="1"/>
          </p:nvPr>
        </p:nvSpPr>
        <p:spPr>
          <a:xfrm>
            <a:off x="913795" y="1481071"/>
            <a:ext cx="10353762" cy="4559121"/>
          </a:xfrm>
        </p:spPr>
        <p:txBody>
          <a:bodyPr>
            <a:normAutofit fontScale="85000" lnSpcReduction="20000"/>
          </a:bodyPr>
          <a:lstStyle/>
          <a:p>
            <a:r>
              <a:rPr lang="en-IN" dirty="0">
                <a:effectLst/>
              </a:rPr>
              <a:t>The data set includes:</a:t>
            </a:r>
          </a:p>
          <a:p>
            <a:pPr lvl="0"/>
            <a:r>
              <a:rPr lang="en-IN" b="1" dirty="0">
                <a:effectLst/>
              </a:rPr>
              <a:t>Malignant: </a:t>
            </a:r>
            <a:r>
              <a:rPr lang="en-IN" dirty="0">
                <a:effectLst/>
              </a:rPr>
              <a:t>It is the Label column, which includes values 0 and 1, denoting if the comment is malignant or not. </a:t>
            </a:r>
          </a:p>
          <a:p>
            <a:pPr lvl="0"/>
            <a:r>
              <a:rPr lang="en-IN" b="1" dirty="0">
                <a:effectLst/>
              </a:rPr>
              <a:t>Highly Malignant:</a:t>
            </a:r>
            <a:r>
              <a:rPr lang="en-IN" dirty="0">
                <a:effectLst/>
              </a:rPr>
              <a:t> It denotes comments that are highly malignant and hurtful. </a:t>
            </a:r>
          </a:p>
          <a:p>
            <a:pPr lvl="0"/>
            <a:r>
              <a:rPr lang="en-IN" b="1" dirty="0">
                <a:effectLst/>
              </a:rPr>
              <a:t>Rude: </a:t>
            </a:r>
            <a:r>
              <a:rPr lang="en-IN" dirty="0">
                <a:effectLst/>
              </a:rPr>
              <a:t>It denotes comments that are very rude and offensive.</a:t>
            </a:r>
          </a:p>
          <a:p>
            <a:pPr lvl="0"/>
            <a:r>
              <a:rPr lang="en-IN" b="1" dirty="0">
                <a:effectLst/>
              </a:rPr>
              <a:t>Threat:</a:t>
            </a:r>
            <a:r>
              <a:rPr lang="en-IN" dirty="0">
                <a:effectLst/>
              </a:rPr>
              <a:t> It contains indication of the comments that are giving any threat to someone. 	</a:t>
            </a:r>
          </a:p>
          <a:p>
            <a:pPr lvl="0"/>
            <a:r>
              <a:rPr lang="en-IN" b="1" dirty="0">
                <a:effectLst/>
              </a:rPr>
              <a:t>Abuse:</a:t>
            </a:r>
            <a:r>
              <a:rPr lang="en-IN" dirty="0">
                <a:effectLst/>
              </a:rPr>
              <a:t> It is for comments that are abusive in nature. </a:t>
            </a:r>
          </a:p>
          <a:p>
            <a:pPr lvl="0"/>
            <a:r>
              <a:rPr lang="en-IN" b="1" dirty="0">
                <a:effectLst/>
              </a:rPr>
              <a:t>Loathe:</a:t>
            </a:r>
            <a:r>
              <a:rPr lang="en-IN" dirty="0">
                <a:effectLst/>
              </a:rPr>
              <a:t> It describes the comments which are hateful and loathing in nature.  </a:t>
            </a:r>
          </a:p>
          <a:p>
            <a:pPr lvl="0"/>
            <a:r>
              <a:rPr lang="en-IN" b="1" dirty="0">
                <a:effectLst/>
              </a:rPr>
              <a:t>ID: </a:t>
            </a:r>
            <a:r>
              <a:rPr lang="en-IN" dirty="0">
                <a:effectLst/>
              </a:rPr>
              <a:t>It includes unique Ids associated with each comment text given. </a:t>
            </a:r>
            <a:r>
              <a:rPr lang="en-IN" b="1" dirty="0">
                <a:effectLst/>
              </a:rPr>
              <a:t> </a:t>
            </a:r>
            <a:r>
              <a:rPr lang="en-IN" dirty="0">
                <a:effectLst/>
              </a:rPr>
              <a:t> </a:t>
            </a:r>
          </a:p>
          <a:p>
            <a:pPr lvl="0" algn="just"/>
            <a:r>
              <a:rPr lang="en-IN" b="1" dirty="0">
                <a:effectLst/>
              </a:rPr>
              <a:t>Comment text: </a:t>
            </a:r>
            <a:r>
              <a:rPr lang="en-IN" dirty="0">
                <a:effectLst/>
              </a:rPr>
              <a:t>This column contains the comments extracted from various social media platforms. </a:t>
            </a:r>
          </a:p>
          <a:p>
            <a:pPr marL="0" indent="0" algn="just">
              <a:buNone/>
            </a:pPr>
            <a:r>
              <a:rPr lang="en-IN" dirty="0">
                <a:effectLst/>
              </a:rPr>
              <a:t>The label can be either 0 or 1, where 0 denotes a NO while 1 denotes a YES. There are various comments which have multiple labels. The first attribute is a unique ID associated with each comment.  </a:t>
            </a:r>
          </a:p>
        </p:txBody>
      </p:sp>
    </p:spTree>
    <p:extLst>
      <p:ext uri="{BB962C8B-B14F-4D97-AF65-F5344CB8AC3E}">
        <p14:creationId xmlns:p14="http://schemas.microsoft.com/office/powerpoint/2010/main" val="89564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58592"/>
          </a:xfrm>
        </p:spPr>
        <p:txBody>
          <a:bodyPr/>
          <a:lstStyle/>
          <a:p>
            <a:r>
              <a:rPr lang="en-IN" dirty="0">
                <a:effectLst/>
              </a:rPr>
              <a:t>Data Pre processing </a:t>
            </a:r>
            <a:endParaRPr lang="en-IN" dirty="0"/>
          </a:p>
        </p:txBody>
      </p:sp>
      <p:sp>
        <p:nvSpPr>
          <p:cNvPr id="3" name="Content Placeholder 2"/>
          <p:cNvSpPr>
            <a:spLocks noGrp="1"/>
          </p:cNvSpPr>
          <p:nvPr>
            <p:ph idx="1"/>
          </p:nvPr>
        </p:nvSpPr>
        <p:spPr>
          <a:xfrm>
            <a:off x="913795" y="1468193"/>
            <a:ext cx="10353762" cy="4958365"/>
          </a:xfrm>
        </p:spPr>
        <p:txBody>
          <a:bodyPr>
            <a:normAutofit/>
          </a:bodyPr>
          <a:lstStyle/>
          <a:p>
            <a:r>
              <a:rPr lang="en-IN" dirty="0">
                <a:effectLst/>
              </a:rPr>
              <a:t>The dataset consists of the following fields- </a:t>
            </a:r>
          </a:p>
          <a:p>
            <a:pPr lvl="1"/>
            <a:r>
              <a:rPr lang="en-IN" dirty="0">
                <a:effectLst/>
              </a:rPr>
              <a:t>• id: An 8-digit integer value, to get the identity of the person who had written this comment </a:t>
            </a:r>
          </a:p>
          <a:p>
            <a:pPr lvl="1"/>
            <a:r>
              <a:rPr lang="en-IN" dirty="0">
                <a:effectLst/>
              </a:rPr>
              <a:t>• comment_text: A multi-line text field which contains the unfiltered comment </a:t>
            </a:r>
          </a:p>
          <a:p>
            <a:pPr lvl="1"/>
            <a:r>
              <a:rPr lang="en-IN" dirty="0">
                <a:effectLst/>
              </a:rPr>
              <a:t>• toxic: binary label which contains 0/1 (0 for no and 1 for yes) </a:t>
            </a:r>
          </a:p>
          <a:p>
            <a:pPr lvl="1"/>
            <a:r>
              <a:rPr lang="en-IN" dirty="0">
                <a:effectLst/>
              </a:rPr>
              <a:t>• severe_toxic: binary label which contains 0/1 </a:t>
            </a:r>
          </a:p>
          <a:p>
            <a:pPr lvl="1"/>
            <a:r>
              <a:rPr lang="en-IN" dirty="0">
                <a:effectLst/>
              </a:rPr>
              <a:t>• obscene: binary label which contains 0/1 </a:t>
            </a:r>
          </a:p>
          <a:p>
            <a:pPr lvl="1"/>
            <a:r>
              <a:rPr lang="en-IN" dirty="0">
                <a:effectLst/>
              </a:rPr>
              <a:t>• threat: binary label which contains 0/1 </a:t>
            </a:r>
          </a:p>
          <a:p>
            <a:pPr lvl="1"/>
            <a:r>
              <a:rPr lang="en-IN" dirty="0">
                <a:effectLst/>
              </a:rPr>
              <a:t>• insult: binary label which contains 0/1 </a:t>
            </a:r>
          </a:p>
          <a:p>
            <a:pPr lvl="1"/>
            <a:r>
              <a:rPr lang="en-IN" dirty="0">
                <a:effectLst/>
              </a:rPr>
              <a:t>• identity_hate: binary label which contains 0/1</a:t>
            </a:r>
          </a:p>
          <a:p>
            <a:pPr marL="457200" lvl="1" indent="0" algn="just">
              <a:buNone/>
            </a:pPr>
            <a:r>
              <a:rPr lang="en-IN" dirty="0">
                <a:effectLst/>
              </a:rPr>
              <a:t>Out of these fields, the comment_text field will be pre processed and fitted into different classifiers to predict whether it belongs to one or more of the labels/outcome variables (i.e. toxic, severe_toxic, obscene, threat, insult and identity_hate).</a:t>
            </a:r>
          </a:p>
        </p:txBody>
      </p:sp>
    </p:spTree>
    <p:extLst>
      <p:ext uri="{BB962C8B-B14F-4D97-AF65-F5344CB8AC3E}">
        <p14:creationId xmlns:p14="http://schemas.microsoft.com/office/powerpoint/2010/main" val="387254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45713"/>
          </a:xfrm>
        </p:spPr>
        <p:txBody>
          <a:bodyPr>
            <a:normAutofit/>
          </a:bodyPr>
          <a:lstStyle/>
          <a:p>
            <a:r>
              <a:rPr lang="en-IN" dirty="0">
                <a:effectLst/>
              </a:rPr>
              <a:t>Stemming and Lemmatizing</a:t>
            </a:r>
            <a:endParaRPr lang="en-IN" dirty="0"/>
          </a:p>
        </p:txBody>
      </p:sp>
      <p:sp>
        <p:nvSpPr>
          <p:cNvPr id="3" name="Content Placeholder 2"/>
          <p:cNvSpPr>
            <a:spLocks noGrp="1"/>
          </p:cNvSpPr>
          <p:nvPr>
            <p:ph idx="1"/>
          </p:nvPr>
        </p:nvSpPr>
        <p:spPr>
          <a:xfrm>
            <a:off x="913795" y="1455313"/>
            <a:ext cx="10353762" cy="4713667"/>
          </a:xfrm>
        </p:spPr>
        <p:txBody>
          <a:bodyPr/>
          <a:lstStyle/>
          <a:p>
            <a:r>
              <a:rPr lang="en-IN" dirty="0">
                <a:effectLst/>
              </a:rPr>
              <a:t>The process of converting inflected/derived words to their word stem or the root form is called stemming. Many similar origin words are converted to the same word e.g. words like "stems", "stemmer", "stemming", "stemmed" as based on "stem". </a:t>
            </a:r>
          </a:p>
          <a:p>
            <a:r>
              <a:rPr lang="en-IN" dirty="0">
                <a:effectLst/>
              </a:rPr>
              <a:t>Lemmatizing is the process of grouping together the inflected forms of a word so they can be analysed as a single item. This is quite similar to stemming in its working but differs since it depends on correctly identifying the intended part of speech and meaning of a word in a sentence, as well as within the larger context surrounding that sentence, such as neighbouring sentences or even an entire document. </a:t>
            </a:r>
          </a:p>
          <a:p>
            <a:r>
              <a:rPr lang="en-IN" dirty="0">
                <a:effectLst/>
              </a:rPr>
              <a:t>The wordnet library in nltk will be used for this purpose. Stemmer and Lemmatizer are also imported from nltk. </a:t>
            </a:r>
          </a:p>
        </p:txBody>
      </p:sp>
    </p:spTree>
    <p:extLst>
      <p:ext uri="{BB962C8B-B14F-4D97-AF65-F5344CB8AC3E}">
        <p14:creationId xmlns:p14="http://schemas.microsoft.com/office/powerpoint/2010/main" val="72697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794197"/>
          </a:xfrm>
        </p:spPr>
        <p:txBody>
          <a:bodyPr/>
          <a:lstStyle/>
          <a:p>
            <a:r>
              <a:rPr lang="en-IN" dirty="0">
                <a:effectLst/>
              </a:rPr>
              <a:t>PROBLEM TRANSFORMATION METHODS</a:t>
            </a:r>
            <a:endParaRPr lang="en-IN" dirty="0"/>
          </a:p>
        </p:txBody>
      </p:sp>
      <p:sp>
        <p:nvSpPr>
          <p:cNvPr id="3" name="Content Placeholder 2"/>
          <p:cNvSpPr>
            <a:spLocks noGrp="1"/>
          </p:cNvSpPr>
          <p:nvPr>
            <p:ph idx="1"/>
          </p:nvPr>
        </p:nvSpPr>
        <p:spPr>
          <a:xfrm>
            <a:off x="913795" y="1403797"/>
            <a:ext cx="10353762" cy="4790941"/>
          </a:xfrm>
        </p:spPr>
        <p:txBody>
          <a:bodyPr>
            <a:normAutofit fontScale="85000" lnSpcReduction="10000"/>
          </a:bodyPr>
          <a:lstStyle/>
          <a:p>
            <a:pPr lvl="0"/>
            <a:r>
              <a:rPr lang="en-IN" b="1" dirty="0">
                <a:effectLst/>
              </a:rPr>
              <a:t>Binary Relevance Method</a:t>
            </a:r>
            <a:r>
              <a:rPr lang="en-IN" dirty="0">
                <a:effectLst/>
              </a:rPr>
              <a:t>: This method does not take into account the interdependence of labels. Each label is solved separately like a single label classification problem. This is the simplest approach to be applied. </a:t>
            </a:r>
          </a:p>
          <a:p>
            <a:pPr lvl="0"/>
            <a:r>
              <a:rPr lang="en-IN" b="1" dirty="0">
                <a:effectLst/>
              </a:rPr>
              <a:t>Classifier Chain Method</a:t>
            </a:r>
            <a:r>
              <a:rPr lang="en-IN" dirty="0">
                <a:effectLst/>
              </a:rPr>
              <a:t>: In this method, the first classifier is trained on input data and then each of the next classifier is trained on the input space and previous classifier, and so on. Hence this method takes into account some interdependence between labels and input data. Some classifiers may show dependence such as toxic and severe_toxic. Hence it is a fair deal to use this method. </a:t>
            </a:r>
          </a:p>
          <a:p>
            <a:pPr lvl="0"/>
            <a:r>
              <a:rPr lang="en-IN" b="1" dirty="0">
                <a:effectLst/>
              </a:rPr>
              <a:t>Label Powerset Method</a:t>
            </a:r>
            <a:r>
              <a:rPr lang="en-IN" dirty="0">
                <a:effectLst/>
              </a:rPr>
              <a:t>: In this method, we consider all unique combinations of labels possible. Any one particular combination hence serves as a label, converting our multi-label problem to a multi class classification problem. Considering our dataset, many comments are such that they have 0 for false labels all together and many are such that obscene and insult are true together. Hence, this algorithm seems to be a good method to be applied. In this, we find that x1 and x4 have the same labels, similarly, x3 and x6 have the same set of labels. So, label power set transforms this problem into a single multi-class problem.</a:t>
            </a:r>
          </a:p>
        </p:txBody>
      </p:sp>
    </p:spTree>
    <p:extLst>
      <p:ext uri="{BB962C8B-B14F-4D97-AF65-F5344CB8AC3E}">
        <p14:creationId xmlns:p14="http://schemas.microsoft.com/office/powerpoint/2010/main" val="14294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716924"/>
          </a:xfrm>
        </p:spPr>
        <p:txBody>
          <a:bodyPr/>
          <a:lstStyle/>
          <a:p>
            <a:r>
              <a:rPr lang="en-IN" dirty="0">
                <a:effectLst/>
              </a:rPr>
              <a:t>ADAPTION ALGORITHMS</a:t>
            </a:r>
            <a:endParaRPr lang="en-IN" dirty="0"/>
          </a:p>
        </p:txBody>
      </p:sp>
      <p:sp>
        <p:nvSpPr>
          <p:cNvPr id="3" name="Content Placeholder 2"/>
          <p:cNvSpPr>
            <a:spLocks noGrp="1"/>
          </p:cNvSpPr>
          <p:nvPr>
            <p:ph idx="1"/>
          </p:nvPr>
        </p:nvSpPr>
        <p:spPr>
          <a:xfrm>
            <a:off x="913795" y="1326525"/>
            <a:ext cx="10353762" cy="5061396"/>
          </a:xfrm>
        </p:spPr>
        <p:txBody>
          <a:bodyPr>
            <a:normAutofit fontScale="92500" lnSpcReduction="10000"/>
          </a:bodyPr>
          <a:lstStyle/>
          <a:p>
            <a:pPr lvl="0"/>
            <a:r>
              <a:rPr lang="en-IN" b="1" dirty="0">
                <a:effectLst/>
              </a:rPr>
              <a:t>MLKNN</a:t>
            </a:r>
            <a:r>
              <a:rPr lang="en-IN" dirty="0">
                <a:effectLst/>
              </a:rPr>
              <a:t>: This is the adapted multi label version of K-nearest neighbors. Similar to this classification algorithm is the BRkNNaClassifier and BRkNNvClassifier which are based on K-Nearest Neighbors Method. This algorithm proves to give superior performance in some datasets such as yeast gene functional analysis, natural scene classification and automatic web page categorization. Since this is somewhat similar to the page categorization problem, it is expected to give acceptable results. However, the time complexity involved is large and therefore it will be preferable to train it on smaller dataset. </a:t>
            </a:r>
          </a:p>
          <a:p>
            <a:pPr lvl="0"/>
            <a:r>
              <a:rPr lang="en-IN" b="1" dirty="0">
                <a:effectLst/>
              </a:rPr>
              <a:t>BP-MLL Neural Networks</a:t>
            </a:r>
            <a:r>
              <a:rPr lang="en-IN" dirty="0">
                <a:effectLst/>
              </a:rPr>
              <a:t>: Back propogation Multi-label Neural Networks is an architecture that aims at minimizing pair-wise ranking error. </a:t>
            </a:r>
          </a:p>
          <a:p>
            <a:pPr lvl="0"/>
            <a:r>
              <a:rPr lang="en-IN" b="1" dirty="0">
                <a:effectLst/>
              </a:rPr>
              <a:t>Benchmark Model:- </a:t>
            </a:r>
            <a:r>
              <a:rPr lang="en-IN" dirty="0">
                <a:effectLst/>
              </a:rPr>
              <a:t>As we proposed in our proposal, we will be using Support Vector Machine with radial basis kernel (rbf) as the benchmark model (using Binary Relevance Method) Implementation of this model has been done along with other models using the Binary Relevance Method in the implementation section. </a:t>
            </a:r>
          </a:p>
          <a:p>
            <a:endParaRPr lang="en-IN" dirty="0"/>
          </a:p>
        </p:txBody>
      </p:sp>
    </p:spTree>
    <p:extLst>
      <p:ext uri="{BB962C8B-B14F-4D97-AF65-F5344CB8AC3E}">
        <p14:creationId xmlns:p14="http://schemas.microsoft.com/office/powerpoint/2010/main" val="3400602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73</TotalTime>
  <Words>2117</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Bookman Old Style</vt:lpstr>
      <vt:lpstr>Rockwell</vt:lpstr>
      <vt:lpstr>Damask</vt:lpstr>
      <vt:lpstr>MALIGNANT COMMENT CLASSIFICATION</vt:lpstr>
      <vt:lpstr>INTRODUCTION</vt:lpstr>
      <vt:lpstr>Problem statement</vt:lpstr>
      <vt:lpstr>EVALUATION METRICS</vt:lpstr>
      <vt:lpstr>Data Sources</vt:lpstr>
      <vt:lpstr>Data Pre processing </vt:lpstr>
      <vt:lpstr>Stemming and Lemmatizing</vt:lpstr>
      <vt:lpstr>PROBLEM TRANSFORMATION METHODS</vt:lpstr>
      <vt:lpstr>ADAPTION ALGORITHMS</vt:lpstr>
      <vt:lpstr>Evaluate selected models</vt:lpstr>
      <vt:lpstr>CONCLUSION</vt:lpstr>
      <vt:lpstr>Scope for Future Work</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Amrita Nayak</dc:creator>
  <cp:lastModifiedBy>SOHAM BANDGAR</cp:lastModifiedBy>
  <cp:revision>37</cp:revision>
  <dcterms:created xsi:type="dcterms:W3CDTF">2021-07-11T04:42:52Z</dcterms:created>
  <dcterms:modified xsi:type="dcterms:W3CDTF">2022-03-07T16:50:39Z</dcterms:modified>
</cp:coreProperties>
</file>