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notesMasterIdLst>
    <p:notesMasterId r:id="rId16"/>
  </p:notesMasterIdLst>
  <p:sldIdLst>
    <p:sldId id="256" r:id="rId2"/>
    <p:sldId id="274" r:id="rId3"/>
    <p:sldId id="271" r:id="rId4"/>
    <p:sldId id="266" r:id="rId5"/>
    <p:sldId id="268" r:id="rId6"/>
    <p:sldId id="275" r:id="rId7"/>
    <p:sldId id="269" r:id="rId8"/>
    <p:sldId id="267" r:id="rId9"/>
    <p:sldId id="270" r:id="rId10"/>
    <p:sldId id="272" r:id="rId11"/>
    <p:sldId id="259" r:id="rId12"/>
    <p:sldId id="258" r:id="rId13"/>
    <p:sldId id="26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743AA-8C6A-4F04-8B96-B983AC200A0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4F681-9E0F-4683-B54C-CF1065E7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DCE20A9-511B-47A0-B6EB-344BA83F7842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7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7264-0622-4B1B-813C-7BD770C39BF4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627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7264-0622-4B1B-813C-7BD770C39BF4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316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7264-0622-4B1B-813C-7BD770C39BF4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3517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7264-0622-4B1B-813C-7BD770C39BF4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430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7264-0622-4B1B-813C-7BD770C39BF4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5476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7264-0622-4B1B-813C-7BD770C39BF4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46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E1D5-0E74-4235-AF4F-CA31A43B9236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71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FA0E-93F3-48D0-87EF-9700F392878A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5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AA8E-4F38-4E61-AF2A-F053AF52300B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0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61FB-1735-417E-A133-B2F0D57E6D60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B36A-F0F4-4FED-88C0-F088E5A21D25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9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BF-D496-4041-83C4-11D4C7728B2F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1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915A-D6D8-4171-AE4B-26B27424ABBD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0E01-E1AB-4B3E-808B-082A2018C332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59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11B2-C9FD-4F08-9703-091B538B40EA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18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3B0A-F60A-4784-9C9E-5B4E0534FC79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9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07264-0622-4B1B-813C-7BD770C39BF4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84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dgp/1b24bf2961521bd75d6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D2B6-ADE7-4103-BF00-C1692298C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Analysis and Prediction of YouTube US Video Statistics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F975C-A4B2-4ECD-95BD-9EF85576C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319" y="5579476"/>
            <a:ext cx="7766936" cy="1096899"/>
          </a:xfrm>
        </p:spPr>
        <p:txBody>
          <a:bodyPr>
            <a:normAutofit fontScale="77500" lnSpcReduction="20000"/>
          </a:bodyPr>
          <a:lstStyle/>
          <a:p>
            <a:pPr algn="ctr"/>
            <a:endParaRPr lang="en-US" sz="2100" dirty="0"/>
          </a:p>
          <a:p>
            <a:pPr algn="ctr"/>
            <a:r>
              <a:rPr lang="en-US" sz="2100" dirty="0"/>
              <a:t>Bandhana Sinha</a:t>
            </a:r>
          </a:p>
          <a:p>
            <a:pPr algn="ctr"/>
            <a:r>
              <a:rPr lang="en-US" dirty="0"/>
              <a:t>July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F675-0A07-4503-8746-B966B14E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B89A4-6DA6-412B-8FE9-3F78F1A7F9E2}"/>
              </a:ext>
            </a:extLst>
          </p:cNvPr>
          <p:cNvSpPr/>
          <p:nvPr/>
        </p:nvSpPr>
        <p:spPr>
          <a:xfrm>
            <a:off x="2796652" y="5410199"/>
            <a:ext cx="6422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spcBef>
                <a:spcPts val="1000"/>
              </a:spcBef>
              <a:buSzPct val="125000"/>
            </a:pPr>
            <a:r>
              <a:rPr lang="en-US" cap="all" dirty="0">
                <a:solidFill>
                  <a:schemeClr val="tx2"/>
                </a:solidFill>
              </a:rPr>
              <a:t>Course TITLE - WSP 370: An Introduction to Data </a:t>
            </a:r>
            <a:r>
              <a:rPr lang="en-US" sz="2000" cap="all" dirty="0">
                <a:solidFill>
                  <a:schemeClr val="tx2"/>
                </a:solidFill>
              </a:rPr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347316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963C-FC23-4250-9B13-23B4E202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004" y="0"/>
            <a:ext cx="9905998" cy="1282000"/>
          </a:xfrm>
        </p:spPr>
        <p:txBody>
          <a:bodyPr/>
          <a:lstStyle/>
          <a:p>
            <a:pPr algn="ctr"/>
            <a:r>
              <a:rPr lang="en-US" dirty="0"/>
              <a:t>Shinny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53277-5D14-4362-A0CE-2623A82B3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388" y="1396342"/>
            <a:ext cx="7450237" cy="413488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2559-B1A3-4E0C-99AD-17A7BCDD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FB558-65F9-40F0-823D-E7737AA6A254}"/>
              </a:ext>
            </a:extLst>
          </p:cNvPr>
          <p:cNvSpPr txBox="1"/>
          <p:nvPr/>
        </p:nvSpPr>
        <p:spPr>
          <a:xfrm>
            <a:off x="8946776" y="4574428"/>
            <a:ext cx="181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Shinny app built to get quick categorical insights.</a:t>
            </a:r>
          </a:p>
        </p:txBody>
      </p:sp>
    </p:spTree>
    <p:extLst>
      <p:ext uri="{BB962C8B-B14F-4D97-AF65-F5344CB8AC3E}">
        <p14:creationId xmlns:p14="http://schemas.microsoft.com/office/powerpoint/2010/main" val="104746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B68E-96BD-49A5-BA25-7338B1AA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545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Models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8B01-4173-43C4-9A8E-C571493A8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  <a:p>
            <a:r>
              <a:rPr lang="en-US" dirty="0"/>
              <a:t>K-nearest</a:t>
            </a:r>
          </a:p>
          <a:p>
            <a:r>
              <a:rPr lang="en-US" dirty="0"/>
              <a:t>Random Forest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2605C-16DB-4872-BE9E-0032F703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1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14B3-C0D3-4627-AC30-A1AAE1EA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995" y="6588"/>
            <a:ext cx="9905998" cy="1151129"/>
          </a:xfrm>
        </p:spPr>
        <p:txBody>
          <a:bodyPr/>
          <a:lstStyle/>
          <a:p>
            <a:pPr algn="ctr"/>
            <a:r>
              <a:rPr lang="en-US" dirty="0"/>
              <a:t>Model accuracy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F01DA-30E8-43F6-A52F-08E400A0D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535" y="1536009"/>
            <a:ext cx="6671942" cy="378902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AB6C44-7DCB-4377-9B1E-5B22F316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C38BB-3365-417E-B0C6-3039D3CC0357}"/>
              </a:ext>
            </a:extLst>
          </p:cNvPr>
          <p:cNvSpPr txBox="1"/>
          <p:nvPr/>
        </p:nvSpPr>
        <p:spPr>
          <a:xfrm>
            <a:off x="8045477" y="4499954"/>
            <a:ext cx="3185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representation of Mean Absolute Error, Root Mean Square Error and </a:t>
            </a:r>
            <a:r>
              <a:rPr lang="en-US" dirty="0" err="1"/>
              <a:t>Rsquared</a:t>
            </a:r>
            <a:r>
              <a:rPr lang="en-US" dirty="0"/>
              <a:t> value of all three models</a:t>
            </a:r>
          </a:p>
        </p:txBody>
      </p:sp>
    </p:spTree>
    <p:extLst>
      <p:ext uri="{BB962C8B-B14F-4D97-AF65-F5344CB8AC3E}">
        <p14:creationId xmlns:p14="http://schemas.microsoft.com/office/powerpoint/2010/main" val="269129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DC9A-893F-4EF2-94EB-A98090B4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4404"/>
            <a:ext cx="9905998" cy="1126028"/>
          </a:xfrm>
        </p:spPr>
        <p:txBody>
          <a:bodyPr/>
          <a:lstStyle/>
          <a:p>
            <a:pPr algn="ctr"/>
            <a:r>
              <a:rPr lang="en-US" dirty="0"/>
              <a:t>Findings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E373-3E76-43D7-A3E7-D959DCAF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59205"/>
            <a:ext cx="9905999" cy="3541714"/>
          </a:xfrm>
        </p:spPr>
        <p:txBody>
          <a:bodyPr>
            <a:normAutofit/>
          </a:bodyPr>
          <a:lstStyle/>
          <a:p>
            <a:r>
              <a:rPr lang="en-US" sz="1900" dirty="0"/>
              <a:t>Random Forest is the best model because of the lowest RMSE</a:t>
            </a:r>
          </a:p>
          <a:p>
            <a:r>
              <a:rPr lang="en-US" sz="1900" dirty="0"/>
              <a:t>Highest number of likes category – People and Blogs (Category id 22)</a:t>
            </a:r>
          </a:p>
          <a:p>
            <a:r>
              <a:rPr lang="en-US" sz="1900" dirty="0"/>
              <a:t>Title including : ‘ATTACKED BY A POLICE DOG!!’, ‘IM GONNA BE A FATHER (Things Got Awkward)’, ‘I Bought An Entire Outfit Blindfolded’ etc. received highest number of likes. </a:t>
            </a:r>
          </a:p>
          <a:p>
            <a:r>
              <a:rPr lang="en-US" sz="1900" dirty="0"/>
              <a:t>Highest number of views category – Sports (Category id 17)</a:t>
            </a:r>
          </a:p>
          <a:p>
            <a:r>
              <a:rPr lang="en-US" sz="1900" dirty="0"/>
              <a:t>Title including : ‘Chargers vs. Broncos | NFL Week 1 Game Highlights’, ‘Nerf Bow Trick Shots | Dude Perfect’ etc. received highest number of views.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2B7AA-B830-4F3F-B7F6-2EFC915F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9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1192F-0499-4ABE-B880-6ED00F30959D}"/>
              </a:ext>
            </a:extLst>
          </p:cNvPr>
          <p:cNvSpPr txBox="1"/>
          <p:nvPr/>
        </p:nvSpPr>
        <p:spPr>
          <a:xfrm>
            <a:off x="1872801" y="2218395"/>
            <a:ext cx="8481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7E8494-4E0E-4CA1-9F6E-C4397CB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4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E45A-FDA8-4805-9C06-7A43CB75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95" y="0"/>
            <a:ext cx="9905998" cy="1004094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C7506-2164-4172-8794-0F49DB99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942E0C5-E767-423B-820A-812DC191E4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825247"/>
              </p:ext>
            </p:extLst>
          </p:nvPr>
        </p:nvGraphicFramePr>
        <p:xfrm>
          <a:off x="1216307" y="1004094"/>
          <a:ext cx="9906000" cy="56810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32728">
                  <a:extLst>
                    <a:ext uri="{9D8B030D-6E8A-4147-A177-3AD203B41FA5}">
                      <a16:colId xmlns:a16="http://schemas.microsoft.com/office/drawing/2014/main" val="3913494662"/>
                    </a:ext>
                  </a:extLst>
                </a:gridCol>
                <a:gridCol w="7273272">
                  <a:extLst>
                    <a:ext uri="{9D8B030D-6E8A-4147-A177-3AD203B41FA5}">
                      <a16:colId xmlns:a16="http://schemas.microsoft.com/office/drawing/2014/main" val="65264931"/>
                    </a:ext>
                  </a:extLst>
                </a:gridCol>
              </a:tblGrid>
              <a:tr h="1189116">
                <a:tc>
                  <a:txBody>
                    <a:bodyPr/>
                    <a:lstStyle/>
                    <a:p>
                      <a:r>
                        <a:rPr lang="en-US" dirty="0"/>
                        <a:t>Goals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Predict the number of likes for  YouTube videos, based on the number of views and category identification numbers (“category_id”).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Build a user-friendly Shinny interface, to facilitate data analysis.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45417"/>
                  </a:ext>
                </a:extLst>
              </a:tr>
              <a:tr h="370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source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Kaggle.com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91460"/>
                  </a:ext>
                </a:extLst>
              </a:tr>
              <a:tr h="370964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Sampling Method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57693"/>
                  </a:ext>
                </a:extLst>
              </a:tr>
              <a:tr h="899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 packages: Caret, GGPLOT2,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readr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Plotly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Shinny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14134"/>
                  </a:ext>
                </a:extLst>
              </a:tr>
              <a:tr h="2835583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extraction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import in 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analysis using visualization techniques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Visualize:  data distribution, correlation, best fitting line(Regression line), number of likes per category id, outliers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Build Shinny interface: visualize data distribution, data insights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Construct 3 Machine Learning models using Random Forest, linear model and K-Nearest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Visualize model accuracy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080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16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8C4-9CC4-44D4-A9E5-B87ADDE7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925968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10444-3F44-446D-B7E7-48761F98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630" y="1030078"/>
            <a:ext cx="2129793" cy="4275692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7BBF7-C55A-4B47-8567-56812CB7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52F17-E58F-4344-A67F-C1B5ED44168B}"/>
              </a:ext>
            </a:extLst>
          </p:cNvPr>
          <p:cNvSpPr txBox="1"/>
          <p:nvPr/>
        </p:nvSpPr>
        <p:spPr>
          <a:xfrm>
            <a:off x="6881769" y="3869456"/>
            <a:ext cx="5310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Total rows : 100</a:t>
            </a:r>
          </a:p>
          <a:p>
            <a:r>
              <a:rPr lang="en-US" dirty="0"/>
              <a:t>Total columns : 3 (category_id, views, likes)</a:t>
            </a:r>
          </a:p>
          <a:p>
            <a:r>
              <a:rPr lang="en-US" dirty="0"/>
              <a:t>YouTube video category id list source: </a:t>
            </a:r>
            <a:r>
              <a:rPr lang="en-US" dirty="0">
                <a:hlinkClick r:id="rId3"/>
              </a:rPr>
              <a:t>https://gist.github.com/dgp/1b24bf2961521bd75d6c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2B15B9-375D-4EAD-A338-68E7129CF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261" y="1030078"/>
            <a:ext cx="2638048" cy="42756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37E2C-9730-4C0F-88B0-48B6F721750A}"/>
              </a:ext>
            </a:extLst>
          </p:cNvPr>
          <p:cNvSpPr txBox="1"/>
          <p:nvPr/>
        </p:nvSpPr>
        <p:spPr>
          <a:xfrm>
            <a:off x="4053261" y="5912890"/>
            <a:ext cx="32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 video category id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DA0EE9-2F16-4187-A55E-18D06AE54521}"/>
              </a:ext>
            </a:extLst>
          </p:cNvPr>
          <p:cNvSpPr/>
          <p:nvPr/>
        </p:nvSpPr>
        <p:spPr>
          <a:xfrm>
            <a:off x="1218692" y="5927550"/>
            <a:ext cx="2539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Snap shot of first 30 rows</a:t>
            </a:r>
          </a:p>
          <a:p>
            <a:r>
              <a:rPr lang="en-US" dirty="0"/>
              <a:t>of the dataset</a:t>
            </a:r>
          </a:p>
        </p:txBody>
      </p:sp>
    </p:spTree>
    <p:extLst>
      <p:ext uri="{BB962C8B-B14F-4D97-AF65-F5344CB8AC3E}">
        <p14:creationId xmlns:p14="http://schemas.microsoft.com/office/powerpoint/2010/main" val="338691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3CDF-98C9-480D-82C7-199A8BE1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53" y="-103335"/>
            <a:ext cx="9905998" cy="1008225"/>
          </a:xfrm>
        </p:spPr>
        <p:txBody>
          <a:bodyPr/>
          <a:lstStyle/>
          <a:p>
            <a:pPr algn="ctr"/>
            <a:r>
              <a:rPr lang="en-US" dirty="0"/>
              <a:t>Distribution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A2248-D643-4B29-A084-61D002422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11" y="928733"/>
            <a:ext cx="5667578" cy="40312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3C037-2E61-474F-A916-906735B2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AF4AB-3024-4841-AE44-D4DE47273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14655"/>
            <a:ext cx="5667576" cy="40312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22B9A8-158E-4356-B714-E02FC4B0B9F6}"/>
              </a:ext>
            </a:extLst>
          </p:cNvPr>
          <p:cNvSpPr/>
          <p:nvPr/>
        </p:nvSpPr>
        <p:spPr>
          <a:xfrm>
            <a:off x="6732494" y="5029709"/>
            <a:ext cx="5881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Overall distribution of data using Plotly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0ABC5-2F7E-47CD-824F-AD015B5C1E8A}"/>
              </a:ext>
            </a:extLst>
          </p:cNvPr>
          <p:cNvSpPr/>
          <p:nvPr/>
        </p:nvSpPr>
        <p:spPr>
          <a:xfrm>
            <a:off x="977153" y="5077395"/>
            <a:ext cx="5881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Overall distribution of data using </a:t>
            </a:r>
            <a:r>
              <a:rPr lang="en-US" dirty="0" err="1"/>
              <a:t>ggplot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99019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5EF2-2C50-47AD-BA4B-C28F5EAB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114" y="-40486"/>
            <a:ext cx="9905998" cy="892133"/>
          </a:xfrm>
        </p:spPr>
        <p:txBody>
          <a:bodyPr/>
          <a:lstStyle/>
          <a:p>
            <a:pPr algn="ctr"/>
            <a:r>
              <a:rPr lang="en-US" dirty="0"/>
              <a:t>Correlations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21112-46B2-4B9C-938E-B8682EE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868F4-820C-4F37-B33C-2CCBA140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13" y="1010483"/>
            <a:ext cx="6217628" cy="45046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4903C3-3803-421F-8CC7-F885E3E73D42}"/>
              </a:ext>
            </a:extLst>
          </p:cNvPr>
          <p:cNvSpPr/>
          <p:nvPr/>
        </p:nvSpPr>
        <p:spPr>
          <a:xfrm>
            <a:off x="7335427" y="5222557"/>
            <a:ext cx="5881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Scatter plot showing strong correlation of 0.709145  </a:t>
            </a:r>
          </a:p>
        </p:txBody>
      </p:sp>
    </p:spTree>
    <p:extLst>
      <p:ext uri="{BB962C8B-B14F-4D97-AF65-F5344CB8AC3E}">
        <p14:creationId xmlns:p14="http://schemas.microsoft.com/office/powerpoint/2010/main" val="385526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3ECE-9600-4FCA-9BA1-B1D61F6B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18" y="66998"/>
            <a:ext cx="9905998" cy="860611"/>
          </a:xfrm>
        </p:spPr>
        <p:txBody>
          <a:bodyPr/>
          <a:lstStyle/>
          <a:p>
            <a:pPr algn="ctr"/>
            <a:r>
              <a:rPr lang="en-US" dirty="0"/>
              <a:t>Regression line/best Fitting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42328-1BFC-43D8-97C4-DEE49AA1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825DD-1B81-420D-9CF8-689B0E8AC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024" y="1013013"/>
            <a:ext cx="6308258" cy="45899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DF0CCC-EA5B-4A0F-872D-CE953C427C22}"/>
              </a:ext>
            </a:extLst>
          </p:cNvPr>
          <p:cNvSpPr/>
          <p:nvPr/>
        </p:nvSpPr>
        <p:spPr>
          <a:xfrm>
            <a:off x="7662227" y="5332550"/>
            <a:ext cx="468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Linear Regression line</a:t>
            </a:r>
          </a:p>
        </p:txBody>
      </p:sp>
    </p:spTree>
    <p:extLst>
      <p:ext uri="{BB962C8B-B14F-4D97-AF65-F5344CB8AC3E}">
        <p14:creationId xmlns:p14="http://schemas.microsoft.com/office/powerpoint/2010/main" val="398037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52CF-4C98-478D-88FD-308124FC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954" y="0"/>
            <a:ext cx="9905998" cy="995082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4864A4B-9DDD-4A52-ABC1-AFDC75221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954" y="1119981"/>
            <a:ext cx="6155858" cy="42767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6F5F3-1252-4473-B861-1A797A4C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93CF7-89EC-4961-8130-5267379E68D2}"/>
              </a:ext>
            </a:extLst>
          </p:cNvPr>
          <p:cNvSpPr/>
          <p:nvPr/>
        </p:nvSpPr>
        <p:spPr>
          <a:xfrm>
            <a:off x="7413812" y="4875320"/>
            <a:ext cx="4681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Chart showing number of likes per</a:t>
            </a:r>
          </a:p>
          <a:p>
            <a:r>
              <a:rPr lang="en-US" dirty="0"/>
              <a:t> category id</a:t>
            </a:r>
          </a:p>
        </p:txBody>
      </p:sp>
    </p:spTree>
    <p:extLst>
      <p:ext uri="{BB962C8B-B14F-4D97-AF65-F5344CB8AC3E}">
        <p14:creationId xmlns:p14="http://schemas.microsoft.com/office/powerpoint/2010/main" val="398968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44F1-D4B1-4D1A-9C5C-F2D78D96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929"/>
            <a:ext cx="9905998" cy="941340"/>
          </a:xfrm>
        </p:spPr>
        <p:txBody>
          <a:bodyPr/>
          <a:lstStyle/>
          <a:p>
            <a:pPr algn="ctr"/>
            <a:r>
              <a:rPr lang="en-US" dirty="0"/>
              <a:t>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D1124-8B08-4E2A-A04A-D08128277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716" y="1158047"/>
            <a:ext cx="4887284" cy="388011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93B49-684A-477A-88E6-D9204A7D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4420C4-DEF0-4969-814B-719DE5105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72" y="1151697"/>
            <a:ext cx="4887285" cy="3886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BB28B-DCB3-4EAF-950F-419EE7A2648B}"/>
              </a:ext>
            </a:extLst>
          </p:cNvPr>
          <p:cNvSpPr txBox="1"/>
          <p:nvPr/>
        </p:nvSpPr>
        <p:spPr>
          <a:xfrm>
            <a:off x="4500283" y="5236943"/>
            <a:ext cx="508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 present in likes and views columns</a:t>
            </a:r>
          </a:p>
        </p:txBody>
      </p:sp>
    </p:spTree>
    <p:extLst>
      <p:ext uri="{BB962C8B-B14F-4D97-AF65-F5344CB8AC3E}">
        <p14:creationId xmlns:p14="http://schemas.microsoft.com/office/powerpoint/2010/main" val="392857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61E8-5F33-46AA-8A3D-15216040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7928"/>
            <a:ext cx="9905998" cy="1219199"/>
          </a:xfrm>
        </p:spPr>
        <p:txBody>
          <a:bodyPr/>
          <a:lstStyle/>
          <a:p>
            <a:pPr algn="ctr"/>
            <a:r>
              <a:rPr lang="en-US" dirty="0"/>
              <a:t>Shinny Histogram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BD511-DFA0-4B64-990A-2B382C0EC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1111624"/>
            <a:ext cx="5255171" cy="377825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B718EA-3442-4BA4-9BC4-C838467C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DDB35-792C-4CC6-B151-52CF2A225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48" y="1111624"/>
            <a:ext cx="5081120" cy="3778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96E49-0A94-4E26-9D75-D4F55EDE029A}"/>
              </a:ext>
            </a:extLst>
          </p:cNvPr>
          <p:cNvSpPr txBox="1"/>
          <p:nvPr/>
        </p:nvSpPr>
        <p:spPr>
          <a:xfrm>
            <a:off x="4419601" y="4968875"/>
            <a:ext cx="508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Shinny plots (Histogram) to view distribution of Number of views and likes</a:t>
            </a:r>
          </a:p>
        </p:txBody>
      </p:sp>
    </p:spTree>
    <p:extLst>
      <p:ext uri="{BB962C8B-B14F-4D97-AF65-F5344CB8AC3E}">
        <p14:creationId xmlns:p14="http://schemas.microsoft.com/office/powerpoint/2010/main" val="606974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1697</TotalTime>
  <Words>419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Analysis and Prediction of YouTube US Video Statistics Data</vt:lpstr>
      <vt:lpstr>Introduction</vt:lpstr>
      <vt:lpstr>Dataset</vt:lpstr>
      <vt:lpstr>Distribution of data</vt:lpstr>
      <vt:lpstr>Correlations</vt:lpstr>
      <vt:lpstr>Regression line/best Fitting Line</vt:lpstr>
      <vt:lpstr>Visualizations</vt:lpstr>
      <vt:lpstr>Outliers</vt:lpstr>
      <vt:lpstr>Shinny Histogram plots</vt:lpstr>
      <vt:lpstr>Shinny Plot</vt:lpstr>
      <vt:lpstr>Models Built</vt:lpstr>
      <vt:lpstr>Model accuracy</vt:lpstr>
      <vt:lpstr>Findings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Airbnb Prices Using Listing Data</dc:title>
  <dc:creator>bandhana sinha</dc:creator>
  <cp:lastModifiedBy>bandhana sinha</cp:lastModifiedBy>
  <cp:revision>112</cp:revision>
  <dcterms:created xsi:type="dcterms:W3CDTF">2019-07-03T20:26:14Z</dcterms:created>
  <dcterms:modified xsi:type="dcterms:W3CDTF">2019-07-15T07:01:54Z</dcterms:modified>
</cp:coreProperties>
</file>