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52FAA-5BBD-BD44-A69F-1B88553C1213}" v="106" dt="2024-09-27T00:38:58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4"/>
    <p:restoredTop sz="94668"/>
  </p:normalViewPr>
  <p:slideViewPr>
    <p:cSldViewPr snapToGrid="0">
      <p:cViewPr varScale="1">
        <p:scale>
          <a:sx n="78" d="100"/>
          <a:sy n="78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DA1EB-A675-421E-A4D1-EFED2D32E94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E681D-1821-40C3-8565-0050060D0B5B}">
      <dgm:prSet/>
      <dgm:spPr/>
      <dgm:t>
        <a:bodyPr/>
        <a:lstStyle/>
        <a:p>
          <a:r>
            <a:rPr lang="en-US" b="1" dirty="0"/>
            <a:t>Description</a:t>
          </a:r>
          <a:endParaRPr lang="en-US" dirty="0"/>
        </a:p>
      </dgm:t>
    </dgm:pt>
    <dgm:pt modelId="{85BEAACE-BC76-4828-8639-8CDDF5F9DC52}" type="parTrans" cxnId="{212542F5-6BC8-461F-8025-06EDF7B037BC}">
      <dgm:prSet/>
      <dgm:spPr/>
      <dgm:t>
        <a:bodyPr/>
        <a:lstStyle/>
        <a:p>
          <a:endParaRPr lang="en-US"/>
        </a:p>
      </dgm:t>
    </dgm:pt>
    <dgm:pt modelId="{B41606FC-7EE9-4CEA-BA93-094FF19917B6}" type="sibTrans" cxnId="{212542F5-6BC8-461F-8025-06EDF7B037BC}">
      <dgm:prSet/>
      <dgm:spPr/>
      <dgm:t>
        <a:bodyPr/>
        <a:lstStyle/>
        <a:p>
          <a:endParaRPr lang="en-US"/>
        </a:p>
      </dgm:t>
    </dgm:pt>
    <dgm:pt modelId="{9BEFFAF2-4303-4E33-961C-CF435D10BD16}">
      <dgm:prSet/>
      <dgm:spPr/>
      <dgm:t>
        <a:bodyPr/>
        <a:lstStyle/>
        <a:p>
          <a:r>
            <a:rPr lang="en-US" b="1" dirty="0"/>
            <a:t>Integration of technology</a:t>
          </a:r>
          <a:endParaRPr lang="en-US" dirty="0"/>
        </a:p>
      </dgm:t>
    </dgm:pt>
    <dgm:pt modelId="{9618559D-1079-4E10-AA24-41DEC8696020}" type="parTrans" cxnId="{414100AA-869C-45AA-96BF-48646C23310A}">
      <dgm:prSet/>
      <dgm:spPr/>
      <dgm:t>
        <a:bodyPr/>
        <a:lstStyle/>
        <a:p>
          <a:endParaRPr lang="en-US"/>
        </a:p>
      </dgm:t>
    </dgm:pt>
    <dgm:pt modelId="{7E97E41D-16C2-4BB7-93F4-8F278A02815B}" type="sibTrans" cxnId="{414100AA-869C-45AA-96BF-48646C23310A}">
      <dgm:prSet/>
      <dgm:spPr/>
      <dgm:t>
        <a:bodyPr/>
        <a:lstStyle/>
        <a:p>
          <a:endParaRPr lang="en-US"/>
        </a:p>
      </dgm:t>
    </dgm:pt>
    <dgm:pt modelId="{0F63F2C9-4B8E-4D0D-93A3-8C6EB025A5D5}">
      <dgm:prSet/>
      <dgm:spPr/>
      <dgm:t>
        <a:bodyPr/>
        <a:lstStyle/>
        <a:p>
          <a:r>
            <a:rPr lang="en-US" b="1" dirty="0"/>
            <a:t>Business Value</a:t>
          </a:r>
          <a:endParaRPr lang="en-US" dirty="0"/>
        </a:p>
      </dgm:t>
    </dgm:pt>
    <dgm:pt modelId="{A0FA7921-9677-40D7-9CAB-7C9572FBF85E}" type="parTrans" cxnId="{FECE67D4-F943-4C94-9DA4-60404CA9461C}">
      <dgm:prSet/>
      <dgm:spPr/>
      <dgm:t>
        <a:bodyPr/>
        <a:lstStyle/>
        <a:p>
          <a:endParaRPr lang="en-US"/>
        </a:p>
      </dgm:t>
    </dgm:pt>
    <dgm:pt modelId="{49875B8E-CC46-4943-9228-A5EA90A0DFE6}" type="sibTrans" cxnId="{FECE67D4-F943-4C94-9DA4-60404CA9461C}">
      <dgm:prSet/>
      <dgm:spPr/>
      <dgm:t>
        <a:bodyPr/>
        <a:lstStyle/>
        <a:p>
          <a:endParaRPr lang="en-US"/>
        </a:p>
      </dgm:t>
    </dgm:pt>
    <dgm:pt modelId="{AE13B5F3-B315-49A4-86D8-A034CDD070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1. 3.6% annual cost through digital integration.</a:t>
          </a:r>
        </a:p>
      </dgm:t>
    </dgm:pt>
    <dgm:pt modelId="{DFF580D1-EBB2-40B7-AD6E-7BAE7CAC28E3}" type="parTrans" cxnId="{94517CA1-4954-4863-B3C0-A6A8D7C78FBC}">
      <dgm:prSet/>
      <dgm:spPr/>
      <dgm:t>
        <a:bodyPr/>
        <a:lstStyle/>
        <a:p>
          <a:endParaRPr lang="en-US"/>
        </a:p>
      </dgm:t>
    </dgm:pt>
    <dgm:pt modelId="{BA17AB8E-CEFD-48D5-B29E-A56A8347B957}" type="sibTrans" cxnId="{94517CA1-4954-4863-B3C0-A6A8D7C78FBC}">
      <dgm:prSet/>
      <dgm:spPr/>
      <dgm:t>
        <a:bodyPr/>
        <a:lstStyle/>
        <a:p>
          <a:endParaRPr lang="en-US"/>
        </a:p>
      </dgm:t>
    </dgm:pt>
    <dgm:pt modelId="{E9BF162A-424B-4F36-B90F-E9C3FF6393BE}">
      <dgm:prSet/>
      <dgm:spPr/>
      <dgm:t>
        <a:bodyPr/>
        <a:lstStyle/>
        <a:p>
          <a:pPr>
            <a:buNone/>
          </a:pPr>
          <a:r>
            <a:rPr lang="en-US" dirty="0"/>
            <a:t>2. Improved customer Engagement and acquisition via digital platforms.</a:t>
          </a:r>
        </a:p>
      </dgm:t>
    </dgm:pt>
    <dgm:pt modelId="{80A94257-4F36-440A-B71B-7A97E40BC081}" type="parTrans" cxnId="{F09EA9BA-BF3E-4009-A393-2712F749E4E9}">
      <dgm:prSet/>
      <dgm:spPr/>
      <dgm:t>
        <a:bodyPr/>
        <a:lstStyle/>
        <a:p>
          <a:endParaRPr lang="en-US"/>
        </a:p>
      </dgm:t>
    </dgm:pt>
    <dgm:pt modelId="{5ABCAF7F-0B24-4580-95BC-ABA75D95D37E}" type="sibTrans" cxnId="{F09EA9BA-BF3E-4009-A393-2712F749E4E9}">
      <dgm:prSet/>
      <dgm:spPr/>
      <dgm:t>
        <a:bodyPr/>
        <a:lstStyle/>
        <a:p>
          <a:endParaRPr lang="en-US"/>
        </a:p>
      </dgm:t>
    </dgm:pt>
    <dgm:pt modelId="{90645133-1828-4D85-A4D0-836F1D124426}">
      <dgm:prSet/>
      <dgm:spPr/>
      <dgm:t>
        <a:bodyPr/>
        <a:lstStyle/>
        <a:p>
          <a:pPr>
            <a:buNone/>
          </a:pPr>
          <a:r>
            <a:rPr lang="en-US" dirty="0"/>
            <a:t>3. Increasing market reach using online and digital platforms.</a:t>
          </a:r>
        </a:p>
      </dgm:t>
    </dgm:pt>
    <dgm:pt modelId="{0AF3DEF5-7EFD-4DC5-A539-7818DD05BFE1}" type="parTrans" cxnId="{3C94FBBF-4DF5-4DC9-A285-BF19696D4F6A}">
      <dgm:prSet/>
      <dgm:spPr/>
      <dgm:t>
        <a:bodyPr/>
        <a:lstStyle/>
        <a:p>
          <a:endParaRPr lang="en-US"/>
        </a:p>
      </dgm:t>
    </dgm:pt>
    <dgm:pt modelId="{19D8AC48-09E9-4879-8E95-24319D2E636B}" type="sibTrans" cxnId="{3C94FBBF-4DF5-4DC9-A285-BF19696D4F6A}">
      <dgm:prSet/>
      <dgm:spPr/>
      <dgm:t>
        <a:bodyPr/>
        <a:lstStyle/>
        <a:p>
          <a:endParaRPr lang="en-US"/>
        </a:p>
      </dgm:t>
    </dgm:pt>
    <dgm:pt modelId="{8EF6C6AD-7CFF-5348-B4BB-15A2575DDA01}">
      <dgm:prSet/>
      <dgm:spPr/>
      <dgm:t>
        <a:bodyPr/>
        <a:lstStyle/>
        <a:p>
          <a:r>
            <a:rPr lang="en-US" dirty="0"/>
            <a:t>modernizing operations and enhancing customer engagement.</a:t>
          </a:r>
        </a:p>
      </dgm:t>
    </dgm:pt>
    <dgm:pt modelId="{5ABF4656-DF96-A449-8BD5-729567F3D736}" type="parTrans" cxnId="{391C1883-CC2E-CC4E-9077-B9656D060F72}">
      <dgm:prSet/>
      <dgm:spPr/>
      <dgm:t>
        <a:bodyPr/>
        <a:lstStyle/>
        <a:p>
          <a:endParaRPr lang="en-US"/>
        </a:p>
      </dgm:t>
    </dgm:pt>
    <dgm:pt modelId="{8DA1F391-7495-1F40-97B0-3005DA99D90B}" type="sibTrans" cxnId="{391C1883-CC2E-CC4E-9077-B9656D060F72}">
      <dgm:prSet/>
      <dgm:spPr/>
      <dgm:t>
        <a:bodyPr/>
        <a:lstStyle/>
        <a:p>
          <a:endParaRPr lang="en-US"/>
        </a:p>
      </dgm:t>
    </dgm:pt>
    <dgm:pt modelId="{F7B1024C-CCA9-8B47-996D-28DA41419932}">
      <dgm:prSet/>
      <dgm:spPr/>
      <dgm:t>
        <a:bodyPr/>
        <a:lstStyle/>
        <a:p>
          <a:r>
            <a:rPr lang="en-US" dirty="0"/>
            <a:t>increasing productivity and streamlining processes are achieved via  use of digital channels and automation .</a:t>
          </a:r>
        </a:p>
      </dgm:t>
    </dgm:pt>
    <dgm:pt modelId="{1668D297-05CF-1344-896E-D53B3C194F1B}" type="parTrans" cxnId="{115C3A58-5F3E-C240-8225-ED6249A21397}">
      <dgm:prSet/>
      <dgm:spPr/>
      <dgm:t>
        <a:bodyPr/>
        <a:lstStyle/>
        <a:p>
          <a:endParaRPr lang="en-US"/>
        </a:p>
      </dgm:t>
    </dgm:pt>
    <dgm:pt modelId="{EC3A630F-226E-3046-8128-0BBFD641292F}" type="sibTrans" cxnId="{115C3A58-5F3E-C240-8225-ED6249A21397}">
      <dgm:prSet/>
      <dgm:spPr/>
      <dgm:t>
        <a:bodyPr/>
        <a:lstStyle/>
        <a:p>
          <a:endParaRPr lang="en-US"/>
        </a:p>
      </dgm:t>
    </dgm:pt>
    <dgm:pt modelId="{D49DE1D4-3344-664D-A26B-CE667884594E}" type="pres">
      <dgm:prSet presAssocID="{613DA1EB-A675-421E-A4D1-EFED2D32E943}" presName="Name0" presStyleCnt="0">
        <dgm:presLayoutVars>
          <dgm:dir/>
          <dgm:animLvl val="lvl"/>
          <dgm:resizeHandles val="exact"/>
        </dgm:presLayoutVars>
      </dgm:prSet>
      <dgm:spPr/>
    </dgm:pt>
    <dgm:pt modelId="{BFDD92F1-2A56-C143-B427-F6ED18BE458D}" type="pres">
      <dgm:prSet presAssocID="{0F63F2C9-4B8E-4D0D-93A3-8C6EB025A5D5}" presName="boxAndChildren" presStyleCnt="0"/>
      <dgm:spPr/>
    </dgm:pt>
    <dgm:pt modelId="{13F69DD6-663A-CD4D-82AD-E028E60BD372}" type="pres">
      <dgm:prSet presAssocID="{0F63F2C9-4B8E-4D0D-93A3-8C6EB025A5D5}" presName="parentTextBox" presStyleLbl="alignNode1" presStyleIdx="0" presStyleCnt="3" custLinFactNeighborX="-5189" custLinFactNeighborY="72"/>
      <dgm:spPr/>
    </dgm:pt>
    <dgm:pt modelId="{6B05AB87-D32E-D34B-8D44-6F64C5BA7771}" type="pres">
      <dgm:prSet presAssocID="{0F63F2C9-4B8E-4D0D-93A3-8C6EB025A5D5}" presName="descendantBox" presStyleLbl="bgAccFollowNode1" presStyleIdx="0" presStyleCnt="3"/>
      <dgm:spPr/>
    </dgm:pt>
    <dgm:pt modelId="{72BFE31A-5A2E-9249-9654-536F8A47883F}" type="pres">
      <dgm:prSet presAssocID="{7E97E41D-16C2-4BB7-93F4-8F278A02815B}" presName="sp" presStyleCnt="0"/>
      <dgm:spPr/>
    </dgm:pt>
    <dgm:pt modelId="{2B98DFBB-B904-A149-8AC0-A3D2D45BEA6A}" type="pres">
      <dgm:prSet presAssocID="{9BEFFAF2-4303-4E33-961C-CF435D10BD16}" presName="arrowAndChildren" presStyleCnt="0"/>
      <dgm:spPr/>
    </dgm:pt>
    <dgm:pt modelId="{4AF91C46-EABE-684D-87A6-0935DEC1E44C}" type="pres">
      <dgm:prSet presAssocID="{9BEFFAF2-4303-4E33-961C-CF435D10BD16}" presName="parentTextArrow" presStyleLbl="node1" presStyleIdx="0" presStyleCnt="0"/>
      <dgm:spPr/>
    </dgm:pt>
    <dgm:pt modelId="{F43D4B33-CD88-EE49-8BB3-6588DCCDCF9F}" type="pres">
      <dgm:prSet presAssocID="{9BEFFAF2-4303-4E33-961C-CF435D10BD16}" presName="arrow" presStyleLbl="alignNode1" presStyleIdx="1" presStyleCnt="3"/>
      <dgm:spPr/>
    </dgm:pt>
    <dgm:pt modelId="{444B43CB-7BFC-3E4F-84B8-C0FB2C25D869}" type="pres">
      <dgm:prSet presAssocID="{9BEFFAF2-4303-4E33-961C-CF435D10BD16}" presName="descendantArrow" presStyleLbl="bgAccFollowNode1" presStyleIdx="1" presStyleCnt="3"/>
      <dgm:spPr/>
    </dgm:pt>
    <dgm:pt modelId="{4E9734B3-F314-CD4F-A306-0FCD7C3311D4}" type="pres">
      <dgm:prSet presAssocID="{B41606FC-7EE9-4CEA-BA93-094FF19917B6}" presName="sp" presStyleCnt="0"/>
      <dgm:spPr/>
    </dgm:pt>
    <dgm:pt modelId="{35FE7B57-194D-BB4D-85E8-630046AD63D5}" type="pres">
      <dgm:prSet presAssocID="{FFBE681D-1821-40C3-8565-0050060D0B5B}" presName="arrowAndChildren" presStyleCnt="0"/>
      <dgm:spPr/>
    </dgm:pt>
    <dgm:pt modelId="{1CC7BC25-FDD5-604D-9EAD-165E647DC913}" type="pres">
      <dgm:prSet presAssocID="{FFBE681D-1821-40C3-8565-0050060D0B5B}" presName="parentTextArrow" presStyleLbl="node1" presStyleIdx="0" presStyleCnt="0"/>
      <dgm:spPr/>
    </dgm:pt>
    <dgm:pt modelId="{A649613E-6CE8-B444-929A-1F989BFFA5CE}" type="pres">
      <dgm:prSet presAssocID="{FFBE681D-1821-40C3-8565-0050060D0B5B}" presName="arrow" presStyleLbl="alignNode1" presStyleIdx="2" presStyleCnt="3"/>
      <dgm:spPr/>
    </dgm:pt>
    <dgm:pt modelId="{957F030E-BD8E-F142-9B7E-57EB5EBF0A3B}" type="pres">
      <dgm:prSet presAssocID="{FFBE681D-1821-40C3-8565-0050060D0B5B}" presName="descendantArrow" presStyleLbl="bgAccFollowNode1" presStyleIdx="2" presStyleCnt="3"/>
      <dgm:spPr/>
    </dgm:pt>
  </dgm:ptLst>
  <dgm:cxnLst>
    <dgm:cxn modelId="{B82B2E06-5182-DC46-856C-0D5F0163C7DE}" type="presOf" srcId="{9BEFFAF2-4303-4E33-961C-CF435D10BD16}" destId="{F43D4B33-CD88-EE49-8BB3-6588DCCDCF9F}" srcOrd="1" destOrd="0" presId="urn:microsoft.com/office/officeart/2016/7/layout/VerticalDownArrowProcess"/>
    <dgm:cxn modelId="{B9E9070E-F7AA-2E4B-9943-74B8537EB4D0}" type="presOf" srcId="{FFBE681D-1821-40C3-8565-0050060D0B5B}" destId="{1CC7BC25-FDD5-604D-9EAD-165E647DC913}" srcOrd="0" destOrd="0" presId="urn:microsoft.com/office/officeart/2016/7/layout/VerticalDownArrowProcess"/>
    <dgm:cxn modelId="{43BE1232-E2A8-284B-880A-5A73350FBC5B}" type="presOf" srcId="{0F63F2C9-4B8E-4D0D-93A3-8C6EB025A5D5}" destId="{13F69DD6-663A-CD4D-82AD-E028E60BD372}" srcOrd="0" destOrd="0" presId="urn:microsoft.com/office/officeart/2016/7/layout/VerticalDownArrowProcess"/>
    <dgm:cxn modelId="{12A66A43-481B-AA42-9B33-EDA3969AED66}" type="presOf" srcId="{F7B1024C-CCA9-8B47-996D-28DA41419932}" destId="{444B43CB-7BFC-3E4F-84B8-C0FB2C25D869}" srcOrd="0" destOrd="0" presId="urn:microsoft.com/office/officeart/2016/7/layout/VerticalDownArrowProcess"/>
    <dgm:cxn modelId="{12A8F568-A86B-4349-A0CE-8E2C1F91B754}" type="presOf" srcId="{8EF6C6AD-7CFF-5348-B4BB-15A2575DDA01}" destId="{957F030E-BD8E-F142-9B7E-57EB5EBF0A3B}" srcOrd="0" destOrd="0" presId="urn:microsoft.com/office/officeart/2016/7/layout/VerticalDownArrowProcess"/>
    <dgm:cxn modelId="{115C3A58-5F3E-C240-8225-ED6249A21397}" srcId="{9BEFFAF2-4303-4E33-961C-CF435D10BD16}" destId="{F7B1024C-CCA9-8B47-996D-28DA41419932}" srcOrd="0" destOrd="0" parTransId="{1668D297-05CF-1344-896E-D53B3C194F1B}" sibTransId="{EC3A630F-226E-3046-8128-0BBFD641292F}"/>
    <dgm:cxn modelId="{644F9C59-19E6-6941-8227-ED67B148C243}" type="presOf" srcId="{E9BF162A-424B-4F36-B90F-E9C3FF6393BE}" destId="{6B05AB87-D32E-D34B-8D44-6F64C5BA7771}" srcOrd="0" destOrd="1" presId="urn:microsoft.com/office/officeart/2016/7/layout/VerticalDownArrowProcess"/>
    <dgm:cxn modelId="{B42F767A-45F0-1244-8872-2D222767AB22}" type="presOf" srcId="{9BEFFAF2-4303-4E33-961C-CF435D10BD16}" destId="{4AF91C46-EABE-684D-87A6-0935DEC1E44C}" srcOrd="0" destOrd="0" presId="urn:microsoft.com/office/officeart/2016/7/layout/VerticalDownArrowProcess"/>
    <dgm:cxn modelId="{391C1883-CC2E-CC4E-9077-B9656D060F72}" srcId="{FFBE681D-1821-40C3-8565-0050060D0B5B}" destId="{8EF6C6AD-7CFF-5348-B4BB-15A2575DDA01}" srcOrd="0" destOrd="0" parTransId="{5ABF4656-DF96-A449-8BD5-729567F3D736}" sibTransId="{8DA1F391-7495-1F40-97B0-3005DA99D90B}"/>
    <dgm:cxn modelId="{2BA0B28E-D917-314D-A059-904ECDFC94D8}" type="presOf" srcId="{FFBE681D-1821-40C3-8565-0050060D0B5B}" destId="{A649613E-6CE8-B444-929A-1F989BFFA5CE}" srcOrd="1" destOrd="0" presId="urn:microsoft.com/office/officeart/2016/7/layout/VerticalDownArrowProcess"/>
    <dgm:cxn modelId="{94517CA1-4954-4863-B3C0-A6A8D7C78FBC}" srcId="{0F63F2C9-4B8E-4D0D-93A3-8C6EB025A5D5}" destId="{AE13B5F3-B315-49A4-86D8-A034CDD07017}" srcOrd="0" destOrd="0" parTransId="{DFF580D1-EBB2-40B7-AD6E-7BAE7CAC28E3}" sibTransId="{BA17AB8E-CEFD-48D5-B29E-A56A8347B957}"/>
    <dgm:cxn modelId="{414100AA-869C-45AA-96BF-48646C23310A}" srcId="{613DA1EB-A675-421E-A4D1-EFED2D32E943}" destId="{9BEFFAF2-4303-4E33-961C-CF435D10BD16}" srcOrd="1" destOrd="0" parTransId="{9618559D-1079-4E10-AA24-41DEC8696020}" sibTransId="{7E97E41D-16C2-4BB7-93F4-8F278A02815B}"/>
    <dgm:cxn modelId="{F09EA9BA-BF3E-4009-A393-2712F749E4E9}" srcId="{0F63F2C9-4B8E-4D0D-93A3-8C6EB025A5D5}" destId="{E9BF162A-424B-4F36-B90F-E9C3FF6393BE}" srcOrd="1" destOrd="0" parTransId="{80A94257-4F36-440A-B71B-7A97E40BC081}" sibTransId="{5ABCAF7F-0B24-4580-95BC-ABA75D95D37E}"/>
    <dgm:cxn modelId="{3C94FBBF-4DF5-4DC9-A285-BF19696D4F6A}" srcId="{0F63F2C9-4B8E-4D0D-93A3-8C6EB025A5D5}" destId="{90645133-1828-4D85-A4D0-836F1D124426}" srcOrd="2" destOrd="0" parTransId="{0AF3DEF5-7EFD-4DC5-A539-7818DD05BFE1}" sibTransId="{19D8AC48-09E9-4879-8E95-24319D2E636B}"/>
    <dgm:cxn modelId="{FECE67D4-F943-4C94-9DA4-60404CA9461C}" srcId="{613DA1EB-A675-421E-A4D1-EFED2D32E943}" destId="{0F63F2C9-4B8E-4D0D-93A3-8C6EB025A5D5}" srcOrd="2" destOrd="0" parTransId="{A0FA7921-9677-40D7-9CAB-7C9572FBF85E}" sibTransId="{49875B8E-CC46-4943-9228-A5EA90A0DFE6}"/>
    <dgm:cxn modelId="{C03E1DE6-C73C-494F-8830-F373F4547016}" type="presOf" srcId="{AE13B5F3-B315-49A4-86D8-A034CDD07017}" destId="{6B05AB87-D32E-D34B-8D44-6F64C5BA7771}" srcOrd="0" destOrd="0" presId="urn:microsoft.com/office/officeart/2016/7/layout/VerticalDownArrowProcess"/>
    <dgm:cxn modelId="{39024DEB-01A5-E74C-B342-7D4D594F8D3B}" type="presOf" srcId="{90645133-1828-4D85-A4D0-836F1D124426}" destId="{6B05AB87-D32E-D34B-8D44-6F64C5BA7771}" srcOrd="0" destOrd="2" presId="urn:microsoft.com/office/officeart/2016/7/layout/VerticalDownArrowProcess"/>
    <dgm:cxn modelId="{212542F5-6BC8-461F-8025-06EDF7B037BC}" srcId="{613DA1EB-A675-421E-A4D1-EFED2D32E943}" destId="{FFBE681D-1821-40C3-8565-0050060D0B5B}" srcOrd="0" destOrd="0" parTransId="{85BEAACE-BC76-4828-8639-8CDDF5F9DC52}" sibTransId="{B41606FC-7EE9-4CEA-BA93-094FF19917B6}"/>
    <dgm:cxn modelId="{CD7AC5FD-A452-394B-85E6-A5FF0AB81805}" type="presOf" srcId="{613DA1EB-A675-421E-A4D1-EFED2D32E943}" destId="{D49DE1D4-3344-664D-A26B-CE667884594E}" srcOrd="0" destOrd="0" presId="urn:microsoft.com/office/officeart/2016/7/layout/VerticalDownArrowProcess"/>
    <dgm:cxn modelId="{4408BEB0-6344-A647-8395-1B62C41DAECB}" type="presParOf" srcId="{D49DE1D4-3344-664D-A26B-CE667884594E}" destId="{BFDD92F1-2A56-C143-B427-F6ED18BE458D}" srcOrd="0" destOrd="0" presId="urn:microsoft.com/office/officeart/2016/7/layout/VerticalDownArrowProcess"/>
    <dgm:cxn modelId="{43867B19-3326-D343-8646-7AABB3505576}" type="presParOf" srcId="{BFDD92F1-2A56-C143-B427-F6ED18BE458D}" destId="{13F69DD6-663A-CD4D-82AD-E028E60BD372}" srcOrd="0" destOrd="0" presId="urn:microsoft.com/office/officeart/2016/7/layout/VerticalDownArrowProcess"/>
    <dgm:cxn modelId="{DA915C64-8CE9-3F46-9EB2-E2A2B6893522}" type="presParOf" srcId="{BFDD92F1-2A56-C143-B427-F6ED18BE458D}" destId="{6B05AB87-D32E-D34B-8D44-6F64C5BA7771}" srcOrd="1" destOrd="0" presId="urn:microsoft.com/office/officeart/2016/7/layout/VerticalDownArrowProcess"/>
    <dgm:cxn modelId="{649EEE6F-27A6-9B42-9372-1F265C731348}" type="presParOf" srcId="{D49DE1D4-3344-664D-A26B-CE667884594E}" destId="{72BFE31A-5A2E-9249-9654-536F8A47883F}" srcOrd="1" destOrd="0" presId="urn:microsoft.com/office/officeart/2016/7/layout/VerticalDownArrowProcess"/>
    <dgm:cxn modelId="{1DBF5231-38FC-364F-9E10-63B747E30869}" type="presParOf" srcId="{D49DE1D4-3344-664D-A26B-CE667884594E}" destId="{2B98DFBB-B904-A149-8AC0-A3D2D45BEA6A}" srcOrd="2" destOrd="0" presId="urn:microsoft.com/office/officeart/2016/7/layout/VerticalDownArrowProcess"/>
    <dgm:cxn modelId="{63396C9A-077B-E34E-B54F-2535A8255508}" type="presParOf" srcId="{2B98DFBB-B904-A149-8AC0-A3D2D45BEA6A}" destId="{4AF91C46-EABE-684D-87A6-0935DEC1E44C}" srcOrd="0" destOrd="0" presId="urn:microsoft.com/office/officeart/2016/7/layout/VerticalDownArrowProcess"/>
    <dgm:cxn modelId="{6A545DB4-D412-4B41-987F-690248EB7C51}" type="presParOf" srcId="{2B98DFBB-B904-A149-8AC0-A3D2D45BEA6A}" destId="{F43D4B33-CD88-EE49-8BB3-6588DCCDCF9F}" srcOrd="1" destOrd="0" presId="urn:microsoft.com/office/officeart/2016/7/layout/VerticalDownArrowProcess"/>
    <dgm:cxn modelId="{4B6C0E76-ECEA-4A43-AFAD-443DAAFCB0D8}" type="presParOf" srcId="{2B98DFBB-B904-A149-8AC0-A3D2D45BEA6A}" destId="{444B43CB-7BFC-3E4F-84B8-C0FB2C25D869}" srcOrd="2" destOrd="0" presId="urn:microsoft.com/office/officeart/2016/7/layout/VerticalDownArrowProcess"/>
    <dgm:cxn modelId="{CD2F09E2-2E16-9F46-ADCE-50B9DF1219D5}" type="presParOf" srcId="{D49DE1D4-3344-664D-A26B-CE667884594E}" destId="{4E9734B3-F314-CD4F-A306-0FCD7C3311D4}" srcOrd="3" destOrd="0" presId="urn:microsoft.com/office/officeart/2016/7/layout/VerticalDownArrowProcess"/>
    <dgm:cxn modelId="{EEB8469B-1FA4-6647-B236-5442741F7978}" type="presParOf" srcId="{D49DE1D4-3344-664D-A26B-CE667884594E}" destId="{35FE7B57-194D-BB4D-85E8-630046AD63D5}" srcOrd="4" destOrd="0" presId="urn:microsoft.com/office/officeart/2016/7/layout/VerticalDownArrowProcess"/>
    <dgm:cxn modelId="{2A2F29F9-06A4-6A40-9C00-1EE6F4D807BC}" type="presParOf" srcId="{35FE7B57-194D-BB4D-85E8-630046AD63D5}" destId="{1CC7BC25-FDD5-604D-9EAD-165E647DC913}" srcOrd="0" destOrd="0" presId="urn:microsoft.com/office/officeart/2016/7/layout/VerticalDownArrowProcess"/>
    <dgm:cxn modelId="{48D4AB9F-3610-1C4C-A2A3-7E36C2173174}" type="presParOf" srcId="{35FE7B57-194D-BB4D-85E8-630046AD63D5}" destId="{A649613E-6CE8-B444-929A-1F989BFFA5CE}" srcOrd="1" destOrd="0" presId="urn:microsoft.com/office/officeart/2016/7/layout/VerticalDownArrowProcess"/>
    <dgm:cxn modelId="{08E99093-B2D8-BA44-AE5F-0D874804F573}" type="presParOf" srcId="{35FE7B57-194D-BB4D-85E8-630046AD63D5}" destId="{957F030E-BD8E-F142-9B7E-57EB5EBF0A3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B50D-884C-429B-AC03-69AAC8580D3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6B52AF-2047-4AEB-B303-7D45D57183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Transition</a:t>
          </a:r>
          <a:r>
            <a:rPr lang="en-US" dirty="0"/>
            <a:t> </a:t>
          </a:r>
          <a:r>
            <a:rPr lang="en-US" b="0" dirty="0"/>
            <a:t>from a transactional business model to an “As-a-Service” model for sensors and control systems.</a:t>
          </a:r>
        </a:p>
      </dgm:t>
    </dgm:pt>
    <dgm:pt modelId="{64F9F4B4-9367-46B5-B797-797D6A504DA4}" type="parTrans" cxnId="{E390C98A-3E14-4E5E-8D75-0179A65E9308}">
      <dgm:prSet/>
      <dgm:spPr/>
      <dgm:t>
        <a:bodyPr/>
        <a:lstStyle/>
        <a:p>
          <a:endParaRPr lang="en-US"/>
        </a:p>
      </dgm:t>
    </dgm:pt>
    <dgm:pt modelId="{4BC3EAA8-5DFA-419C-995F-DC5965750EDB}" type="sibTrans" cxnId="{E390C98A-3E14-4E5E-8D75-0179A65E9308}">
      <dgm:prSet/>
      <dgm:spPr/>
      <dgm:t>
        <a:bodyPr/>
        <a:lstStyle/>
        <a:p>
          <a:endParaRPr lang="en-US"/>
        </a:p>
      </dgm:t>
    </dgm:pt>
    <dgm:pt modelId="{8938FBFF-055C-4CD3-A177-81F9CBC044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Technology involved</a:t>
          </a:r>
          <a:r>
            <a:rPr lang="en-US"/>
            <a:t>-</a:t>
          </a:r>
        </a:p>
      </dgm:t>
    </dgm:pt>
    <dgm:pt modelId="{FE96F62D-8E71-4321-8912-F320B9C161AC}" type="parTrans" cxnId="{7D600588-08BE-4705-8CED-CE44E3D82ECD}">
      <dgm:prSet/>
      <dgm:spPr/>
      <dgm:t>
        <a:bodyPr/>
        <a:lstStyle/>
        <a:p>
          <a:endParaRPr lang="en-US"/>
        </a:p>
      </dgm:t>
    </dgm:pt>
    <dgm:pt modelId="{14F298BA-7578-4123-9204-917052C0106A}" type="sibTrans" cxnId="{7D600588-08BE-4705-8CED-CE44E3D82ECD}">
      <dgm:prSet/>
      <dgm:spPr/>
      <dgm:t>
        <a:bodyPr/>
        <a:lstStyle/>
        <a:p>
          <a:endParaRPr lang="en-US"/>
        </a:p>
      </dgm:t>
    </dgm:pt>
    <dgm:pt modelId="{01D04663-7D3B-4B14-926F-A4D656E503B4}">
      <dgm:prSet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en-US" dirty="0"/>
            <a:t>1.A </a:t>
          </a:r>
          <a:r>
            <a:rPr lang="en-US" b="1" dirty="0"/>
            <a:t>subscription-based service </a:t>
          </a:r>
          <a:r>
            <a:rPr lang="en-US" dirty="0"/>
            <a:t>platform that offers clients ongoing benefits.</a:t>
          </a:r>
        </a:p>
      </dgm:t>
    </dgm:pt>
    <dgm:pt modelId="{E09C102D-CCAB-4BB5-BEB2-D28ABDEA08D0}" type="parTrans" cxnId="{81A7D4B5-8739-4893-AA48-0858B6F81C26}">
      <dgm:prSet/>
      <dgm:spPr/>
      <dgm:t>
        <a:bodyPr/>
        <a:lstStyle/>
        <a:p>
          <a:endParaRPr lang="en-US"/>
        </a:p>
      </dgm:t>
    </dgm:pt>
    <dgm:pt modelId="{16C7318A-F6FC-4838-96C7-281D2056A639}" type="sibTrans" cxnId="{81A7D4B5-8739-4893-AA48-0858B6F81C26}">
      <dgm:prSet/>
      <dgm:spPr/>
      <dgm:t>
        <a:bodyPr/>
        <a:lstStyle/>
        <a:p>
          <a:endParaRPr lang="en-US"/>
        </a:p>
      </dgm:t>
    </dgm:pt>
    <dgm:pt modelId="{AB3A5EEB-5F43-464F-89E4-3040FED2212E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2. Systems hosted in the cloud that allow for real-time tracking of usage, monitoring, and service changes.</a:t>
          </a:r>
        </a:p>
      </dgm:t>
    </dgm:pt>
    <dgm:pt modelId="{14AD408A-F7D5-4BF8-AFD3-8AFB5643F5CA}" type="parTrans" cxnId="{E8D98E27-6D81-4DF9-B59B-FC668BD4B3B3}">
      <dgm:prSet/>
      <dgm:spPr/>
      <dgm:t>
        <a:bodyPr/>
        <a:lstStyle/>
        <a:p>
          <a:endParaRPr lang="en-US"/>
        </a:p>
      </dgm:t>
    </dgm:pt>
    <dgm:pt modelId="{593BAA40-00A1-469E-8AB7-103C4926E0C9}" type="sibTrans" cxnId="{E8D98E27-6D81-4DF9-B59B-FC668BD4B3B3}">
      <dgm:prSet/>
      <dgm:spPr/>
      <dgm:t>
        <a:bodyPr/>
        <a:lstStyle/>
        <a:p>
          <a:endParaRPr lang="en-US"/>
        </a:p>
      </dgm:t>
    </dgm:pt>
    <dgm:pt modelId="{815111ED-C7F7-47B4-AFCC-333489B761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Business Value</a:t>
          </a:r>
          <a:r>
            <a:rPr lang="en-US" dirty="0"/>
            <a:t>-</a:t>
          </a:r>
        </a:p>
      </dgm:t>
    </dgm:pt>
    <dgm:pt modelId="{619190BD-F3F6-4F8E-A586-6503F407B374}" type="parTrans" cxnId="{CBB4BBA1-D480-4C22-B27E-D2178B538B94}">
      <dgm:prSet/>
      <dgm:spPr/>
      <dgm:t>
        <a:bodyPr/>
        <a:lstStyle/>
        <a:p>
          <a:endParaRPr lang="en-US"/>
        </a:p>
      </dgm:t>
    </dgm:pt>
    <dgm:pt modelId="{F2299D3D-BD0A-4417-A97E-65964385DC5D}" type="sibTrans" cxnId="{CBB4BBA1-D480-4C22-B27E-D2178B538B94}">
      <dgm:prSet/>
      <dgm:spPr/>
      <dgm:t>
        <a:bodyPr/>
        <a:lstStyle/>
        <a:p>
          <a:endParaRPr lang="en-US"/>
        </a:p>
      </dgm:t>
    </dgm:pt>
    <dgm:pt modelId="{977810B4-82F2-4A91-86EB-C80536368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</a:t>
          </a:r>
          <a:r>
            <a:rPr lang="en-US" b="1" dirty="0"/>
            <a:t>. 20%increase</a:t>
          </a:r>
          <a:r>
            <a:rPr lang="en-US" dirty="0"/>
            <a:t> in customer engagement in the first year.</a:t>
          </a:r>
        </a:p>
      </dgm:t>
    </dgm:pt>
    <dgm:pt modelId="{4A1BF1ED-AC16-424E-BD5E-7C5361CC1896}" type="parTrans" cxnId="{69C4B9FA-0005-44F2-808A-2AB4A60C3D71}">
      <dgm:prSet/>
      <dgm:spPr/>
      <dgm:t>
        <a:bodyPr/>
        <a:lstStyle/>
        <a:p>
          <a:endParaRPr lang="en-US"/>
        </a:p>
      </dgm:t>
    </dgm:pt>
    <dgm:pt modelId="{917FCF43-0B06-411F-9485-B945399FDB0F}" type="sibTrans" cxnId="{69C4B9FA-0005-44F2-808A-2AB4A60C3D71}">
      <dgm:prSet/>
      <dgm:spPr/>
      <dgm:t>
        <a:bodyPr/>
        <a:lstStyle/>
        <a:p>
          <a:endParaRPr lang="en-US"/>
        </a:p>
      </dgm:t>
    </dgm:pt>
    <dgm:pt modelId="{54C99B45-304F-48B5-80AA-0158AAD678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 Subscription-based services replaced one-time sales as the primary source of </a:t>
          </a:r>
          <a:r>
            <a:rPr lang="en-US" b="1" dirty="0"/>
            <a:t>continuous income.</a:t>
          </a:r>
        </a:p>
        <a:p>
          <a:pPr>
            <a:lnSpc>
              <a:spcPct val="100000"/>
            </a:lnSpc>
          </a:pPr>
          <a:r>
            <a:rPr lang="en-US" dirty="0"/>
            <a:t>3. Establishing </a:t>
          </a:r>
          <a:r>
            <a:rPr lang="en-US" b="1" dirty="0"/>
            <a:t>long-term connections </a:t>
          </a:r>
          <a:r>
            <a:rPr lang="en-US" dirty="0"/>
            <a:t>with customers is facilitated by providing continuing services as opposed to one-time purchases.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886FD945-8DDD-41E5-873F-56A51F8D2226}" type="parTrans" cxnId="{48A1A05A-9A4E-4EBC-AE75-533DC9A4AEE6}">
      <dgm:prSet/>
      <dgm:spPr/>
      <dgm:t>
        <a:bodyPr/>
        <a:lstStyle/>
        <a:p>
          <a:endParaRPr lang="en-US"/>
        </a:p>
      </dgm:t>
    </dgm:pt>
    <dgm:pt modelId="{9EEF4FC0-4863-49EC-8150-54329C03FF4A}" type="sibTrans" cxnId="{48A1A05A-9A4E-4EBC-AE75-533DC9A4AEE6}">
      <dgm:prSet/>
      <dgm:spPr/>
      <dgm:t>
        <a:bodyPr/>
        <a:lstStyle/>
        <a:p>
          <a:endParaRPr lang="en-US"/>
        </a:p>
      </dgm:t>
    </dgm:pt>
    <dgm:pt modelId="{1FFC9D74-5C93-4A1F-A0B8-A20D09441DB2}" type="pres">
      <dgm:prSet presAssocID="{4DC1B50D-884C-429B-AC03-69AAC8580D34}" presName="root" presStyleCnt="0">
        <dgm:presLayoutVars>
          <dgm:dir/>
          <dgm:resizeHandles val="exact"/>
        </dgm:presLayoutVars>
      </dgm:prSet>
      <dgm:spPr/>
    </dgm:pt>
    <dgm:pt modelId="{F7E08AFE-6F1A-41C6-B66A-E97B14A8E9D0}" type="pres">
      <dgm:prSet presAssocID="{C06B52AF-2047-4AEB-B303-7D45D57183BE}" presName="compNode" presStyleCnt="0"/>
      <dgm:spPr/>
    </dgm:pt>
    <dgm:pt modelId="{ABB5897D-D631-4F04-A5E4-E0C782A3248F}" type="pres">
      <dgm:prSet presAssocID="{C06B52AF-2047-4AEB-B303-7D45D57183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E136AD7-F3E2-4971-88B4-3D9EA9594D7E}" type="pres">
      <dgm:prSet presAssocID="{C06B52AF-2047-4AEB-B303-7D45D57183BE}" presName="iconSpace" presStyleCnt="0"/>
      <dgm:spPr/>
    </dgm:pt>
    <dgm:pt modelId="{F461B38E-68EA-4EF2-8D7D-0CFDC9101E70}" type="pres">
      <dgm:prSet presAssocID="{C06B52AF-2047-4AEB-B303-7D45D57183BE}" presName="parTx" presStyleLbl="revTx" presStyleIdx="0" presStyleCnt="6">
        <dgm:presLayoutVars>
          <dgm:chMax val="0"/>
          <dgm:chPref val="0"/>
        </dgm:presLayoutVars>
      </dgm:prSet>
      <dgm:spPr/>
    </dgm:pt>
    <dgm:pt modelId="{4FEADC6E-2251-42F6-BF68-D5D1690996BB}" type="pres">
      <dgm:prSet presAssocID="{C06B52AF-2047-4AEB-B303-7D45D57183BE}" presName="txSpace" presStyleCnt="0"/>
      <dgm:spPr/>
    </dgm:pt>
    <dgm:pt modelId="{89F30936-F9D7-4E96-B4C3-4D08C9BEA1C6}" type="pres">
      <dgm:prSet presAssocID="{C06B52AF-2047-4AEB-B303-7D45D57183BE}" presName="desTx" presStyleLbl="revTx" presStyleIdx="1" presStyleCnt="6">
        <dgm:presLayoutVars/>
      </dgm:prSet>
      <dgm:spPr/>
    </dgm:pt>
    <dgm:pt modelId="{EC72E7FC-A89A-4AED-B4F1-E5C05B967AC3}" type="pres">
      <dgm:prSet presAssocID="{4BC3EAA8-5DFA-419C-995F-DC5965750EDB}" presName="sibTrans" presStyleCnt="0"/>
      <dgm:spPr/>
    </dgm:pt>
    <dgm:pt modelId="{6917C08C-BD55-475B-97AA-0442ABBD3320}" type="pres">
      <dgm:prSet presAssocID="{8938FBFF-055C-4CD3-A177-81F9CBC044F4}" presName="compNode" presStyleCnt="0"/>
      <dgm:spPr/>
    </dgm:pt>
    <dgm:pt modelId="{F6D17F1E-90C4-4BA9-9F8F-8AD0E3D9C35E}" type="pres">
      <dgm:prSet presAssocID="{8938FBFF-055C-4CD3-A177-81F9CBC044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2CBF6D0-C1F2-4DC9-8223-6DC5B0973D08}" type="pres">
      <dgm:prSet presAssocID="{8938FBFF-055C-4CD3-A177-81F9CBC044F4}" presName="iconSpace" presStyleCnt="0"/>
      <dgm:spPr/>
    </dgm:pt>
    <dgm:pt modelId="{29EB283B-EFD4-4E56-80D4-9EFCBEB7064B}" type="pres">
      <dgm:prSet presAssocID="{8938FBFF-055C-4CD3-A177-81F9CBC044F4}" presName="parTx" presStyleLbl="revTx" presStyleIdx="2" presStyleCnt="6">
        <dgm:presLayoutVars>
          <dgm:chMax val="0"/>
          <dgm:chPref val="0"/>
        </dgm:presLayoutVars>
      </dgm:prSet>
      <dgm:spPr/>
    </dgm:pt>
    <dgm:pt modelId="{8451CA44-EC96-40B7-9CD7-D38E3A750B39}" type="pres">
      <dgm:prSet presAssocID="{8938FBFF-055C-4CD3-A177-81F9CBC044F4}" presName="txSpace" presStyleCnt="0"/>
      <dgm:spPr/>
    </dgm:pt>
    <dgm:pt modelId="{0ED63C8F-D87E-4DA9-AF46-1A45212A4CE4}" type="pres">
      <dgm:prSet presAssocID="{8938FBFF-055C-4CD3-A177-81F9CBC044F4}" presName="desTx" presStyleLbl="revTx" presStyleIdx="3" presStyleCnt="6" custScaleY="126876">
        <dgm:presLayoutVars/>
      </dgm:prSet>
      <dgm:spPr/>
    </dgm:pt>
    <dgm:pt modelId="{C8A00888-D0CE-40BF-9079-4B9A89661C68}" type="pres">
      <dgm:prSet presAssocID="{14F298BA-7578-4123-9204-917052C0106A}" presName="sibTrans" presStyleCnt="0"/>
      <dgm:spPr/>
    </dgm:pt>
    <dgm:pt modelId="{7F85C8D7-141E-4BE8-81B0-1760985D5F1C}" type="pres">
      <dgm:prSet presAssocID="{815111ED-C7F7-47B4-AFCC-333489B761B8}" presName="compNode" presStyleCnt="0"/>
      <dgm:spPr/>
    </dgm:pt>
    <dgm:pt modelId="{2399BE18-0E4A-40AA-90FA-A0964BEA15D5}" type="pres">
      <dgm:prSet presAssocID="{815111ED-C7F7-47B4-AFCC-333489B761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AC2E7582-BCE0-4C89-AA9E-6AA32986D458}" type="pres">
      <dgm:prSet presAssocID="{815111ED-C7F7-47B4-AFCC-333489B761B8}" presName="iconSpace" presStyleCnt="0"/>
      <dgm:spPr/>
    </dgm:pt>
    <dgm:pt modelId="{2DA16F63-4162-4B0F-A6CF-DB78016EB0EF}" type="pres">
      <dgm:prSet presAssocID="{815111ED-C7F7-47B4-AFCC-333489B761B8}" presName="parTx" presStyleLbl="revTx" presStyleIdx="4" presStyleCnt="6" custLinFactNeighborX="244" custLinFactNeighborY="-15311">
        <dgm:presLayoutVars>
          <dgm:chMax val="0"/>
          <dgm:chPref val="0"/>
        </dgm:presLayoutVars>
      </dgm:prSet>
      <dgm:spPr/>
    </dgm:pt>
    <dgm:pt modelId="{C6B676B3-F963-4387-AE9A-AD2A98B639D1}" type="pres">
      <dgm:prSet presAssocID="{815111ED-C7F7-47B4-AFCC-333489B761B8}" presName="txSpace" presStyleCnt="0"/>
      <dgm:spPr/>
    </dgm:pt>
    <dgm:pt modelId="{BD81E826-94CB-46D8-B690-518FA08B50EC}" type="pres">
      <dgm:prSet presAssocID="{815111ED-C7F7-47B4-AFCC-333489B761B8}" presName="desTx" presStyleLbl="revTx" presStyleIdx="5" presStyleCnt="6" custScaleY="125783">
        <dgm:presLayoutVars/>
      </dgm:prSet>
      <dgm:spPr/>
    </dgm:pt>
  </dgm:ptLst>
  <dgm:cxnLst>
    <dgm:cxn modelId="{4E6BB80E-6591-BF43-86C1-023D8B9E5BCA}" type="presOf" srcId="{AB3A5EEB-5F43-464F-89E4-3040FED2212E}" destId="{0ED63C8F-D87E-4DA9-AF46-1A45212A4CE4}" srcOrd="0" destOrd="1" presId="urn:microsoft.com/office/officeart/2018/2/layout/IconLabelDescriptionList"/>
    <dgm:cxn modelId="{E8D98E27-6D81-4DF9-B59B-FC668BD4B3B3}" srcId="{8938FBFF-055C-4CD3-A177-81F9CBC044F4}" destId="{AB3A5EEB-5F43-464F-89E4-3040FED2212E}" srcOrd="1" destOrd="0" parTransId="{14AD408A-F7D5-4BF8-AFD3-8AFB5643F5CA}" sibTransId="{593BAA40-00A1-469E-8AB7-103C4926E0C9}"/>
    <dgm:cxn modelId="{0A671B73-F407-F442-9643-07BFA1B85867}" type="presOf" srcId="{977810B4-82F2-4A91-86EB-C805363685C3}" destId="{BD81E826-94CB-46D8-B690-518FA08B50EC}" srcOrd="0" destOrd="0" presId="urn:microsoft.com/office/officeart/2018/2/layout/IconLabelDescriptionList"/>
    <dgm:cxn modelId="{B03EEC59-A039-B148-AD75-12C8951074F6}" type="presOf" srcId="{54C99B45-304F-48B5-80AA-0158AAD678B9}" destId="{BD81E826-94CB-46D8-B690-518FA08B50EC}" srcOrd="0" destOrd="1" presId="urn:microsoft.com/office/officeart/2018/2/layout/IconLabelDescriptionList"/>
    <dgm:cxn modelId="{48A1A05A-9A4E-4EBC-AE75-533DC9A4AEE6}" srcId="{815111ED-C7F7-47B4-AFCC-333489B761B8}" destId="{54C99B45-304F-48B5-80AA-0158AAD678B9}" srcOrd="1" destOrd="0" parTransId="{886FD945-8DDD-41E5-873F-56A51F8D2226}" sibTransId="{9EEF4FC0-4863-49EC-8150-54329C03FF4A}"/>
    <dgm:cxn modelId="{7D600588-08BE-4705-8CED-CE44E3D82ECD}" srcId="{4DC1B50D-884C-429B-AC03-69AAC8580D34}" destId="{8938FBFF-055C-4CD3-A177-81F9CBC044F4}" srcOrd="1" destOrd="0" parTransId="{FE96F62D-8E71-4321-8912-F320B9C161AC}" sibTransId="{14F298BA-7578-4123-9204-917052C0106A}"/>
    <dgm:cxn modelId="{E390C98A-3E14-4E5E-8D75-0179A65E9308}" srcId="{4DC1B50D-884C-429B-AC03-69AAC8580D34}" destId="{C06B52AF-2047-4AEB-B303-7D45D57183BE}" srcOrd="0" destOrd="0" parTransId="{64F9F4B4-9367-46B5-B797-797D6A504DA4}" sibTransId="{4BC3EAA8-5DFA-419C-995F-DC5965750EDB}"/>
    <dgm:cxn modelId="{F927F2A0-C1A9-6043-9D49-BF3598778264}" type="presOf" srcId="{C06B52AF-2047-4AEB-B303-7D45D57183BE}" destId="{F461B38E-68EA-4EF2-8D7D-0CFDC9101E70}" srcOrd="0" destOrd="0" presId="urn:microsoft.com/office/officeart/2018/2/layout/IconLabelDescriptionList"/>
    <dgm:cxn modelId="{69D86EA1-E3A5-A241-89D1-FB3E7493137E}" type="presOf" srcId="{815111ED-C7F7-47B4-AFCC-333489B761B8}" destId="{2DA16F63-4162-4B0F-A6CF-DB78016EB0EF}" srcOrd="0" destOrd="0" presId="urn:microsoft.com/office/officeart/2018/2/layout/IconLabelDescriptionList"/>
    <dgm:cxn modelId="{CBB4BBA1-D480-4C22-B27E-D2178B538B94}" srcId="{4DC1B50D-884C-429B-AC03-69AAC8580D34}" destId="{815111ED-C7F7-47B4-AFCC-333489B761B8}" srcOrd="2" destOrd="0" parTransId="{619190BD-F3F6-4F8E-A586-6503F407B374}" sibTransId="{F2299D3D-BD0A-4417-A97E-65964385DC5D}"/>
    <dgm:cxn modelId="{81A7D4B5-8739-4893-AA48-0858B6F81C26}" srcId="{8938FBFF-055C-4CD3-A177-81F9CBC044F4}" destId="{01D04663-7D3B-4B14-926F-A4D656E503B4}" srcOrd="0" destOrd="0" parTransId="{E09C102D-CCAB-4BB5-BEB2-D28ABDEA08D0}" sibTransId="{16C7318A-F6FC-4838-96C7-281D2056A639}"/>
    <dgm:cxn modelId="{61155ED6-7DB7-9F47-B215-F32251AFB46A}" type="presOf" srcId="{4DC1B50D-884C-429B-AC03-69AAC8580D34}" destId="{1FFC9D74-5C93-4A1F-A0B8-A20D09441DB2}" srcOrd="0" destOrd="0" presId="urn:microsoft.com/office/officeart/2018/2/layout/IconLabelDescriptionList"/>
    <dgm:cxn modelId="{48D808E6-6AEA-3E40-AB45-BBBC06868C5C}" type="presOf" srcId="{8938FBFF-055C-4CD3-A177-81F9CBC044F4}" destId="{29EB283B-EFD4-4E56-80D4-9EFCBEB7064B}" srcOrd="0" destOrd="0" presId="urn:microsoft.com/office/officeart/2018/2/layout/IconLabelDescriptionList"/>
    <dgm:cxn modelId="{69C4B9FA-0005-44F2-808A-2AB4A60C3D71}" srcId="{815111ED-C7F7-47B4-AFCC-333489B761B8}" destId="{977810B4-82F2-4A91-86EB-C805363685C3}" srcOrd="0" destOrd="0" parTransId="{4A1BF1ED-AC16-424E-BD5E-7C5361CC1896}" sibTransId="{917FCF43-0B06-411F-9485-B945399FDB0F}"/>
    <dgm:cxn modelId="{A0323FFE-6690-2A4F-A896-2331DE9D2E1C}" type="presOf" srcId="{01D04663-7D3B-4B14-926F-A4D656E503B4}" destId="{0ED63C8F-D87E-4DA9-AF46-1A45212A4CE4}" srcOrd="0" destOrd="0" presId="urn:microsoft.com/office/officeart/2018/2/layout/IconLabelDescriptionList"/>
    <dgm:cxn modelId="{461AEA27-0243-954A-8924-71639E2CB352}" type="presParOf" srcId="{1FFC9D74-5C93-4A1F-A0B8-A20D09441DB2}" destId="{F7E08AFE-6F1A-41C6-B66A-E97B14A8E9D0}" srcOrd="0" destOrd="0" presId="urn:microsoft.com/office/officeart/2018/2/layout/IconLabelDescriptionList"/>
    <dgm:cxn modelId="{A3EE1052-D231-3648-B5F3-A05D4A80E23B}" type="presParOf" srcId="{F7E08AFE-6F1A-41C6-B66A-E97B14A8E9D0}" destId="{ABB5897D-D631-4F04-A5E4-E0C782A3248F}" srcOrd="0" destOrd="0" presId="urn:microsoft.com/office/officeart/2018/2/layout/IconLabelDescriptionList"/>
    <dgm:cxn modelId="{AFC161E2-C1B9-1C42-BEC1-BF784971394E}" type="presParOf" srcId="{F7E08AFE-6F1A-41C6-B66A-E97B14A8E9D0}" destId="{3E136AD7-F3E2-4971-88B4-3D9EA9594D7E}" srcOrd="1" destOrd="0" presId="urn:microsoft.com/office/officeart/2018/2/layout/IconLabelDescriptionList"/>
    <dgm:cxn modelId="{0D5B44E9-DD91-F94F-ADB9-0E0CF19F7456}" type="presParOf" srcId="{F7E08AFE-6F1A-41C6-B66A-E97B14A8E9D0}" destId="{F461B38E-68EA-4EF2-8D7D-0CFDC9101E70}" srcOrd="2" destOrd="0" presId="urn:microsoft.com/office/officeart/2018/2/layout/IconLabelDescriptionList"/>
    <dgm:cxn modelId="{BE3C3E09-9FCC-7C4E-B019-3784EDE0513B}" type="presParOf" srcId="{F7E08AFE-6F1A-41C6-B66A-E97B14A8E9D0}" destId="{4FEADC6E-2251-42F6-BF68-D5D1690996BB}" srcOrd="3" destOrd="0" presId="urn:microsoft.com/office/officeart/2018/2/layout/IconLabelDescriptionList"/>
    <dgm:cxn modelId="{0F364984-4100-DE4F-AA64-2F20468531A3}" type="presParOf" srcId="{F7E08AFE-6F1A-41C6-B66A-E97B14A8E9D0}" destId="{89F30936-F9D7-4E96-B4C3-4D08C9BEA1C6}" srcOrd="4" destOrd="0" presId="urn:microsoft.com/office/officeart/2018/2/layout/IconLabelDescriptionList"/>
    <dgm:cxn modelId="{BFF7C900-E2B9-524C-8EBF-E1A7FAAD103C}" type="presParOf" srcId="{1FFC9D74-5C93-4A1F-A0B8-A20D09441DB2}" destId="{EC72E7FC-A89A-4AED-B4F1-E5C05B967AC3}" srcOrd="1" destOrd="0" presId="urn:microsoft.com/office/officeart/2018/2/layout/IconLabelDescriptionList"/>
    <dgm:cxn modelId="{95096B96-F870-A24D-AAAD-349FAF4A4BFD}" type="presParOf" srcId="{1FFC9D74-5C93-4A1F-A0B8-A20D09441DB2}" destId="{6917C08C-BD55-475B-97AA-0442ABBD3320}" srcOrd="2" destOrd="0" presId="urn:microsoft.com/office/officeart/2018/2/layout/IconLabelDescriptionList"/>
    <dgm:cxn modelId="{BFF7223E-C79C-FE4E-B864-8BC06BA9EE63}" type="presParOf" srcId="{6917C08C-BD55-475B-97AA-0442ABBD3320}" destId="{F6D17F1E-90C4-4BA9-9F8F-8AD0E3D9C35E}" srcOrd="0" destOrd="0" presId="urn:microsoft.com/office/officeart/2018/2/layout/IconLabelDescriptionList"/>
    <dgm:cxn modelId="{86DF950D-A797-864A-A006-384B1827A3AA}" type="presParOf" srcId="{6917C08C-BD55-475B-97AA-0442ABBD3320}" destId="{E2CBF6D0-C1F2-4DC9-8223-6DC5B0973D08}" srcOrd="1" destOrd="0" presId="urn:microsoft.com/office/officeart/2018/2/layout/IconLabelDescriptionList"/>
    <dgm:cxn modelId="{89AA3E6C-7568-AE4B-B6F6-4D5AFC6A0FF6}" type="presParOf" srcId="{6917C08C-BD55-475B-97AA-0442ABBD3320}" destId="{29EB283B-EFD4-4E56-80D4-9EFCBEB7064B}" srcOrd="2" destOrd="0" presId="urn:microsoft.com/office/officeart/2018/2/layout/IconLabelDescriptionList"/>
    <dgm:cxn modelId="{7E1350A8-01DD-F448-B42F-85D3B322E2E1}" type="presParOf" srcId="{6917C08C-BD55-475B-97AA-0442ABBD3320}" destId="{8451CA44-EC96-40B7-9CD7-D38E3A750B39}" srcOrd="3" destOrd="0" presId="urn:microsoft.com/office/officeart/2018/2/layout/IconLabelDescriptionList"/>
    <dgm:cxn modelId="{9E4210C7-614D-3F4C-BA20-9C11E702E2DB}" type="presParOf" srcId="{6917C08C-BD55-475B-97AA-0442ABBD3320}" destId="{0ED63C8F-D87E-4DA9-AF46-1A45212A4CE4}" srcOrd="4" destOrd="0" presId="urn:microsoft.com/office/officeart/2018/2/layout/IconLabelDescriptionList"/>
    <dgm:cxn modelId="{CFCFB75C-48CC-3243-B9BD-F4DC152B8823}" type="presParOf" srcId="{1FFC9D74-5C93-4A1F-A0B8-A20D09441DB2}" destId="{C8A00888-D0CE-40BF-9079-4B9A89661C68}" srcOrd="3" destOrd="0" presId="urn:microsoft.com/office/officeart/2018/2/layout/IconLabelDescriptionList"/>
    <dgm:cxn modelId="{E192037D-7F8E-3549-A9E9-26CB87BCC3D8}" type="presParOf" srcId="{1FFC9D74-5C93-4A1F-A0B8-A20D09441DB2}" destId="{7F85C8D7-141E-4BE8-81B0-1760985D5F1C}" srcOrd="4" destOrd="0" presId="urn:microsoft.com/office/officeart/2018/2/layout/IconLabelDescriptionList"/>
    <dgm:cxn modelId="{167F1F3D-E2FA-5D47-ABB5-0F28FFDCE9C5}" type="presParOf" srcId="{7F85C8D7-141E-4BE8-81B0-1760985D5F1C}" destId="{2399BE18-0E4A-40AA-90FA-A0964BEA15D5}" srcOrd="0" destOrd="0" presId="urn:microsoft.com/office/officeart/2018/2/layout/IconLabelDescriptionList"/>
    <dgm:cxn modelId="{38311A0B-390E-5F4B-BD9A-CF294D0BA6F6}" type="presParOf" srcId="{7F85C8D7-141E-4BE8-81B0-1760985D5F1C}" destId="{AC2E7582-BCE0-4C89-AA9E-6AA32986D458}" srcOrd="1" destOrd="0" presId="urn:microsoft.com/office/officeart/2018/2/layout/IconLabelDescriptionList"/>
    <dgm:cxn modelId="{A9386071-8370-EE47-977F-800732885857}" type="presParOf" srcId="{7F85C8D7-141E-4BE8-81B0-1760985D5F1C}" destId="{2DA16F63-4162-4B0F-A6CF-DB78016EB0EF}" srcOrd="2" destOrd="0" presId="urn:microsoft.com/office/officeart/2018/2/layout/IconLabelDescriptionList"/>
    <dgm:cxn modelId="{711F182C-4AD9-554C-BABC-7EA9EA772477}" type="presParOf" srcId="{7F85C8D7-141E-4BE8-81B0-1760985D5F1C}" destId="{C6B676B3-F963-4387-AE9A-AD2A98B639D1}" srcOrd="3" destOrd="0" presId="urn:microsoft.com/office/officeart/2018/2/layout/IconLabelDescriptionList"/>
    <dgm:cxn modelId="{B1E6B48D-F22D-9B47-AC78-AE15FE8ADDD2}" type="presParOf" srcId="{7F85C8D7-141E-4BE8-81B0-1760985D5F1C}" destId="{BD81E826-94CB-46D8-B690-518FA08B50E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94AD44-4ACC-404D-8B86-6A5E958C2BD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31707B-DFAA-429F-B398-9ED59BE0432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</a:t>
          </a:r>
          <a:r>
            <a:rPr lang="en-CA"/>
            <a:t>trategic Implications:</a:t>
          </a:r>
          <a:endParaRPr lang="en-US"/>
        </a:p>
      </dgm:t>
    </dgm:pt>
    <dgm:pt modelId="{48B0709B-87FB-4DEA-8C2D-79989302E36E}" type="parTrans" cxnId="{DE437CC7-32DD-448B-8129-D72EB0866D91}">
      <dgm:prSet/>
      <dgm:spPr/>
      <dgm:t>
        <a:bodyPr/>
        <a:lstStyle/>
        <a:p>
          <a:endParaRPr lang="en-US"/>
        </a:p>
      </dgm:t>
    </dgm:pt>
    <dgm:pt modelId="{6A864399-6197-4723-9713-8FCFFE21B957}" type="sibTrans" cxnId="{DE437CC7-32DD-448B-8129-D72EB0866D91}">
      <dgm:prSet/>
      <dgm:spPr/>
      <dgm:t>
        <a:bodyPr/>
        <a:lstStyle/>
        <a:p>
          <a:endParaRPr lang="en-US"/>
        </a:p>
      </dgm:t>
    </dgm:pt>
    <dgm:pt modelId="{C175C9DC-96E9-423C-B3D3-6062FB5CFDB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Enhanced Market Positioning</a:t>
          </a:r>
          <a:endParaRPr lang="en-US"/>
        </a:p>
      </dgm:t>
    </dgm:pt>
    <dgm:pt modelId="{8600BE1E-4FA7-4DDB-AD1A-E373814D58FC}" type="parTrans" cxnId="{065ABA52-D8AE-4E05-87E3-CA30379EAF85}">
      <dgm:prSet/>
      <dgm:spPr/>
      <dgm:t>
        <a:bodyPr/>
        <a:lstStyle/>
        <a:p>
          <a:endParaRPr lang="en-US"/>
        </a:p>
      </dgm:t>
    </dgm:pt>
    <dgm:pt modelId="{F71C0BAC-80EA-4B35-80CE-C536FA410244}" type="sibTrans" cxnId="{065ABA52-D8AE-4E05-87E3-CA30379EAF85}">
      <dgm:prSet/>
      <dgm:spPr/>
      <dgm:t>
        <a:bodyPr/>
        <a:lstStyle/>
        <a:p>
          <a:endParaRPr lang="en-US"/>
        </a:p>
      </dgm:t>
    </dgm:pt>
    <dgm:pt modelId="{283FED9B-01C5-4534-81A2-12DD7805DEC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Agility in Market Response</a:t>
          </a:r>
          <a:endParaRPr lang="en-US"/>
        </a:p>
      </dgm:t>
    </dgm:pt>
    <dgm:pt modelId="{DB9ECE01-5643-4B13-9671-264723A47B9D}" type="parTrans" cxnId="{F40DACF7-DA64-48D5-BC33-D11D9D86D0C6}">
      <dgm:prSet/>
      <dgm:spPr/>
      <dgm:t>
        <a:bodyPr/>
        <a:lstStyle/>
        <a:p>
          <a:endParaRPr lang="en-US"/>
        </a:p>
      </dgm:t>
    </dgm:pt>
    <dgm:pt modelId="{A698C288-912F-44E9-8090-A485C0236FA1}" type="sibTrans" cxnId="{F40DACF7-DA64-48D5-BC33-D11D9D86D0C6}">
      <dgm:prSet/>
      <dgm:spPr/>
      <dgm:t>
        <a:bodyPr/>
        <a:lstStyle/>
        <a:p>
          <a:endParaRPr lang="en-US"/>
        </a:p>
      </dgm:t>
    </dgm:pt>
    <dgm:pt modelId="{EF072CB8-8BE3-45AD-A3AA-D4ADE88F29D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Strengthened Customer Relationships</a:t>
          </a:r>
          <a:endParaRPr lang="en-US"/>
        </a:p>
      </dgm:t>
    </dgm:pt>
    <dgm:pt modelId="{75CD24A9-3EB6-463E-971E-BAB4795B4DF2}" type="parTrans" cxnId="{EFD413CD-CDD3-443D-9AC2-23E50BC404EA}">
      <dgm:prSet/>
      <dgm:spPr/>
      <dgm:t>
        <a:bodyPr/>
        <a:lstStyle/>
        <a:p>
          <a:endParaRPr lang="en-US"/>
        </a:p>
      </dgm:t>
    </dgm:pt>
    <dgm:pt modelId="{EB9EDF5C-B6EE-4269-8608-29C01525FF08}" type="sibTrans" cxnId="{EFD413CD-CDD3-443D-9AC2-23E50BC404EA}">
      <dgm:prSet/>
      <dgm:spPr/>
      <dgm:t>
        <a:bodyPr/>
        <a:lstStyle/>
        <a:p>
          <a:endParaRPr lang="en-US"/>
        </a:p>
      </dgm:t>
    </dgm:pt>
    <dgm:pt modelId="{0BBFE519-0C7E-41B4-8D29-C18D51BCB79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Innovation-Driven Growth</a:t>
          </a:r>
          <a:endParaRPr lang="en-US"/>
        </a:p>
      </dgm:t>
    </dgm:pt>
    <dgm:pt modelId="{8C5F844A-1F3B-4B8A-A9D0-D8E3BE95ABB3}" type="parTrans" cxnId="{CD052322-2761-4433-B8FA-98C175FBA2B5}">
      <dgm:prSet/>
      <dgm:spPr/>
      <dgm:t>
        <a:bodyPr/>
        <a:lstStyle/>
        <a:p>
          <a:endParaRPr lang="en-US"/>
        </a:p>
      </dgm:t>
    </dgm:pt>
    <dgm:pt modelId="{38092A8F-E413-4744-8B1A-F2CDBBEA5E24}" type="sibTrans" cxnId="{CD052322-2761-4433-B8FA-98C175FBA2B5}">
      <dgm:prSet/>
      <dgm:spPr/>
      <dgm:t>
        <a:bodyPr/>
        <a:lstStyle/>
        <a:p>
          <a:endParaRPr lang="en-US"/>
        </a:p>
      </dgm:t>
    </dgm:pt>
    <dgm:pt modelId="{9BE59218-9B1A-4BAB-94E2-A515E84FB7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Benefits:</a:t>
          </a:r>
          <a:endParaRPr lang="en-US"/>
        </a:p>
      </dgm:t>
    </dgm:pt>
    <dgm:pt modelId="{584DDDFF-7A4F-43AF-AA3C-EFFC7DA52019}" type="parTrans" cxnId="{D9E34253-7CAC-40CD-849D-292FE9E9816F}">
      <dgm:prSet/>
      <dgm:spPr/>
      <dgm:t>
        <a:bodyPr/>
        <a:lstStyle/>
        <a:p>
          <a:endParaRPr lang="en-US"/>
        </a:p>
      </dgm:t>
    </dgm:pt>
    <dgm:pt modelId="{85AE0ADF-7ED7-436E-8287-C6C812DCD66E}" type="sibTrans" cxnId="{D9E34253-7CAC-40CD-849D-292FE9E9816F}">
      <dgm:prSet/>
      <dgm:spPr/>
      <dgm:t>
        <a:bodyPr/>
        <a:lstStyle/>
        <a:p>
          <a:endParaRPr lang="en-US"/>
        </a:p>
      </dgm:t>
    </dgm:pt>
    <dgm:pt modelId="{5B7398CE-3225-4004-B1BF-C944E7A95B9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Sustainable Revenue Streams</a:t>
          </a:r>
          <a:endParaRPr lang="en-US"/>
        </a:p>
      </dgm:t>
    </dgm:pt>
    <dgm:pt modelId="{86A32A13-8F04-49C4-8959-104969CBFD01}" type="parTrans" cxnId="{39C76A08-2752-4C37-A897-E35BFD968CCF}">
      <dgm:prSet/>
      <dgm:spPr/>
      <dgm:t>
        <a:bodyPr/>
        <a:lstStyle/>
        <a:p>
          <a:endParaRPr lang="en-US"/>
        </a:p>
      </dgm:t>
    </dgm:pt>
    <dgm:pt modelId="{D7584A40-4A00-4107-9383-6E3F9CC79AF7}" type="sibTrans" cxnId="{39C76A08-2752-4C37-A897-E35BFD968CCF}">
      <dgm:prSet/>
      <dgm:spPr/>
      <dgm:t>
        <a:bodyPr/>
        <a:lstStyle/>
        <a:p>
          <a:endParaRPr lang="en-US"/>
        </a:p>
      </dgm:t>
    </dgm:pt>
    <dgm:pt modelId="{0B58B59B-6EC9-44B0-8C6B-0F53648820D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Operational Efficiency</a:t>
          </a:r>
          <a:endParaRPr lang="en-US"/>
        </a:p>
      </dgm:t>
    </dgm:pt>
    <dgm:pt modelId="{9808513E-1FE0-4C42-A185-D177FC41A3DE}" type="parTrans" cxnId="{0F18E7E0-5782-4B1A-A504-ECDA974F48C6}">
      <dgm:prSet/>
      <dgm:spPr/>
      <dgm:t>
        <a:bodyPr/>
        <a:lstStyle/>
        <a:p>
          <a:endParaRPr lang="en-US"/>
        </a:p>
      </dgm:t>
    </dgm:pt>
    <dgm:pt modelId="{3908FF37-9C45-4C37-BBAC-195648D068EE}" type="sibTrans" cxnId="{0F18E7E0-5782-4B1A-A504-ECDA974F48C6}">
      <dgm:prSet/>
      <dgm:spPr/>
      <dgm:t>
        <a:bodyPr/>
        <a:lstStyle/>
        <a:p>
          <a:endParaRPr lang="en-US"/>
        </a:p>
      </dgm:t>
    </dgm:pt>
    <dgm:pt modelId="{4C03B804-BA97-4713-BF5F-EBE37D0F931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Long-term growth potential</a:t>
          </a:r>
          <a:endParaRPr lang="en-US"/>
        </a:p>
      </dgm:t>
    </dgm:pt>
    <dgm:pt modelId="{71D4B4BA-3DC9-42D2-AC99-EBAB00B68955}" type="parTrans" cxnId="{7A97AB5A-4109-40C5-A6A0-87AB42E0CE6E}">
      <dgm:prSet/>
      <dgm:spPr/>
      <dgm:t>
        <a:bodyPr/>
        <a:lstStyle/>
        <a:p>
          <a:endParaRPr lang="en-US"/>
        </a:p>
      </dgm:t>
    </dgm:pt>
    <dgm:pt modelId="{678E826E-4878-4C71-953C-4D82A61EACFB}" type="sibTrans" cxnId="{7A97AB5A-4109-40C5-A6A0-87AB42E0CE6E}">
      <dgm:prSet/>
      <dgm:spPr/>
      <dgm:t>
        <a:bodyPr/>
        <a:lstStyle/>
        <a:p>
          <a:endParaRPr lang="en-US"/>
        </a:p>
      </dgm:t>
    </dgm:pt>
    <dgm:pt modelId="{76D8135A-85B6-46C6-9FB8-A298FA1517C3}" type="pres">
      <dgm:prSet presAssocID="{D694AD44-4ACC-404D-8B86-6A5E958C2BDD}" presName="root" presStyleCnt="0">
        <dgm:presLayoutVars>
          <dgm:dir/>
          <dgm:resizeHandles val="exact"/>
        </dgm:presLayoutVars>
      </dgm:prSet>
      <dgm:spPr/>
    </dgm:pt>
    <dgm:pt modelId="{544E665A-3418-4A5B-91C9-DEB35F670036}" type="pres">
      <dgm:prSet presAssocID="{4331707B-DFAA-429F-B398-9ED59BE04322}" presName="compNode" presStyleCnt="0"/>
      <dgm:spPr/>
    </dgm:pt>
    <dgm:pt modelId="{8EB6DC59-C3EC-488D-AE88-89BB15B70C65}" type="pres">
      <dgm:prSet presAssocID="{4331707B-DFAA-429F-B398-9ED59BE043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E99934F-1CB1-4181-9CB9-6D37C4F63FA1}" type="pres">
      <dgm:prSet presAssocID="{4331707B-DFAA-429F-B398-9ED59BE04322}" presName="iconSpace" presStyleCnt="0"/>
      <dgm:spPr/>
    </dgm:pt>
    <dgm:pt modelId="{38A5C696-B26C-4288-8351-C94538F51BB5}" type="pres">
      <dgm:prSet presAssocID="{4331707B-DFAA-429F-B398-9ED59BE04322}" presName="parTx" presStyleLbl="revTx" presStyleIdx="0" presStyleCnt="4">
        <dgm:presLayoutVars>
          <dgm:chMax val="0"/>
          <dgm:chPref val="0"/>
        </dgm:presLayoutVars>
      </dgm:prSet>
      <dgm:spPr/>
    </dgm:pt>
    <dgm:pt modelId="{F2AE1A5E-0090-4F71-9086-F92EA37EFF21}" type="pres">
      <dgm:prSet presAssocID="{4331707B-DFAA-429F-B398-9ED59BE04322}" presName="txSpace" presStyleCnt="0"/>
      <dgm:spPr/>
    </dgm:pt>
    <dgm:pt modelId="{81F91E5E-E899-4FCF-995A-E2FA51F45C34}" type="pres">
      <dgm:prSet presAssocID="{4331707B-DFAA-429F-B398-9ED59BE04322}" presName="desTx" presStyleLbl="revTx" presStyleIdx="1" presStyleCnt="4">
        <dgm:presLayoutVars/>
      </dgm:prSet>
      <dgm:spPr/>
    </dgm:pt>
    <dgm:pt modelId="{EA88CBC5-15DE-48DE-BBE7-762BA7EB297E}" type="pres">
      <dgm:prSet presAssocID="{6A864399-6197-4723-9713-8FCFFE21B957}" presName="sibTrans" presStyleCnt="0"/>
      <dgm:spPr/>
    </dgm:pt>
    <dgm:pt modelId="{27AE543A-54BD-4D40-9B78-80AF0F40147C}" type="pres">
      <dgm:prSet presAssocID="{9BE59218-9B1A-4BAB-94E2-A515E84FB71A}" presName="compNode" presStyleCnt="0"/>
      <dgm:spPr/>
    </dgm:pt>
    <dgm:pt modelId="{E4A7A6C7-C103-40AB-9058-49BB6057D091}" type="pres">
      <dgm:prSet presAssocID="{9BE59218-9B1A-4BAB-94E2-A515E84FB7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2ACE011B-D8FD-4FF9-9B65-6149993A89C0}" type="pres">
      <dgm:prSet presAssocID="{9BE59218-9B1A-4BAB-94E2-A515E84FB71A}" presName="iconSpace" presStyleCnt="0"/>
      <dgm:spPr/>
    </dgm:pt>
    <dgm:pt modelId="{A525DA61-9622-430D-B0B3-952E5B7D5A6E}" type="pres">
      <dgm:prSet presAssocID="{9BE59218-9B1A-4BAB-94E2-A515E84FB71A}" presName="parTx" presStyleLbl="revTx" presStyleIdx="2" presStyleCnt="4">
        <dgm:presLayoutVars>
          <dgm:chMax val="0"/>
          <dgm:chPref val="0"/>
        </dgm:presLayoutVars>
      </dgm:prSet>
      <dgm:spPr/>
    </dgm:pt>
    <dgm:pt modelId="{D34AB6F1-643D-48D8-A247-5D10ECBCB148}" type="pres">
      <dgm:prSet presAssocID="{9BE59218-9B1A-4BAB-94E2-A515E84FB71A}" presName="txSpace" presStyleCnt="0"/>
      <dgm:spPr/>
    </dgm:pt>
    <dgm:pt modelId="{07668B31-0243-4764-AA97-BBA8CA45C4B6}" type="pres">
      <dgm:prSet presAssocID="{9BE59218-9B1A-4BAB-94E2-A515E84FB71A}" presName="desTx" presStyleLbl="revTx" presStyleIdx="3" presStyleCnt="4">
        <dgm:presLayoutVars/>
      </dgm:prSet>
      <dgm:spPr/>
    </dgm:pt>
  </dgm:ptLst>
  <dgm:cxnLst>
    <dgm:cxn modelId="{39C76A08-2752-4C37-A897-E35BFD968CCF}" srcId="{9BE59218-9B1A-4BAB-94E2-A515E84FB71A}" destId="{5B7398CE-3225-4004-B1BF-C944E7A95B9D}" srcOrd="0" destOrd="0" parTransId="{86A32A13-8F04-49C4-8959-104969CBFD01}" sibTransId="{D7584A40-4A00-4107-9383-6E3F9CC79AF7}"/>
    <dgm:cxn modelId="{CD052322-2761-4433-B8FA-98C175FBA2B5}" srcId="{4331707B-DFAA-429F-B398-9ED59BE04322}" destId="{0BBFE519-0C7E-41B4-8D29-C18D51BCB79F}" srcOrd="3" destOrd="0" parTransId="{8C5F844A-1F3B-4B8A-A9D0-D8E3BE95ABB3}" sibTransId="{38092A8F-E413-4744-8B1A-F2CDBBEA5E24}"/>
    <dgm:cxn modelId="{C5D66931-4CA9-48AA-ADCF-BBADC668DE30}" type="presOf" srcId="{4331707B-DFAA-429F-B398-9ED59BE04322}" destId="{38A5C696-B26C-4288-8351-C94538F51BB5}" srcOrd="0" destOrd="0" presId="urn:microsoft.com/office/officeart/2018/5/layout/CenteredIconLabelDescriptionList"/>
    <dgm:cxn modelId="{ADF74232-5897-4F6A-9132-B9FD125AE6C8}" type="presOf" srcId="{4C03B804-BA97-4713-BF5F-EBE37D0F9310}" destId="{07668B31-0243-4764-AA97-BBA8CA45C4B6}" srcOrd="0" destOrd="2" presId="urn:microsoft.com/office/officeart/2018/5/layout/CenteredIconLabelDescriptionList"/>
    <dgm:cxn modelId="{065ABA52-D8AE-4E05-87E3-CA30379EAF85}" srcId="{4331707B-DFAA-429F-B398-9ED59BE04322}" destId="{C175C9DC-96E9-423C-B3D3-6062FB5CFDB3}" srcOrd="0" destOrd="0" parTransId="{8600BE1E-4FA7-4DDB-AD1A-E373814D58FC}" sibTransId="{F71C0BAC-80EA-4B35-80CE-C536FA410244}"/>
    <dgm:cxn modelId="{D9E34253-7CAC-40CD-849D-292FE9E9816F}" srcId="{D694AD44-4ACC-404D-8B86-6A5E958C2BDD}" destId="{9BE59218-9B1A-4BAB-94E2-A515E84FB71A}" srcOrd="1" destOrd="0" parTransId="{584DDDFF-7A4F-43AF-AA3C-EFFC7DA52019}" sibTransId="{85AE0ADF-7ED7-436E-8287-C6C812DCD66E}"/>
    <dgm:cxn modelId="{E8475454-78AF-4218-BFA4-BDB95B95329F}" type="presOf" srcId="{283FED9B-01C5-4534-81A2-12DD7805DEC3}" destId="{81F91E5E-E899-4FCF-995A-E2FA51F45C34}" srcOrd="0" destOrd="1" presId="urn:microsoft.com/office/officeart/2018/5/layout/CenteredIconLabelDescriptionList"/>
    <dgm:cxn modelId="{7A97AB5A-4109-40C5-A6A0-87AB42E0CE6E}" srcId="{9BE59218-9B1A-4BAB-94E2-A515E84FB71A}" destId="{4C03B804-BA97-4713-BF5F-EBE37D0F9310}" srcOrd="2" destOrd="0" parTransId="{71D4B4BA-3DC9-42D2-AC99-EBAB00B68955}" sibTransId="{678E826E-4878-4C71-953C-4D82A61EACFB}"/>
    <dgm:cxn modelId="{2B6F599A-BFDD-43AC-9A41-323134DE619E}" type="presOf" srcId="{C175C9DC-96E9-423C-B3D3-6062FB5CFDB3}" destId="{81F91E5E-E899-4FCF-995A-E2FA51F45C34}" srcOrd="0" destOrd="0" presId="urn:microsoft.com/office/officeart/2018/5/layout/CenteredIconLabelDescriptionList"/>
    <dgm:cxn modelId="{739DE7B1-2EB0-4359-8809-52C79B311639}" type="presOf" srcId="{0B58B59B-6EC9-44B0-8C6B-0F53648820D0}" destId="{07668B31-0243-4764-AA97-BBA8CA45C4B6}" srcOrd="0" destOrd="1" presId="urn:microsoft.com/office/officeart/2018/5/layout/CenteredIconLabelDescriptionList"/>
    <dgm:cxn modelId="{D088B3BD-B32C-4CBC-95D1-16765999FC00}" type="presOf" srcId="{0BBFE519-0C7E-41B4-8D29-C18D51BCB79F}" destId="{81F91E5E-E899-4FCF-995A-E2FA51F45C34}" srcOrd="0" destOrd="3" presId="urn:microsoft.com/office/officeart/2018/5/layout/CenteredIconLabelDescriptionList"/>
    <dgm:cxn modelId="{BEA317C2-3BF7-4C88-B11F-251C653B6BEB}" type="presOf" srcId="{EF072CB8-8BE3-45AD-A3AA-D4ADE88F29D0}" destId="{81F91E5E-E899-4FCF-995A-E2FA51F45C34}" srcOrd="0" destOrd="2" presId="urn:microsoft.com/office/officeart/2018/5/layout/CenteredIconLabelDescriptionList"/>
    <dgm:cxn modelId="{DE437CC7-32DD-448B-8129-D72EB0866D91}" srcId="{D694AD44-4ACC-404D-8B86-6A5E958C2BDD}" destId="{4331707B-DFAA-429F-B398-9ED59BE04322}" srcOrd="0" destOrd="0" parTransId="{48B0709B-87FB-4DEA-8C2D-79989302E36E}" sibTransId="{6A864399-6197-4723-9713-8FCFFE21B957}"/>
    <dgm:cxn modelId="{1E7A20CA-770F-44B0-9551-DD6A0A0244C2}" type="presOf" srcId="{9BE59218-9B1A-4BAB-94E2-A515E84FB71A}" destId="{A525DA61-9622-430D-B0B3-952E5B7D5A6E}" srcOrd="0" destOrd="0" presId="urn:microsoft.com/office/officeart/2018/5/layout/CenteredIconLabelDescriptionList"/>
    <dgm:cxn modelId="{EFD413CD-CDD3-443D-9AC2-23E50BC404EA}" srcId="{4331707B-DFAA-429F-B398-9ED59BE04322}" destId="{EF072CB8-8BE3-45AD-A3AA-D4ADE88F29D0}" srcOrd="2" destOrd="0" parTransId="{75CD24A9-3EB6-463E-971E-BAB4795B4DF2}" sibTransId="{EB9EDF5C-B6EE-4269-8608-29C01525FF08}"/>
    <dgm:cxn modelId="{0F18E7E0-5782-4B1A-A504-ECDA974F48C6}" srcId="{9BE59218-9B1A-4BAB-94E2-A515E84FB71A}" destId="{0B58B59B-6EC9-44B0-8C6B-0F53648820D0}" srcOrd="1" destOrd="0" parTransId="{9808513E-1FE0-4C42-A185-D177FC41A3DE}" sibTransId="{3908FF37-9C45-4C37-BBAC-195648D068EE}"/>
    <dgm:cxn modelId="{C2F4C7ED-50B3-41C4-9D4E-FFD60E3C22F0}" type="presOf" srcId="{5B7398CE-3225-4004-B1BF-C944E7A95B9D}" destId="{07668B31-0243-4764-AA97-BBA8CA45C4B6}" srcOrd="0" destOrd="0" presId="urn:microsoft.com/office/officeart/2018/5/layout/CenteredIconLabelDescriptionList"/>
    <dgm:cxn modelId="{F40DACF7-DA64-48D5-BC33-D11D9D86D0C6}" srcId="{4331707B-DFAA-429F-B398-9ED59BE04322}" destId="{283FED9B-01C5-4534-81A2-12DD7805DEC3}" srcOrd="1" destOrd="0" parTransId="{DB9ECE01-5643-4B13-9671-264723A47B9D}" sibTransId="{A698C288-912F-44E9-8090-A485C0236FA1}"/>
    <dgm:cxn modelId="{1AC70CFA-FFA5-40B6-A46B-B3544420A1ED}" type="presOf" srcId="{D694AD44-4ACC-404D-8B86-6A5E958C2BDD}" destId="{76D8135A-85B6-46C6-9FB8-A298FA1517C3}" srcOrd="0" destOrd="0" presId="urn:microsoft.com/office/officeart/2018/5/layout/CenteredIconLabelDescriptionList"/>
    <dgm:cxn modelId="{AD0A413A-8A64-47E0-8E05-D41EF65949EE}" type="presParOf" srcId="{76D8135A-85B6-46C6-9FB8-A298FA1517C3}" destId="{544E665A-3418-4A5B-91C9-DEB35F670036}" srcOrd="0" destOrd="0" presId="urn:microsoft.com/office/officeart/2018/5/layout/CenteredIconLabelDescriptionList"/>
    <dgm:cxn modelId="{B02EBC15-0A43-462A-9B32-FB5C2C14FCF0}" type="presParOf" srcId="{544E665A-3418-4A5B-91C9-DEB35F670036}" destId="{8EB6DC59-C3EC-488D-AE88-89BB15B70C65}" srcOrd="0" destOrd="0" presId="urn:microsoft.com/office/officeart/2018/5/layout/CenteredIconLabelDescriptionList"/>
    <dgm:cxn modelId="{5851D9CF-BBA6-4398-8664-843819B90BDD}" type="presParOf" srcId="{544E665A-3418-4A5B-91C9-DEB35F670036}" destId="{BE99934F-1CB1-4181-9CB9-6D37C4F63FA1}" srcOrd="1" destOrd="0" presId="urn:microsoft.com/office/officeart/2018/5/layout/CenteredIconLabelDescriptionList"/>
    <dgm:cxn modelId="{9176BFB8-3672-42CB-ACC4-53BFC2881CCD}" type="presParOf" srcId="{544E665A-3418-4A5B-91C9-DEB35F670036}" destId="{38A5C696-B26C-4288-8351-C94538F51BB5}" srcOrd="2" destOrd="0" presId="urn:microsoft.com/office/officeart/2018/5/layout/CenteredIconLabelDescriptionList"/>
    <dgm:cxn modelId="{7E101968-A328-4061-972B-A8FF9F2C47D4}" type="presParOf" srcId="{544E665A-3418-4A5B-91C9-DEB35F670036}" destId="{F2AE1A5E-0090-4F71-9086-F92EA37EFF21}" srcOrd="3" destOrd="0" presId="urn:microsoft.com/office/officeart/2018/5/layout/CenteredIconLabelDescriptionList"/>
    <dgm:cxn modelId="{63DFDE63-FB0D-4256-8EF6-2D2CBF651467}" type="presParOf" srcId="{544E665A-3418-4A5B-91C9-DEB35F670036}" destId="{81F91E5E-E899-4FCF-995A-E2FA51F45C34}" srcOrd="4" destOrd="0" presId="urn:microsoft.com/office/officeart/2018/5/layout/CenteredIconLabelDescriptionList"/>
    <dgm:cxn modelId="{F12B9213-16F4-41A3-9F93-FAC5BF3E0E61}" type="presParOf" srcId="{76D8135A-85B6-46C6-9FB8-A298FA1517C3}" destId="{EA88CBC5-15DE-48DE-BBE7-762BA7EB297E}" srcOrd="1" destOrd="0" presId="urn:microsoft.com/office/officeart/2018/5/layout/CenteredIconLabelDescriptionList"/>
    <dgm:cxn modelId="{52A95099-C898-4198-9405-33027AFFEF2C}" type="presParOf" srcId="{76D8135A-85B6-46C6-9FB8-A298FA1517C3}" destId="{27AE543A-54BD-4D40-9B78-80AF0F40147C}" srcOrd="2" destOrd="0" presId="urn:microsoft.com/office/officeart/2018/5/layout/CenteredIconLabelDescriptionList"/>
    <dgm:cxn modelId="{70C69EC3-2BF0-41CE-A68F-2291121347FF}" type="presParOf" srcId="{27AE543A-54BD-4D40-9B78-80AF0F40147C}" destId="{E4A7A6C7-C103-40AB-9058-49BB6057D091}" srcOrd="0" destOrd="0" presId="urn:microsoft.com/office/officeart/2018/5/layout/CenteredIconLabelDescriptionList"/>
    <dgm:cxn modelId="{579C239D-CCAD-462A-8DB9-E0FC69850662}" type="presParOf" srcId="{27AE543A-54BD-4D40-9B78-80AF0F40147C}" destId="{2ACE011B-D8FD-4FF9-9B65-6149993A89C0}" srcOrd="1" destOrd="0" presId="urn:microsoft.com/office/officeart/2018/5/layout/CenteredIconLabelDescriptionList"/>
    <dgm:cxn modelId="{18A12A86-78ED-4288-BD2A-F71BFC4799FF}" type="presParOf" srcId="{27AE543A-54BD-4D40-9B78-80AF0F40147C}" destId="{A525DA61-9622-430D-B0B3-952E5B7D5A6E}" srcOrd="2" destOrd="0" presId="urn:microsoft.com/office/officeart/2018/5/layout/CenteredIconLabelDescriptionList"/>
    <dgm:cxn modelId="{363C311E-4AD7-47BC-BB79-4FAAA287C838}" type="presParOf" srcId="{27AE543A-54BD-4D40-9B78-80AF0F40147C}" destId="{D34AB6F1-643D-48D8-A247-5D10ECBCB148}" srcOrd="3" destOrd="0" presId="urn:microsoft.com/office/officeart/2018/5/layout/CenteredIconLabelDescriptionList"/>
    <dgm:cxn modelId="{8C2B4FD5-98E2-4884-BAA9-9002A6D4302E}" type="presParOf" srcId="{27AE543A-54BD-4D40-9B78-80AF0F40147C}" destId="{07668B31-0243-4764-AA97-BBA8CA45C4B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692984-BDC6-4E3F-8C2C-6D74230637EC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17105A4-E598-48D9-BA75-D7E30475CDF8}">
      <dgm:prSet/>
      <dgm:spPr/>
      <dgm:t>
        <a:bodyPr/>
        <a:lstStyle/>
        <a:p>
          <a:r>
            <a:rPr lang="en-US" dirty="0"/>
            <a:t>The company has successfully implemented </a:t>
          </a:r>
          <a:r>
            <a:rPr lang="en-US" b="1" dirty="0"/>
            <a:t>digital transformation</a:t>
          </a:r>
          <a:r>
            <a:rPr lang="en-US" dirty="0"/>
            <a:t>, strategic partnerships, and </a:t>
          </a:r>
          <a:r>
            <a:rPr lang="en-US" b="1" dirty="0"/>
            <a:t>new business models</a:t>
          </a:r>
          <a:r>
            <a:rPr lang="en-US" dirty="0"/>
            <a:t>, resulting in growth across key performance areas</a:t>
          </a:r>
        </a:p>
      </dgm:t>
    </dgm:pt>
    <dgm:pt modelId="{974A51A6-A780-4989-9EF8-EEC231AAE15E}" type="parTrans" cxnId="{8ADD52EE-1A82-44CF-8924-ECAAAC637410}">
      <dgm:prSet/>
      <dgm:spPr/>
      <dgm:t>
        <a:bodyPr/>
        <a:lstStyle/>
        <a:p>
          <a:endParaRPr lang="en-US"/>
        </a:p>
      </dgm:t>
    </dgm:pt>
    <dgm:pt modelId="{74B1AB5D-E310-4F76-B5B6-8474D37B0844}" type="sibTrans" cxnId="{8ADD52EE-1A82-44CF-8924-ECAAAC637410}">
      <dgm:prSet/>
      <dgm:spPr/>
      <dgm:t>
        <a:bodyPr/>
        <a:lstStyle/>
        <a:p>
          <a:endParaRPr lang="en-US"/>
        </a:p>
      </dgm:t>
    </dgm:pt>
    <dgm:pt modelId="{4C72C13B-2CB6-4FD6-8124-42D8C434BAAE}">
      <dgm:prSet/>
      <dgm:spPr/>
      <dgm:t>
        <a:bodyPr/>
        <a:lstStyle/>
        <a:p>
          <a:r>
            <a:rPr lang="en-US"/>
            <a:t>Next steps include:</a:t>
          </a:r>
        </a:p>
      </dgm:t>
    </dgm:pt>
    <dgm:pt modelId="{FC4245A7-E5E7-483C-AFCB-C0877E4BF699}" type="parTrans" cxnId="{9EB78010-BED1-4A39-B288-181AB13E7161}">
      <dgm:prSet/>
      <dgm:spPr/>
      <dgm:t>
        <a:bodyPr/>
        <a:lstStyle/>
        <a:p>
          <a:endParaRPr lang="en-US"/>
        </a:p>
      </dgm:t>
    </dgm:pt>
    <dgm:pt modelId="{F6B477D6-FE40-4377-BF73-7B54A109246E}" type="sibTrans" cxnId="{9EB78010-BED1-4A39-B288-181AB13E7161}">
      <dgm:prSet/>
      <dgm:spPr/>
      <dgm:t>
        <a:bodyPr/>
        <a:lstStyle/>
        <a:p>
          <a:endParaRPr lang="en-US"/>
        </a:p>
      </dgm:t>
    </dgm:pt>
    <dgm:pt modelId="{DEC90DA2-BFC5-4EEF-85F4-ED1741A55F02}">
      <dgm:prSet/>
      <dgm:spPr/>
      <dgm:t>
        <a:bodyPr/>
        <a:lstStyle/>
        <a:p>
          <a:r>
            <a:rPr lang="en-US"/>
            <a:t>Consolidating gains by increasing focus on high-growth sub-segments in industrial automation.</a:t>
          </a:r>
        </a:p>
      </dgm:t>
    </dgm:pt>
    <dgm:pt modelId="{EFA85CDF-A102-4E6A-8E14-9F7FE31323EA}" type="parTrans" cxnId="{1D45793E-3A2C-49C8-BC83-528E5DB6ACBC}">
      <dgm:prSet/>
      <dgm:spPr/>
      <dgm:t>
        <a:bodyPr/>
        <a:lstStyle/>
        <a:p>
          <a:endParaRPr lang="en-US"/>
        </a:p>
      </dgm:t>
    </dgm:pt>
    <dgm:pt modelId="{75AE2065-EDD4-4293-844C-2951CF190388}" type="sibTrans" cxnId="{1D45793E-3A2C-49C8-BC83-528E5DB6ACBC}">
      <dgm:prSet/>
      <dgm:spPr/>
      <dgm:t>
        <a:bodyPr/>
        <a:lstStyle/>
        <a:p>
          <a:endParaRPr lang="en-US"/>
        </a:p>
      </dgm:t>
    </dgm:pt>
    <dgm:pt modelId="{19DA295B-641D-40A0-8D1E-3D3E7E0D9085}">
      <dgm:prSet/>
      <dgm:spPr/>
      <dgm:t>
        <a:bodyPr/>
        <a:lstStyle/>
        <a:p>
          <a:r>
            <a:rPr lang="en-US"/>
            <a:t>Extend the subscription-based model into new geographies and sectors.</a:t>
          </a:r>
        </a:p>
      </dgm:t>
    </dgm:pt>
    <dgm:pt modelId="{99B2EA1C-33BD-4C50-A2A8-F5F3AB021B40}" type="parTrans" cxnId="{A70D7E06-F6B3-4589-8CEA-01C10962E5E3}">
      <dgm:prSet/>
      <dgm:spPr/>
      <dgm:t>
        <a:bodyPr/>
        <a:lstStyle/>
        <a:p>
          <a:endParaRPr lang="en-US"/>
        </a:p>
      </dgm:t>
    </dgm:pt>
    <dgm:pt modelId="{62DEFD3C-930B-4136-B1A8-0C7332E5E842}" type="sibTrans" cxnId="{A70D7E06-F6B3-4589-8CEA-01C10962E5E3}">
      <dgm:prSet/>
      <dgm:spPr/>
      <dgm:t>
        <a:bodyPr/>
        <a:lstStyle/>
        <a:p>
          <a:endParaRPr lang="en-US"/>
        </a:p>
      </dgm:t>
    </dgm:pt>
    <dgm:pt modelId="{45D65F1C-1B97-4550-AE04-7F05502A9FAE}">
      <dgm:prSet/>
      <dgm:spPr/>
      <dgm:t>
        <a:bodyPr/>
        <a:lstStyle/>
        <a:p>
          <a:r>
            <a:rPr lang="en-US"/>
            <a:t>Invest in building a culture of </a:t>
          </a:r>
          <a:r>
            <a:rPr lang="en-US" b="1"/>
            <a:t>continuous innovation.</a:t>
          </a:r>
          <a:endParaRPr lang="en-US"/>
        </a:p>
      </dgm:t>
    </dgm:pt>
    <dgm:pt modelId="{FD861AF5-8237-4C45-BEF8-67778DFE6C43}" type="parTrans" cxnId="{D559CF58-46DC-4851-8700-DF3CBF03AF34}">
      <dgm:prSet/>
      <dgm:spPr/>
      <dgm:t>
        <a:bodyPr/>
        <a:lstStyle/>
        <a:p>
          <a:endParaRPr lang="en-US"/>
        </a:p>
      </dgm:t>
    </dgm:pt>
    <dgm:pt modelId="{F805BD3E-1183-480E-B9DD-CEA69E141C1F}" type="sibTrans" cxnId="{D559CF58-46DC-4851-8700-DF3CBF03AF34}">
      <dgm:prSet/>
      <dgm:spPr/>
      <dgm:t>
        <a:bodyPr/>
        <a:lstStyle/>
        <a:p>
          <a:endParaRPr lang="en-US"/>
        </a:p>
      </dgm:t>
    </dgm:pt>
    <dgm:pt modelId="{91771817-4F94-4C94-8F2F-68C3B1B78F3B}" type="pres">
      <dgm:prSet presAssocID="{DE692984-BDC6-4E3F-8C2C-6D74230637EC}" presName="Name0" presStyleCnt="0">
        <dgm:presLayoutVars>
          <dgm:dir/>
          <dgm:resizeHandles val="exact"/>
        </dgm:presLayoutVars>
      </dgm:prSet>
      <dgm:spPr/>
    </dgm:pt>
    <dgm:pt modelId="{575AB14E-F567-4305-8487-7502989F9312}" type="pres">
      <dgm:prSet presAssocID="{117105A4-E598-48D9-BA75-D7E30475CDF8}" presName="composite" presStyleCnt="0"/>
      <dgm:spPr/>
    </dgm:pt>
    <dgm:pt modelId="{1D2555BA-F131-4FEC-B5EA-C4B6AED8F8FF}" type="pres">
      <dgm:prSet presAssocID="{117105A4-E598-48D9-BA75-D7E30475CDF8}" presName="bgChev" presStyleLbl="node1" presStyleIdx="0" presStyleCnt="2"/>
      <dgm:spPr/>
    </dgm:pt>
    <dgm:pt modelId="{27BB5A8E-AD6F-4A4A-A9CA-6923056A5FA3}" type="pres">
      <dgm:prSet presAssocID="{117105A4-E598-48D9-BA75-D7E30475CDF8}" presName="txNode" presStyleLbl="fgAcc1" presStyleIdx="0" presStyleCnt="2">
        <dgm:presLayoutVars>
          <dgm:bulletEnabled val="1"/>
        </dgm:presLayoutVars>
      </dgm:prSet>
      <dgm:spPr/>
    </dgm:pt>
    <dgm:pt modelId="{35E8549B-B7A8-4064-B443-336BE88ED98A}" type="pres">
      <dgm:prSet presAssocID="{74B1AB5D-E310-4F76-B5B6-8474D37B0844}" presName="compositeSpace" presStyleCnt="0"/>
      <dgm:spPr/>
    </dgm:pt>
    <dgm:pt modelId="{D5428B92-EBC9-45FC-A125-DA61D9786F56}" type="pres">
      <dgm:prSet presAssocID="{4C72C13B-2CB6-4FD6-8124-42D8C434BAAE}" presName="composite" presStyleCnt="0"/>
      <dgm:spPr/>
    </dgm:pt>
    <dgm:pt modelId="{6CE0936C-BDCA-427D-877B-90C290E0C94A}" type="pres">
      <dgm:prSet presAssocID="{4C72C13B-2CB6-4FD6-8124-42D8C434BAAE}" presName="bgChev" presStyleLbl="node1" presStyleIdx="1" presStyleCnt="2"/>
      <dgm:spPr/>
    </dgm:pt>
    <dgm:pt modelId="{6C2FD56F-446A-4ABB-BAE0-8A8C8A7BAF94}" type="pres">
      <dgm:prSet presAssocID="{4C72C13B-2CB6-4FD6-8124-42D8C434BAAE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A70D7E06-F6B3-4589-8CEA-01C10962E5E3}" srcId="{4C72C13B-2CB6-4FD6-8124-42D8C434BAAE}" destId="{19DA295B-641D-40A0-8D1E-3D3E7E0D9085}" srcOrd="1" destOrd="0" parTransId="{99B2EA1C-33BD-4C50-A2A8-F5F3AB021B40}" sibTransId="{62DEFD3C-930B-4136-B1A8-0C7332E5E842}"/>
    <dgm:cxn modelId="{9EB78010-BED1-4A39-B288-181AB13E7161}" srcId="{DE692984-BDC6-4E3F-8C2C-6D74230637EC}" destId="{4C72C13B-2CB6-4FD6-8124-42D8C434BAAE}" srcOrd="1" destOrd="0" parTransId="{FC4245A7-E5E7-483C-AFCB-C0877E4BF699}" sibTransId="{F6B477D6-FE40-4377-BF73-7B54A109246E}"/>
    <dgm:cxn modelId="{C15AF61C-E9F8-43B6-916D-E945896A1D3D}" type="presOf" srcId="{DEC90DA2-BFC5-4EEF-85F4-ED1741A55F02}" destId="{6C2FD56F-446A-4ABB-BAE0-8A8C8A7BAF94}" srcOrd="0" destOrd="1" presId="urn:microsoft.com/office/officeart/2005/8/layout/chevronAccent+Icon"/>
    <dgm:cxn modelId="{B7D2973C-7182-444B-93BA-0D7AAC6FD627}" type="presOf" srcId="{19DA295B-641D-40A0-8D1E-3D3E7E0D9085}" destId="{6C2FD56F-446A-4ABB-BAE0-8A8C8A7BAF94}" srcOrd="0" destOrd="2" presId="urn:microsoft.com/office/officeart/2005/8/layout/chevronAccent+Icon"/>
    <dgm:cxn modelId="{1D45793E-3A2C-49C8-BC83-528E5DB6ACBC}" srcId="{4C72C13B-2CB6-4FD6-8124-42D8C434BAAE}" destId="{DEC90DA2-BFC5-4EEF-85F4-ED1741A55F02}" srcOrd="0" destOrd="0" parTransId="{EFA85CDF-A102-4E6A-8E14-9F7FE31323EA}" sibTransId="{75AE2065-EDD4-4293-844C-2951CF190388}"/>
    <dgm:cxn modelId="{AB29395D-639A-4389-B58C-30D67F59AE7C}" type="presOf" srcId="{117105A4-E598-48D9-BA75-D7E30475CDF8}" destId="{27BB5A8E-AD6F-4A4A-A9CA-6923056A5FA3}" srcOrd="0" destOrd="0" presId="urn:microsoft.com/office/officeart/2005/8/layout/chevronAccent+Icon"/>
    <dgm:cxn modelId="{B27B4060-F5B0-44A1-BAB6-0D02BA964876}" type="presOf" srcId="{4C72C13B-2CB6-4FD6-8124-42D8C434BAAE}" destId="{6C2FD56F-446A-4ABB-BAE0-8A8C8A7BAF94}" srcOrd="0" destOrd="0" presId="urn:microsoft.com/office/officeart/2005/8/layout/chevronAccent+Icon"/>
    <dgm:cxn modelId="{D559CF58-46DC-4851-8700-DF3CBF03AF34}" srcId="{4C72C13B-2CB6-4FD6-8124-42D8C434BAAE}" destId="{45D65F1C-1B97-4550-AE04-7F05502A9FAE}" srcOrd="2" destOrd="0" parTransId="{FD861AF5-8237-4C45-BEF8-67778DFE6C43}" sibTransId="{F805BD3E-1183-480E-B9DD-CEA69E141C1F}"/>
    <dgm:cxn modelId="{54775395-D12F-401C-8570-53ABA3C1AE8B}" type="presOf" srcId="{45D65F1C-1B97-4550-AE04-7F05502A9FAE}" destId="{6C2FD56F-446A-4ABB-BAE0-8A8C8A7BAF94}" srcOrd="0" destOrd="3" presId="urn:microsoft.com/office/officeart/2005/8/layout/chevronAccent+Icon"/>
    <dgm:cxn modelId="{8ADD52EE-1A82-44CF-8924-ECAAAC637410}" srcId="{DE692984-BDC6-4E3F-8C2C-6D74230637EC}" destId="{117105A4-E598-48D9-BA75-D7E30475CDF8}" srcOrd="0" destOrd="0" parTransId="{974A51A6-A780-4989-9EF8-EEC231AAE15E}" sibTransId="{74B1AB5D-E310-4F76-B5B6-8474D37B0844}"/>
    <dgm:cxn modelId="{51C404F7-CBF9-4634-805B-45CEB4E9EB20}" type="presOf" srcId="{DE692984-BDC6-4E3F-8C2C-6D74230637EC}" destId="{91771817-4F94-4C94-8F2F-68C3B1B78F3B}" srcOrd="0" destOrd="0" presId="urn:microsoft.com/office/officeart/2005/8/layout/chevronAccent+Icon"/>
    <dgm:cxn modelId="{DF0C4381-3B65-4161-84E6-B8ADE055823E}" type="presParOf" srcId="{91771817-4F94-4C94-8F2F-68C3B1B78F3B}" destId="{575AB14E-F567-4305-8487-7502989F9312}" srcOrd="0" destOrd="0" presId="urn:microsoft.com/office/officeart/2005/8/layout/chevronAccent+Icon"/>
    <dgm:cxn modelId="{AA02AD0D-C65E-43E9-B75C-92F61726DAE3}" type="presParOf" srcId="{575AB14E-F567-4305-8487-7502989F9312}" destId="{1D2555BA-F131-4FEC-B5EA-C4B6AED8F8FF}" srcOrd="0" destOrd="0" presId="urn:microsoft.com/office/officeart/2005/8/layout/chevronAccent+Icon"/>
    <dgm:cxn modelId="{93FEFED5-07B1-4DB0-8A93-367D55CDD728}" type="presParOf" srcId="{575AB14E-F567-4305-8487-7502989F9312}" destId="{27BB5A8E-AD6F-4A4A-A9CA-6923056A5FA3}" srcOrd="1" destOrd="0" presId="urn:microsoft.com/office/officeart/2005/8/layout/chevronAccent+Icon"/>
    <dgm:cxn modelId="{80DAE349-C29A-4AA5-AEDE-51A8B09B3C4E}" type="presParOf" srcId="{91771817-4F94-4C94-8F2F-68C3B1B78F3B}" destId="{35E8549B-B7A8-4064-B443-336BE88ED98A}" srcOrd="1" destOrd="0" presId="urn:microsoft.com/office/officeart/2005/8/layout/chevronAccent+Icon"/>
    <dgm:cxn modelId="{D6574178-C541-4679-9AEA-1BFC2379B16B}" type="presParOf" srcId="{91771817-4F94-4C94-8F2F-68C3B1B78F3B}" destId="{D5428B92-EBC9-45FC-A125-DA61D9786F56}" srcOrd="2" destOrd="0" presId="urn:microsoft.com/office/officeart/2005/8/layout/chevronAccent+Icon"/>
    <dgm:cxn modelId="{9978631D-1723-48CB-99FC-347DBA68FC10}" type="presParOf" srcId="{D5428B92-EBC9-45FC-A125-DA61D9786F56}" destId="{6CE0936C-BDCA-427D-877B-90C290E0C94A}" srcOrd="0" destOrd="0" presId="urn:microsoft.com/office/officeart/2005/8/layout/chevronAccent+Icon"/>
    <dgm:cxn modelId="{6E009017-8114-421D-A68C-F820109B6A4C}" type="presParOf" srcId="{D5428B92-EBC9-45FC-A125-DA61D9786F56}" destId="{6C2FD56F-446A-4ABB-BAE0-8A8C8A7BAF9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69DD6-663A-CD4D-82AD-E028E60BD372}">
      <dsp:nvSpPr>
        <dsp:cNvPr id="0" name=""/>
        <dsp:cNvSpPr/>
      </dsp:nvSpPr>
      <dsp:spPr>
        <a:xfrm>
          <a:off x="0" y="3247256"/>
          <a:ext cx="1549251" cy="1065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183" tIns="128016" rIns="11018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Business Value</a:t>
          </a:r>
          <a:endParaRPr lang="en-US" sz="1800" kern="1200" dirty="0"/>
        </a:p>
      </dsp:txBody>
      <dsp:txXfrm>
        <a:off x="0" y="3247256"/>
        <a:ext cx="1549251" cy="1065572"/>
      </dsp:txXfrm>
    </dsp:sp>
    <dsp:sp modelId="{6B05AB87-D32E-D34B-8D44-6F64C5BA7771}">
      <dsp:nvSpPr>
        <dsp:cNvPr id="0" name=""/>
        <dsp:cNvSpPr/>
      </dsp:nvSpPr>
      <dsp:spPr>
        <a:xfrm>
          <a:off x="1549251" y="3246494"/>
          <a:ext cx="4647755" cy="10655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78" tIns="139700" rIns="942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 dirty="0"/>
            <a:t>1. 3.6% annual cost through digital integration.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Improved customer Engagement and acquisition via digital platforms.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Increasing market reach using online and digital platforms.</a:t>
          </a:r>
        </a:p>
      </dsp:txBody>
      <dsp:txXfrm>
        <a:off x="1549251" y="3246494"/>
        <a:ext cx="4647755" cy="1065572"/>
      </dsp:txXfrm>
    </dsp:sp>
    <dsp:sp modelId="{F43D4B33-CD88-EE49-8BB3-6588DCCDCF9F}">
      <dsp:nvSpPr>
        <dsp:cNvPr id="0" name=""/>
        <dsp:cNvSpPr/>
      </dsp:nvSpPr>
      <dsp:spPr>
        <a:xfrm rot="10800000">
          <a:off x="0" y="1623628"/>
          <a:ext cx="1549251" cy="16388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183" tIns="128016" rIns="11018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Integration of technology</a:t>
          </a:r>
          <a:endParaRPr lang="en-US" sz="1800" kern="1200" dirty="0"/>
        </a:p>
      </dsp:txBody>
      <dsp:txXfrm rot="-10800000">
        <a:off x="0" y="1623628"/>
        <a:ext cx="1549251" cy="1065252"/>
      </dsp:txXfrm>
    </dsp:sp>
    <dsp:sp modelId="{444B43CB-7BFC-3E4F-84B8-C0FB2C25D869}">
      <dsp:nvSpPr>
        <dsp:cNvPr id="0" name=""/>
        <dsp:cNvSpPr/>
      </dsp:nvSpPr>
      <dsp:spPr>
        <a:xfrm>
          <a:off x="1549251" y="1623628"/>
          <a:ext cx="4647755" cy="10652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78" tIns="139700" rIns="942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increasing productivity and streamlining processes are achieved via  use of digital channels and automation .</a:t>
          </a:r>
        </a:p>
      </dsp:txBody>
      <dsp:txXfrm>
        <a:off x="1549251" y="1623628"/>
        <a:ext cx="4647755" cy="1065252"/>
      </dsp:txXfrm>
    </dsp:sp>
    <dsp:sp modelId="{A649613E-6CE8-B444-929A-1F989BFFA5CE}">
      <dsp:nvSpPr>
        <dsp:cNvPr id="0" name=""/>
        <dsp:cNvSpPr/>
      </dsp:nvSpPr>
      <dsp:spPr>
        <a:xfrm rot="10800000">
          <a:off x="0" y="762"/>
          <a:ext cx="1549251" cy="16388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183" tIns="128016" rIns="11018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Description</a:t>
          </a:r>
          <a:endParaRPr lang="en-US" sz="1800" kern="1200" dirty="0"/>
        </a:p>
      </dsp:txBody>
      <dsp:txXfrm rot="-10800000">
        <a:off x="0" y="762"/>
        <a:ext cx="1549251" cy="1065252"/>
      </dsp:txXfrm>
    </dsp:sp>
    <dsp:sp modelId="{957F030E-BD8E-F142-9B7E-57EB5EBF0A3B}">
      <dsp:nvSpPr>
        <dsp:cNvPr id="0" name=""/>
        <dsp:cNvSpPr/>
      </dsp:nvSpPr>
      <dsp:spPr>
        <a:xfrm>
          <a:off x="1549251" y="762"/>
          <a:ext cx="4647755" cy="10652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78" tIns="139700" rIns="942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modernizing operations and enhancing customer engagement.</a:t>
          </a:r>
        </a:p>
      </dsp:txBody>
      <dsp:txXfrm>
        <a:off x="1549251" y="762"/>
        <a:ext cx="4647755" cy="1065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5897D-D631-4F04-A5E4-E0C782A3248F}">
      <dsp:nvSpPr>
        <dsp:cNvPr id="0" name=""/>
        <dsp:cNvSpPr/>
      </dsp:nvSpPr>
      <dsp:spPr>
        <a:xfrm>
          <a:off x="10802" y="413625"/>
          <a:ext cx="1112628" cy="1112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1B38E-68EA-4EF2-8D7D-0CFDC9101E70}">
      <dsp:nvSpPr>
        <dsp:cNvPr id="0" name=""/>
        <dsp:cNvSpPr/>
      </dsp:nvSpPr>
      <dsp:spPr>
        <a:xfrm>
          <a:off x="10802" y="1627286"/>
          <a:ext cx="3178938" cy="656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Transition</a:t>
          </a:r>
          <a:r>
            <a:rPr lang="en-US" sz="1400" kern="1200" dirty="0"/>
            <a:t> </a:t>
          </a:r>
          <a:r>
            <a:rPr lang="en-US" sz="1400" b="0" kern="1200" dirty="0"/>
            <a:t>from a transactional business model to an “As-a-Service” model for sensors and control systems.</a:t>
          </a:r>
        </a:p>
      </dsp:txBody>
      <dsp:txXfrm>
        <a:off x="10802" y="1627286"/>
        <a:ext cx="3178938" cy="656296"/>
      </dsp:txXfrm>
    </dsp:sp>
    <dsp:sp modelId="{89F30936-F9D7-4E96-B4C3-4D08C9BEA1C6}">
      <dsp:nvSpPr>
        <dsp:cNvPr id="0" name=""/>
        <dsp:cNvSpPr/>
      </dsp:nvSpPr>
      <dsp:spPr>
        <a:xfrm>
          <a:off x="10802" y="2330575"/>
          <a:ext cx="3178938" cy="43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17F1E-90C4-4BA9-9F8F-8AD0E3D9C35E}">
      <dsp:nvSpPr>
        <dsp:cNvPr id="0" name=""/>
        <dsp:cNvSpPr/>
      </dsp:nvSpPr>
      <dsp:spPr>
        <a:xfrm>
          <a:off x="3746054" y="231233"/>
          <a:ext cx="1112628" cy="1112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B283B-EFD4-4E56-80D4-9EFCBEB7064B}">
      <dsp:nvSpPr>
        <dsp:cNvPr id="0" name=""/>
        <dsp:cNvSpPr/>
      </dsp:nvSpPr>
      <dsp:spPr>
        <a:xfrm>
          <a:off x="3746054" y="1444894"/>
          <a:ext cx="3178938" cy="656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Technology involved</a:t>
          </a:r>
          <a:r>
            <a:rPr lang="en-US" sz="1400" kern="1200"/>
            <a:t>-</a:t>
          </a:r>
        </a:p>
      </dsp:txBody>
      <dsp:txXfrm>
        <a:off x="3746054" y="1444894"/>
        <a:ext cx="3178938" cy="656296"/>
      </dsp:txXfrm>
    </dsp:sp>
    <dsp:sp modelId="{0ED63C8F-D87E-4DA9-AF46-1A45212A4CE4}">
      <dsp:nvSpPr>
        <dsp:cNvPr id="0" name=""/>
        <dsp:cNvSpPr/>
      </dsp:nvSpPr>
      <dsp:spPr>
        <a:xfrm>
          <a:off x="3746054" y="1783399"/>
          <a:ext cx="3178938" cy="1162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 dirty="0"/>
            <a:t>1.A </a:t>
          </a:r>
          <a:r>
            <a:rPr lang="en-US" sz="1100" b="1" kern="1200" dirty="0"/>
            <a:t>subscription-based service </a:t>
          </a:r>
          <a:r>
            <a:rPr lang="en-US" sz="1100" kern="1200" dirty="0"/>
            <a:t>platform that offers clients ongoing benefits.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Systems hosted in the cloud that allow for real-time tracking of usage, monitoring, and service changes.</a:t>
          </a:r>
        </a:p>
      </dsp:txBody>
      <dsp:txXfrm>
        <a:off x="3746054" y="1783399"/>
        <a:ext cx="3178938" cy="1162209"/>
      </dsp:txXfrm>
    </dsp:sp>
    <dsp:sp modelId="{2399BE18-0E4A-40AA-90FA-A0964BEA15D5}">
      <dsp:nvSpPr>
        <dsp:cNvPr id="0" name=""/>
        <dsp:cNvSpPr/>
      </dsp:nvSpPr>
      <dsp:spPr>
        <a:xfrm>
          <a:off x="7481307" y="142535"/>
          <a:ext cx="1112628" cy="1112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16F63-4162-4B0F-A6CF-DB78016EB0EF}">
      <dsp:nvSpPr>
        <dsp:cNvPr id="0" name=""/>
        <dsp:cNvSpPr/>
      </dsp:nvSpPr>
      <dsp:spPr>
        <a:xfrm>
          <a:off x="7489063" y="1255710"/>
          <a:ext cx="3178938" cy="656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Business Value</a:t>
          </a:r>
          <a:r>
            <a:rPr lang="en-US" sz="1400" kern="1200" dirty="0"/>
            <a:t>-</a:t>
          </a:r>
        </a:p>
      </dsp:txBody>
      <dsp:txXfrm>
        <a:off x="7489063" y="1255710"/>
        <a:ext cx="3178938" cy="656296"/>
      </dsp:txXfrm>
    </dsp:sp>
    <dsp:sp modelId="{BD81E826-94CB-46D8-B690-518FA08B50EC}">
      <dsp:nvSpPr>
        <dsp:cNvPr id="0" name=""/>
        <dsp:cNvSpPr/>
      </dsp:nvSpPr>
      <dsp:spPr>
        <a:xfrm>
          <a:off x="7481307" y="1517305"/>
          <a:ext cx="3178938" cy="151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</a:t>
          </a:r>
          <a:r>
            <a:rPr lang="en-US" sz="1100" b="1" kern="1200" dirty="0"/>
            <a:t>. 20%increase</a:t>
          </a:r>
          <a:r>
            <a:rPr lang="en-US" sz="1100" kern="1200" dirty="0"/>
            <a:t> in customer engagement in the first year.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 Subscription-based services replaced one-time sales as the primary source of </a:t>
          </a:r>
          <a:r>
            <a:rPr lang="en-US" sz="1100" b="1" kern="1200" dirty="0"/>
            <a:t>continuous income.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Establishing </a:t>
          </a:r>
          <a:r>
            <a:rPr lang="en-US" sz="1100" b="1" kern="1200" dirty="0"/>
            <a:t>long-term connections </a:t>
          </a:r>
          <a:r>
            <a:rPr lang="en-US" sz="1100" kern="1200" dirty="0"/>
            <a:t>with customers is facilitated by providing continuing services as opposed to one-time purchases.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481307" y="1517305"/>
        <a:ext cx="3178938" cy="1517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DC59-C3EC-488D-AE88-89BB15B70C65}">
      <dsp:nvSpPr>
        <dsp:cNvPr id="0" name=""/>
        <dsp:cNvSpPr/>
      </dsp:nvSpPr>
      <dsp:spPr>
        <a:xfrm>
          <a:off x="2047788" y="0"/>
          <a:ext cx="1510523" cy="1337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5C696-B26C-4288-8351-C94538F51BB5}">
      <dsp:nvSpPr>
        <dsp:cNvPr id="0" name=""/>
        <dsp:cNvSpPr/>
      </dsp:nvSpPr>
      <dsp:spPr>
        <a:xfrm>
          <a:off x="645159" y="1461682"/>
          <a:ext cx="4315781" cy="573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</a:t>
          </a:r>
          <a:r>
            <a:rPr lang="en-CA" sz="3100" kern="1200"/>
            <a:t>trategic Implications:</a:t>
          </a:r>
          <a:endParaRPr lang="en-US" sz="3100" kern="1200"/>
        </a:p>
      </dsp:txBody>
      <dsp:txXfrm>
        <a:off x="645159" y="1461682"/>
        <a:ext cx="4315781" cy="573151"/>
      </dsp:txXfrm>
    </dsp:sp>
    <dsp:sp modelId="{81F91E5E-E899-4FCF-995A-E2FA51F45C34}">
      <dsp:nvSpPr>
        <dsp:cNvPr id="0" name=""/>
        <dsp:cNvSpPr/>
      </dsp:nvSpPr>
      <dsp:spPr>
        <a:xfrm>
          <a:off x="645159" y="2092661"/>
          <a:ext cx="4315781" cy="1173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Enhanced Market Positioning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Agility in Market Response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Strengthened Customer Relationships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Innovation-Driven Growth</a:t>
          </a:r>
          <a:endParaRPr lang="en-US" sz="1700" kern="1200"/>
        </a:p>
      </dsp:txBody>
      <dsp:txXfrm>
        <a:off x="645159" y="2092661"/>
        <a:ext cx="4315781" cy="1173105"/>
      </dsp:txXfrm>
    </dsp:sp>
    <dsp:sp modelId="{E4A7A6C7-C103-40AB-9058-49BB6057D091}">
      <dsp:nvSpPr>
        <dsp:cNvPr id="0" name=""/>
        <dsp:cNvSpPr/>
      </dsp:nvSpPr>
      <dsp:spPr>
        <a:xfrm>
          <a:off x="7118831" y="0"/>
          <a:ext cx="1510523" cy="1337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DA61-9622-430D-B0B3-952E5B7D5A6E}">
      <dsp:nvSpPr>
        <dsp:cNvPr id="0" name=""/>
        <dsp:cNvSpPr/>
      </dsp:nvSpPr>
      <dsp:spPr>
        <a:xfrm>
          <a:off x="5716202" y="1461682"/>
          <a:ext cx="4315781" cy="573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100" kern="1200"/>
            <a:t>Benefits:</a:t>
          </a:r>
          <a:endParaRPr lang="en-US" sz="3100" kern="1200"/>
        </a:p>
      </dsp:txBody>
      <dsp:txXfrm>
        <a:off x="5716202" y="1461682"/>
        <a:ext cx="4315781" cy="573151"/>
      </dsp:txXfrm>
    </dsp:sp>
    <dsp:sp modelId="{07668B31-0243-4764-AA97-BBA8CA45C4B6}">
      <dsp:nvSpPr>
        <dsp:cNvPr id="0" name=""/>
        <dsp:cNvSpPr/>
      </dsp:nvSpPr>
      <dsp:spPr>
        <a:xfrm>
          <a:off x="5716202" y="2092661"/>
          <a:ext cx="4315781" cy="1173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Sustainable Revenue Streams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Operational Efficiency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Long-term growth potential</a:t>
          </a:r>
          <a:endParaRPr lang="en-US" sz="1700" kern="1200"/>
        </a:p>
      </dsp:txBody>
      <dsp:txXfrm>
        <a:off x="5716202" y="2092661"/>
        <a:ext cx="4315781" cy="1173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555BA-F131-4FEC-B5EA-C4B6AED8F8FF}">
      <dsp:nvSpPr>
        <dsp:cNvPr id="0" name=""/>
        <dsp:cNvSpPr/>
      </dsp:nvSpPr>
      <dsp:spPr>
        <a:xfrm>
          <a:off x="4556" y="601136"/>
          <a:ext cx="4734333" cy="18274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BB5A8E-AD6F-4A4A-A9CA-6923056A5FA3}">
      <dsp:nvSpPr>
        <dsp:cNvPr id="0" name=""/>
        <dsp:cNvSpPr/>
      </dsp:nvSpPr>
      <dsp:spPr>
        <a:xfrm>
          <a:off x="1267045" y="1057999"/>
          <a:ext cx="3997881" cy="1827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company has successfully implemented </a:t>
          </a:r>
          <a:r>
            <a:rPr lang="en-US" sz="1600" b="1" kern="1200" dirty="0"/>
            <a:t>digital transformation</a:t>
          </a:r>
          <a:r>
            <a:rPr lang="en-US" sz="1600" kern="1200" dirty="0"/>
            <a:t>, strategic partnerships, and </a:t>
          </a:r>
          <a:r>
            <a:rPr lang="en-US" sz="1600" b="1" kern="1200" dirty="0"/>
            <a:t>new business models</a:t>
          </a:r>
          <a:r>
            <a:rPr lang="en-US" sz="1600" kern="1200" dirty="0"/>
            <a:t>, resulting in growth across key performance areas</a:t>
          </a:r>
        </a:p>
      </dsp:txBody>
      <dsp:txXfrm>
        <a:off x="1320569" y="1111523"/>
        <a:ext cx="3890833" cy="1720404"/>
      </dsp:txXfrm>
    </dsp:sp>
    <dsp:sp modelId="{6CE0936C-BDCA-427D-877B-90C290E0C94A}">
      <dsp:nvSpPr>
        <dsp:cNvPr id="0" name=""/>
        <dsp:cNvSpPr/>
      </dsp:nvSpPr>
      <dsp:spPr>
        <a:xfrm>
          <a:off x="5412217" y="601136"/>
          <a:ext cx="4734333" cy="18274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shade val="50000"/>
                <a:hueOff val="561445"/>
                <a:satOff val="-27866"/>
                <a:lumOff val="5071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50000"/>
                <a:hueOff val="561445"/>
                <a:satOff val="-27866"/>
                <a:lumOff val="5071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50000"/>
                <a:hueOff val="561445"/>
                <a:satOff val="-27866"/>
                <a:lumOff val="5071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2FD56F-446A-4ABB-BAE0-8A8C8A7BAF94}">
      <dsp:nvSpPr>
        <dsp:cNvPr id="0" name=""/>
        <dsp:cNvSpPr/>
      </dsp:nvSpPr>
      <dsp:spPr>
        <a:xfrm>
          <a:off x="6674706" y="1057999"/>
          <a:ext cx="3997881" cy="1827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540203"/>
              <a:satOff val="-26565"/>
              <a:lumOff val="4639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 steps include: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Consolidating gains by increasing focus on high-growth sub-segments in industrial automation.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Extend the subscription-based model into new geographies and sectors.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Invest in building a culture of </a:t>
          </a:r>
          <a:r>
            <a:rPr lang="en-US" sz="1200" b="1" kern="1200"/>
            <a:t>continuous innovation.</a:t>
          </a:r>
          <a:endParaRPr lang="en-US" sz="1200" kern="1200"/>
        </a:p>
      </dsp:txBody>
      <dsp:txXfrm>
        <a:off x="6728230" y="1111523"/>
        <a:ext cx="3890833" cy="172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7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3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0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3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329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4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9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6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6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6" r:id="rId6"/>
    <p:sldLayoutId id="2147483751" r:id="rId7"/>
    <p:sldLayoutId id="2147483752" r:id="rId8"/>
    <p:sldLayoutId id="2147483753" r:id="rId9"/>
    <p:sldLayoutId id="2147483755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lev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3A4E449C-5065-3E0A-FCC0-46A2A1F5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88" r="8874" b="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654DD-1F9B-14F4-553D-E8910DB88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42" y="248777"/>
            <a:ext cx="4606724" cy="3138607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Electronics Sector Digital Growth Strategy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23BA4-23D3-49DB-0801-926CBE1BD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94" y="3411996"/>
            <a:ext cx="3447287" cy="1126364"/>
          </a:xfrm>
        </p:spPr>
        <p:txBody>
          <a:bodyPr anchor="t">
            <a:normAutofit/>
          </a:bodyPr>
          <a:lstStyle/>
          <a:p>
            <a:r>
              <a:rPr lang="en-US" sz="1400" dirty="0"/>
              <a:t>Business Strategy and Digital Transformation for Sustainable Growth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CA196-242B-CDD1-0AB0-7282CCBBC96F}"/>
              </a:ext>
            </a:extLst>
          </p:cNvPr>
          <p:cNvSpPr txBox="1"/>
          <p:nvPr/>
        </p:nvSpPr>
        <p:spPr>
          <a:xfrm>
            <a:off x="231493" y="5375014"/>
            <a:ext cx="3447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Bandhandeep</a:t>
            </a:r>
            <a:r>
              <a:rPr lang="en-US" dirty="0"/>
              <a:t> Singh Saini</a:t>
            </a:r>
          </a:p>
          <a:p>
            <a:r>
              <a:rPr lang="en-US" dirty="0"/>
              <a:t>3076499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9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E2C4-3F8E-3E38-FA5B-42A4E37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0390"/>
            <a:ext cx="11162972" cy="514344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F1AB-24B5-CBFF-6306-563A091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8" y="1893271"/>
            <a:ext cx="10753692" cy="4754880"/>
          </a:xfrm>
        </p:spPr>
        <p:txBody>
          <a:bodyPr/>
          <a:lstStyle/>
          <a:p>
            <a:r>
              <a:rPr lang="en-US" dirty="0" err="1"/>
              <a:t>Flevy</a:t>
            </a:r>
            <a:r>
              <a:rPr lang="en-US" dirty="0"/>
              <a:t> LLC. (2024). </a:t>
            </a:r>
            <a:r>
              <a:rPr lang="en-US" i="1" dirty="0"/>
              <a:t>100 case studies on strategy &amp; transformation</a:t>
            </a:r>
            <a:r>
              <a:rPr lang="en-US" dirty="0"/>
              <a:t>. </a:t>
            </a:r>
            <a:r>
              <a:rPr lang="en-US" dirty="0" err="1"/>
              <a:t>Flevy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https://flevy.com/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3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38688-FAD3-C095-1D04-98D1F03C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677" y="1063256"/>
            <a:ext cx="6166337" cy="1480540"/>
          </a:xfrm>
        </p:spPr>
        <p:txBody>
          <a:bodyPr>
            <a:normAutofit/>
          </a:bodyPr>
          <a:lstStyle/>
          <a:p>
            <a:r>
              <a:rPr lang="en-US" dirty="0"/>
              <a:t>Company Overview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035CCBFA-1FB1-5931-ED7C-BF881D40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9" r="41622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26CF-B0B4-544A-9FC7-7D151912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30032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mid-sized electronics company manufacturer specializing in sensors and control systems.</a:t>
            </a:r>
          </a:p>
          <a:p>
            <a:r>
              <a:rPr lang="en-US" dirty="0"/>
              <a:t>The automotive and industrial automation sectors are the main markets.</a:t>
            </a:r>
          </a:p>
          <a:p>
            <a:r>
              <a:rPr lang="en-US" dirty="0"/>
              <a:t>Problem: Facing market saturation and increasing competition.</a:t>
            </a:r>
          </a:p>
          <a:p>
            <a:r>
              <a:rPr lang="en-US" dirty="0"/>
              <a:t>Difficulties with diversification: The attempts to enter neighboring markets have not proved successful.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25255F8-0114-FAA8-FDE8-B0E528D0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5764B-F832-F0D5-AB2A-E2AD1F61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5755-D99D-DF0D-4E87-C52704F4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700" b="1" dirty="0"/>
              <a:t>Stagnation in Market:</a:t>
            </a:r>
            <a:endParaRPr lang="en-CA" sz="17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Unable to grow within the saturated automotive and industrial sectors.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Lack of differentiation from competitors.</a:t>
            </a:r>
          </a:p>
          <a:p>
            <a:pPr>
              <a:lnSpc>
                <a:spcPct val="100000"/>
              </a:lnSpc>
            </a:pPr>
            <a:r>
              <a:rPr lang="en-CA" sz="1700" b="1" dirty="0"/>
              <a:t>Failed Diversification Attempts:</a:t>
            </a:r>
            <a:endParaRPr lang="en-CA" sz="17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Efforts to expand into new markets have not yielded the expected results.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Mismatch between product development and market demands.</a:t>
            </a:r>
          </a:p>
          <a:p>
            <a:pPr>
              <a:lnSpc>
                <a:spcPct val="100000"/>
              </a:lnSpc>
            </a:pPr>
            <a:r>
              <a:rPr lang="en-CA" sz="1700" b="1" dirty="0"/>
              <a:t>Underutilization of Digital Channels:</a:t>
            </a:r>
            <a:endParaRPr lang="en-CA" sz="17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Not making use of digital channels to increase market share or enhance client interaction.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3D Hologram from iPad">
            <a:extLst>
              <a:ext uri="{FF2B5EF4-FFF2-40B4-BE49-F238E27FC236}">
                <a16:creationId xmlns:a16="http://schemas.microsoft.com/office/drawing/2014/main" id="{E2E77D1E-028E-C981-FD2F-CB7B6F1176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625" b="81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7757-0A5A-AF51-1400-E841491A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sz="4200" dirty="0"/>
              <a:t>Digital Transformation</a:t>
            </a:r>
            <a:br>
              <a:rPr lang="en-US" sz="4200" dirty="0"/>
            </a:br>
            <a:r>
              <a:rPr lang="en-US" sz="4200" dirty="0"/>
              <a:t>(Solution 1)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EFB26159-4821-4871-A5AE-58D82AE58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43577"/>
              </p:ext>
            </p:extLst>
          </p:nvPr>
        </p:nvGraphicFramePr>
        <p:xfrm>
          <a:off x="5232992" y="1201002"/>
          <a:ext cx="6197007" cy="4312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3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B3AB1-3AEB-1340-7258-52C73D96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“As-a-Service ” Offering</a:t>
            </a:r>
            <a:br>
              <a:rPr lang="en-US" sz="4200">
                <a:solidFill>
                  <a:schemeClr val="bg1"/>
                </a:solidFill>
              </a:rPr>
            </a:br>
            <a:r>
              <a:rPr lang="en-US" sz="4200">
                <a:solidFill>
                  <a:schemeClr val="bg1"/>
                </a:solidFill>
              </a:rPr>
              <a:t>(Solution 2)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CFC1F-2B13-86F2-E71E-B3C3DFCD9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882553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33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5E8CE-5FF2-50A8-A013-A9FF96B9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 sz="5100"/>
              <a:t>Strategic Partnerships</a:t>
            </a:r>
            <a:br>
              <a:rPr lang="en-US" sz="5100"/>
            </a:br>
            <a:r>
              <a:rPr lang="en-US" sz="5100"/>
              <a:t>(Solution 3)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1688140D-C9DC-E556-6947-EB681B24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30" r="19908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198C-9FCA-6CF9-AB52-658C028E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344103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Formation </a:t>
            </a:r>
            <a:r>
              <a:rPr lang="en-US" dirty="0"/>
              <a:t>of Strategic alliances with complementary technology providers</a:t>
            </a:r>
          </a:p>
          <a:p>
            <a:r>
              <a:rPr lang="en-US" b="1" dirty="0"/>
              <a:t>Technology Involved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Working together with partners that have access to cutting-edge technology to develop new products.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Shared platforms to facilitate market expansion into new ground.</a:t>
            </a:r>
          </a:p>
          <a:p>
            <a:endParaRPr lang="en-US" dirty="0"/>
          </a:p>
          <a:p>
            <a:r>
              <a:rPr lang="en-US" b="1" dirty="0"/>
              <a:t>Business Value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Entry into two new market segments via partnerships.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Acquired new skills via collaborations, which resulted in innovative products.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93D19-0B40-CCC0-7AA3-0D9EBA72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Business value and KPI’s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66BE276-1899-A075-8610-BC190CC4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03" r="31869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D368-B57A-C8A3-31CC-C5FDFD15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10% increase in market shares in North America and Asia-Pacific.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3.6%operation cost reduction annually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The industrial automation sector is expected to have a 15% rise in revenue over the course of five years 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 25% rise in both client acquisition and retention via digital media.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A6504-85E0-28BE-6810-11469162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Strategic Implications &amp; Benefits</a:t>
            </a:r>
            <a:endParaRPr lang="en-CA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9C15CE-EF34-8099-ED39-C836B4FBF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658373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36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BE5B8-8512-4C9E-969A-0FED814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Conclusion &amp; Next Steps</a:t>
            </a:r>
            <a:endParaRPr lang="en-CA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7B5F36-25DB-3DFE-DCDF-EB15B9A31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938766"/>
              </p:ext>
            </p:extLst>
          </p:nvPr>
        </p:nvGraphicFramePr>
        <p:xfrm>
          <a:off x="752857" y="2215306"/>
          <a:ext cx="10677144" cy="3486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52705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2817</TotalTime>
  <Words>550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Sitka Banner</vt:lpstr>
      <vt:lpstr>HeadlinesVTI</vt:lpstr>
      <vt:lpstr>Electronics Sector Digital Growth Strategy Initiative</vt:lpstr>
      <vt:lpstr>Company Overview</vt:lpstr>
      <vt:lpstr>Business Problem</vt:lpstr>
      <vt:lpstr>Digital Transformation (Solution 1)</vt:lpstr>
      <vt:lpstr>“As-a-Service ” Offering (Solution 2)</vt:lpstr>
      <vt:lpstr>Strategic Partnerships (Solution 3)</vt:lpstr>
      <vt:lpstr>Business value and KPI’s</vt:lpstr>
      <vt:lpstr>Strategic Implications &amp; Benefits</vt:lpstr>
      <vt:lpstr>Conclusion &amp;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Bandhandeep Singh Saini</dc:creator>
  <cp:lastModifiedBy>Bandhandeep Singh Saini</cp:lastModifiedBy>
  <cp:revision>1</cp:revision>
  <dcterms:created xsi:type="dcterms:W3CDTF">2024-09-25T02:43:17Z</dcterms:created>
  <dcterms:modified xsi:type="dcterms:W3CDTF">2024-09-27T05:00:07Z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2024-09-25T03:33:43Z</vt:lpwstr>
  </property>
  <property fmtid="{D5CDD505-2E9C-101B-9397-08002B2CF9AE}" pid="4" name="MSIP_Label_724e6ac5-0e84-491c-8838-b11844917f54_Method">
    <vt:lpwstr>Privileged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46ec9609-89a3-4dde-a9e8-9638e69560a4</vt:lpwstr>
  </property>
  <property fmtid="{D5CDD505-2E9C-101B-9397-08002B2CF9AE}" pid="8" name="MSIP_Label_724e6ac5-0e84-491c-8838-b11844917f54_ContentBits">
    <vt:lpwstr>0</vt:lpwstr>
  </property>
</Properties>
</file>