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8" r:id="rId5"/>
    <p:sldId id="269" r:id="rId6"/>
    <p:sldId id="270" r:id="rId7"/>
    <p:sldId id="263" r:id="rId8"/>
    <p:sldId id="271" r:id="rId9"/>
    <p:sldId id="272" r:id="rId10"/>
    <p:sldId id="264" r:id="rId11"/>
    <p:sldId id="25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8870C-EAF4-4584-91F2-6B0A00C5EB0D}" v="2" dt="2024-08-08T09:54:20.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hichodu Venkat" userId="ac1dcaa9756e1826" providerId="LiveId" clId="{3678870C-EAF4-4584-91F2-6B0A00C5EB0D}"/>
    <pc:docChg chg="undo custSel addSld delSld modSld sldOrd">
      <pc:chgData name="Bandhichodu Venkat" userId="ac1dcaa9756e1826" providerId="LiveId" clId="{3678870C-EAF4-4584-91F2-6B0A00C5EB0D}" dt="2024-08-08T10:14:28.033" v="449" actId="27636"/>
      <pc:docMkLst>
        <pc:docMk/>
      </pc:docMkLst>
      <pc:sldChg chg="modSp mod">
        <pc:chgData name="Bandhichodu Venkat" userId="ac1dcaa9756e1826" providerId="LiveId" clId="{3678870C-EAF4-4584-91F2-6B0A00C5EB0D}" dt="2024-08-08T08:02:56.008" v="289" actId="1076"/>
        <pc:sldMkLst>
          <pc:docMk/>
          <pc:sldMk cId="1284618272" sldId="256"/>
        </pc:sldMkLst>
        <pc:spChg chg="mod">
          <ac:chgData name="Bandhichodu Venkat" userId="ac1dcaa9756e1826" providerId="LiveId" clId="{3678870C-EAF4-4584-91F2-6B0A00C5EB0D}" dt="2024-08-08T08:02:40.291" v="284" actId="14100"/>
          <ac:spMkLst>
            <pc:docMk/>
            <pc:sldMk cId="1284618272" sldId="256"/>
            <ac:spMk id="2" creationId="{92B4D980-CAD5-0092-C23E-5F4527C098B4}"/>
          </ac:spMkLst>
        </pc:spChg>
        <pc:spChg chg="mod">
          <ac:chgData name="Bandhichodu Venkat" userId="ac1dcaa9756e1826" providerId="LiveId" clId="{3678870C-EAF4-4584-91F2-6B0A00C5EB0D}" dt="2024-08-08T08:02:56.008" v="289" actId="1076"/>
          <ac:spMkLst>
            <pc:docMk/>
            <pc:sldMk cId="1284618272" sldId="256"/>
            <ac:spMk id="3" creationId="{BCF9B9FD-E811-A1D3-F28F-6440B2812D84}"/>
          </ac:spMkLst>
        </pc:spChg>
      </pc:sldChg>
      <pc:sldChg chg="modSp new mod">
        <pc:chgData name="Bandhichodu Venkat" userId="ac1dcaa9756e1826" providerId="LiveId" clId="{3678870C-EAF4-4584-91F2-6B0A00C5EB0D}" dt="2024-08-08T10:08:55.739" v="417" actId="113"/>
        <pc:sldMkLst>
          <pc:docMk/>
          <pc:sldMk cId="1709719659" sldId="257"/>
        </pc:sldMkLst>
        <pc:spChg chg="mod">
          <ac:chgData name="Bandhichodu Venkat" userId="ac1dcaa9756e1826" providerId="LiveId" clId="{3678870C-EAF4-4584-91F2-6B0A00C5EB0D}" dt="2024-08-08T10:08:55.739" v="417" actId="113"/>
          <ac:spMkLst>
            <pc:docMk/>
            <pc:sldMk cId="1709719659" sldId="257"/>
            <ac:spMk id="2" creationId="{C40374FE-BC7D-3403-30B6-55D7DEE760CD}"/>
          </ac:spMkLst>
        </pc:spChg>
        <pc:spChg chg="mod">
          <ac:chgData name="Bandhichodu Venkat" userId="ac1dcaa9756e1826" providerId="LiveId" clId="{3678870C-EAF4-4584-91F2-6B0A00C5EB0D}" dt="2024-08-03T14:52:12.186" v="123" actId="123"/>
          <ac:spMkLst>
            <pc:docMk/>
            <pc:sldMk cId="1709719659" sldId="257"/>
            <ac:spMk id="3" creationId="{9E91A7EF-D453-F1E6-01BE-A165935523E9}"/>
          </ac:spMkLst>
        </pc:spChg>
      </pc:sldChg>
      <pc:sldChg chg="modSp new mod">
        <pc:chgData name="Bandhichodu Venkat" userId="ac1dcaa9756e1826" providerId="LiveId" clId="{3678870C-EAF4-4584-91F2-6B0A00C5EB0D}" dt="2024-08-08T10:09:02.662" v="418" actId="113"/>
        <pc:sldMkLst>
          <pc:docMk/>
          <pc:sldMk cId="4217772178" sldId="258"/>
        </pc:sldMkLst>
        <pc:spChg chg="mod">
          <ac:chgData name="Bandhichodu Venkat" userId="ac1dcaa9756e1826" providerId="LiveId" clId="{3678870C-EAF4-4584-91F2-6B0A00C5EB0D}" dt="2024-08-08T10:09:02.662" v="418" actId="113"/>
          <ac:spMkLst>
            <pc:docMk/>
            <pc:sldMk cId="4217772178" sldId="258"/>
            <ac:spMk id="2" creationId="{9FBB98C7-E60A-29B3-B396-323F022C4764}"/>
          </ac:spMkLst>
        </pc:spChg>
        <pc:spChg chg="mod">
          <ac:chgData name="Bandhichodu Venkat" userId="ac1dcaa9756e1826" providerId="LiveId" clId="{3678870C-EAF4-4584-91F2-6B0A00C5EB0D}" dt="2024-08-04T03:27:22.721" v="279" actId="403"/>
          <ac:spMkLst>
            <pc:docMk/>
            <pc:sldMk cId="4217772178" sldId="258"/>
            <ac:spMk id="3" creationId="{1E041E13-E999-290A-591F-CE9D1C4DD8B5}"/>
          </ac:spMkLst>
        </pc:spChg>
      </pc:sldChg>
      <pc:sldChg chg="modSp new mod">
        <pc:chgData name="Bandhichodu Venkat" userId="ac1dcaa9756e1826" providerId="LiveId" clId="{3678870C-EAF4-4584-91F2-6B0A00C5EB0D}" dt="2024-08-08T10:08:46.296" v="416" actId="113"/>
        <pc:sldMkLst>
          <pc:docMk/>
          <pc:sldMk cId="3110381209" sldId="259"/>
        </pc:sldMkLst>
        <pc:spChg chg="mod">
          <ac:chgData name="Bandhichodu Venkat" userId="ac1dcaa9756e1826" providerId="LiveId" clId="{3678870C-EAF4-4584-91F2-6B0A00C5EB0D}" dt="2024-08-08T10:08:46.296" v="416" actId="113"/>
          <ac:spMkLst>
            <pc:docMk/>
            <pc:sldMk cId="3110381209" sldId="259"/>
            <ac:spMk id="2" creationId="{DB3FB6F3-336A-0AA8-5394-8519D75F07AF}"/>
          </ac:spMkLst>
        </pc:spChg>
        <pc:spChg chg="mod">
          <ac:chgData name="Bandhichodu Venkat" userId="ac1dcaa9756e1826" providerId="LiveId" clId="{3678870C-EAF4-4584-91F2-6B0A00C5EB0D}" dt="2024-08-03T15:40:01.089" v="179" actId="12"/>
          <ac:spMkLst>
            <pc:docMk/>
            <pc:sldMk cId="3110381209" sldId="259"/>
            <ac:spMk id="3" creationId="{BDCC313B-E3D3-CB9A-E717-01F7852BB74E}"/>
          </ac:spMkLst>
        </pc:spChg>
      </pc:sldChg>
      <pc:sldChg chg="modSp new del mod">
        <pc:chgData name="Bandhichodu Venkat" userId="ac1dcaa9756e1826" providerId="LiveId" clId="{3678870C-EAF4-4584-91F2-6B0A00C5EB0D}" dt="2024-08-03T15:41:30.763" v="207" actId="47"/>
        <pc:sldMkLst>
          <pc:docMk/>
          <pc:sldMk cId="2293431003" sldId="260"/>
        </pc:sldMkLst>
        <pc:spChg chg="mod">
          <ac:chgData name="Bandhichodu Venkat" userId="ac1dcaa9756e1826" providerId="LiveId" clId="{3678870C-EAF4-4584-91F2-6B0A00C5EB0D}" dt="2024-08-03T15:41:22.760" v="205" actId="20577"/>
          <ac:spMkLst>
            <pc:docMk/>
            <pc:sldMk cId="2293431003" sldId="260"/>
            <ac:spMk id="2" creationId="{67C92449-7F73-5E50-FFC5-850329483907}"/>
          </ac:spMkLst>
        </pc:spChg>
      </pc:sldChg>
      <pc:sldChg chg="new del">
        <pc:chgData name="Bandhichodu Venkat" userId="ac1dcaa9756e1826" providerId="LiveId" clId="{3678870C-EAF4-4584-91F2-6B0A00C5EB0D}" dt="2024-08-03T15:41:48.286" v="211" actId="47"/>
        <pc:sldMkLst>
          <pc:docMk/>
          <pc:sldMk cId="4217305799" sldId="261"/>
        </pc:sldMkLst>
      </pc:sldChg>
      <pc:sldChg chg="new del">
        <pc:chgData name="Bandhichodu Venkat" userId="ac1dcaa9756e1826" providerId="LiveId" clId="{3678870C-EAF4-4584-91F2-6B0A00C5EB0D}" dt="2024-08-03T15:41:46.445" v="210" actId="47"/>
        <pc:sldMkLst>
          <pc:docMk/>
          <pc:sldMk cId="3485254946" sldId="262"/>
        </pc:sldMkLst>
      </pc:sldChg>
      <pc:sldChg chg="modSp new mod ord">
        <pc:chgData name="Bandhichodu Venkat" userId="ac1dcaa9756e1826" providerId="LiveId" clId="{3678870C-EAF4-4584-91F2-6B0A00C5EB0D}" dt="2024-08-08T10:14:28.033" v="449" actId="27636"/>
        <pc:sldMkLst>
          <pc:docMk/>
          <pc:sldMk cId="1396782660" sldId="263"/>
        </pc:sldMkLst>
        <pc:spChg chg="mod">
          <ac:chgData name="Bandhichodu Venkat" userId="ac1dcaa9756e1826" providerId="LiveId" clId="{3678870C-EAF4-4584-91F2-6B0A00C5EB0D}" dt="2024-08-08T10:09:12.444" v="419" actId="113"/>
          <ac:spMkLst>
            <pc:docMk/>
            <pc:sldMk cId="1396782660" sldId="263"/>
            <ac:spMk id="2" creationId="{F0B2BC8C-8A8C-E8A1-AADD-01126787F2C7}"/>
          </ac:spMkLst>
        </pc:spChg>
        <pc:spChg chg="mod">
          <ac:chgData name="Bandhichodu Venkat" userId="ac1dcaa9756e1826" providerId="LiveId" clId="{3678870C-EAF4-4584-91F2-6B0A00C5EB0D}" dt="2024-08-08T10:14:28.033" v="449" actId="27636"/>
          <ac:spMkLst>
            <pc:docMk/>
            <pc:sldMk cId="1396782660" sldId="263"/>
            <ac:spMk id="3" creationId="{AE2BC05E-F35A-8EA9-40F4-163950CD07ED}"/>
          </ac:spMkLst>
        </pc:spChg>
      </pc:sldChg>
      <pc:sldChg chg="addSp delSp modSp new mod">
        <pc:chgData name="Bandhichodu Venkat" userId="ac1dcaa9756e1826" providerId="LiveId" clId="{3678870C-EAF4-4584-91F2-6B0A00C5EB0D}" dt="2024-08-08T10:09:28.274" v="422" actId="404"/>
        <pc:sldMkLst>
          <pc:docMk/>
          <pc:sldMk cId="2670292441" sldId="264"/>
        </pc:sldMkLst>
        <pc:spChg chg="mod">
          <ac:chgData name="Bandhichodu Venkat" userId="ac1dcaa9756e1826" providerId="LiveId" clId="{3678870C-EAF4-4584-91F2-6B0A00C5EB0D}" dt="2024-08-08T10:09:28.274" v="422" actId="404"/>
          <ac:spMkLst>
            <pc:docMk/>
            <pc:sldMk cId="2670292441" sldId="264"/>
            <ac:spMk id="2" creationId="{E20F41F7-98FE-9A82-318A-4194986D8E6E}"/>
          </ac:spMkLst>
        </pc:spChg>
        <pc:spChg chg="del">
          <ac:chgData name="Bandhichodu Venkat" userId="ac1dcaa9756e1826" providerId="LiveId" clId="{3678870C-EAF4-4584-91F2-6B0A00C5EB0D}" dt="2024-08-08T09:41:36.012" v="291" actId="931"/>
          <ac:spMkLst>
            <pc:docMk/>
            <pc:sldMk cId="2670292441" sldId="264"/>
            <ac:spMk id="3" creationId="{F2C226FC-2544-696A-60B1-8437DBDCB275}"/>
          </ac:spMkLst>
        </pc:spChg>
        <pc:spChg chg="add del mod">
          <ac:chgData name="Bandhichodu Venkat" userId="ac1dcaa9756e1826" providerId="LiveId" clId="{3678870C-EAF4-4584-91F2-6B0A00C5EB0D}" dt="2024-08-08T09:54:20.882" v="295" actId="931"/>
          <ac:spMkLst>
            <pc:docMk/>
            <pc:sldMk cId="2670292441" sldId="264"/>
            <ac:spMk id="7" creationId="{859865E5-E775-032F-0CB5-93448DE44BD2}"/>
          </ac:spMkLst>
        </pc:spChg>
        <pc:picChg chg="add del mod">
          <ac:chgData name="Bandhichodu Venkat" userId="ac1dcaa9756e1826" providerId="LiveId" clId="{3678870C-EAF4-4584-91F2-6B0A00C5EB0D}" dt="2024-08-08T09:54:11.650" v="294" actId="478"/>
          <ac:picMkLst>
            <pc:docMk/>
            <pc:sldMk cId="2670292441" sldId="264"/>
            <ac:picMk id="5" creationId="{1DCA279A-1DAC-3DA1-88A3-C8BF6F95F62E}"/>
          </ac:picMkLst>
        </pc:picChg>
        <pc:picChg chg="add mod">
          <ac:chgData name="Bandhichodu Venkat" userId="ac1dcaa9756e1826" providerId="LiveId" clId="{3678870C-EAF4-4584-91F2-6B0A00C5EB0D}" dt="2024-08-08T09:54:49.586" v="300" actId="14100"/>
          <ac:picMkLst>
            <pc:docMk/>
            <pc:sldMk cId="2670292441" sldId="264"/>
            <ac:picMk id="9" creationId="{B8750EFB-97B8-B7F8-BE23-A42A544CA3F9}"/>
          </ac:picMkLst>
        </pc:picChg>
      </pc:sldChg>
      <pc:sldChg chg="modSp new mod">
        <pc:chgData name="Bandhichodu Venkat" userId="ac1dcaa9756e1826" providerId="LiveId" clId="{3678870C-EAF4-4584-91F2-6B0A00C5EB0D}" dt="2024-08-08T10:02:54.610" v="376" actId="14100"/>
        <pc:sldMkLst>
          <pc:docMk/>
          <pc:sldMk cId="3363453434" sldId="265"/>
        </pc:sldMkLst>
        <pc:spChg chg="mod">
          <ac:chgData name="Bandhichodu Venkat" userId="ac1dcaa9756e1826" providerId="LiveId" clId="{3678870C-EAF4-4584-91F2-6B0A00C5EB0D}" dt="2024-08-08T10:02:54.610" v="376" actId="14100"/>
          <ac:spMkLst>
            <pc:docMk/>
            <pc:sldMk cId="3363453434" sldId="265"/>
            <ac:spMk id="2" creationId="{05DAC64C-6065-24D3-1CEB-7662432C9FAC}"/>
          </ac:spMkLst>
        </pc:spChg>
        <pc:spChg chg="mod">
          <ac:chgData name="Bandhichodu Venkat" userId="ac1dcaa9756e1826" providerId="LiveId" clId="{3678870C-EAF4-4584-91F2-6B0A00C5EB0D}" dt="2024-08-08T10:02:46.722" v="375" actId="14100"/>
          <ac:spMkLst>
            <pc:docMk/>
            <pc:sldMk cId="3363453434" sldId="265"/>
            <ac:spMk id="3" creationId="{AEB8BD73-0ACA-60C9-B4F2-5410EE69A6B0}"/>
          </ac:spMkLst>
        </pc:spChg>
      </pc:sldChg>
      <pc:sldChg chg="modSp new mod">
        <pc:chgData name="Bandhichodu Venkat" userId="ac1dcaa9756e1826" providerId="LiveId" clId="{3678870C-EAF4-4584-91F2-6B0A00C5EB0D}" dt="2024-08-08T10:08:37.534" v="415" actId="14100"/>
        <pc:sldMkLst>
          <pc:docMk/>
          <pc:sldMk cId="3325773024" sldId="266"/>
        </pc:sldMkLst>
        <pc:spChg chg="mod">
          <ac:chgData name="Bandhichodu Venkat" userId="ac1dcaa9756e1826" providerId="LiveId" clId="{3678870C-EAF4-4584-91F2-6B0A00C5EB0D}" dt="2024-08-08T10:08:37.534" v="415" actId="14100"/>
          <ac:spMkLst>
            <pc:docMk/>
            <pc:sldMk cId="3325773024" sldId="266"/>
            <ac:spMk id="2" creationId="{CAD1E2C1-BD07-49EE-311B-2654ED2AC43A}"/>
          </ac:spMkLst>
        </pc:spChg>
        <pc:spChg chg="mod">
          <ac:chgData name="Bandhichodu Venkat" userId="ac1dcaa9756e1826" providerId="LiveId" clId="{3678870C-EAF4-4584-91F2-6B0A00C5EB0D}" dt="2024-08-08T10:07:59.494" v="398"/>
          <ac:spMkLst>
            <pc:docMk/>
            <pc:sldMk cId="3325773024" sldId="266"/>
            <ac:spMk id="3" creationId="{5AECAFAA-A265-E7D2-0413-BA5C20480B23}"/>
          </ac:spMkLst>
        </pc:spChg>
      </pc:sldChg>
      <pc:sldChg chg="new del">
        <pc:chgData name="Bandhichodu Venkat" userId="ac1dcaa9756e1826" providerId="LiveId" clId="{3678870C-EAF4-4584-91F2-6B0A00C5EB0D}" dt="2024-08-08T10:11:22.115" v="424" actId="47"/>
        <pc:sldMkLst>
          <pc:docMk/>
          <pc:sldMk cId="916390952" sldId="267"/>
        </pc:sldMkLst>
      </pc:sldChg>
      <pc:sldChg chg="modSp new mod">
        <pc:chgData name="Bandhichodu Venkat" userId="ac1dcaa9756e1826" providerId="LiveId" clId="{3678870C-EAF4-4584-91F2-6B0A00C5EB0D}" dt="2024-08-08T10:12:14.927" v="447" actId="255"/>
        <pc:sldMkLst>
          <pc:docMk/>
          <pc:sldMk cId="1625053788" sldId="267"/>
        </pc:sldMkLst>
        <pc:spChg chg="mod">
          <ac:chgData name="Bandhichodu Venkat" userId="ac1dcaa9756e1826" providerId="LiveId" clId="{3678870C-EAF4-4584-91F2-6B0A00C5EB0D}" dt="2024-08-08T10:12:14.927" v="447" actId="255"/>
          <ac:spMkLst>
            <pc:docMk/>
            <pc:sldMk cId="1625053788" sldId="267"/>
            <ac:spMk id="2" creationId="{F597F421-42C8-93FB-B910-E557BFE42FE4}"/>
          </ac:spMkLst>
        </pc:spChg>
      </pc:sldChg>
      <pc:sldChg chg="modSp new del mod">
        <pc:chgData name="Bandhichodu Venkat" userId="ac1dcaa9756e1826" providerId="LiveId" clId="{3678870C-EAF4-4584-91F2-6B0A00C5EB0D}" dt="2024-08-08T10:11:45.792" v="431" actId="47"/>
        <pc:sldMkLst>
          <pc:docMk/>
          <pc:sldMk cId="1635426779" sldId="267"/>
        </pc:sldMkLst>
        <pc:spChg chg="mod">
          <ac:chgData name="Bandhichodu Venkat" userId="ac1dcaa9756e1826" providerId="LiveId" clId="{3678870C-EAF4-4584-91F2-6B0A00C5EB0D}" dt="2024-08-08T10:11:40.990" v="430" actId="20577"/>
          <ac:spMkLst>
            <pc:docMk/>
            <pc:sldMk cId="1635426779" sldId="267"/>
            <ac:spMk id="3" creationId="{2B8B70B6-3B00-3E23-9F51-85BB6778A3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F6130-0F68-4D21-9D04-46A6C03BE5AB}"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40DBD-6062-4E1C-8CB9-732007600043}" type="slidenum">
              <a:rPr lang="en-IN" smtClean="0"/>
              <a:t>‹#›</a:t>
            </a:fld>
            <a:endParaRPr lang="en-IN"/>
          </a:p>
        </p:txBody>
      </p:sp>
    </p:spTree>
    <p:extLst>
      <p:ext uri="{BB962C8B-B14F-4D97-AF65-F5344CB8AC3E}">
        <p14:creationId xmlns:p14="http://schemas.microsoft.com/office/powerpoint/2010/main" val="314964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A40DBD-6062-4E1C-8CB9-732007600043}" type="slidenum">
              <a:rPr lang="en-IN" smtClean="0"/>
              <a:t>1</a:t>
            </a:fld>
            <a:endParaRPr lang="en-IN"/>
          </a:p>
        </p:txBody>
      </p:sp>
    </p:spTree>
    <p:extLst>
      <p:ext uri="{BB962C8B-B14F-4D97-AF65-F5344CB8AC3E}">
        <p14:creationId xmlns:p14="http://schemas.microsoft.com/office/powerpoint/2010/main" val="213841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4A40DBD-6062-4E1C-8CB9-732007600043}" type="slidenum">
              <a:rPr lang="en-IN" smtClean="0"/>
              <a:t>7</a:t>
            </a:fld>
            <a:endParaRPr lang="en-IN"/>
          </a:p>
        </p:txBody>
      </p:sp>
    </p:spTree>
    <p:extLst>
      <p:ext uri="{BB962C8B-B14F-4D97-AF65-F5344CB8AC3E}">
        <p14:creationId xmlns:p14="http://schemas.microsoft.com/office/powerpoint/2010/main" val="66916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A40DBD-6062-4E1C-8CB9-732007600043}" type="slidenum">
              <a:rPr lang="en-IN" smtClean="0"/>
              <a:t>12</a:t>
            </a:fld>
            <a:endParaRPr lang="en-IN"/>
          </a:p>
        </p:txBody>
      </p:sp>
    </p:spTree>
    <p:extLst>
      <p:ext uri="{BB962C8B-B14F-4D97-AF65-F5344CB8AC3E}">
        <p14:creationId xmlns:p14="http://schemas.microsoft.com/office/powerpoint/2010/main" val="68881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D980-CAD5-0092-C23E-5F4527C098B4}"/>
              </a:ext>
            </a:extLst>
          </p:cNvPr>
          <p:cNvSpPr>
            <a:spLocks noGrp="1"/>
          </p:cNvSpPr>
          <p:nvPr>
            <p:ph type="ctrTitle"/>
          </p:nvPr>
        </p:nvSpPr>
        <p:spPr>
          <a:xfrm>
            <a:off x="1741019" y="802299"/>
            <a:ext cx="9313834" cy="2196934"/>
          </a:xfrm>
        </p:spPr>
        <p:txBody>
          <a:bodyPr>
            <a:noAutofit/>
          </a:bodyPr>
          <a:lstStyle/>
          <a:p>
            <a:r>
              <a:rPr lang="en-US" sz="3600" b="1" dirty="0" err="1">
                <a:latin typeface="Times New Roman" panose="02020603050405020304" pitchFamily="18" charset="0"/>
                <a:cs typeface="Times New Roman" panose="02020603050405020304" pitchFamily="18" charset="0"/>
              </a:rPr>
              <a:t>SignBridge</a:t>
            </a:r>
            <a:r>
              <a:rPr lang="en-US" sz="3600" b="1" dirty="0">
                <a:latin typeface="Times New Roman" panose="02020603050405020304" pitchFamily="18" charset="0"/>
                <a:cs typeface="Times New Roman" panose="02020603050405020304" pitchFamily="18" charset="0"/>
              </a:rPr>
              <a:t>: Bridging Communication with Sign Language               </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F9B9FD-E811-A1D3-F28F-6440B2812D84}"/>
              </a:ext>
            </a:extLst>
          </p:cNvPr>
          <p:cNvSpPr>
            <a:spLocks noGrp="1"/>
          </p:cNvSpPr>
          <p:nvPr>
            <p:ph type="subTitle" idx="1"/>
          </p:nvPr>
        </p:nvSpPr>
        <p:spPr>
          <a:xfrm>
            <a:off x="1741019" y="3514272"/>
            <a:ext cx="9313834" cy="1735740"/>
          </a:xfrm>
        </p:spPr>
        <p:txBody>
          <a:bodyPr>
            <a:normAutofit fontScale="92500" lnSpcReduction="10000"/>
          </a:bodyPr>
          <a:lstStyle/>
          <a:p>
            <a:r>
              <a:rPr lang="en-US" sz="2200" b="1" dirty="0">
                <a:latin typeface="Times New Roman" panose="02020603050405020304" pitchFamily="18" charset="0"/>
                <a:cs typeface="Times New Roman" panose="02020603050405020304" pitchFamily="18" charset="0"/>
              </a:rPr>
              <a:t>Team members:</a:t>
            </a:r>
            <a:r>
              <a:rPr lang="en-US"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b. V. Venkat (21761A0507)				                 </a:t>
            </a:r>
            <a:r>
              <a:rPr lang="en-IN" dirty="0">
                <a:latin typeface="Times New Roman" panose="02020603050405020304" pitchFamily="18" charset="0"/>
                <a:cs typeface="Times New Roman" panose="02020603050405020304" pitchFamily="18" charset="0"/>
              </a:rPr>
              <a:t>Mrs. M. Gayathri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 Soma Sundara Reddy (21761A0561)           		</a:t>
            </a:r>
            <a:r>
              <a:rPr lang="en-US"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Harshitha (21761A0519)</a:t>
            </a:r>
          </a:p>
        </p:txBody>
      </p:sp>
    </p:spTree>
    <p:extLst>
      <p:ext uri="{BB962C8B-B14F-4D97-AF65-F5344CB8AC3E}">
        <p14:creationId xmlns:p14="http://schemas.microsoft.com/office/powerpoint/2010/main" val="128461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41F7-98FE-9A82-318A-4194986D8E6E}"/>
              </a:ext>
            </a:extLst>
          </p:cNvPr>
          <p:cNvSpPr>
            <a:spLocks noGrp="1"/>
          </p:cNvSpPr>
          <p:nvPr>
            <p:ph type="title"/>
          </p:nvPr>
        </p:nvSpPr>
        <p:spPr>
          <a:xfrm>
            <a:off x="1294362" y="899617"/>
            <a:ext cx="9603275" cy="1049235"/>
          </a:xfrm>
        </p:spPr>
        <p:txBody>
          <a:bodyPr>
            <a:normAutofit/>
          </a:bodyPr>
          <a:lstStyle/>
          <a:p>
            <a:r>
              <a:rPr lang="en-US" sz="2800" b="1" dirty="0">
                <a:latin typeface="Times New Roman" panose="02020603050405020304" pitchFamily="18" charset="0"/>
                <a:cs typeface="Times New Roman" panose="02020603050405020304" pitchFamily="18" charset="0"/>
              </a:rPr>
              <a:t>System workflow</a:t>
            </a:r>
            <a:endParaRPr lang="en-IN" sz="28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B8750EFB-97B8-B7F8-BE23-A42A544CA3F9}"/>
              </a:ext>
            </a:extLst>
          </p:cNvPr>
          <p:cNvPicPr>
            <a:picLocks noGrp="1" noChangeAspect="1"/>
          </p:cNvPicPr>
          <p:nvPr>
            <p:ph idx="1"/>
          </p:nvPr>
        </p:nvPicPr>
        <p:blipFill>
          <a:blip r:embed="rId2"/>
          <a:stretch>
            <a:fillRect/>
          </a:stretch>
        </p:blipFill>
        <p:spPr>
          <a:xfrm>
            <a:off x="2460437" y="1872690"/>
            <a:ext cx="7271124" cy="4078377"/>
          </a:xfrm>
        </p:spPr>
      </p:pic>
    </p:spTree>
    <p:extLst>
      <p:ext uri="{BB962C8B-B14F-4D97-AF65-F5344CB8AC3E}">
        <p14:creationId xmlns:p14="http://schemas.microsoft.com/office/powerpoint/2010/main" val="267029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B6F3-336A-0AA8-5394-8519D75F07AF}"/>
              </a:ext>
            </a:extLst>
          </p:cNvPr>
          <p:cNvSpPr>
            <a:spLocks noGrp="1"/>
          </p:cNvSpPr>
          <p:nvPr>
            <p:ph type="title"/>
          </p:nvPr>
        </p:nvSpPr>
        <p:spPr>
          <a:xfrm>
            <a:off x="1451579" y="804520"/>
            <a:ext cx="9603275" cy="885292"/>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CC313B-E3D3-CB9A-E717-01F7852BB74E}"/>
              </a:ext>
            </a:extLst>
          </p:cNvPr>
          <p:cNvSpPr>
            <a:spLocks noGrp="1"/>
          </p:cNvSpPr>
          <p:nvPr>
            <p:ph idx="1"/>
          </p:nvPr>
        </p:nvSpPr>
        <p:spPr/>
        <p:txBody>
          <a:bodyPr/>
          <a:lstStyle/>
          <a:p>
            <a:pPr marL="0" indent="0" algn="just">
              <a:buNone/>
            </a:pP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is a groundbreaking solution that bridges communication gaps for deaf and mute individuals by converting spoken and written language into sign language videos in real-time. Leveraging advanced machine learning techniques and a comprehensive ISL video dataset, </a:t>
            </a: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promotes inclusivity and accessibility in various settings. By fostering better understanding and empowering communities, </a:t>
            </a: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ensures that communication is no longer a barrier, paving the way for a more connected and inclusive world. Moving forward, the focus will be on expanding the video dataset, improving model accuracy, and incorporating additional sign language features, enhancing the overall communication experience for all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38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C64C-6065-24D3-1CEB-7662432C9FAC}"/>
              </a:ext>
            </a:extLst>
          </p:cNvPr>
          <p:cNvSpPr>
            <a:spLocks noGrp="1"/>
          </p:cNvSpPr>
          <p:nvPr>
            <p:ph type="title"/>
          </p:nvPr>
        </p:nvSpPr>
        <p:spPr>
          <a:xfrm>
            <a:off x="1451579" y="936346"/>
            <a:ext cx="9603275" cy="917408"/>
          </a:xfrm>
        </p:spPr>
        <p:txBody>
          <a:bodyPr/>
          <a:lstStyle/>
          <a:p>
            <a:r>
              <a:rPr lang="en-US" b="1" dirty="0">
                <a:latin typeface="Times New Roman" panose="02020603050405020304" pitchFamily="18" charset="0"/>
                <a:cs typeface="Times New Roman" panose="02020603050405020304" pitchFamily="18" charset="0"/>
              </a:rPr>
              <a:t>Research papers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B8BD73-0ACA-60C9-B4F2-5410EE69A6B0}"/>
              </a:ext>
            </a:extLst>
          </p:cNvPr>
          <p:cNvSpPr>
            <a:spLocks noGrp="1"/>
          </p:cNvSpPr>
          <p:nvPr>
            <p:ph idx="1"/>
          </p:nvPr>
        </p:nvSpPr>
        <p:spPr>
          <a:xfrm>
            <a:off x="1451579" y="1938528"/>
            <a:ext cx="9603275" cy="3884371"/>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K. K. </a:t>
            </a:r>
            <a:r>
              <a:rPr lang="en-US" sz="1600" dirty="0" err="1">
                <a:latin typeface="Times New Roman" panose="02020603050405020304" pitchFamily="18" charset="0"/>
                <a:cs typeface="Times New Roman" panose="02020603050405020304" pitchFamily="18" charset="0"/>
              </a:rPr>
              <a:t>Bonthu</a:t>
            </a:r>
            <a:r>
              <a:rPr lang="en-US" sz="1600" dirty="0">
                <a:latin typeface="Times New Roman" panose="02020603050405020304" pitchFamily="18" charset="0"/>
                <a:cs typeface="Times New Roman" panose="02020603050405020304" pitchFamily="18" charset="0"/>
              </a:rPr>
              <a:t>, N. C, M. Padmini and M. P, "A Survey Paper on Emerging Techniques Used to Translate Audio or Text to Sign Language," 2023 International Conference on Advances in Electronics, Communication, Computing and Intelligent Information Systems (ICAECIS)</a:t>
            </a:r>
          </a:p>
          <a:p>
            <a:pPr algn="just"/>
            <a:r>
              <a:rPr lang="en-US" sz="1600" dirty="0">
                <a:latin typeface="Times New Roman" panose="02020603050405020304" pitchFamily="18" charset="0"/>
                <a:cs typeface="Times New Roman" panose="02020603050405020304" pitchFamily="18" charset="0"/>
              </a:rPr>
              <a:t>N. J, S. Bhat, R. R. Nair and T. Babu, "Audio to Sign Language conversion using Natural Language Processing," 2022 3rd International Conference on Communication, Computing and Industry 4.0 (C2I4), Bangalore, India, 2022,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10.1109/C2I456876.2022.10051414.</a:t>
            </a:r>
          </a:p>
          <a:p>
            <a:pPr algn="just"/>
            <a:r>
              <a:rPr lang="en-US" sz="1600" dirty="0">
                <a:latin typeface="Times New Roman" panose="02020603050405020304" pitchFamily="18" charset="0"/>
                <a:cs typeface="Times New Roman" panose="02020603050405020304" pitchFamily="18" charset="0"/>
              </a:rPr>
              <a:t>A. Yadav, R. Saxena, B. Saini, V. K. Verma and V. Srivastava, "Audio to Sign Language Translator Web Application," 2021 International Conference on Computational Performance Evaluation (</a:t>
            </a:r>
            <a:r>
              <a:rPr lang="en-US" sz="1600" dirty="0" err="1">
                <a:latin typeface="Times New Roman" panose="02020603050405020304" pitchFamily="18" charset="0"/>
                <a:cs typeface="Times New Roman" panose="02020603050405020304" pitchFamily="18" charset="0"/>
              </a:rPr>
              <a:t>ComPE</a:t>
            </a:r>
            <a:r>
              <a:rPr lang="en-US" sz="1600" dirty="0">
                <a:latin typeface="Times New Roman" panose="02020603050405020304" pitchFamily="18" charset="0"/>
                <a:cs typeface="Times New Roman" panose="02020603050405020304" pitchFamily="18" charset="0"/>
              </a:rPr>
              <a:t>), Shillong, India, 2021, pp. 321-326,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10.1109/ComPE53109.2021.9751857.</a:t>
            </a:r>
          </a:p>
          <a:p>
            <a:pPr algn="just"/>
            <a:r>
              <a:rPr lang="en-US" sz="1600" dirty="0">
                <a:latin typeface="Times New Roman" panose="02020603050405020304" pitchFamily="18" charset="0"/>
                <a:cs typeface="Times New Roman" panose="02020603050405020304" pitchFamily="18" charset="0"/>
              </a:rPr>
              <a:t>A. Dixit et al., "Audio to Indian and American Sign Language Converter using Machine Translation and NLP Technique," 2022 Third International Conference on Intelligent Computing Instrumentation and Control Technologies (ICICICT), Kannur, India, 2022, pp. 874-879,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10.1109/ICICICT54557.2022.9917614.</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5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E2C1-BD07-49EE-311B-2654ED2AC43A}"/>
              </a:ext>
            </a:extLst>
          </p:cNvPr>
          <p:cNvSpPr>
            <a:spLocks noGrp="1"/>
          </p:cNvSpPr>
          <p:nvPr>
            <p:ph type="title"/>
          </p:nvPr>
        </p:nvSpPr>
        <p:spPr>
          <a:xfrm>
            <a:off x="1451579" y="980237"/>
            <a:ext cx="9603275" cy="873517"/>
          </a:xfrm>
        </p:spPr>
        <p:txBody>
          <a:bodyPr/>
          <a:lstStyle/>
          <a:p>
            <a:r>
              <a:rPr lang="en-US" b="1" dirty="0">
                <a:latin typeface="Times New Roman" panose="02020603050405020304" pitchFamily="18" charset="0"/>
                <a:cs typeface="Times New Roman" panose="02020603050405020304" pitchFamily="18" charset="0"/>
              </a:rPr>
              <a:t>Research papers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ECAFAA-A265-E7D2-0413-BA5C20480B23}"/>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M. </a:t>
            </a:r>
            <a:r>
              <a:rPr lang="en-IN" sz="1600" dirty="0" err="1">
                <a:latin typeface="Times New Roman" panose="02020603050405020304" pitchFamily="18" charset="0"/>
                <a:cs typeface="Times New Roman" panose="02020603050405020304" pitchFamily="18" charset="0"/>
              </a:rPr>
              <a:t>Rajanishree</a:t>
            </a:r>
            <a:r>
              <a:rPr lang="en-IN" sz="1600" dirty="0">
                <a:latin typeface="Times New Roman" panose="02020603050405020304" pitchFamily="18" charset="0"/>
                <a:cs typeface="Times New Roman" panose="02020603050405020304" pitchFamily="18" charset="0"/>
              </a:rPr>
              <a:t>, N. Nadeem Ahmed, Y. </a:t>
            </a:r>
            <a:r>
              <a:rPr lang="en-IN" sz="1600" dirty="0" err="1">
                <a:latin typeface="Times New Roman" panose="02020603050405020304" pitchFamily="18" charset="0"/>
                <a:cs typeface="Times New Roman" panose="02020603050405020304" pitchFamily="18" charset="0"/>
              </a:rPr>
              <a:t>Panchani</a:t>
            </a:r>
            <a:r>
              <a:rPr lang="en-IN" sz="1600" dirty="0">
                <a:latin typeface="Times New Roman" panose="02020603050405020304" pitchFamily="18" charset="0"/>
                <a:cs typeface="Times New Roman" panose="02020603050405020304" pitchFamily="18" charset="0"/>
              </a:rPr>
              <a:t>, S. Aravindan and V. Jadhav, "Sign Language Conversion to Speech with the Application of KNN Algorithm," 2022 Sixth International Conference on I-SMAC (IoT in Social, Mobile, Analytics and Cloud) (I-SMAC)</a:t>
            </a:r>
          </a:p>
          <a:p>
            <a:r>
              <a:rPr lang="en-IN" sz="1600" dirty="0">
                <a:latin typeface="Times New Roman" panose="02020603050405020304" pitchFamily="18" charset="0"/>
                <a:cs typeface="Times New Roman" panose="02020603050405020304" pitchFamily="18" charset="0"/>
              </a:rPr>
              <a:t>A. </a:t>
            </a:r>
            <a:r>
              <a:rPr lang="en-IN" sz="1600" dirty="0" err="1">
                <a:latin typeface="Times New Roman" panose="02020603050405020304" pitchFamily="18" charset="0"/>
                <a:cs typeface="Times New Roman" panose="02020603050405020304" pitchFamily="18" charset="0"/>
              </a:rPr>
              <a:t>Kanvinde</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Revadekar</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Tamse</a:t>
            </a:r>
            <a:r>
              <a:rPr lang="en-IN" sz="1600" dirty="0">
                <a:latin typeface="Times New Roman" panose="02020603050405020304" pitchFamily="18" charset="0"/>
                <a:cs typeface="Times New Roman" panose="02020603050405020304" pitchFamily="18" charset="0"/>
              </a:rPr>
              <a:t>, D. R. </a:t>
            </a:r>
            <a:r>
              <a:rPr lang="en-IN" sz="1600" dirty="0" err="1">
                <a:latin typeface="Times New Roman" panose="02020603050405020304" pitchFamily="18" charset="0"/>
                <a:cs typeface="Times New Roman" panose="02020603050405020304" pitchFamily="18" charset="0"/>
              </a:rPr>
              <a:t>Kalbande</a:t>
            </a:r>
            <a:r>
              <a:rPr lang="en-IN" sz="1600" dirty="0">
                <a:latin typeface="Times New Roman" panose="02020603050405020304" pitchFamily="18" charset="0"/>
                <a:cs typeface="Times New Roman" panose="02020603050405020304" pitchFamily="18" charset="0"/>
              </a:rPr>
              <a:t> and N. </a:t>
            </a:r>
            <a:r>
              <a:rPr lang="en-IN" sz="1600" dirty="0" err="1">
                <a:latin typeface="Times New Roman" panose="02020603050405020304" pitchFamily="18" charset="0"/>
                <a:cs typeface="Times New Roman" panose="02020603050405020304" pitchFamily="18" charset="0"/>
              </a:rPr>
              <a:t>Bakereywala</a:t>
            </a:r>
            <a:r>
              <a:rPr lang="en-IN" sz="1600" dirty="0">
                <a:latin typeface="Times New Roman" panose="02020603050405020304" pitchFamily="18" charset="0"/>
                <a:cs typeface="Times New Roman" panose="02020603050405020304" pitchFamily="18" charset="0"/>
              </a:rPr>
              <a:t>, "Bidirectional Sign Language Translation," 2021 International Conference on Communication information and Computing Technology (ICCICT), Mumbai, India, 2021, pp. 1-5,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10.1109/ICCICT50803.2021.9510146.</a:t>
            </a:r>
          </a:p>
          <a:p>
            <a:r>
              <a:rPr lang="en-IN" sz="1600" dirty="0">
                <a:latin typeface="Times New Roman" panose="02020603050405020304" pitchFamily="18" charset="0"/>
                <a:cs typeface="Times New Roman" panose="02020603050405020304" pitchFamily="18" charset="0"/>
              </a:rPr>
              <a:t>A. Yadav, R. Saxena, B. Saini, V. K. Verma and V. Srivastava, "Audio to Sign Language Translator Web Application," 2021 International Conference on Computational Performance Evaluation (</a:t>
            </a:r>
            <a:r>
              <a:rPr lang="en-IN" sz="1600" dirty="0" err="1">
                <a:latin typeface="Times New Roman" panose="02020603050405020304" pitchFamily="18" charset="0"/>
                <a:cs typeface="Times New Roman" panose="02020603050405020304" pitchFamily="18" charset="0"/>
              </a:rPr>
              <a:t>ComPE</a:t>
            </a:r>
            <a:r>
              <a:rPr lang="en-IN" sz="1600" dirty="0">
                <a:latin typeface="Times New Roman" panose="02020603050405020304" pitchFamily="18" charset="0"/>
                <a:cs typeface="Times New Roman" panose="02020603050405020304" pitchFamily="18" charset="0"/>
              </a:rPr>
              <a:t>), Shillong, India, 2021, pp. 321-326,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10.1109/ComPE53109.2021.9751857.</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77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F421-42C8-93FB-B910-E557BFE42FE4}"/>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5CDDBA5-2B40-7FE4-E4CF-3A6D2CA0EECD}"/>
              </a:ext>
            </a:extLst>
          </p:cNvPr>
          <p:cNvSpPr>
            <a:spLocks noGrp="1"/>
          </p:cNvSpPr>
          <p:nvPr>
            <p:ph type="subTitle" idx="1"/>
          </p:nvPr>
        </p:nvSpPr>
        <p:spPr/>
        <p:txBody>
          <a:bodyPr/>
          <a:lstStyle/>
          <a:p>
            <a:r>
              <a:rPr lang="en-US" dirty="0">
                <a:solidFill>
                  <a:schemeClr val="accent5">
                    <a:lumMod val="20000"/>
                    <a:lumOff val="80000"/>
                  </a:schemeClr>
                </a:solidFill>
              </a:rPr>
              <a:t>Happy family</a:t>
            </a:r>
            <a:endParaRPr lang="en-IN" dirty="0">
              <a:solidFill>
                <a:schemeClr val="accent5">
                  <a:lumMod val="20000"/>
                  <a:lumOff val="80000"/>
                </a:schemeClr>
              </a:solidFill>
            </a:endParaRPr>
          </a:p>
        </p:txBody>
      </p:sp>
    </p:spTree>
    <p:extLst>
      <p:ext uri="{BB962C8B-B14F-4D97-AF65-F5344CB8AC3E}">
        <p14:creationId xmlns:p14="http://schemas.microsoft.com/office/powerpoint/2010/main" val="162505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74FE-BC7D-3403-30B6-55D7DEE760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91A7EF-D453-F1E6-01BE-A165935523E9}"/>
              </a:ext>
            </a:extLst>
          </p:cNvPr>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In a world where communication is key, barriers faced by deaf and mute individuals can be significant. "</a:t>
            </a: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is a pioneering project designed to bridge these communication gaps by converting spoken and written language into sign language videos. Leveraging advanced machine learning techniques, </a:t>
            </a: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transcribes audio input into text, which is then seamlessly translated into sign language using a curated dataset of animated videos. The core of the project lies in its ability to provide real-time translation, making interactions with deaf and mute individuals more inclusive and accessible. This solution not only fosters better understanding but also empowers communities by ensuring that communication is no longer a barrier. </a:t>
            </a:r>
            <a:r>
              <a:rPr lang="en-US" dirty="0" err="1">
                <a:latin typeface="Times New Roman" panose="02020603050405020304" pitchFamily="18" charset="0"/>
                <a:cs typeface="Times New Roman" panose="02020603050405020304" pitchFamily="18" charset="0"/>
              </a:rPr>
              <a:t>SignBridge</a:t>
            </a:r>
            <a:r>
              <a:rPr lang="en-US" dirty="0">
                <a:latin typeface="Times New Roman" panose="02020603050405020304" pitchFamily="18" charset="0"/>
                <a:cs typeface="Times New Roman" panose="02020603050405020304" pitchFamily="18" charset="0"/>
              </a:rPr>
              <a:t> aims to be a versatile tool, applicable in various settings, from educational environments to customer service, ensuring that everyone, regardless of their hearing ability, can communicate effectively and meaningfully.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71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98C7-E60A-29B3-B396-323F022C4764}"/>
              </a:ext>
            </a:extLst>
          </p:cNvPr>
          <p:cNvSpPr>
            <a:spLocks noGrp="1"/>
          </p:cNvSpPr>
          <p:nvPr>
            <p:ph type="title"/>
          </p:nvPr>
        </p:nvSpPr>
        <p:spPr>
          <a:xfrm>
            <a:off x="1451579" y="804519"/>
            <a:ext cx="9603275" cy="819455"/>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041E13-E999-290A-591F-CE9D1C4DD8B5}"/>
              </a:ext>
            </a:extLst>
          </p:cNvPr>
          <p:cNvSpPr>
            <a:spLocks noGrp="1"/>
          </p:cNvSpPr>
          <p:nvPr>
            <p:ph idx="1"/>
          </p:nvPr>
        </p:nvSpPr>
        <p:spPr>
          <a:xfrm>
            <a:off x="1451579" y="2015731"/>
            <a:ext cx="9603275" cy="4037749"/>
          </a:xfrm>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In today's world, communication is a fundamental aspect of daily life. However, deaf and mute individuals often face significant barriers that hinder their ability to engage and interact with others effectively.</a:t>
            </a:r>
          </a:p>
          <a:p>
            <a:pPr marL="0" indent="0" algn="just">
              <a:buNone/>
            </a:pPr>
            <a:r>
              <a:rPr lang="en-US" sz="1800" b="1" dirty="0" err="1">
                <a:latin typeface="Times New Roman" panose="02020603050405020304" pitchFamily="18" charset="0"/>
                <a:cs typeface="Times New Roman" panose="02020603050405020304" pitchFamily="18" charset="0"/>
              </a:rPr>
              <a:t>SignBridge</a:t>
            </a:r>
            <a:r>
              <a:rPr lang="en-US" sz="1800" dirty="0">
                <a:latin typeface="Times New Roman" panose="02020603050405020304" pitchFamily="18" charset="0"/>
                <a:cs typeface="Times New Roman" panose="02020603050405020304" pitchFamily="18" charset="0"/>
              </a:rPr>
              <a:t> is an innovative project designed to address these challenges by transforming spoken and written language into sign language videos. Leveraging cutting-edge machine learning techniques, </a:t>
            </a:r>
            <a:r>
              <a:rPr lang="en-US" sz="1800" dirty="0" err="1">
                <a:latin typeface="Times New Roman" panose="02020603050405020304" pitchFamily="18" charset="0"/>
                <a:cs typeface="Times New Roman" panose="02020603050405020304" pitchFamily="18" charset="0"/>
              </a:rPr>
              <a:t>SignBridge</a:t>
            </a:r>
            <a:r>
              <a:rPr lang="en-US" sz="1800" dirty="0">
                <a:latin typeface="Times New Roman" panose="02020603050405020304" pitchFamily="18" charset="0"/>
                <a:cs typeface="Times New Roman" panose="02020603050405020304" pitchFamily="18" charset="0"/>
              </a:rPr>
              <a:t> transcribes audio inputs into text and translates them into sign language using a carefully curated dataset of animated videos.</a:t>
            </a:r>
          </a:p>
          <a:p>
            <a:pPr marL="0" indent="0" algn="just">
              <a:buNone/>
            </a:pPr>
            <a:r>
              <a:rPr lang="en-US" sz="1800" dirty="0">
                <a:latin typeface="Times New Roman" panose="02020603050405020304" pitchFamily="18" charset="0"/>
                <a:cs typeface="Times New Roman" panose="02020603050405020304" pitchFamily="18" charset="0"/>
              </a:rPr>
              <a:t>This project aims to facilitate real-time translation, ensuring that interactions with deaf and mute individuals are inclusive and accessible. By bridging communication gaps, </a:t>
            </a:r>
            <a:r>
              <a:rPr lang="en-US" sz="1800" dirty="0" err="1">
                <a:latin typeface="Times New Roman" panose="02020603050405020304" pitchFamily="18" charset="0"/>
                <a:cs typeface="Times New Roman" panose="02020603050405020304" pitchFamily="18" charset="0"/>
              </a:rPr>
              <a:t>SignBridge</a:t>
            </a:r>
            <a:r>
              <a:rPr lang="en-US" sz="1800" dirty="0">
                <a:latin typeface="Times New Roman" panose="02020603050405020304" pitchFamily="18" charset="0"/>
                <a:cs typeface="Times New Roman" panose="02020603050405020304" pitchFamily="18" charset="0"/>
              </a:rPr>
              <a:t> empowers communities, fosters better understanding, and ensures that communication is no longer a barrier.</a:t>
            </a:r>
          </a:p>
          <a:p>
            <a:pPr marL="0" indent="0" algn="just">
              <a:buNone/>
            </a:pPr>
            <a:r>
              <a:rPr lang="en-US" sz="1800" dirty="0">
                <a:latin typeface="Times New Roman" panose="02020603050405020304" pitchFamily="18" charset="0"/>
                <a:cs typeface="Times New Roman" panose="02020603050405020304" pitchFamily="18" charset="0"/>
              </a:rPr>
              <a:t>Our goal is to make </a:t>
            </a:r>
            <a:r>
              <a:rPr lang="en-US" sz="1800" dirty="0" err="1">
                <a:latin typeface="Times New Roman" panose="02020603050405020304" pitchFamily="18" charset="0"/>
                <a:cs typeface="Times New Roman" panose="02020603050405020304" pitchFamily="18" charset="0"/>
              </a:rPr>
              <a:t>SignBridge</a:t>
            </a:r>
            <a:r>
              <a:rPr lang="en-US" sz="1800" dirty="0">
                <a:latin typeface="Times New Roman" panose="02020603050405020304" pitchFamily="18" charset="0"/>
                <a:cs typeface="Times New Roman" panose="02020603050405020304" pitchFamily="18" charset="0"/>
              </a:rPr>
              <a:t> a versatile tool applicable in various settings, from educational environments to customer service, ensuring effective and meaningful communication for everyone, regardless of their hearing ability.</a:t>
            </a:r>
          </a:p>
          <a:p>
            <a:endParaRPr lang="en-IN" sz="1000" dirty="0"/>
          </a:p>
        </p:txBody>
      </p:sp>
    </p:spTree>
    <p:extLst>
      <p:ext uri="{BB962C8B-B14F-4D97-AF65-F5344CB8AC3E}">
        <p14:creationId xmlns:p14="http://schemas.microsoft.com/office/powerpoint/2010/main" val="421777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276C-2C08-AABE-76F5-DE59CBBA640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CC4F0C60-D0CD-5CBC-5F7E-5C5B990E3DE7}"/>
              </a:ext>
            </a:extLst>
          </p:cNvPr>
          <p:cNvGraphicFramePr>
            <a:graphicFrameLocks noGrp="1"/>
          </p:cNvGraphicFramePr>
          <p:nvPr>
            <p:ph idx="1"/>
            <p:extLst>
              <p:ext uri="{D42A27DB-BD31-4B8C-83A1-F6EECF244321}">
                <p14:modId xmlns:p14="http://schemas.microsoft.com/office/powerpoint/2010/main" val="1881008230"/>
              </p:ext>
            </p:extLst>
          </p:nvPr>
        </p:nvGraphicFramePr>
        <p:xfrm>
          <a:off x="1450975" y="1506931"/>
          <a:ext cx="9604375" cy="4345399"/>
        </p:xfrm>
        <a:graphic>
          <a:graphicData uri="http://schemas.openxmlformats.org/drawingml/2006/table">
            <a:tbl>
              <a:tblPr firstRow="1" bandRow="1">
                <a:tableStyleId>{00A15C55-8517-42AA-B614-E9B94910E393}</a:tableStyleId>
              </a:tblPr>
              <a:tblGrid>
                <a:gridCol w="1920875">
                  <a:extLst>
                    <a:ext uri="{9D8B030D-6E8A-4147-A177-3AD203B41FA5}">
                      <a16:colId xmlns:a16="http://schemas.microsoft.com/office/drawing/2014/main" val="4051480048"/>
                    </a:ext>
                  </a:extLst>
                </a:gridCol>
                <a:gridCol w="1920875">
                  <a:extLst>
                    <a:ext uri="{9D8B030D-6E8A-4147-A177-3AD203B41FA5}">
                      <a16:colId xmlns:a16="http://schemas.microsoft.com/office/drawing/2014/main" val="3281839303"/>
                    </a:ext>
                  </a:extLst>
                </a:gridCol>
                <a:gridCol w="1920875">
                  <a:extLst>
                    <a:ext uri="{9D8B030D-6E8A-4147-A177-3AD203B41FA5}">
                      <a16:colId xmlns:a16="http://schemas.microsoft.com/office/drawing/2014/main" val="122322041"/>
                    </a:ext>
                  </a:extLst>
                </a:gridCol>
                <a:gridCol w="1920875">
                  <a:extLst>
                    <a:ext uri="{9D8B030D-6E8A-4147-A177-3AD203B41FA5}">
                      <a16:colId xmlns:a16="http://schemas.microsoft.com/office/drawing/2014/main" val="3742605498"/>
                    </a:ext>
                  </a:extLst>
                </a:gridCol>
                <a:gridCol w="1920875">
                  <a:extLst>
                    <a:ext uri="{9D8B030D-6E8A-4147-A177-3AD203B41FA5}">
                      <a16:colId xmlns:a16="http://schemas.microsoft.com/office/drawing/2014/main" val="1484990283"/>
                    </a:ext>
                  </a:extLst>
                </a:gridCol>
              </a:tblGrid>
              <a:tr h="585216">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8595372"/>
                  </a:ext>
                </a:extLst>
              </a:tr>
              <a:tr h="17485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Audio To Sign language Converter</a:t>
                      </a:r>
                      <a:endParaRPr lang="en-IN" sz="18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Ms. </a:t>
                      </a:r>
                      <a:r>
                        <a:rPr lang="en-IN" b="0" dirty="0" err="1">
                          <a:latin typeface="Times New Roman" panose="02020603050405020304" pitchFamily="18" charset="0"/>
                          <a:cs typeface="Times New Roman" panose="02020603050405020304" pitchFamily="18" charset="0"/>
                        </a:rPr>
                        <a:t>Satvika</a:t>
                      </a:r>
                      <a:r>
                        <a:rPr lang="en-IN" b="0" dirty="0">
                          <a:latin typeface="Times New Roman" panose="02020603050405020304" pitchFamily="18" charset="0"/>
                          <a:cs typeface="Times New Roman" panose="02020603050405020304" pitchFamily="18" charset="0"/>
                        </a:rPr>
                        <a:t> Reddy </a:t>
                      </a:r>
                      <a:r>
                        <a:rPr lang="en-IN" b="0" dirty="0" err="1">
                          <a:latin typeface="Times New Roman" panose="02020603050405020304" pitchFamily="18" charset="0"/>
                          <a:cs typeface="Times New Roman" panose="02020603050405020304" pitchFamily="18" charset="0"/>
                        </a:rPr>
                        <a:t>Satti</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Natural Language Processing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0" dirty="0">
                          <a:latin typeface="Times New Roman" panose="02020603050405020304" pitchFamily="18" charset="0"/>
                          <a:cs typeface="Times New Roman" panose="02020603050405020304" pitchFamily="18" charset="0"/>
                        </a:rPr>
                        <a:t>Flexibility: </a:t>
                      </a:r>
                      <a:r>
                        <a:rPr lang="en-US" dirty="0">
                          <a:latin typeface="Times New Roman" panose="02020603050405020304" pitchFamily="18" charset="0"/>
                          <a:cs typeface="Times New Roman" panose="02020603050405020304" pitchFamily="18" charset="0"/>
                        </a:rPr>
                        <a:t>NLP algorithms can handle a wide range of text inputs.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NLP models often struggle with understanding the context or nuances of spoken or written language.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39405"/>
                  </a:ext>
                </a:extLst>
              </a:tr>
              <a:tr h="1996920">
                <a:tc>
                  <a:txBody>
                    <a:bodyPr/>
                    <a:lstStyle/>
                    <a:p>
                      <a:r>
                        <a:rPr lang="en-US" dirty="0">
                          <a:latin typeface="Times New Roman" panose="02020603050405020304" pitchFamily="18" charset="0"/>
                          <a:cs typeface="Times New Roman" panose="02020603050405020304" pitchFamily="18" charset="0"/>
                        </a:rPr>
                        <a:t>Deep learning based assistive technology on audio visual speech recognition for hearing impaired</a:t>
                      </a:r>
                      <a:r>
                        <a:rPr lang="en-US" sz="900" dirty="0">
                          <a:latin typeface="Times New Roman" panose="02020603050405020304" pitchFamily="18" charset="0"/>
                          <a:cs typeface="Times New Roman" panose="02020603050405020304" pitchFamily="18" charset="0"/>
                        </a:rPr>
                        <a:t>(paper1)</a:t>
                      </a:r>
                      <a:endParaRPr lang="en-IN" sz="900" dirty="0">
                        <a:latin typeface="Times New Roman" panose="02020603050405020304" pitchFamily="18" charset="0"/>
                        <a:cs typeface="Times New Roman" panose="02020603050405020304" pitchFamily="18" charset="0"/>
                      </a:endParaRPr>
                    </a:p>
                  </a:txBody>
                  <a:tcPr/>
                </a:tc>
                <a:tc>
                  <a:txBody>
                    <a:bodyPr/>
                    <a:lstStyle/>
                    <a:p>
                      <a:r>
                        <a:rPr lang="fi-FI" dirty="0">
                          <a:latin typeface="Times New Roman" panose="02020603050405020304" pitchFamily="18" charset="0"/>
                          <a:cs typeface="Times New Roman" panose="02020603050405020304" pitchFamily="18" charset="0"/>
                        </a:rPr>
                        <a:t>L. Ashok Kumar, D. Karthika Renuka, S. Lovelyn Rose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RNN-GRU for speech-to-text conversion.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CNN for visual speech-to-text conversion (lip reading).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Lowered word error rate (WER) to 6.59% for the automatic speech recognition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Current methods may still require further improvements, especially in extreme noisy conditions.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0750120"/>
                  </a:ext>
                </a:extLst>
              </a:tr>
            </a:tbl>
          </a:graphicData>
        </a:graphic>
      </p:graphicFrame>
    </p:spTree>
    <p:extLst>
      <p:ext uri="{BB962C8B-B14F-4D97-AF65-F5344CB8AC3E}">
        <p14:creationId xmlns:p14="http://schemas.microsoft.com/office/powerpoint/2010/main" val="140394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0C64-BAC6-B21C-3EED-A2F5425BFD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2E9DE05-3C5D-1563-98BA-80EDF202FB2D}"/>
              </a:ext>
            </a:extLst>
          </p:cNvPr>
          <p:cNvGraphicFramePr>
            <a:graphicFrameLocks noGrp="1"/>
          </p:cNvGraphicFramePr>
          <p:nvPr>
            <p:ph idx="1"/>
            <p:extLst>
              <p:ext uri="{D42A27DB-BD31-4B8C-83A1-F6EECF244321}">
                <p14:modId xmlns:p14="http://schemas.microsoft.com/office/powerpoint/2010/main" val="2207870988"/>
              </p:ext>
            </p:extLst>
          </p:nvPr>
        </p:nvGraphicFramePr>
        <p:xfrm>
          <a:off x="1450975" y="1514246"/>
          <a:ext cx="9604375" cy="4290583"/>
        </p:xfrm>
        <a:graphic>
          <a:graphicData uri="http://schemas.openxmlformats.org/drawingml/2006/table">
            <a:tbl>
              <a:tblPr firstRow="1" bandRow="1">
                <a:tableStyleId>{00A15C55-8517-42AA-B614-E9B94910E393}</a:tableStyleId>
              </a:tblPr>
              <a:tblGrid>
                <a:gridCol w="1920875">
                  <a:extLst>
                    <a:ext uri="{9D8B030D-6E8A-4147-A177-3AD203B41FA5}">
                      <a16:colId xmlns:a16="http://schemas.microsoft.com/office/drawing/2014/main" val="1618721206"/>
                    </a:ext>
                  </a:extLst>
                </a:gridCol>
                <a:gridCol w="1920875">
                  <a:extLst>
                    <a:ext uri="{9D8B030D-6E8A-4147-A177-3AD203B41FA5}">
                      <a16:colId xmlns:a16="http://schemas.microsoft.com/office/drawing/2014/main" val="510536721"/>
                    </a:ext>
                  </a:extLst>
                </a:gridCol>
                <a:gridCol w="1920875">
                  <a:extLst>
                    <a:ext uri="{9D8B030D-6E8A-4147-A177-3AD203B41FA5}">
                      <a16:colId xmlns:a16="http://schemas.microsoft.com/office/drawing/2014/main" val="3430005262"/>
                    </a:ext>
                  </a:extLst>
                </a:gridCol>
                <a:gridCol w="1920875">
                  <a:extLst>
                    <a:ext uri="{9D8B030D-6E8A-4147-A177-3AD203B41FA5}">
                      <a16:colId xmlns:a16="http://schemas.microsoft.com/office/drawing/2014/main" val="1809302227"/>
                    </a:ext>
                  </a:extLst>
                </a:gridCol>
                <a:gridCol w="1920875">
                  <a:extLst>
                    <a:ext uri="{9D8B030D-6E8A-4147-A177-3AD203B41FA5}">
                      <a16:colId xmlns:a16="http://schemas.microsoft.com/office/drawing/2014/main" val="4252178138"/>
                    </a:ext>
                  </a:extLst>
                </a:gridCol>
              </a:tblGrid>
              <a:tr h="640303">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459882"/>
                  </a:ext>
                </a:extLst>
              </a:tr>
              <a:tr h="2168734">
                <a:tc>
                  <a:txBody>
                    <a:bodyPr/>
                    <a:lstStyle/>
                    <a:p>
                      <a:r>
                        <a:rPr lang="en-US" dirty="0">
                          <a:latin typeface="Times New Roman" panose="02020603050405020304" pitchFamily="18" charset="0"/>
                          <a:cs typeface="Times New Roman" panose="02020603050405020304" pitchFamily="18" charset="0"/>
                        </a:rPr>
                        <a:t>Audio to Sign Language Using NLP</a:t>
                      </a:r>
                      <a:r>
                        <a:rPr lang="en-US" sz="1100" dirty="0">
                          <a:latin typeface="Times New Roman" panose="02020603050405020304" pitchFamily="18" charset="0"/>
                          <a:cs typeface="Times New Roman" panose="02020603050405020304" pitchFamily="18" charset="0"/>
                        </a:rPr>
                        <a:t>(jet484)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Ms. Harshitha Kotha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Ms. Sai </a:t>
                      </a:r>
                      <a:r>
                        <a:rPr lang="en-IN" dirty="0" err="1">
                          <a:latin typeface="Times New Roman" panose="02020603050405020304" pitchFamily="18" charset="0"/>
                          <a:cs typeface="Times New Roman" panose="02020603050405020304" pitchFamily="18" charset="0"/>
                        </a:rPr>
                        <a:t>Deekshitha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Ponugoti</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(NLP) Techniques: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Tokenization </a:t>
                      </a:r>
                    </a:p>
                    <a:p>
                      <a:r>
                        <a:rPr lang="en-IN" dirty="0">
                          <a:latin typeface="Times New Roman" panose="02020603050405020304" pitchFamily="18" charset="0"/>
                          <a:cs typeface="Times New Roman" panose="02020603050405020304" pitchFamily="18" charset="0"/>
                        </a:rPr>
                        <a:t>Stop-word Removal</a:t>
                      </a:r>
                    </a:p>
                    <a:p>
                      <a:r>
                        <a:rPr lang="en-IN" dirty="0">
                          <a:latin typeface="Times New Roman" panose="02020603050405020304" pitchFamily="18" charset="0"/>
                          <a:cs typeface="Times New Roman" panose="02020603050405020304" pitchFamily="18" charset="0"/>
                        </a:rPr>
                        <a:t>Lemmatization</a:t>
                      </a:r>
                    </a:p>
                  </a:txBody>
                  <a:tcPr/>
                </a:tc>
                <a:tc>
                  <a:txBody>
                    <a:bodyPr/>
                    <a:lstStyle/>
                    <a:p>
                      <a:r>
                        <a:rPr lang="en-US" dirty="0">
                          <a:latin typeface="Times New Roman" panose="02020603050405020304" pitchFamily="18" charset="0"/>
                          <a:cs typeface="Times New Roman" panose="02020603050405020304" pitchFamily="18" charset="0"/>
                        </a:rPr>
                        <a:t>Breaking down the text and removing irrelevant words, improving processing efficiency.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Might not always capture the nuances of word meanings in different contexts.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265747"/>
                  </a:ext>
                </a:extLst>
              </a:tr>
              <a:tr h="1481546">
                <a:tc>
                  <a:txBody>
                    <a:bodyPr/>
                    <a:lstStyle/>
                    <a:p>
                      <a:r>
                        <a:rPr lang="en-US" dirty="0">
                          <a:latin typeface="Times New Roman" panose="02020603050405020304" pitchFamily="18" charset="0"/>
                          <a:cs typeface="Times New Roman" panose="02020603050405020304" pitchFamily="18" charset="0"/>
                        </a:rPr>
                        <a:t>Audio to Sign Language Translator</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ucrt</a:t>
                      </a:r>
                      <a:r>
                        <a:rPr lang="en-US" sz="11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 Shiva Prasad </a:t>
                      </a:r>
                    </a:p>
                    <a:p>
                      <a:r>
                        <a:rPr lang="en-IN" dirty="0">
                          <a:latin typeface="Times New Roman" panose="02020603050405020304" pitchFamily="18" charset="0"/>
                          <a:cs typeface="Times New Roman" panose="02020603050405020304" pitchFamily="18" charset="0"/>
                        </a:rPr>
                        <a:t>E </a:t>
                      </a:r>
                      <a:r>
                        <a:rPr lang="en-IN" dirty="0" err="1">
                          <a:latin typeface="Times New Roman" panose="02020603050405020304" pitchFamily="18" charset="0"/>
                          <a:cs typeface="Times New Roman" panose="02020603050405020304" pitchFamily="18" charset="0"/>
                        </a:rPr>
                        <a:t>Siddartha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 </a:t>
                      </a:r>
                      <a:r>
                        <a:rPr lang="en-IN" dirty="0" err="1">
                          <a:latin typeface="Times New Roman" panose="02020603050405020304" pitchFamily="18" charset="0"/>
                          <a:cs typeface="Times New Roman" panose="02020603050405020304" pitchFamily="18" charset="0"/>
                        </a:rPr>
                        <a:t>Sahith</a:t>
                      </a:r>
                      <a:r>
                        <a:rPr lang="en-IN" dirty="0">
                          <a:latin typeface="Times New Roman" panose="02020603050405020304" pitchFamily="18" charset="0"/>
                          <a:cs typeface="Times New Roman" panose="02020603050405020304" pitchFamily="18" charset="0"/>
                        </a:rPr>
                        <a:t> Reddy</a:t>
                      </a:r>
                    </a:p>
                  </a:txBody>
                  <a:tcPr/>
                </a:tc>
                <a:tc>
                  <a:txBody>
                    <a:bodyPr/>
                    <a:lstStyle/>
                    <a:p>
                      <a:r>
                        <a:rPr lang="en-IN" dirty="0">
                          <a:latin typeface="Times New Roman" panose="02020603050405020304" pitchFamily="18" charset="0"/>
                          <a:cs typeface="Times New Roman" panose="02020603050405020304" pitchFamily="18" charset="0"/>
                        </a:rPr>
                        <a:t>Google Speech API </a:t>
                      </a:r>
                      <a:r>
                        <a:rPr lang="en-US" dirty="0">
                          <a:latin typeface="Times New Roman" panose="02020603050405020304" pitchFamily="18" charset="0"/>
                          <a:cs typeface="Times New Roman" panose="02020603050405020304" pitchFamily="18" charset="0"/>
                        </a:rPr>
                        <a:t>(NLP) techniques such as tokenization, stemming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APIs (Google Speech API) for robust recognition capabilities.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Expensive computational resources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418484"/>
                  </a:ext>
                </a:extLst>
              </a:tr>
            </a:tbl>
          </a:graphicData>
        </a:graphic>
      </p:graphicFrame>
    </p:spTree>
    <p:extLst>
      <p:ext uri="{BB962C8B-B14F-4D97-AF65-F5344CB8AC3E}">
        <p14:creationId xmlns:p14="http://schemas.microsoft.com/office/powerpoint/2010/main" val="31874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AFD1-0535-83A0-2D22-2EA75DB88BB1}"/>
              </a:ext>
            </a:extLst>
          </p:cNvPr>
          <p:cNvSpPr>
            <a:spLocks noGrp="1"/>
          </p:cNvSpPr>
          <p:nvPr>
            <p:ph type="title"/>
          </p:nvPr>
        </p:nvSpPr>
        <p:spPr>
          <a:xfrm>
            <a:off x="1451579" y="804520"/>
            <a:ext cx="9603275" cy="587136"/>
          </a:xfrm>
        </p:spPr>
        <p:txBody>
          <a:bodyPr/>
          <a:lstStyle/>
          <a:p>
            <a:r>
              <a:rPr lang="en-US" b="1" dirty="0">
                <a:latin typeface="Times New Roman" panose="02020603050405020304" pitchFamily="18" charset="0"/>
                <a:cs typeface="Times New Roman" panose="02020603050405020304" pitchFamily="18" charset="0"/>
              </a:rPr>
              <a:t>Limitations of  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EB6A3-DC6D-B1CE-9703-EEA222B5B3F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NLP models often find it hard to understand context or subtle meanings in language.</a:t>
            </a:r>
          </a:p>
          <a:p>
            <a:r>
              <a:rPr lang="en-US" dirty="0">
                <a:latin typeface="Times New Roman" panose="02020603050405020304" pitchFamily="18" charset="0"/>
                <a:cs typeface="Times New Roman" panose="02020603050405020304" pitchFamily="18" charset="0"/>
              </a:rPr>
              <a:t>Poor in performing in noisy environments.</a:t>
            </a:r>
          </a:p>
          <a:p>
            <a:r>
              <a:rPr lang="en-US" dirty="0">
                <a:latin typeface="Times New Roman" panose="02020603050405020304" pitchFamily="18" charset="0"/>
                <a:cs typeface="Times New Roman" panose="02020603050405020304" pitchFamily="18" charset="0"/>
              </a:rPr>
              <a:t>Missing the different meanings of words in various contexts.</a:t>
            </a:r>
          </a:p>
          <a:p>
            <a:r>
              <a:rPr lang="en-US" dirty="0">
                <a:latin typeface="Times New Roman" panose="02020603050405020304" pitchFamily="18" charset="0"/>
                <a:cs typeface="Times New Roman" panose="02020603050405020304" pitchFamily="18" charset="0"/>
              </a:rPr>
              <a:t>More expensive computing power</a:t>
            </a:r>
            <a:r>
              <a:rPr lang="en-US" dirty="0"/>
              <a:t>.</a:t>
            </a:r>
          </a:p>
          <a:p>
            <a:r>
              <a:rPr lang="en-US" dirty="0">
                <a:latin typeface="Times New Roman" panose="02020603050405020304" pitchFamily="18" charset="0"/>
                <a:cs typeface="Times New Roman" panose="02020603050405020304" pitchFamily="18" charset="0"/>
              </a:rPr>
              <a:t>Mostly Accepting only English Audio.</a:t>
            </a:r>
          </a:p>
          <a:p>
            <a:r>
              <a:rPr lang="en-US" dirty="0">
                <a:latin typeface="Times New Roman" panose="02020603050405020304" pitchFamily="18" charset="0"/>
                <a:cs typeface="Times New Roman" panose="02020603050405020304" pitchFamily="18" charset="0"/>
              </a:rPr>
              <a:t>Existing models focus on ASL and don't meet the specific needs of ISL users.</a:t>
            </a:r>
          </a:p>
          <a:p>
            <a:r>
              <a:rPr lang="en-US" dirty="0">
                <a:latin typeface="Times New Roman" panose="02020603050405020304" pitchFamily="18" charset="0"/>
                <a:cs typeface="Times New Roman" panose="02020603050405020304" pitchFamily="18" charset="0"/>
              </a:rPr>
              <a:t>Low Accuracy in identifying words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Tree>
    <p:extLst>
      <p:ext uri="{BB962C8B-B14F-4D97-AF65-F5344CB8AC3E}">
        <p14:creationId xmlns:p14="http://schemas.microsoft.com/office/powerpoint/2010/main" val="98621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BC8C-8A8C-E8A1-AADD-01126787F2C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2BC05E-F35A-8EA9-40F4-163950CD07ED}"/>
              </a:ext>
            </a:extLst>
          </p:cNvPr>
          <p:cNvSpPr>
            <a:spLocks noGrp="1"/>
          </p:cNvSpPr>
          <p:nvPr>
            <p:ph idx="1"/>
          </p:nvPr>
        </p:nvSpPr>
        <p:spPr>
          <a:xfrm>
            <a:off x="1451579" y="2015732"/>
            <a:ext cx="9603275" cy="3543820"/>
          </a:xfrm>
        </p:spPr>
        <p:txBody>
          <a:bodyPr>
            <a:normAutofit fontScale="92500" lnSpcReduction="20000"/>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Audio Input</a:t>
            </a:r>
            <a:r>
              <a:rPr lang="en-US" sz="1800" dirty="0">
                <a:latin typeface="Times New Roman" panose="02020603050405020304" pitchFamily="18" charset="0"/>
                <a:cs typeface="Times New Roman" panose="02020603050405020304" pitchFamily="18" charset="0"/>
              </a:rPr>
              <a:t>: User uploads an audio file in any language.</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Audio Transcription</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b="1" dirty="0">
                <a:latin typeface="Times New Roman" panose="02020603050405020304" pitchFamily="18" charset="0"/>
                <a:cs typeface="Times New Roman" panose="02020603050405020304" pitchFamily="18" charset="0"/>
              </a:rPr>
              <a:t>OpenAI Whisper Model</a:t>
            </a:r>
            <a:r>
              <a:rPr lang="en-US" sz="1600" dirty="0">
                <a:latin typeface="Times New Roman" panose="02020603050405020304" pitchFamily="18" charset="0"/>
                <a:cs typeface="Times New Roman" panose="02020603050405020304" pitchFamily="18" charset="0"/>
              </a:rPr>
              <a:t>: Analyzes the audio input and converts it to text.</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Translation</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b="1" dirty="0">
                <a:latin typeface="Times New Roman" panose="02020603050405020304" pitchFamily="18" charset="0"/>
                <a:cs typeface="Times New Roman" panose="02020603050405020304" pitchFamily="18" charset="0"/>
              </a:rPr>
              <a:t>Deep Translator</a:t>
            </a:r>
            <a:r>
              <a:rPr lang="en-US" sz="1600" dirty="0">
                <a:latin typeface="Times New Roman" panose="02020603050405020304" pitchFamily="18" charset="0"/>
                <a:cs typeface="Times New Roman" panose="02020603050405020304" pitchFamily="18" charset="0"/>
              </a:rPr>
              <a:t>: Converts the detected text into English.</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Video Generation</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b="1" dirty="0">
                <a:latin typeface="Times New Roman" panose="02020603050405020304" pitchFamily="18" charset="0"/>
                <a:cs typeface="Times New Roman" panose="02020603050405020304" pitchFamily="18" charset="0"/>
              </a:rPr>
              <a:t>Video Mapping</a:t>
            </a:r>
            <a:r>
              <a:rPr lang="en-US" sz="1600" dirty="0">
                <a:latin typeface="Times New Roman" panose="02020603050405020304" pitchFamily="18" charset="0"/>
                <a:cs typeface="Times New Roman" panose="02020603050405020304" pitchFamily="18" charset="0"/>
              </a:rPr>
              <a:t>: The translated text is mapped to corresponding Indian Sign Language (ISL) video clips.</a:t>
            </a:r>
          </a:p>
          <a:p>
            <a:pPr marL="742950" lvl="1" indent="-285750" algn="just">
              <a:buFont typeface="+mj-lt"/>
              <a:buAutoNum type="arabicPeriod"/>
            </a:pPr>
            <a:r>
              <a:rPr lang="en-US" sz="1600" b="1" dirty="0" err="1">
                <a:latin typeface="Times New Roman" panose="02020603050405020304" pitchFamily="18" charset="0"/>
                <a:cs typeface="Times New Roman" panose="02020603050405020304" pitchFamily="18" charset="0"/>
              </a:rPr>
              <a:t>VideoFileClip</a:t>
            </a:r>
            <a:r>
              <a:rPr lang="en-US" sz="1600" b="1" dirty="0">
                <a:latin typeface="Times New Roman" panose="02020603050405020304" pitchFamily="18" charset="0"/>
                <a:cs typeface="Times New Roman" panose="02020603050405020304" pitchFamily="18" charset="0"/>
              </a:rPr>
              <a:t> and </a:t>
            </a:r>
            <a:r>
              <a:rPr lang="en-US" sz="1600" b="1" dirty="0" err="1">
                <a:latin typeface="Times New Roman" panose="02020603050405020304" pitchFamily="18" charset="0"/>
                <a:cs typeface="Times New Roman" panose="02020603050405020304" pitchFamily="18" charset="0"/>
              </a:rPr>
              <a:t>concatenate_videoclips</a:t>
            </a:r>
            <a:r>
              <a:rPr lang="en-US" sz="1600" dirty="0">
                <a:latin typeface="Times New Roman" panose="02020603050405020304" pitchFamily="18" charset="0"/>
                <a:cs typeface="Times New Roman" panose="02020603050405020304" pitchFamily="18" charset="0"/>
              </a:rPr>
              <a:t>: Combine the mapped video clips into a single cohesive video.</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The final ISL video is generated, enabling real-time communication for deaf and mute individuals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78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DC6E-63CA-61CC-DA51-8D775A5A4A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proposed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D8672-364D-18AB-D6B1-D5F73323C796}"/>
              </a:ext>
            </a:extLst>
          </p:cNvPr>
          <p:cNvSpPr>
            <a:spLocks noGrp="1"/>
          </p:cNvSpPr>
          <p:nvPr>
            <p:ph idx="1"/>
          </p:nvPr>
        </p:nvSpPr>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Automatic Language Detection</a:t>
            </a:r>
            <a:r>
              <a:rPr lang="en-US" dirty="0">
                <a:latin typeface="Times New Roman" panose="02020603050405020304" pitchFamily="18" charset="0"/>
                <a:cs typeface="Times New Roman" panose="02020603050405020304" pitchFamily="18" charset="0"/>
              </a:rPr>
              <a:t>: Whisper can automatically detect the language spoken in the audio, eliminating the need for manual language selection.</a:t>
            </a:r>
          </a:p>
          <a:p>
            <a:pPr algn="just"/>
            <a:r>
              <a:rPr lang="en-IN" b="1" dirty="0">
                <a:latin typeface="Times New Roman" panose="02020603050405020304" pitchFamily="18" charset="0"/>
                <a:cs typeface="Times New Roman" panose="02020603050405020304" pitchFamily="18" charset="0"/>
              </a:rPr>
              <a:t>Direct Translation to English</a:t>
            </a:r>
            <a:endParaRPr lang="en-US"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Robust to Noisy Environments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By combining transcription and translation in one step, Whisper reduces complexity and streamlines your pipeline.</a:t>
            </a:r>
          </a:p>
          <a:p>
            <a:pPr algn="just"/>
            <a:r>
              <a:rPr lang="en-IN" b="1" dirty="0">
                <a:latin typeface="Times New Roman" panose="02020603050405020304" pitchFamily="18" charset="0"/>
                <a:cs typeface="Times New Roman" panose="02020603050405020304" pitchFamily="18" charset="0"/>
              </a:rPr>
              <a:t>Real-time Processing</a:t>
            </a:r>
          </a:p>
          <a:p>
            <a:pPr algn="just"/>
            <a:r>
              <a:rPr lang="en-US" b="1" dirty="0">
                <a:latin typeface="Times New Roman" panose="02020603050405020304" pitchFamily="18" charset="0"/>
                <a:cs typeface="Times New Roman" panose="02020603050405020304" pitchFamily="18" charset="0"/>
              </a:rPr>
              <a:t>High Accuracy</a:t>
            </a:r>
            <a:r>
              <a:rPr lang="en-US" dirty="0">
                <a:latin typeface="Times New Roman" panose="02020603050405020304" pitchFamily="18" charset="0"/>
                <a:cs typeface="Times New Roman" panose="02020603050405020304" pitchFamily="18" charset="0"/>
              </a:rPr>
              <a:t>: Whisper is known for its high transcription accuracy, even for challenging audio inputs, ensuring reliable text conversion.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65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1826-EF1C-6097-D863-E2E9F31C5428}"/>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workflow</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FA30EE-4ACA-69B1-0321-61961A6FF80C}"/>
              </a:ext>
            </a:extLst>
          </p:cNvPr>
          <p:cNvPicPr>
            <a:picLocks noGrp="1" noChangeAspect="1"/>
          </p:cNvPicPr>
          <p:nvPr>
            <p:ph idx="1"/>
          </p:nvPr>
        </p:nvPicPr>
        <p:blipFill>
          <a:blip r:embed="rId2"/>
          <a:stretch>
            <a:fillRect/>
          </a:stretch>
        </p:blipFill>
        <p:spPr>
          <a:xfrm>
            <a:off x="2140667" y="2016125"/>
            <a:ext cx="8224991" cy="3449638"/>
          </a:xfrm>
        </p:spPr>
      </p:pic>
    </p:spTree>
    <p:extLst>
      <p:ext uri="{BB962C8B-B14F-4D97-AF65-F5344CB8AC3E}">
        <p14:creationId xmlns:p14="http://schemas.microsoft.com/office/powerpoint/2010/main" val="999860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889</TotalTime>
  <Words>1363</Words>
  <Application>Microsoft Office PowerPoint</Application>
  <PresentationFormat>Widescreen</PresentationFormat>
  <Paragraphs>95</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 New Roman</vt:lpstr>
      <vt:lpstr>Gallery</vt:lpstr>
      <vt:lpstr>SignBridge: Bridging Communication with Sign Language               </vt:lpstr>
      <vt:lpstr>Abstract</vt:lpstr>
      <vt:lpstr>introduction</vt:lpstr>
      <vt:lpstr>Literature survey</vt:lpstr>
      <vt:lpstr>LITERATURE SURVEY</vt:lpstr>
      <vt:lpstr>Limitations of  existing system</vt:lpstr>
      <vt:lpstr>Proposed system</vt:lpstr>
      <vt:lpstr>Advantages of proposed model</vt:lpstr>
      <vt:lpstr>System workflow</vt:lpstr>
      <vt:lpstr>System workflow</vt:lpstr>
      <vt:lpstr>conclusion</vt:lpstr>
      <vt:lpstr>Research papers</vt:lpstr>
      <vt:lpstr>Research papers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Bandhichodu Venkat</dc:creator>
  <cp:lastModifiedBy>Bandhichodu Venkat</cp:lastModifiedBy>
  <cp:revision>15</cp:revision>
  <dcterms:created xsi:type="dcterms:W3CDTF">2024-08-03T13:47:48Z</dcterms:created>
  <dcterms:modified xsi:type="dcterms:W3CDTF">2024-10-04T18:32:10Z</dcterms:modified>
</cp:coreProperties>
</file>