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8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74" r:id="rId17"/>
    <p:sldId id="275" r:id="rId18"/>
    <p:sldId id="273" r:id="rId19"/>
    <p:sldId id="276" r:id="rId20"/>
    <p:sldId id="277" r:id="rId21"/>
    <p:sldId id="278" r:id="rId22"/>
    <p:sldId id="279" r:id="rId23"/>
    <p:sldId id="281" r:id="rId24"/>
    <p:sldId id="26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7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20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4806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57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11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03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77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5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9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4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0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1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2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9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4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9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C94228-8CFB-4A55-AC29-98041E24D1B3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05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oudflare.com/learning/ddos/http-flood-ddos-attack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flare.com/learning/ddos/what-is-a-ddos-attack/" TargetMode="External"/><Relationship Id="rId2" Type="http://schemas.openxmlformats.org/officeDocument/2006/relationships/hyperlink" Target="https://www.securitymagazine.com/articles/92327-are-you-ready-for-these-26-different-types-of-ddos-attack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10networks.com/blog/5-most-famous-ddos-attacks/" TargetMode="External"/><Relationship Id="rId5" Type="http://schemas.openxmlformats.org/officeDocument/2006/relationships/hyperlink" Target="https://www.pentasecurity.com/blog/ddos-top-6-hackers-attack/" TargetMode="External"/><Relationship Id="rId4" Type="http://schemas.openxmlformats.org/officeDocument/2006/relationships/hyperlink" Target="https://cybersecurity.att.com/blogs/security-essentials/types-of-ddos-attacks-explain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DoS attack by China &amp; Ukraine - YouTube">
            <a:extLst>
              <a:ext uri="{FF2B5EF4-FFF2-40B4-BE49-F238E27FC236}">
                <a16:creationId xmlns:a16="http://schemas.microsoft.com/office/drawing/2014/main" id="{04761690-2E2E-41AA-A283-6463BE1AF3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6795"/>
          <a:stretch/>
        </p:blipFill>
        <p:spPr bwMode="auto"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9" name="Freeform: Shape 72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A80886-4404-461B-AEB1-65ECD41D2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391" y="5206771"/>
            <a:ext cx="10407602" cy="868026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Detection of DOS &amp; DDOS Attacks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48303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CC06E-3D73-4AF3-84C0-E50EF21F9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</a:rPr>
              <a:t>Application Layer Attacks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866100-32FD-4938-A8D6-8FCD63B849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3" r="3" b="3"/>
          <a:stretch/>
        </p:blipFill>
        <p:spPr>
          <a:xfrm>
            <a:off x="6093992" y="1539760"/>
            <a:ext cx="5449889" cy="3778477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2F02D-41A3-45B6-A9B7-9E5530895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</a:rPr>
              <a:t>The goal of the attack:</a:t>
            </a:r>
          </a:p>
          <a:p>
            <a:pPr lvl="1"/>
            <a:r>
              <a:rPr lang="en-US">
                <a:solidFill>
                  <a:srgbClr val="EBEBEB"/>
                </a:solidFill>
              </a:rPr>
              <a:t>the goal of these attacks is to exhaust the target’s resources to create a denial-of-service.</a:t>
            </a:r>
          </a:p>
          <a:p>
            <a:pPr lvl="1"/>
            <a:r>
              <a:rPr lang="en-US">
                <a:solidFill>
                  <a:srgbClr val="EBEBEB"/>
                </a:solidFill>
              </a:rPr>
              <a:t>Example: HTTP Flood</a:t>
            </a:r>
          </a:p>
          <a:p>
            <a:pPr lvl="1"/>
            <a:endParaRPr lang="en-US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9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43095-DCF0-4DC3-ADD8-7F39959DE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</a:rPr>
              <a:t>Protocol Attacks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71884-74B1-4E9C-B73D-F8D2659A1A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11" b="-2"/>
          <a:stretch/>
        </p:blipFill>
        <p:spPr>
          <a:xfrm>
            <a:off x="6093992" y="1563212"/>
            <a:ext cx="5449889" cy="3731572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1F605-4BCA-4C3F-A2D0-7D1134FFB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</a:rPr>
              <a:t>The goal of the attack:</a:t>
            </a:r>
          </a:p>
          <a:p>
            <a:pPr lvl="1"/>
            <a:r>
              <a:rPr lang="en-US">
                <a:solidFill>
                  <a:srgbClr val="EBEBEB"/>
                </a:solidFill>
              </a:rPr>
              <a:t>cause a service disruption by over-consuming server resources and/or the resources of network equipment like firewalls and load balancers.</a:t>
            </a:r>
          </a:p>
          <a:p>
            <a:pPr lvl="1"/>
            <a:r>
              <a:rPr lang="en-US">
                <a:solidFill>
                  <a:srgbClr val="EBEBEB"/>
                </a:solidFill>
              </a:rPr>
              <a:t>Example: SYN Flood</a:t>
            </a:r>
          </a:p>
        </p:txBody>
      </p:sp>
    </p:spTree>
    <p:extLst>
      <p:ext uri="{BB962C8B-B14F-4D97-AF65-F5344CB8AC3E}">
        <p14:creationId xmlns:p14="http://schemas.microsoft.com/office/powerpoint/2010/main" val="1739838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B53EF-15C6-49E7-A328-534C611A0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</a:rPr>
              <a:t>Volumetric Attacks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8681E-523B-45D5-88AC-FAE98FF04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2121025"/>
            <a:ext cx="5449889" cy="2615946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A7796-FB60-42D4-8471-345306239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</a:rPr>
              <a:t>The goal of the attack:</a:t>
            </a:r>
          </a:p>
          <a:p>
            <a:pPr lvl="1"/>
            <a:r>
              <a:rPr lang="en-US">
                <a:solidFill>
                  <a:srgbClr val="EBEBEB"/>
                </a:solidFill>
              </a:rPr>
              <a:t>This attack attempts to create congestion by consuming all available bandwidth between the target and the larger Internet.</a:t>
            </a:r>
          </a:p>
          <a:p>
            <a:pPr lvl="1"/>
            <a:r>
              <a:rPr lang="en-US">
                <a:solidFill>
                  <a:srgbClr val="EBEBEB"/>
                </a:solidFill>
              </a:rPr>
              <a:t>Example: DNS Amplification</a:t>
            </a:r>
          </a:p>
        </p:txBody>
      </p:sp>
    </p:spTree>
    <p:extLst>
      <p:ext uri="{BB962C8B-B14F-4D97-AF65-F5344CB8AC3E}">
        <p14:creationId xmlns:p14="http://schemas.microsoft.com/office/powerpoint/2010/main" val="3318656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8D3D-948D-4E3F-B1E6-70E5E535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Mitigating a DDOS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3ACB4-6E5B-475E-A7C0-63B85B7E8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key concern in mitigating a DDoS attack is differentiating between attack traffic and normal traffic.</a:t>
            </a:r>
          </a:p>
          <a:p>
            <a:r>
              <a:rPr lang="en-US" dirty="0"/>
              <a:t>A multi-vector DDoS attack uses multiple attack pathways in order to overwhelm a target in different ways, potentially distracting mitigation efforts on any one trajectory.</a:t>
            </a:r>
          </a:p>
          <a:p>
            <a:r>
              <a:rPr lang="en-US" dirty="0"/>
              <a:t>An attack that targets multiple layers of the protocol stack at the same time, such as a DNS amplification (targeting layers 3/4) coupled with an </a:t>
            </a:r>
            <a:r>
              <a:rPr lang="en-US" u="sng" dirty="0">
                <a:hlinkClick r:id="rId2"/>
              </a:rPr>
              <a:t>HTTP flood</a:t>
            </a:r>
            <a:r>
              <a:rPr lang="en-US" dirty="0"/>
              <a:t> (targeting layer 7) is an example of multi-vector DDoS.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6880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E1E91-3807-4B58-B455-4162BA501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Mitigating a DDOS Attack…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A826A-3C6F-49EC-83CD-A903E6709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overcome a complex attempt at disruption, a layered solution will give the greatest benefit.</a:t>
            </a:r>
          </a:p>
          <a:p>
            <a:pPr lvl="1"/>
            <a:r>
              <a:rPr lang="en-US" dirty="0"/>
              <a:t>Blackhole routing</a:t>
            </a:r>
          </a:p>
          <a:p>
            <a:pPr lvl="1"/>
            <a:r>
              <a:rPr lang="en-US" dirty="0"/>
              <a:t>Rate limiting</a:t>
            </a:r>
          </a:p>
          <a:p>
            <a:pPr lvl="1"/>
            <a:r>
              <a:rPr lang="en-US" dirty="0"/>
              <a:t>Web application firewall</a:t>
            </a:r>
          </a:p>
          <a:p>
            <a:pPr lvl="1"/>
            <a:r>
              <a:rPr lang="en-US" dirty="0"/>
              <a:t>Anycast network diffusion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67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6FC31-0935-4D67-AE4C-F7640BE9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DDOS Attacks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B6B6E-19DA-461E-950B-92D9FC89F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Google Attack, 2017</a:t>
            </a:r>
          </a:p>
          <a:p>
            <a:r>
              <a:rPr lang="en-US" dirty="0"/>
              <a:t>The AWS DDoS Attack in 2020</a:t>
            </a:r>
          </a:p>
          <a:p>
            <a:r>
              <a:rPr lang="en-US" dirty="0"/>
              <a:t>The </a:t>
            </a:r>
            <a:r>
              <a:rPr lang="en-US" dirty="0" err="1"/>
              <a:t>Mirai</a:t>
            </a:r>
            <a:r>
              <a:rPr lang="en-US" dirty="0"/>
              <a:t> Krebs and OVH DDoS Attacks in 2016</a:t>
            </a:r>
          </a:p>
          <a:p>
            <a:r>
              <a:rPr lang="en-US" dirty="0"/>
              <a:t> The </a:t>
            </a:r>
            <a:r>
              <a:rPr lang="en-US" dirty="0" err="1"/>
              <a:t>Mirai</a:t>
            </a:r>
            <a:r>
              <a:rPr lang="en-US" dirty="0"/>
              <a:t> </a:t>
            </a:r>
            <a:r>
              <a:rPr lang="en-US" dirty="0" err="1"/>
              <a:t>Dyn</a:t>
            </a:r>
            <a:r>
              <a:rPr lang="en-US" dirty="0"/>
              <a:t> DDoS Attack in 2016</a:t>
            </a:r>
          </a:p>
          <a:p>
            <a:r>
              <a:rPr lang="en-US" dirty="0"/>
              <a:t>The Six Banks DDoS Attack in 2012</a:t>
            </a:r>
          </a:p>
          <a:p>
            <a:r>
              <a:rPr lang="en-US" dirty="0"/>
              <a:t>The GitHub Attack in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00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23CE-5F81-422C-AD78-EB04E20A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58AA-D849-4A18-86A9-420B2B12A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537" y="1152983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Number of features: 88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1EC611B1-18DC-47AF-A4D4-1A82BAF51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50" y="1738136"/>
            <a:ext cx="8364045" cy="323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2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23CE-5F81-422C-AD78-EB04E20A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58AA-D849-4A18-86A9-420B2B12A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537" y="1152983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Attacks included in our data :</a:t>
            </a:r>
          </a:p>
          <a:p>
            <a:pPr lvl="1"/>
            <a:r>
              <a:rPr lang="en-US" dirty="0"/>
              <a:t>DNS</a:t>
            </a:r>
          </a:p>
          <a:p>
            <a:pPr lvl="1"/>
            <a:r>
              <a:rPr lang="en-US" dirty="0"/>
              <a:t>LDAP</a:t>
            </a:r>
          </a:p>
          <a:p>
            <a:pPr lvl="1"/>
            <a:r>
              <a:rPr lang="en-US" dirty="0"/>
              <a:t>MSSQL</a:t>
            </a:r>
          </a:p>
          <a:p>
            <a:pPr lvl="1"/>
            <a:r>
              <a:rPr lang="en-US" dirty="0"/>
              <a:t>NETBIOS</a:t>
            </a:r>
          </a:p>
          <a:p>
            <a:pPr lvl="1"/>
            <a:r>
              <a:rPr lang="en-US" dirty="0"/>
              <a:t>NTP</a:t>
            </a:r>
          </a:p>
          <a:p>
            <a:pPr lvl="1"/>
            <a:r>
              <a:rPr lang="en-US" dirty="0"/>
              <a:t>SNMP</a:t>
            </a:r>
          </a:p>
          <a:p>
            <a:pPr lvl="1"/>
            <a:r>
              <a:rPr lang="en-US" dirty="0"/>
              <a:t>SSDP</a:t>
            </a:r>
          </a:p>
          <a:p>
            <a:pPr lvl="1"/>
            <a:r>
              <a:rPr lang="en-US" dirty="0"/>
              <a:t>UDP</a:t>
            </a:r>
          </a:p>
          <a:p>
            <a:pPr lvl="1"/>
            <a:r>
              <a:rPr lang="en-US" dirty="0"/>
              <a:t>SYN</a:t>
            </a:r>
          </a:p>
          <a:p>
            <a:pPr lvl="1"/>
            <a:r>
              <a:rPr lang="en-US" dirty="0"/>
              <a:t>TFTP</a:t>
            </a:r>
          </a:p>
          <a:p>
            <a:pPr lvl="1"/>
            <a:r>
              <a:rPr lang="en-US" dirty="0"/>
              <a:t>UDP-LAG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81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223CE-5F81-422C-AD78-EB04E20A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704" y="2353322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rgbClr val="EBEBEB"/>
                </a:solidFill>
              </a:rPr>
              <a:t>Data preprocessing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0897AE-0B3A-457C-82AC-620A1CFBF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271" y="1447799"/>
            <a:ext cx="6306207" cy="45720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05548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23CE-5F81-422C-AD78-EB04E20A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58AA-D849-4A18-86A9-420B2B12A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observations with missing values were removed from the dataset.</a:t>
            </a:r>
          </a:p>
          <a:p>
            <a:r>
              <a:rPr lang="en-US" dirty="0"/>
              <a:t>All the inf/ -inf values were replaced by 0.</a:t>
            </a:r>
          </a:p>
          <a:p>
            <a:r>
              <a:rPr lang="en-US" dirty="0"/>
              <a:t>Our target variable was converted to numerical by replacing all the attacks by 1 and benign traffic by 0.</a:t>
            </a:r>
          </a:p>
        </p:txBody>
      </p:sp>
    </p:spTree>
    <p:extLst>
      <p:ext uri="{BB962C8B-B14F-4D97-AF65-F5344CB8AC3E}">
        <p14:creationId xmlns:p14="http://schemas.microsoft.com/office/powerpoint/2010/main" val="225550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1AF7-AF44-4F94-9F86-7293B603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D840E-4EA9-4978-B0CF-BCF87A515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DOS and a DDOS attack?</a:t>
            </a:r>
          </a:p>
          <a:p>
            <a:r>
              <a:rPr lang="en-US" dirty="0"/>
              <a:t>How can they be identified?</a:t>
            </a:r>
          </a:p>
          <a:p>
            <a:r>
              <a:rPr lang="en-US" dirty="0"/>
              <a:t>Who and why are these attacks performed?</a:t>
            </a:r>
          </a:p>
          <a:p>
            <a:r>
              <a:rPr lang="en-US" dirty="0"/>
              <a:t>What are the types of DDOS attack?</a:t>
            </a:r>
          </a:p>
          <a:p>
            <a:r>
              <a:rPr lang="en-US" dirty="0"/>
              <a:t>Examples of DDOS attack</a:t>
            </a:r>
          </a:p>
          <a:p>
            <a:r>
              <a:rPr lang="en-US" dirty="0"/>
              <a:t>Project Data</a:t>
            </a:r>
          </a:p>
          <a:p>
            <a:r>
              <a:rPr lang="en-US" dirty="0"/>
              <a:t>What is yet to be done?</a:t>
            </a:r>
          </a:p>
        </p:txBody>
      </p:sp>
    </p:spTree>
    <p:extLst>
      <p:ext uri="{BB962C8B-B14F-4D97-AF65-F5344CB8AC3E}">
        <p14:creationId xmlns:p14="http://schemas.microsoft.com/office/powerpoint/2010/main" val="1795452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23CE-5F81-422C-AD78-EB04E20A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58AA-D849-4A18-86A9-420B2B12A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select the best features that are significant to determine our target variable we used several feature engineering techniques.</a:t>
            </a:r>
          </a:p>
          <a:p>
            <a:pPr lvl="2"/>
            <a:r>
              <a:rPr lang="en-US" dirty="0"/>
              <a:t>Correlation Heat map</a:t>
            </a:r>
          </a:p>
          <a:p>
            <a:pPr lvl="2"/>
            <a:r>
              <a:rPr lang="en-US" dirty="0"/>
              <a:t>Feature Importance</a:t>
            </a:r>
          </a:p>
          <a:p>
            <a:pPr lvl="2"/>
            <a:r>
              <a:rPr lang="en-US" dirty="0"/>
              <a:t>Univariate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After using all these techniques,15 most significant features were selected. These features were obtained by selecting the features that fall under top 15 for more than one technique used.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3841732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23CE-5F81-422C-AD78-EB04E20A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58AA-D849-4A18-86A9-420B2B12A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Support vector machine</a:t>
            </a:r>
          </a:p>
          <a:p>
            <a:r>
              <a:rPr lang="en-US" dirty="0"/>
              <a:t>Stochastic Gradient Boosting</a:t>
            </a:r>
          </a:p>
        </p:txBody>
      </p:sp>
    </p:spTree>
    <p:extLst>
      <p:ext uri="{BB962C8B-B14F-4D97-AF65-F5344CB8AC3E}">
        <p14:creationId xmlns:p14="http://schemas.microsoft.com/office/powerpoint/2010/main" val="1785868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223CE-5F81-422C-AD78-EB04E20A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en-US" sz="4800" b="1">
                <a:solidFill>
                  <a:srgbClr val="EBEBEB"/>
                </a:solidFill>
              </a:rPr>
              <a:t>Similar works</a:t>
            </a: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C51570-FA05-46D9-8303-D9F8F8DFD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339" y="1292672"/>
            <a:ext cx="6155288" cy="483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98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23CE-5F81-422C-AD78-EB04E20A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58AA-D849-4A18-86A9-420B2B12A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Among all the algorithms we have used, Decision tree and Random Forest showed the best performance.</a:t>
            </a:r>
          </a:p>
          <a:p>
            <a:r>
              <a:rPr lang="en-US" dirty="0"/>
              <a:t>All models were validated using 10 cross-fold validation.</a:t>
            </a:r>
          </a:p>
          <a:p>
            <a:r>
              <a:rPr lang="en-US" dirty="0"/>
              <a:t>Without classifying the kind of attack, we have considered Random Forest as the model we want to use.</a:t>
            </a:r>
          </a:p>
        </p:txBody>
      </p:sp>
    </p:spTree>
    <p:extLst>
      <p:ext uri="{BB962C8B-B14F-4D97-AF65-F5344CB8AC3E}">
        <p14:creationId xmlns:p14="http://schemas.microsoft.com/office/powerpoint/2010/main" val="3293908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1444D-B1EC-44A2-924D-335B9801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7C268-5048-4A40-AEA7-1136E3CD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https://www.securitymagazine.com/articles/92327-are-you-ready-for-these-26-different-types-of-ddos-attacks</a:t>
            </a:r>
            <a:endParaRPr lang="en-US" dirty="0"/>
          </a:p>
          <a:p>
            <a:r>
              <a:rPr lang="en-US" dirty="0">
                <a:hlinkClick r:id="rId3"/>
              </a:rPr>
              <a:t>https://www.cloudflare.com/learning/ddos/what-is-a-ddos-attack/</a:t>
            </a:r>
            <a:endParaRPr lang="en-US" dirty="0"/>
          </a:p>
          <a:p>
            <a:r>
              <a:rPr lang="en-US" dirty="0">
                <a:hlinkClick r:id="rId4"/>
              </a:rPr>
              <a:t>https://cybersecurity.att.com/blogs/security-essentials/types-of-ddos-attacks-explained</a:t>
            </a:r>
            <a:endParaRPr lang="en-US" dirty="0"/>
          </a:p>
          <a:p>
            <a:r>
              <a:rPr lang="en-US" dirty="0">
                <a:hlinkClick r:id="rId5"/>
              </a:rPr>
              <a:t>https://www.pentasecurity.com/blog/ddos-top-6-hackers-attack/</a:t>
            </a:r>
            <a:endParaRPr lang="en-US" dirty="0"/>
          </a:p>
          <a:p>
            <a:r>
              <a:rPr lang="en-US" dirty="0">
                <a:hlinkClick r:id="rId6"/>
              </a:rPr>
              <a:t>https://www.a10networks.com/blog/5-most-famous-ddos-attacks/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7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1AF7-AF44-4F94-9F86-7293B603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DOS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D840E-4EA9-4978-B0CF-BCF87A515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Denial Of Service</a:t>
            </a:r>
            <a:r>
              <a:rPr lang="en-US" dirty="0"/>
              <a:t> is a cyber attack intended to shut down a machine or a network by flooding the targeted network with constant flood of traffic, such as fraudulent requests which overwhelms the system making it inaccessible to its intended users.</a:t>
            </a:r>
          </a:p>
          <a:p>
            <a:r>
              <a:rPr lang="en-US" dirty="0"/>
              <a:t>Attacker generates multiple requests only from the single computer (source) which contains the DOS Software.</a:t>
            </a:r>
          </a:p>
          <a:p>
            <a:r>
              <a:rPr lang="en-US" dirty="0"/>
              <a:t>Though DOS attacks do not typically result in the theft or loss of significant information or other assets, they can cost the victim a great deal of time and money to handle.</a:t>
            </a:r>
          </a:p>
        </p:txBody>
      </p:sp>
    </p:spTree>
    <p:extLst>
      <p:ext uri="{BB962C8B-B14F-4D97-AF65-F5344CB8AC3E}">
        <p14:creationId xmlns:p14="http://schemas.microsoft.com/office/powerpoint/2010/main" val="988799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0CDF-5F34-467F-8048-5826936F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DDOS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5DC9-7727-492B-B93A-688DB7FF8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Distributed Denial of Service </a:t>
            </a:r>
            <a:r>
              <a:rPr lang="en-US" dirty="0"/>
              <a:t>is similar to DOS. The only difference is instead from generating requests from a single source the attackers utilizes a large network of remote PCs called Botnet</a:t>
            </a:r>
          </a:p>
          <a:p>
            <a:r>
              <a:rPr lang="en-US" dirty="0"/>
              <a:t>Exploited machines can include computers and other networked resources.</a:t>
            </a:r>
          </a:p>
        </p:txBody>
      </p:sp>
    </p:spTree>
    <p:extLst>
      <p:ext uri="{BB962C8B-B14F-4D97-AF65-F5344CB8AC3E}">
        <p14:creationId xmlns:p14="http://schemas.microsoft.com/office/powerpoint/2010/main" val="68652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B18A0-4AC1-4A4C-858D-DA82ABBB5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1"/>
            <a:ext cx="10515600" cy="1071880"/>
          </a:xfrm>
        </p:spPr>
        <p:txBody>
          <a:bodyPr>
            <a:normAutofit/>
          </a:bodyPr>
          <a:lstStyle/>
          <a:p>
            <a:r>
              <a:rPr lang="en-US" b="1" dirty="0"/>
              <a:t>DOS &amp; DDOS Attack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36EED816-CCDB-43F8-BDFF-F9AE9AFCA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" y="1148080"/>
            <a:ext cx="10840720" cy="5425440"/>
          </a:xfrm>
        </p:spPr>
      </p:pic>
    </p:spTree>
    <p:extLst>
      <p:ext uri="{BB962C8B-B14F-4D97-AF65-F5344CB8AC3E}">
        <p14:creationId xmlns:p14="http://schemas.microsoft.com/office/powerpoint/2010/main" val="397825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3D63-CE4F-405D-B159-F84986086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DDOS Attack - Picture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8CC771A-32CC-4001-BF1A-AFE015AA9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" y="1483361"/>
            <a:ext cx="10403839" cy="5009514"/>
          </a:xfrm>
        </p:spPr>
      </p:pic>
    </p:spTree>
    <p:extLst>
      <p:ext uri="{BB962C8B-B14F-4D97-AF65-F5344CB8AC3E}">
        <p14:creationId xmlns:p14="http://schemas.microsoft.com/office/powerpoint/2010/main" val="334185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EDD57-0CB0-4AFB-877C-BAA246873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36550"/>
            <a:ext cx="10515600" cy="1325563"/>
          </a:xfrm>
        </p:spPr>
        <p:txBody>
          <a:bodyPr/>
          <a:lstStyle/>
          <a:p>
            <a:r>
              <a:rPr lang="en-US" b="1" dirty="0"/>
              <a:t>Identifying a DDOS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34B9E-01E5-452B-B11B-E225B2887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most obvious symptom of a DDoS attack is a site or service suddenly becoming slow, unavailable or showing some unexpected consequences.</a:t>
            </a:r>
          </a:p>
          <a:p>
            <a:r>
              <a:rPr lang="en-US" dirty="0"/>
              <a:t>Traffic analytics tools can help you spot some of these telltale signs of a DDoS attack:</a:t>
            </a:r>
          </a:p>
          <a:p>
            <a:pPr lvl="1"/>
            <a:r>
              <a:rPr lang="en-US" dirty="0"/>
              <a:t>Suspicious amounts of traffic originating from a single IP address or IP range</a:t>
            </a:r>
          </a:p>
          <a:p>
            <a:pPr lvl="1"/>
            <a:r>
              <a:rPr lang="en-US" dirty="0"/>
              <a:t>A flood of traffic from users who share a single behavioral profile, such as device type, geolocation, or web browser version</a:t>
            </a:r>
          </a:p>
          <a:p>
            <a:pPr lvl="1"/>
            <a:r>
              <a:rPr lang="en-US" dirty="0"/>
              <a:t>An unexplained surge in requests to a single page or endpoint</a:t>
            </a:r>
          </a:p>
          <a:p>
            <a:pPr lvl="1"/>
            <a:r>
              <a:rPr lang="en-US" dirty="0"/>
              <a:t>Odd traffic patterns such as spikes at odd hours of the day or patterns that appear to be unnatural (e.g., a spike every 10 minutes)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8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5D50C-C5D6-4775-87A0-80599C798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Who &amp; Why they perform DDOS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E744D-4AF7-44B9-8287-CF876C25B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Generally, we don’t have a definitive answer to say who will perform DDOS Attacks. </a:t>
            </a:r>
          </a:p>
          <a:p>
            <a:r>
              <a:rPr lang="en-US" dirty="0"/>
              <a:t>But we can understand the reasons to perform DDOS Attack:</a:t>
            </a:r>
          </a:p>
          <a:p>
            <a:pPr lvl="1"/>
            <a:r>
              <a:rPr lang="en-US" dirty="0"/>
              <a:t>Some (not-so) Friendly Competition</a:t>
            </a:r>
          </a:p>
          <a:p>
            <a:pPr lvl="1"/>
            <a:r>
              <a:rPr lang="en-US" dirty="0"/>
              <a:t>Ransom (gambling companies, financial companies during the 2000s)</a:t>
            </a:r>
          </a:p>
          <a:p>
            <a:pPr lvl="1"/>
            <a:r>
              <a:rPr lang="en-US" dirty="0"/>
              <a:t>DDOS for Hacktivism</a:t>
            </a:r>
          </a:p>
          <a:p>
            <a:pPr lvl="1"/>
            <a:r>
              <a:rPr lang="en-US" dirty="0"/>
              <a:t>All about Politics</a:t>
            </a:r>
          </a:p>
          <a:p>
            <a:pPr lvl="1"/>
            <a:r>
              <a:rPr lang="en-US" dirty="0"/>
              <a:t>Revenge</a:t>
            </a:r>
          </a:p>
        </p:txBody>
      </p:sp>
    </p:spTree>
    <p:extLst>
      <p:ext uri="{BB962C8B-B14F-4D97-AF65-F5344CB8AC3E}">
        <p14:creationId xmlns:p14="http://schemas.microsoft.com/office/powerpoint/2010/main" val="1630062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0F79-9BB1-4F50-873D-F50936F8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DDOS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CAF3E-E272-49DA-AE1E-FFC2204DB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begin with, there are three overarching categories of these attacks that form the backbone of this ecosystem:</a:t>
            </a:r>
          </a:p>
          <a:p>
            <a:pPr lvl="1"/>
            <a:r>
              <a:rPr lang="en-US" dirty="0"/>
              <a:t>Application layer (layer 7 DDoS) attacks</a:t>
            </a:r>
          </a:p>
          <a:p>
            <a:pPr lvl="1"/>
            <a:r>
              <a:rPr lang="en-US" dirty="0"/>
              <a:t>Protocol attacks</a:t>
            </a:r>
          </a:p>
          <a:p>
            <a:pPr lvl="1"/>
            <a:r>
              <a:rPr lang="en-US" dirty="0"/>
              <a:t>Volume-based (volumetric) attacks</a:t>
            </a:r>
          </a:p>
        </p:txBody>
      </p:sp>
    </p:spTree>
    <p:extLst>
      <p:ext uri="{BB962C8B-B14F-4D97-AF65-F5344CB8AC3E}">
        <p14:creationId xmlns:p14="http://schemas.microsoft.com/office/powerpoint/2010/main" val="1987612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934</TotalTime>
  <Words>953</Words>
  <Application>Microsoft Office PowerPoint</Application>
  <PresentationFormat>Widescreen</PresentationFormat>
  <Paragraphs>120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Ion</vt:lpstr>
      <vt:lpstr>Detection of DOS &amp; DDOS Attacks using Machine Learning</vt:lpstr>
      <vt:lpstr>Outline</vt:lpstr>
      <vt:lpstr>DOS Attack</vt:lpstr>
      <vt:lpstr>DDOS Attack</vt:lpstr>
      <vt:lpstr>DOS &amp; DDOS Attack</vt:lpstr>
      <vt:lpstr>DDOS Attack - Picture</vt:lpstr>
      <vt:lpstr>Identifying a DDOS Attack</vt:lpstr>
      <vt:lpstr>Who &amp; Why they perform DDOS Attack</vt:lpstr>
      <vt:lpstr>Types Of DDOS Attacks</vt:lpstr>
      <vt:lpstr>Application Layer Attacks</vt:lpstr>
      <vt:lpstr>Protocol Attacks</vt:lpstr>
      <vt:lpstr>Volumetric Attacks</vt:lpstr>
      <vt:lpstr>Mitigating a DDOS Attack</vt:lpstr>
      <vt:lpstr>Mitigating a DDOS Attack…</vt:lpstr>
      <vt:lpstr>DDOS Attacks - Examples</vt:lpstr>
      <vt:lpstr>Dataset 1</vt:lpstr>
      <vt:lpstr>Dataset </vt:lpstr>
      <vt:lpstr>Data preprocessing</vt:lpstr>
      <vt:lpstr>Data cleaning</vt:lpstr>
      <vt:lpstr>Feature engineering</vt:lpstr>
      <vt:lpstr>ML algorithms</vt:lpstr>
      <vt:lpstr>Similar works</vt:lpstr>
      <vt:lpstr>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 &amp; DDOS Attacks</dc:title>
  <dc:creator>Allu,Sai Manideep</dc:creator>
  <cp:lastModifiedBy>Lunduk Sherpa</cp:lastModifiedBy>
  <cp:revision>33</cp:revision>
  <dcterms:created xsi:type="dcterms:W3CDTF">2021-02-17T09:24:21Z</dcterms:created>
  <dcterms:modified xsi:type="dcterms:W3CDTF">2021-03-31T14:36:03Z</dcterms:modified>
</cp:coreProperties>
</file>